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1"/>
  </p:notesMasterIdLst>
  <p:handoutMasterIdLst>
    <p:handoutMasterId r:id="rId42"/>
  </p:handoutMasterIdLst>
  <p:sldIdLst>
    <p:sldId id="256" r:id="rId5"/>
    <p:sldId id="286" r:id="rId6"/>
    <p:sldId id="288" r:id="rId7"/>
    <p:sldId id="287" r:id="rId8"/>
    <p:sldId id="289" r:id="rId9"/>
    <p:sldId id="295" r:id="rId10"/>
    <p:sldId id="290" r:id="rId11"/>
    <p:sldId id="291" r:id="rId12"/>
    <p:sldId id="292" r:id="rId13"/>
    <p:sldId id="294" r:id="rId14"/>
    <p:sldId id="299" r:id="rId15"/>
    <p:sldId id="297" r:id="rId16"/>
    <p:sldId id="331" r:id="rId17"/>
    <p:sldId id="300" r:id="rId18"/>
    <p:sldId id="302" r:id="rId19"/>
    <p:sldId id="303" r:id="rId20"/>
    <p:sldId id="304" r:id="rId21"/>
    <p:sldId id="306" r:id="rId22"/>
    <p:sldId id="307" r:id="rId23"/>
    <p:sldId id="309" r:id="rId24"/>
    <p:sldId id="310" r:id="rId25"/>
    <p:sldId id="311" r:id="rId26"/>
    <p:sldId id="313" r:id="rId27"/>
    <p:sldId id="314" r:id="rId28"/>
    <p:sldId id="315" r:id="rId29"/>
    <p:sldId id="316" r:id="rId30"/>
    <p:sldId id="326" r:id="rId31"/>
    <p:sldId id="318" r:id="rId32"/>
    <p:sldId id="319" r:id="rId33"/>
    <p:sldId id="322" r:id="rId34"/>
    <p:sldId id="321" r:id="rId35"/>
    <p:sldId id="327" r:id="rId36"/>
    <p:sldId id="320" r:id="rId37"/>
    <p:sldId id="324" r:id="rId38"/>
    <p:sldId id="329" r:id="rId39"/>
    <p:sldId id="33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405E"/>
    <a:srgbClr val="40B9C8"/>
    <a:srgbClr val="299CAB"/>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C59249-AA1C-4BCA-AA08-18F4B5E63769}" v="227" dt="2020-01-26T14:29:12.8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108" d="100"/>
          <a:sy n="108" d="100"/>
        </p:scale>
        <p:origin x="714" y="10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02A786-63C1-4B4A-BFBB-B2480778BE31}"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CF09F1BC-7037-4751-8D3F-2284B907BF93}">
      <dgm:prSet/>
      <dgm:spPr/>
      <dgm:t>
        <a:bodyPr/>
        <a:lstStyle/>
        <a:p>
          <a:r>
            <a:rPr lang="en-US" dirty="0"/>
            <a:t>When you write code to define your own class, your class is a blueprint for a block of memory. The blueprint or class declaration is referred to as a type</a:t>
          </a:r>
        </a:p>
      </dgm:t>
    </dgm:pt>
    <dgm:pt modelId="{2FC81494-2FA8-4E0E-8418-45A11D3E57BF}" type="parTrans" cxnId="{D14AEBA4-5BB0-4306-A074-BD484AD0E487}">
      <dgm:prSet/>
      <dgm:spPr/>
      <dgm:t>
        <a:bodyPr/>
        <a:lstStyle/>
        <a:p>
          <a:endParaRPr lang="en-US"/>
        </a:p>
      </dgm:t>
    </dgm:pt>
    <dgm:pt modelId="{66FC64B6-7AFF-4127-BB4C-4F8FCAC26765}" type="sibTrans" cxnId="{D14AEBA4-5BB0-4306-A074-BD484AD0E487}">
      <dgm:prSet/>
      <dgm:spPr/>
      <dgm:t>
        <a:bodyPr/>
        <a:lstStyle/>
        <a:p>
          <a:endParaRPr lang="en-US"/>
        </a:p>
      </dgm:t>
    </dgm:pt>
    <dgm:pt modelId="{E2CB511E-159D-4006-B835-0FB33414F0C0}">
      <dgm:prSet/>
      <dgm:spPr/>
      <dgm:t>
        <a:bodyPr/>
        <a:lstStyle/>
        <a:p>
          <a:r>
            <a:rPr lang="en-US" dirty="0"/>
            <a:t>A block of memory is allocated and configured by your type, and is called an object, or instance</a:t>
          </a:r>
        </a:p>
      </dgm:t>
    </dgm:pt>
    <dgm:pt modelId="{D91F2243-1358-4DF4-A062-CCA04F8E3B7D}" type="parTrans" cxnId="{A482EE76-63E0-4185-A9DA-AF3457F34F9A}">
      <dgm:prSet/>
      <dgm:spPr/>
      <dgm:t>
        <a:bodyPr/>
        <a:lstStyle/>
        <a:p>
          <a:endParaRPr lang="en-US"/>
        </a:p>
      </dgm:t>
    </dgm:pt>
    <dgm:pt modelId="{774131E8-7E99-42BE-A6D6-4F9CD8C6B01A}" type="sibTrans" cxnId="{A482EE76-63E0-4185-A9DA-AF3457F34F9A}">
      <dgm:prSet/>
      <dgm:spPr/>
      <dgm:t>
        <a:bodyPr/>
        <a:lstStyle/>
        <a:p>
          <a:endParaRPr lang="en-US"/>
        </a:p>
      </dgm:t>
    </dgm:pt>
    <dgm:pt modelId="{D0723462-4EC3-4B2D-8185-51D857F30F8F}" type="pres">
      <dgm:prSet presAssocID="{D602A786-63C1-4B4A-BFBB-B2480778BE31}" presName="linear" presStyleCnt="0">
        <dgm:presLayoutVars>
          <dgm:animLvl val="lvl"/>
          <dgm:resizeHandles val="exact"/>
        </dgm:presLayoutVars>
      </dgm:prSet>
      <dgm:spPr/>
    </dgm:pt>
    <dgm:pt modelId="{603FB1DC-0EB6-41BE-83A6-09BB2E48C8FB}" type="pres">
      <dgm:prSet presAssocID="{CF09F1BC-7037-4751-8D3F-2284B907BF93}" presName="parentText" presStyleLbl="node1" presStyleIdx="0" presStyleCnt="2">
        <dgm:presLayoutVars>
          <dgm:chMax val="0"/>
          <dgm:bulletEnabled val="1"/>
        </dgm:presLayoutVars>
      </dgm:prSet>
      <dgm:spPr/>
    </dgm:pt>
    <dgm:pt modelId="{395FCD0C-893A-46E0-B15A-F5ABE13A2009}" type="pres">
      <dgm:prSet presAssocID="{66FC64B6-7AFF-4127-BB4C-4F8FCAC26765}" presName="spacer" presStyleCnt="0"/>
      <dgm:spPr/>
    </dgm:pt>
    <dgm:pt modelId="{1EB60EA5-E935-4673-BFF0-210BF6CD967B}" type="pres">
      <dgm:prSet presAssocID="{E2CB511E-159D-4006-B835-0FB33414F0C0}" presName="parentText" presStyleLbl="node1" presStyleIdx="1" presStyleCnt="2">
        <dgm:presLayoutVars>
          <dgm:chMax val="0"/>
          <dgm:bulletEnabled val="1"/>
        </dgm:presLayoutVars>
      </dgm:prSet>
      <dgm:spPr/>
    </dgm:pt>
  </dgm:ptLst>
  <dgm:cxnLst>
    <dgm:cxn modelId="{023CAF2F-CF50-44E2-9276-0E014C39DA65}" type="presOf" srcId="{CF09F1BC-7037-4751-8D3F-2284B907BF93}" destId="{603FB1DC-0EB6-41BE-83A6-09BB2E48C8FB}" srcOrd="0" destOrd="0" presId="urn:microsoft.com/office/officeart/2005/8/layout/vList2"/>
    <dgm:cxn modelId="{A482EE76-63E0-4185-A9DA-AF3457F34F9A}" srcId="{D602A786-63C1-4B4A-BFBB-B2480778BE31}" destId="{E2CB511E-159D-4006-B835-0FB33414F0C0}" srcOrd="1" destOrd="0" parTransId="{D91F2243-1358-4DF4-A062-CCA04F8E3B7D}" sibTransId="{774131E8-7E99-42BE-A6D6-4F9CD8C6B01A}"/>
    <dgm:cxn modelId="{D14AEBA4-5BB0-4306-A074-BD484AD0E487}" srcId="{D602A786-63C1-4B4A-BFBB-B2480778BE31}" destId="{CF09F1BC-7037-4751-8D3F-2284B907BF93}" srcOrd="0" destOrd="0" parTransId="{2FC81494-2FA8-4E0E-8418-45A11D3E57BF}" sibTransId="{66FC64B6-7AFF-4127-BB4C-4F8FCAC26765}"/>
    <dgm:cxn modelId="{189BF0A4-5FA7-421D-B7F8-97A98DC41203}" type="presOf" srcId="{E2CB511E-159D-4006-B835-0FB33414F0C0}" destId="{1EB60EA5-E935-4673-BFF0-210BF6CD967B}" srcOrd="0" destOrd="0" presId="urn:microsoft.com/office/officeart/2005/8/layout/vList2"/>
    <dgm:cxn modelId="{12539DB0-35BE-4749-8515-EA2B386FDBB0}" type="presOf" srcId="{D602A786-63C1-4B4A-BFBB-B2480778BE31}" destId="{D0723462-4EC3-4B2D-8185-51D857F30F8F}" srcOrd="0" destOrd="0" presId="urn:microsoft.com/office/officeart/2005/8/layout/vList2"/>
    <dgm:cxn modelId="{7A25EE18-B2FF-4C59-B012-7EDE035332CF}" type="presParOf" srcId="{D0723462-4EC3-4B2D-8185-51D857F30F8F}" destId="{603FB1DC-0EB6-41BE-83A6-09BB2E48C8FB}" srcOrd="0" destOrd="0" presId="urn:microsoft.com/office/officeart/2005/8/layout/vList2"/>
    <dgm:cxn modelId="{4BBC5803-CDF9-47EC-83D5-4BA768F46B38}" type="presParOf" srcId="{D0723462-4EC3-4B2D-8185-51D857F30F8F}" destId="{395FCD0C-893A-46E0-B15A-F5ABE13A2009}" srcOrd="1" destOrd="0" presId="urn:microsoft.com/office/officeart/2005/8/layout/vList2"/>
    <dgm:cxn modelId="{7AB09EF9-933F-4A05-9AC8-AC485607EDBC}" type="presParOf" srcId="{D0723462-4EC3-4B2D-8185-51D857F30F8F}" destId="{1EB60EA5-E935-4673-BFF0-210BF6CD967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02A786-63C1-4B4A-BFBB-B2480778BE31}"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CF09F1BC-7037-4751-8D3F-2284B907BF93}">
      <dgm:prSet/>
      <dgm:spPr/>
      <dgm:t>
        <a:bodyPr/>
        <a:lstStyle/>
        <a:p>
          <a:r>
            <a:rPr lang="en-US" b="1" dirty="0" err="1">
              <a:latin typeface="Consolas" panose="020B0609020204030204" pitchFamily="49" charset="0"/>
            </a:rPr>
            <a:t>System.Object</a:t>
          </a:r>
          <a:r>
            <a:rPr lang="en-US" b="1" dirty="0">
              <a:latin typeface="Consolas" panose="020B0609020204030204" pitchFamily="49" charset="0"/>
            </a:rPr>
            <a:t> </a:t>
          </a:r>
          <a:r>
            <a:rPr lang="en-US" dirty="0"/>
            <a:t>is the base blueprint for all .NET classes and is at the root of the type hierarchy. </a:t>
          </a:r>
        </a:p>
      </dgm:t>
    </dgm:pt>
    <dgm:pt modelId="{2FC81494-2FA8-4E0E-8418-45A11D3E57BF}" type="parTrans" cxnId="{D14AEBA4-5BB0-4306-A074-BD484AD0E487}">
      <dgm:prSet/>
      <dgm:spPr/>
      <dgm:t>
        <a:bodyPr/>
        <a:lstStyle/>
        <a:p>
          <a:endParaRPr lang="en-US"/>
        </a:p>
      </dgm:t>
    </dgm:pt>
    <dgm:pt modelId="{66FC64B6-7AFF-4127-BB4C-4F8FCAC26765}" type="sibTrans" cxnId="{D14AEBA4-5BB0-4306-A074-BD484AD0E487}">
      <dgm:prSet/>
      <dgm:spPr/>
      <dgm:t>
        <a:bodyPr/>
        <a:lstStyle/>
        <a:p>
          <a:endParaRPr lang="en-US"/>
        </a:p>
      </dgm:t>
    </dgm:pt>
    <dgm:pt modelId="{CC855EA5-49D5-4067-BF9D-BB7E255DA530}">
      <dgm:prSet/>
      <dgm:spPr/>
      <dgm:t>
        <a:bodyPr/>
        <a:lstStyle/>
        <a:p>
          <a:r>
            <a:rPr lang="en-US" dirty="0"/>
            <a:t>The derivation is implicitly done for you by your .NET language of choice.</a:t>
          </a:r>
        </a:p>
      </dgm:t>
    </dgm:pt>
    <dgm:pt modelId="{9AA7C72E-D74A-44D1-8F79-7C998B045FDE}" type="parTrans" cxnId="{2074B024-ADFA-4005-964B-6AC3ECD85925}">
      <dgm:prSet/>
      <dgm:spPr/>
      <dgm:t>
        <a:bodyPr/>
        <a:lstStyle/>
        <a:p>
          <a:endParaRPr lang="en-US"/>
        </a:p>
      </dgm:t>
    </dgm:pt>
    <dgm:pt modelId="{283DC931-1937-40E6-AA5F-52E83784326E}" type="sibTrans" cxnId="{2074B024-ADFA-4005-964B-6AC3ECD85925}">
      <dgm:prSet/>
      <dgm:spPr/>
      <dgm:t>
        <a:bodyPr/>
        <a:lstStyle/>
        <a:p>
          <a:endParaRPr lang="en-US"/>
        </a:p>
      </dgm:t>
    </dgm:pt>
    <dgm:pt modelId="{D0723462-4EC3-4B2D-8185-51D857F30F8F}" type="pres">
      <dgm:prSet presAssocID="{D602A786-63C1-4B4A-BFBB-B2480778BE31}" presName="linear" presStyleCnt="0">
        <dgm:presLayoutVars>
          <dgm:animLvl val="lvl"/>
          <dgm:resizeHandles val="exact"/>
        </dgm:presLayoutVars>
      </dgm:prSet>
      <dgm:spPr/>
    </dgm:pt>
    <dgm:pt modelId="{603FB1DC-0EB6-41BE-83A6-09BB2E48C8FB}" type="pres">
      <dgm:prSet presAssocID="{CF09F1BC-7037-4751-8D3F-2284B907BF93}" presName="parentText" presStyleLbl="node1" presStyleIdx="0" presStyleCnt="2">
        <dgm:presLayoutVars>
          <dgm:chMax val="0"/>
          <dgm:bulletEnabled val="1"/>
        </dgm:presLayoutVars>
      </dgm:prSet>
      <dgm:spPr/>
    </dgm:pt>
    <dgm:pt modelId="{395FCD0C-893A-46E0-B15A-F5ABE13A2009}" type="pres">
      <dgm:prSet presAssocID="{66FC64B6-7AFF-4127-BB4C-4F8FCAC26765}" presName="spacer" presStyleCnt="0"/>
      <dgm:spPr/>
    </dgm:pt>
    <dgm:pt modelId="{44B6183A-064D-4F6D-A910-E534DDFA152B}" type="pres">
      <dgm:prSet presAssocID="{CC855EA5-49D5-4067-BF9D-BB7E255DA530}" presName="parentText" presStyleLbl="node1" presStyleIdx="1" presStyleCnt="2">
        <dgm:presLayoutVars>
          <dgm:chMax val="0"/>
          <dgm:bulletEnabled val="1"/>
        </dgm:presLayoutVars>
      </dgm:prSet>
      <dgm:spPr/>
    </dgm:pt>
  </dgm:ptLst>
  <dgm:cxnLst>
    <dgm:cxn modelId="{2074B024-ADFA-4005-964B-6AC3ECD85925}" srcId="{D602A786-63C1-4B4A-BFBB-B2480778BE31}" destId="{CC855EA5-49D5-4067-BF9D-BB7E255DA530}" srcOrd="1" destOrd="0" parTransId="{9AA7C72E-D74A-44D1-8F79-7C998B045FDE}" sibTransId="{283DC931-1937-40E6-AA5F-52E83784326E}"/>
    <dgm:cxn modelId="{023CAF2F-CF50-44E2-9276-0E014C39DA65}" type="presOf" srcId="{CF09F1BC-7037-4751-8D3F-2284B907BF93}" destId="{603FB1DC-0EB6-41BE-83A6-09BB2E48C8FB}" srcOrd="0" destOrd="0" presId="urn:microsoft.com/office/officeart/2005/8/layout/vList2"/>
    <dgm:cxn modelId="{EC17D95E-DC33-4CC0-88F0-6C9079324032}" type="presOf" srcId="{CC855EA5-49D5-4067-BF9D-BB7E255DA530}" destId="{44B6183A-064D-4F6D-A910-E534DDFA152B}" srcOrd="0" destOrd="0" presId="urn:microsoft.com/office/officeart/2005/8/layout/vList2"/>
    <dgm:cxn modelId="{D14AEBA4-5BB0-4306-A074-BD484AD0E487}" srcId="{D602A786-63C1-4B4A-BFBB-B2480778BE31}" destId="{CF09F1BC-7037-4751-8D3F-2284B907BF93}" srcOrd="0" destOrd="0" parTransId="{2FC81494-2FA8-4E0E-8418-45A11D3E57BF}" sibTransId="{66FC64B6-7AFF-4127-BB4C-4F8FCAC26765}"/>
    <dgm:cxn modelId="{12539DB0-35BE-4749-8515-EA2B386FDBB0}" type="presOf" srcId="{D602A786-63C1-4B4A-BFBB-B2480778BE31}" destId="{D0723462-4EC3-4B2D-8185-51D857F30F8F}" srcOrd="0" destOrd="0" presId="urn:microsoft.com/office/officeart/2005/8/layout/vList2"/>
    <dgm:cxn modelId="{7A25EE18-B2FF-4C59-B012-7EDE035332CF}" type="presParOf" srcId="{D0723462-4EC3-4B2D-8185-51D857F30F8F}" destId="{603FB1DC-0EB6-41BE-83A6-09BB2E48C8FB}" srcOrd="0" destOrd="0" presId="urn:microsoft.com/office/officeart/2005/8/layout/vList2"/>
    <dgm:cxn modelId="{4BBC5803-CDF9-47EC-83D5-4BA768F46B38}" type="presParOf" srcId="{D0723462-4EC3-4B2D-8185-51D857F30F8F}" destId="{395FCD0C-893A-46E0-B15A-F5ABE13A2009}" srcOrd="1" destOrd="0" presId="urn:microsoft.com/office/officeart/2005/8/layout/vList2"/>
    <dgm:cxn modelId="{9FCFFEF2-A417-49C1-A765-18935CBF1745}" type="presParOf" srcId="{D0723462-4EC3-4B2D-8185-51D857F30F8F}" destId="{44B6183A-064D-4F6D-A910-E534DDFA152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15BD50-1CAA-4341-A5E1-18B03751306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991D4D8F-8B93-46EC-8FF1-DBE55CE1127D}">
      <dgm:prSet/>
      <dgm:spPr/>
      <dgm:t>
        <a:bodyPr/>
        <a:lstStyle/>
        <a:p>
          <a:r>
            <a:rPr lang="en-US" dirty="0" err="1"/>
            <a:t>GetType</a:t>
          </a:r>
          <a:endParaRPr lang="en-US" dirty="0"/>
        </a:p>
      </dgm:t>
    </dgm:pt>
    <dgm:pt modelId="{81FFE5F9-E6ED-4DD3-BE3D-A470DD276DA2}" type="parTrans" cxnId="{18C8A783-8AFB-4132-8583-AED75A2D19DF}">
      <dgm:prSet/>
      <dgm:spPr/>
      <dgm:t>
        <a:bodyPr/>
        <a:lstStyle/>
        <a:p>
          <a:endParaRPr lang="en-US"/>
        </a:p>
      </dgm:t>
    </dgm:pt>
    <dgm:pt modelId="{C7A7F5B5-0A60-4312-85DF-A5A773DEA4DD}" type="sibTrans" cxnId="{18C8A783-8AFB-4132-8583-AED75A2D19DF}">
      <dgm:prSet/>
      <dgm:spPr/>
      <dgm:t>
        <a:bodyPr/>
        <a:lstStyle/>
        <a:p>
          <a:endParaRPr lang="en-US"/>
        </a:p>
      </dgm:t>
    </dgm:pt>
    <dgm:pt modelId="{71A6D11A-DC50-4B13-8B1F-7D9E385B1158}">
      <dgm:prSet/>
      <dgm:spPr/>
      <dgm:t>
        <a:bodyPr/>
        <a:lstStyle/>
        <a:p>
          <a:r>
            <a:rPr lang="en-US" dirty="0" err="1"/>
            <a:t>ToString</a:t>
          </a:r>
          <a:endParaRPr lang="en-US" dirty="0"/>
        </a:p>
      </dgm:t>
    </dgm:pt>
    <dgm:pt modelId="{E6A5E301-7595-4A89-96B0-F63608D8D3C7}" type="parTrans" cxnId="{C7C8D903-2AC3-4421-8C5A-5C21C251F2B3}">
      <dgm:prSet/>
      <dgm:spPr/>
      <dgm:t>
        <a:bodyPr/>
        <a:lstStyle/>
        <a:p>
          <a:endParaRPr lang="en-US"/>
        </a:p>
      </dgm:t>
    </dgm:pt>
    <dgm:pt modelId="{F1F83BEB-BF30-4A80-B7C7-5D750D1A8C51}" type="sibTrans" cxnId="{C7C8D903-2AC3-4421-8C5A-5C21C251F2B3}">
      <dgm:prSet/>
      <dgm:spPr/>
      <dgm:t>
        <a:bodyPr/>
        <a:lstStyle/>
        <a:p>
          <a:endParaRPr lang="en-US"/>
        </a:p>
      </dgm:t>
    </dgm:pt>
    <dgm:pt modelId="{B8C4614B-B8E1-4D9F-90B7-CB2755B5A7F9}">
      <dgm:prSet/>
      <dgm:spPr/>
      <dgm:t>
        <a:bodyPr/>
        <a:lstStyle/>
        <a:p>
          <a:r>
            <a:rPr lang="en-US" dirty="0" err="1"/>
            <a:t>ReferenceEquals</a:t>
          </a:r>
          <a:endParaRPr lang="en-US" dirty="0"/>
        </a:p>
      </dgm:t>
    </dgm:pt>
    <dgm:pt modelId="{860455F2-0B1C-4639-9855-87AFD06D41B6}" type="parTrans" cxnId="{B39FE047-714D-449B-B2E9-54F171E3F525}">
      <dgm:prSet/>
      <dgm:spPr/>
      <dgm:t>
        <a:bodyPr/>
        <a:lstStyle/>
        <a:p>
          <a:endParaRPr lang="en-US"/>
        </a:p>
      </dgm:t>
    </dgm:pt>
    <dgm:pt modelId="{FE9951CA-7EDA-4423-97BE-91158FB39E0A}" type="sibTrans" cxnId="{B39FE047-714D-449B-B2E9-54F171E3F525}">
      <dgm:prSet/>
      <dgm:spPr/>
      <dgm:t>
        <a:bodyPr/>
        <a:lstStyle/>
        <a:p>
          <a:endParaRPr lang="en-US"/>
        </a:p>
      </dgm:t>
    </dgm:pt>
    <dgm:pt modelId="{4A29F3FA-84AF-452F-BD0B-92045B57442B}">
      <dgm:prSet/>
      <dgm:spPr/>
      <dgm:t>
        <a:bodyPr/>
        <a:lstStyle/>
        <a:p>
          <a:r>
            <a:rPr lang="en-US" dirty="0"/>
            <a:t>Equals</a:t>
          </a:r>
        </a:p>
      </dgm:t>
    </dgm:pt>
    <dgm:pt modelId="{5133E771-03C6-42FA-847B-2096EACEE164}" type="parTrans" cxnId="{7EC226AC-FFC3-4837-B1FE-F5E9E7812867}">
      <dgm:prSet/>
      <dgm:spPr/>
      <dgm:t>
        <a:bodyPr/>
        <a:lstStyle/>
        <a:p>
          <a:endParaRPr lang="en-US"/>
        </a:p>
      </dgm:t>
    </dgm:pt>
    <dgm:pt modelId="{024A2562-E36D-44A1-ABF7-9F0C92FCDD77}" type="sibTrans" cxnId="{7EC226AC-FFC3-4837-B1FE-F5E9E7812867}">
      <dgm:prSet/>
      <dgm:spPr/>
      <dgm:t>
        <a:bodyPr/>
        <a:lstStyle/>
        <a:p>
          <a:endParaRPr lang="en-US"/>
        </a:p>
      </dgm:t>
    </dgm:pt>
    <dgm:pt modelId="{DB9EFB19-39EE-404F-81B2-D6A90BEC140D}">
      <dgm:prSet/>
      <dgm:spPr/>
      <dgm:t>
        <a:bodyPr/>
        <a:lstStyle/>
        <a:p>
          <a:r>
            <a:rPr lang="en-US" dirty="0" err="1"/>
            <a:t>GetHashCode</a:t>
          </a:r>
          <a:endParaRPr lang="en-US" dirty="0"/>
        </a:p>
      </dgm:t>
    </dgm:pt>
    <dgm:pt modelId="{D9FF8355-A220-4035-8A42-BF70F3852DB2}" type="parTrans" cxnId="{1AF91019-3AFE-461C-B9F3-CEEF2C7BE7FE}">
      <dgm:prSet/>
      <dgm:spPr/>
      <dgm:t>
        <a:bodyPr/>
        <a:lstStyle/>
        <a:p>
          <a:endParaRPr lang="en-US"/>
        </a:p>
      </dgm:t>
    </dgm:pt>
    <dgm:pt modelId="{10B513AD-5649-417F-9CBB-0C06EA5E603C}" type="sibTrans" cxnId="{1AF91019-3AFE-461C-B9F3-CEEF2C7BE7FE}">
      <dgm:prSet/>
      <dgm:spPr/>
      <dgm:t>
        <a:bodyPr/>
        <a:lstStyle/>
        <a:p>
          <a:endParaRPr lang="en-US"/>
        </a:p>
      </dgm:t>
    </dgm:pt>
    <dgm:pt modelId="{96E1DF85-E8C3-48C6-BA8A-F91FAE96A27B}">
      <dgm:prSet/>
      <dgm:spPr/>
      <dgm:t>
        <a:bodyPr/>
        <a:lstStyle/>
        <a:p>
          <a:r>
            <a:rPr lang="en-US" dirty="0" err="1"/>
            <a:t>MemberWiseClone</a:t>
          </a:r>
          <a:endParaRPr lang="en-US" dirty="0"/>
        </a:p>
      </dgm:t>
    </dgm:pt>
    <dgm:pt modelId="{16115D53-1182-466B-821A-42FBDB29B257}" type="parTrans" cxnId="{180CA5AE-F5C0-42CE-BB25-BD0ECB8E2660}">
      <dgm:prSet/>
      <dgm:spPr/>
      <dgm:t>
        <a:bodyPr/>
        <a:lstStyle/>
        <a:p>
          <a:endParaRPr lang="en-US"/>
        </a:p>
      </dgm:t>
    </dgm:pt>
    <dgm:pt modelId="{75558CD6-1275-46D8-8291-6B9754526CE3}" type="sibTrans" cxnId="{180CA5AE-F5C0-42CE-BB25-BD0ECB8E2660}">
      <dgm:prSet/>
      <dgm:spPr/>
      <dgm:t>
        <a:bodyPr/>
        <a:lstStyle/>
        <a:p>
          <a:endParaRPr lang="en-US"/>
        </a:p>
      </dgm:t>
    </dgm:pt>
    <dgm:pt modelId="{2B1AED32-2AAF-4260-AC40-D7BDD0DDAD21}" type="pres">
      <dgm:prSet presAssocID="{2015BD50-1CAA-4341-A5E1-18B037513063}" presName="linear" presStyleCnt="0">
        <dgm:presLayoutVars>
          <dgm:animLvl val="lvl"/>
          <dgm:resizeHandles val="exact"/>
        </dgm:presLayoutVars>
      </dgm:prSet>
      <dgm:spPr/>
    </dgm:pt>
    <dgm:pt modelId="{2699C19F-6EB7-4178-A035-551C0FCDD94B}" type="pres">
      <dgm:prSet presAssocID="{991D4D8F-8B93-46EC-8FF1-DBE55CE1127D}" presName="parentText" presStyleLbl="node1" presStyleIdx="0" presStyleCnt="6">
        <dgm:presLayoutVars>
          <dgm:chMax val="0"/>
          <dgm:bulletEnabled val="1"/>
        </dgm:presLayoutVars>
      </dgm:prSet>
      <dgm:spPr/>
    </dgm:pt>
    <dgm:pt modelId="{68F69132-33A0-4B2F-8669-A5C18EE91A2E}" type="pres">
      <dgm:prSet presAssocID="{C7A7F5B5-0A60-4312-85DF-A5A773DEA4DD}" presName="spacer" presStyleCnt="0"/>
      <dgm:spPr/>
    </dgm:pt>
    <dgm:pt modelId="{BE5ED3CC-496C-4C11-92A1-D72ED480FA9D}" type="pres">
      <dgm:prSet presAssocID="{B8C4614B-B8E1-4D9F-90B7-CB2755B5A7F9}" presName="parentText" presStyleLbl="node1" presStyleIdx="1" presStyleCnt="6">
        <dgm:presLayoutVars>
          <dgm:chMax val="0"/>
          <dgm:bulletEnabled val="1"/>
        </dgm:presLayoutVars>
      </dgm:prSet>
      <dgm:spPr/>
    </dgm:pt>
    <dgm:pt modelId="{4570B90D-7F59-4091-B3C8-180FB1ADA023}" type="pres">
      <dgm:prSet presAssocID="{FE9951CA-7EDA-4423-97BE-91158FB39E0A}" presName="spacer" presStyleCnt="0"/>
      <dgm:spPr/>
    </dgm:pt>
    <dgm:pt modelId="{D6547AC0-A55C-46CD-B6EE-3F6E7AA76409}" type="pres">
      <dgm:prSet presAssocID="{4A29F3FA-84AF-452F-BD0B-92045B57442B}" presName="parentText" presStyleLbl="node1" presStyleIdx="2" presStyleCnt="6">
        <dgm:presLayoutVars>
          <dgm:chMax val="0"/>
          <dgm:bulletEnabled val="1"/>
        </dgm:presLayoutVars>
      </dgm:prSet>
      <dgm:spPr/>
    </dgm:pt>
    <dgm:pt modelId="{D4813F48-6843-480A-B4C3-26616A519B86}" type="pres">
      <dgm:prSet presAssocID="{024A2562-E36D-44A1-ABF7-9F0C92FCDD77}" presName="spacer" presStyleCnt="0"/>
      <dgm:spPr/>
    </dgm:pt>
    <dgm:pt modelId="{A3826E1D-DC34-474F-8289-CAAB898A1CD6}" type="pres">
      <dgm:prSet presAssocID="{DB9EFB19-39EE-404F-81B2-D6A90BEC140D}" presName="parentText" presStyleLbl="node1" presStyleIdx="3" presStyleCnt="6">
        <dgm:presLayoutVars>
          <dgm:chMax val="0"/>
          <dgm:bulletEnabled val="1"/>
        </dgm:presLayoutVars>
      </dgm:prSet>
      <dgm:spPr/>
    </dgm:pt>
    <dgm:pt modelId="{135EB315-5D60-4AC1-B7A4-519EF12D39A4}" type="pres">
      <dgm:prSet presAssocID="{10B513AD-5649-417F-9CBB-0C06EA5E603C}" presName="spacer" presStyleCnt="0"/>
      <dgm:spPr/>
    </dgm:pt>
    <dgm:pt modelId="{3816F0C6-A66D-43EC-A4C4-B2265933F4D3}" type="pres">
      <dgm:prSet presAssocID="{96E1DF85-E8C3-48C6-BA8A-F91FAE96A27B}" presName="parentText" presStyleLbl="node1" presStyleIdx="4" presStyleCnt="6">
        <dgm:presLayoutVars>
          <dgm:chMax val="0"/>
          <dgm:bulletEnabled val="1"/>
        </dgm:presLayoutVars>
      </dgm:prSet>
      <dgm:spPr/>
    </dgm:pt>
    <dgm:pt modelId="{FD2CE8EF-DEE3-4DE6-9C2F-F73838C67686}" type="pres">
      <dgm:prSet presAssocID="{75558CD6-1275-46D8-8291-6B9754526CE3}" presName="spacer" presStyleCnt="0"/>
      <dgm:spPr/>
    </dgm:pt>
    <dgm:pt modelId="{178EB485-FBDA-4076-A4BA-47F217B9D990}" type="pres">
      <dgm:prSet presAssocID="{71A6D11A-DC50-4B13-8B1F-7D9E385B1158}" presName="parentText" presStyleLbl="node1" presStyleIdx="5" presStyleCnt="6">
        <dgm:presLayoutVars>
          <dgm:chMax val="0"/>
          <dgm:bulletEnabled val="1"/>
        </dgm:presLayoutVars>
      </dgm:prSet>
      <dgm:spPr/>
    </dgm:pt>
  </dgm:ptLst>
  <dgm:cxnLst>
    <dgm:cxn modelId="{705E4D01-DCE8-4428-B1B1-7D0BF8AC9E43}" type="presOf" srcId="{71A6D11A-DC50-4B13-8B1F-7D9E385B1158}" destId="{178EB485-FBDA-4076-A4BA-47F217B9D990}" srcOrd="0" destOrd="0" presId="urn:microsoft.com/office/officeart/2005/8/layout/vList2"/>
    <dgm:cxn modelId="{C7C8D903-2AC3-4421-8C5A-5C21C251F2B3}" srcId="{2015BD50-1CAA-4341-A5E1-18B037513063}" destId="{71A6D11A-DC50-4B13-8B1F-7D9E385B1158}" srcOrd="5" destOrd="0" parTransId="{E6A5E301-7595-4A89-96B0-F63608D8D3C7}" sibTransId="{F1F83BEB-BF30-4A80-B7C7-5D750D1A8C51}"/>
    <dgm:cxn modelId="{1AF91019-3AFE-461C-B9F3-CEEF2C7BE7FE}" srcId="{2015BD50-1CAA-4341-A5E1-18B037513063}" destId="{DB9EFB19-39EE-404F-81B2-D6A90BEC140D}" srcOrd="3" destOrd="0" parTransId="{D9FF8355-A220-4035-8A42-BF70F3852DB2}" sibTransId="{10B513AD-5649-417F-9CBB-0C06EA5E603C}"/>
    <dgm:cxn modelId="{2FD71026-D4E1-45D9-B2A7-E385A408301A}" type="presOf" srcId="{991D4D8F-8B93-46EC-8FF1-DBE55CE1127D}" destId="{2699C19F-6EB7-4178-A035-551C0FCDD94B}" srcOrd="0" destOrd="0" presId="urn:microsoft.com/office/officeart/2005/8/layout/vList2"/>
    <dgm:cxn modelId="{B39FE047-714D-449B-B2E9-54F171E3F525}" srcId="{2015BD50-1CAA-4341-A5E1-18B037513063}" destId="{B8C4614B-B8E1-4D9F-90B7-CB2755B5A7F9}" srcOrd="1" destOrd="0" parTransId="{860455F2-0B1C-4639-9855-87AFD06D41B6}" sibTransId="{FE9951CA-7EDA-4423-97BE-91158FB39E0A}"/>
    <dgm:cxn modelId="{510E5469-0EC4-4D40-8386-C701380A0877}" type="presOf" srcId="{DB9EFB19-39EE-404F-81B2-D6A90BEC140D}" destId="{A3826E1D-DC34-474F-8289-CAAB898A1CD6}" srcOrd="0" destOrd="0" presId="urn:microsoft.com/office/officeart/2005/8/layout/vList2"/>
    <dgm:cxn modelId="{53A5F270-FD34-48B5-A72E-62C315207572}" type="presOf" srcId="{4A29F3FA-84AF-452F-BD0B-92045B57442B}" destId="{D6547AC0-A55C-46CD-B6EE-3F6E7AA76409}" srcOrd="0" destOrd="0" presId="urn:microsoft.com/office/officeart/2005/8/layout/vList2"/>
    <dgm:cxn modelId="{D5673782-FDFF-41F9-A599-904281941178}" type="presOf" srcId="{96E1DF85-E8C3-48C6-BA8A-F91FAE96A27B}" destId="{3816F0C6-A66D-43EC-A4C4-B2265933F4D3}" srcOrd="0" destOrd="0" presId="urn:microsoft.com/office/officeart/2005/8/layout/vList2"/>
    <dgm:cxn modelId="{18C8A783-8AFB-4132-8583-AED75A2D19DF}" srcId="{2015BD50-1CAA-4341-A5E1-18B037513063}" destId="{991D4D8F-8B93-46EC-8FF1-DBE55CE1127D}" srcOrd="0" destOrd="0" parTransId="{81FFE5F9-E6ED-4DD3-BE3D-A470DD276DA2}" sibTransId="{C7A7F5B5-0A60-4312-85DF-A5A773DEA4DD}"/>
    <dgm:cxn modelId="{1CA04F9A-CCED-42C8-88B9-462015F8CE55}" type="presOf" srcId="{2015BD50-1CAA-4341-A5E1-18B037513063}" destId="{2B1AED32-2AAF-4260-AC40-D7BDD0DDAD21}" srcOrd="0" destOrd="0" presId="urn:microsoft.com/office/officeart/2005/8/layout/vList2"/>
    <dgm:cxn modelId="{7EC226AC-FFC3-4837-B1FE-F5E9E7812867}" srcId="{2015BD50-1CAA-4341-A5E1-18B037513063}" destId="{4A29F3FA-84AF-452F-BD0B-92045B57442B}" srcOrd="2" destOrd="0" parTransId="{5133E771-03C6-42FA-847B-2096EACEE164}" sibTransId="{024A2562-E36D-44A1-ABF7-9F0C92FCDD77}"/>
    <dgm:cxn modelId="{180CA5AE-F5C0-42CE-BB25-BD0ECB8E2660}" srcId="{2015BD50-1CAA-4341-A5E1-18B037513063}" destId="{96E1DF85-E8C3-48C6-BA8A-F91FAE96A27B}" srcOrd="4" destOrd="0" parTransId="{16115D53-1182-466B-821A-42FBDB29B257}" sibTransId="{75558CD6-1275-46D8-8291-6B9754526CE3}"/>
    <dgm:cxn modelId="{C67683BD-376D-455D-AB8F-B382A8FEB370}" type="presOf" srcId="{B8C4614B-B8E1-4D9F-90B7-CB2755B5A7F9}" destId="{BE5ED3CC-496C-4C11-92A1-D72ED480FA9D}" srcOrd="0" destOrd="0" presId="urn:microsoft.com/office/officeart/2005/8/layout/vList2"/>
    <dgm:cxn modelId="{2D0FCAD6-3E81-4669-9A49-3111E962F347}" type="presParOf" srcId="{2B1AED32-2AAF-4260-AC40-D7BDD0DDAD21}" destId="{2699C19F-6EB7-4178-A035-551C0FCDD94B}" srcOrd="0" destOrd="0" presId="urn:microsoft.com/office/officeart/2005/8/layout/vList2"/>
    <dgm:cxn modelId="{6C9360B5-128C-4579-9E8C-F8F3E0D1F14B}" type="presParOf" srcId="{2B1AED32-2AAF-4260-AC40-D7BDD0DDAD21}" destId="{68F69132-33A0-4B2F-8669-A5C18EE91A2E}" srcOrd="1" destOrd="0" presId="urn:microsoft.com/office/officeart/2005/8/layout/vList2"/>
    <dgm:cxn modelId="{9EADE679-453D-469F-8563-095101DCE778}" type="presParOf" srcId="{2B1AED32-2AAF-4260-AC40-D7BDD0DDAD21}" destId="{BE5ED3CC-496C-4C11-92A1-D72ED480FA9D}" srcOrd="2" destOrd="0" presId="urn:microsoft.com/office/officeart/2005/8/layout/vList2"/>
    <dgm:cxn modelId="{340F7D9F-06A7-471C-976A-6F7A323893DC}" type="presParOf" srcId="{2B1AED32-2AAF-4260-AC40-D7BDD0DDAD21}" destId="{4570B90D-7F59-4091-B3C8-180FB1ADA023}" srcOrd="3" destOrd="0" presId="urn:microsoft.com/office/officeart/2005/8/layout/vList2"/>
    <dgm:cxn modelId="{EB41FCE6-0AB4-49AE-873A-CBF84148168E}" type="presParOf" srcId="{2B1AED32-2AAF-4260-AC40-D7BDD0DDAD21}" destId="{D6547AC0-A55C-46CD-B6EE-3F6E7AA76409}" srcOrd="4" destOrd="0" presId="urn:microsoft.com/office/officeart/2005/8/layout/vList2"/>
    <dgm:cxn modelId="{99896338-3787-4F4A-8686-A90F9E417F01}" type="presParOf" srcId="{2B1AED32-2AAF-4260-AC40-D7BDD0DDAD21}" destId="{D4813F48-6843-480A-B4C3-26616A519B86}" srcOrd="5" destOrd="0" presId="urn:microsoft.com/office/officeart/2005/8/layout/vList2"/>
    <dgm:cxn modelId="{5947E1DC-A2A3-4BAF-AA7E-7E9047F326CE}" type="presParOf" srcId="{2B1AED32-2AAF-4260-AC40-D7BDD0DDAD21}" destId="{A3826E1D-DC34-474F-8289-CAAB898A1CD6}" srcOrd="6" destOrd="0" presId="urn:microsoft.com/office/officeart/2005/8/layout/vList2"/>
    <dgm:cxn modelId="{E17DC2A1-30DE-42BE-8B33-77F0E1C98588}" type="presParOf" srcId="{2B1AED32-2AAF-4260-AC40-D7BDD0DDAD21}" destId="{135EB315-5D60-4AC1-B7A4-519EF12D39A4}" srcOrd="7" destOrd="0" presId="urn:microsoft.com/office/officeart/2005/8/layout/vList2"/>
    <dgm:cxn modelId="{42A1BD6A-A4DA-47F1-9D05-1E5519C4AB36}" type="presParOf" srcId="{2B1AED32-2AAF-4260-AC40-D7BDD0DDAD21}" destId="{3816F0C6-A66D-43EC-A4C4-B2265933F4D3}" srcOrd="8" destOrd="0" presId="urn:microsoft.com/office/officeart/2005/8/layout/vList2"/>
    <dgm:cxn modelId="{1DA59A15-2993-493E-ACCF-7327C0D91E27}" type="presParOf" srcId="{2B1AED32-2AAF-4260-AC40-D7BDD0DDAD21}" destId="{FD2CE8EF-DEE3-4DE6-9C2F-F73838C67686}" srcOrd="9" destOrd="0" presId="urn:microsoft.com/office/officeart/2005/8/layout/vList2"/>
    <dgm:cxn modelId="{B7B34269-2974-4AF3-912C-5F564F1B7D22}" type="presParOf" srcId="{2B1AED32-2AAF-4260-AC40-D7BDD0DDAD21}" destId="{178EB485-FBDA-4076-A4BA-47F217B9D99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3FB1DC-0EB6-41BE-83A6-09BB2E48C8FB}">
      <dsp:nvSpPr>
        <dsp:cNvPr id="0" name=""/>
        <dsp:cNvSpPr/>
      </dsp:nvSpPr>
      <dsp:spPr>
        <a:xfrm>
          <a:off x="0" y="106221"/>
          <a:ext cx="6718300" cy="19000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When you write code to define your own class, your class is a blueprint for a block of memory. The blueprint or class declaration is referred to as a type</a:t>
          </a:r>
        </a:p>
      </dsp:txBody>
      <dsp:txXfrm>
        <a:off x="92754" y="198975"/>
        <a:ext cx="6532792" cy="1714572"/>
      </dsp:txXfrm>
    </dsp:sp>
    <dsp:sp modelId="{1EB60EA5-E935-4673-BFF0-210BF6CD967B}">
      <dsp:nvSpPr>
        <dsp:cNvPr id="0" name=""/>
        <dsp:cNvSpPr/>
      </dsp:nvSpPr>
      <dsp:spPr>
        <a:xfrm>
          <a:off x="0" y="2086941"/>
          <a:ext cx="6718300" cy="19000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A block of memory is allocated and configured by your type, and is called an object, or instance</a:t>
          </a:r>
        </a:p>
      </dsp:txBody>
      <dsp:txXfrm>
        <a:off x="92754" y="2179695"/>
        <a:ext cx="6532792" cy="17145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3FB1DC-0EB6-41BE-83A6-09BB2E48C8FB}">
      <dsp:nvSpPr>
        <dsp:cNvPr id="0" name=""/>
        <dsp:cNvSpPr/>
      </dsp:nvSpPr>
      <dsp:spPr>
        <a:xfrm>
          <a:off x="0" y="36921"/>
          <a:ext cx="5016733" cy="19679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dirty="0" err="1">
              <a:latin typeface="Consolas" panose="020B0609020204030204" pitchFamily="49" charset="0"/>
            </a:rPr>
            <a:t>System.Object</a:t>
          </a:r>
          <a:r>
            <a:rPr lang="en-US" sz="2900" b="1" kern="1200" dirty="0">
              <a:latin typeface="Consolas" panose="020B0609020204030204" pitchFamily="49" charset="0"/>
            </a:rPr>
            <a:t> </a:t>
          </a:r>
          <a:r>
            <a:rPr lang="en-US" sz="2900" kern="1200" dirty="0"/>
            <a:t>is the base blueprint for all .NET classes and is at the root of the type hierarchy. </a:t>
          </a:r>
        </a:p>
      </dsp:txBody>
      <dsp:txXfrm>
        <a:off x="96067" y="132988"/>
        <a:ext cx="4824599" cy="1775806"/>
      </dsp:txXfrm>
    </dsp:sp>
    <dsp:sp modelId="{44B6183A-064D-4F6D-A910-E534DDFA152B}">
      <dsp:nvSpPr>
        <dsp:cNvPr id="0" name=""/>
        <dsp:cNvSpPr/>
      </dsp:nvSpPr>
      <dsp:spPr>
        <a:xfrm>
          <a:off x="0" y="2088381"/>
          <a:ext cx="5016733" cy="19679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The derivation is implicitly done for you by your .NET language of choice.</a:t>
          </a:r>
        </a:p>
      </dsp:txBody>
      <dsp:txXfrm>
        <a:off x="96067" y="2184448"/>
        <a:ext cx="4824599" cy="17758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9C19F-6EB7-4178-A035-551C0FCDD94B}">
      <dsp:nvSpPr>
        <dsp:cNvPr id="0" name=""/>
        <dsp:cNvSpPr/>
      </dsp:nvSpPr>
      <dsp:spPr>
        <a:xfrm>
          <a:off x="0" y="34221"/>
          <a:ext cx="4203001" cy="6084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err="1"/>
            <a:t>GetType</a:t>
          </a:r>
          <a:endParaRPr lang="en-US" sz="2600" kern="1200" dirty="0"/>
        </a:p>
      </dsp:txBody>
      <dsp:txXfrm>
        <a:off x="29700" y="63921"/>
        <a:ext cx="4143601" cy="549000"/>
      </dsp:txXfrm>
    </dsp:sp>
    <dsp:sp modelId="{BE5ED3CC-496C-4C11-92A1-D72ED480FA9D}">
      <dsp:nvSpPr>
        <dsp:cNvPr id="0" name=""/>
        <dsp:cNvSpPr/>
      </dsp:nvSpPr>
      <dsp:spPr>
        <a:xfrm>
          <a:off x="0" y="717501"/>
          <a:ext cx="4203001" cy="6084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err="1"/>
            <a:t>ReferenceEquals</a:t>
          </a:r>
          <a:endParaRPr lang="en-US" sz="2600" kern="1200" dirty="0"/>
        </a:p>
      </dsp:txBody>
      <dsp:txXfrm>
        <a:off x="29700" y="747201"/>
        <a:ext cx="4143601" cy="549000"/>
      </dsp:txXfrm>
    </dsp:sp>
    <dsp:sp modelId="{D6547AC0-A55C-46CD-B6EE-3F6E7AA76409}">
      <dsp:nvSpPr>
        <dsp:cNvPr id="0" name=""/>
        <dsp:cNvSpPr/>
      </dsp:nvSpPr>
      <dsp:spPr>
        <a:xfrm>
          <a:off x="0" y="1400781"/>
          <a:ext cx="4203001" cy="6084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Equals</a:t>
          </a:r>
        </a:p>
      </dsp:txBody>
      <dsp:txXfrm>
        <a:off x="29700" y="1430481"/>
        <a:ext cx="4143601" cy="549000"/>
      </dsp:txXfrm>
    </dsp:sp>
    <dsp:sp modelId="{A3826E1D-DC34-474F-8289-CAAB898A1CD6}">
      <dsp:nvSpPr>
        <dsp:cNvPr id="0" name=""/>
        <dsp:cNvSpPr/>
      </dsp:nvSpPr>
      <dsp:spPr>
        <a:xfrm>
          <a:off x="0" y="2084061"/>
          <a:ext cx="4203001" cy="6084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err="1"/>
            <a:t>GetHashCode</a:t>
          </a:r>
          <a:endParaRPr lang="en-US" sz="2600" kern="1200" dirty="0"/>
        </a:p>
      </dsp:txBody>
      <dsp:txXfrm>
        <a:off x="29700" y="2113761"/>
        <a:ext cx="4143601" cy="549000"/>
      </dsp:txXfrm>
    </dsp:sp>
    <dsp:sp modelId="{3816F0C6-A66D-43EC-A4C4-B2265933F4D3}">
      <dsp:nvSpPr>
        <dsp:cNvPr id="0" name=""/>
        <dsp:cNvSpPr/>
      </dsp:nvSpPr>
      <dsp:spPr>
        <a:xfrm>
          <a:off x="0" y="2767341"/>
          <a:ext cx="4203001" cy="6084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err="1"/>
            <a:t>MemberWiseClone</a:t>
          </a:r>
          <a:endParaRPr lang="en-US" sz="2600" kern="1200" dirty="0"/>
        </a:p>
      </dsp:txBody>
      <dsp:txXfrm>
        <a:off x="29700" y="2797041"/>
        <a:ext cx="4143601" cy="549000"/>
      </dsp:txXfrm>
    </dsp:sp>
    <dsp:sp modelId="{178EB485-FBDA-4076-A4BA-47F217B9D990}">
      <dsp:nvSpPr>
        <dsp:cNvPr id="0" name=""/>
        <dsp:cNvSpPr/>
      </dsp:nvSpPr>
      <dsp:spPr>
        <a:xfrm>
          <a:off x="0" y="3450621"/>
          <a:ext cx="4203001" cy="6084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err="1"/>
            <a:t>ToString</a:t>
          </a:r>
          <a:endParaRPr lang="en-US" sz="2600" kern="1200" dirty="0"/>
        </a:p>
      </dsp:txBody>
      <dsp:txXfrm>
        <a:off x="29700" y="3480321"/>
        <a:ext cx="4143601" cy="549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2/26/2020</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2/26/2020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riclippert.com/2011/02/28/guidelines-and-rules-for-gethashcod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Preface: When .NET Core 3.1/.NET Standard 2.0 I noticed a new shiny </a:t>
            </a:r>
            <a:r>
              <a:rPr lang="en-US" dirty="0" err="1"/>
              <a:t>HashCode</a:t>
            </a:r>
            <a:r>
              <a:rPr lang="en-US" dirty="0"/>
              <a:t> struct with a Combine() method was added and I wanted to learn a little more about it. So this presentation is about a perspective of what is equality from the ground up.  There’s going to be a couple things out of scope for this presentation because frankly I don’t have enough knowledge to go much deeper in detail. I’m not going to cover Stack vs Heap or how .NET manages memory or anything about garbage collection. I hope to include these things in the future as I explore more things that are indeed relevant.</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a:t>
            </a:fld>
            <a:endParaRPr lang="en-US" noProof="0" dirty="0"/>
          </a:p>
        </p:txBody>
      </p:sp>
    </p:spTree>
    <p:extLst>
      <p:ext uri="{BB962C8B-B14F-4D97-AF65-F5344CB8AC3E}">
        <p14:creationId xmlns:p14="http://schemas.microsoft.com/office/powerpoint/2010/main" val="2967091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https://ericlippert.com/2011/02/28/guidelines-and-rules-for-gethashcode/</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21</a:t>
            </a:fld>
            <a:endParaRPr lang="en-US" noProof="0" dirty="0"/>
          </a:p>
        </p:txBody>
      </p:sp>
    </p:spTree>
    <p:extLst>
      <p:ext uri="{BB962C8B-B14F-4D97-AF65-F5344CB8AC3E}">
        <p14:creationId xmlns:p14="http://schemas.microsoft.com/office/powerpoint/2010/main" val="2887946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blog.entityadam.com/c%23/2020/01/21/value-types-iequatable/" TargetMode="Externa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dotnet/api/system.type" TargetMode="External"/><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.NET Objects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8"/>
            <a:ext cx="7077456" cy="868680"/>
          </a:xfrm>
        </p:spPr>
        <p:txBody>
          <a:bodyPr>
            <a:normAutofit/>
          </a:bodyPr>
          <a:lstStyle/>
          <a:p>
            <a:pPr marL="0" indent="0">
              <a:buNone/>
            </a:pPr>
            <a:r>
              <a:rPr lang="en-US" dirty="0"/>
              <a:t>Adam Vincent</a:t>
            </a:r>
          </a:p>
          <a:p>
            <a:pPr marL="0" indent="0">
              <a:buNone/>
            </a:pP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a:t>Equals (Value Types)</a:t>
            </a:r>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10" name="Rectangle: Rounded Corners 9">
            <a:extLst>
              <a:ext uri="{FF2B5EF4-FFF2-40B4-BE49-F238E27FC236}">
                <a16:creationId xmlns:a16="http://schemas.microsoft.com/office/drawing/2014/main" id="{7AAB896E-11B6-48E9-82DB-4E61A066FFC0}"/>
              </a:ext>
            </a:extLst>
          </p:cNvPr>
          <p:cNvSpPr/>
          <p:nvPr/>
        </p:nvSpPr>
        <p:spPr>
          <a:xfrm>
            <a:off x="124287" y="1437689"/>
            <a:ext cx="3684143"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400" dirty="0"/>
              <a:t>Returns false if both instances are different types</a:t>
            </a:r>
          </a:p>
        </p:txBody>
      </p:sp>
      <p:pic>
        <p:nvPicPr>
          <p:cNvPr id="5" name="Picture 4" descr="A picture containing clock&#10;&#10;Description automatically generated">
            <a:extLst>
              <a:ext uri="{FF2B5EF4-FFF2-40B4-BE49-F238E27FC236}">
                <a16:creationId xmlns:a16="http://schemas.microsoft.com/office/drawing/2014/main" id="{B2BC1AA0-E68C-4AC1-ACFB-2D526D43E47A}"/>
              </a:ext>
            </a:extLst>
          </p:cNvPr>
          <p:cNvPicPr>
            <a:picLocks noChangeAspect="1"/>
          </p:cNvPicPr>
          <p:nvPr/>
        </p:nvPicPr>
        <p:blipFill>
          <a:blip r:embed="rId2"/>
          <a:stretch>
            <a:fillRect/>
          </a:stretch>
        </p:blipFill>
        <p:spPr>
          <a:xfrm>
            <a:off x="4159250" y="1437689"/>
            <a:ext cx="7296150" cy="1638300"/>
          </a:xfrm>
          <a:prstGeom prst="rect">
            <a:avLst/>
          </a:prstGeom>
        </p:spPr>
      </p:pic>
    </p:spTree>
    <p:extLst>
      <p:ext uri="{BB962C8B-B14F-4D97-AF65-F5344CB8AC3E}">
        <p14:creationId xmlns:p14="http://schemas.microsoft.com/office/powerpoint/2010/main" val="3990139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a:t>Equals (Value Types)</a:t>
            </a:r>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10" name="Rectangle: Rounded Corners 9">
            <a:extLst>
              <a:ext uri="{FF2B5EF4-FFF2-40B4-BE49-F238E27FC236}">
                <a16:creationId xmlns:a16="http://schemas.microsoft.com/office/drawing/2014/main" id="{7AAB896E-11B6-48E9-82DB-4E61A066FFC0}"/>
              </a:ext>
            </a:extLst>
          </p:cNvPr>
          <p:cNvSpPr/>
          <p:nvPr/>
        </p:nvSpPr>
        <p:spPr>
          <a:xfrm>
            <a:off x="124287" y="1437689"/>
            <a:ext cx="3684143"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400" dirty="0"/>
              <a:t>Returns true if both instances are null</a:t>
            </a:r>
          </a:p>
        </p:txBody>
      </p:sp>
      <p:pic>
        <p:nvPicPr>
          <p:cNvPr id="6" name="Picture 5" descr="A picture containing drawing&#10;&#10;Description automatically generated">
            <a:extLst>
              <a:ext uri="{FF2B5EF4-FFF2-40B4-BE49-F238E27FC236}">
                <a16:creationId xmlns:a16="http://schemas.microsoft.com/office/drawing/2014/main" id="{79E999C0-CC04-4571-ABF6-7E29B426F87F}"/>
              </a:ext>
            </a:extLst>
          </p:cNvPr>
          <p:cNvPicPr>
            <a:picLocks noChangeAspect="1"/>
          </p:cNvPicPr>
          <p:nvPr/>
        </p:nvPicPr>
        <p:blipFill>
          <a:blip r:embed="rId2"/>
          <a:stretch>
            <a:fillRect/>
          </a:stretch>
        </p:blipFill>
        <p:spPr>
          <a:xfrm>
            <a:off x="4324350" y="1515103"/>
            <a:ext cx="7334250" cy="2114550"/>
          </a:xfrm>
          <a:prstGeom prst="rect">
            <a:avLst/>
          </a:prstGeom>
        </p:spPr>
      </p:pic>
    </p:spTree>
    <p:extLst>
      <p:ext uri="{BB962C8B-B14F-4D97-AF65-F5344CB8AC3E}">
        <p14:creationId xmlns:p14="http://schemas.microsoft.com/office/powerpoint/2010/main" val="3816131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a:t>Equals (Value Types)</a:t>
            </a:r>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10" name="Rectangle: Rounded Corners 9">
            <a:extLst>
              <a:ext uri="{FF2B5EF4-FFF2-40B4-BE49-F238E27FC236}">
                <a16:creationId xmlns:a16="http://schemas.microsoft.com/office/drawing/2014/main" id="{7AAB896E-11B6-48E9-82DB-4E61A066FFC0}"/>
              </a:ext>
            </a:extLst>
          </p:cNvPr>
          <p:cNvSpPr/>
          <p:nvPr/>
        </p:nvSpPr>
        <p:spPr>
          <a:xfrm>
            <a:off x="142043" y="1437689"/>
            <a:ext cx="3666387"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400" dirty="0"/>
              <a:t>Compares all private and public members by value</a:t>
            </a:r>
          </a:p>
          <a:p>
            <a:endParaRPr lang="en-US" sz="2400" dirty="0"/>
          </a:p>
          <a:p>
            <a:endParaRPr lang="en-US" sz="2400" dirty="0"/>
          </a:p>
          <a:p>
            <a:r>
              <a:rPr lang="en-US" sz="2400" dirty="0">
                <a:solidFill>
                  <a:schemeClr val="bg1"/>
                </a:solidFill>
                <a:hlinkClick r:id="rId2">
                  <a:extLst>
                    <a:ext uri="{A12FA001-AC4F-418D-AE19-62706E023703}">
                      <ahyp:hlinkClr xmlns:ahyp="http://schemas.microsoft.com/office/drawing/2018/hyperlinkcolor" val="tx"/>
                    </a:ext>
                  </a:extLst>
                </a:hlinkClick>
              </a:rPr>
              <a:t>Always use </a:t>
            </a:r>
            <a:r>
              <a:rPr lang="en-US" sz="2400" dirty="0" err="1">
                <a:solidFill>
                  <a:schemeClr val="bg1"/>
                </a:solidFill>
                <a:hlinkClick r:id="rId2">
                  <a:extLst>
                    <a:ext uri="{A12FA001-AC4F-418D-AE19-62706E023703}">
                      <ahyp:hlinkClr xmlns:ahyp="http://schemas.microsoft.com/office/drawing/2018/hyperlinkcolor" val="tx"/>
                    </a:ext>
                  </a:extLst>
                </a:hlinkClick>
              </a:rPr>
              <a:t>IEquatable</a:t>
            </a:r>
            <a:r>
              <a:rPr lang="en-US" sz="2400" dirty="0">
                <a:solidFill>
                  <a:schemeClr val="bg1"/>
                </a:solidFill>
                <a:hlinkClick r:id="rId2">
                  <a:extLst>
                    <a:ext uri="{A12FA001-AC4F-418D-AE19-62706E023703}">
                      <ahyp:hlinkClr xmlns:ahyp="http://schemas.microsoft.com/office/drawing/2018/hyperlinkcolor" val="tx"/>
                    </a:ext>
                  </a:extLst>
                </a:hlinkClick>
              </a:rPr>
              <a:t>&lt;T&gt; with value types</a:t>
            </a:r>
            <a:endParaRPr lang="en-US" sz="2400" dirty="0">
              <a:solidFill>
                <a:schemeClr val="bg1"/>
              </a:solidFill>
            </a:endParaRPr>
          </a:p>
        </p:txBody>
      </p:sp>
      <p:pic>
        <p:nvPicPr>
          <p:cNvPr id="6" name="Picture 5" descr="Screen of a cell phone&#10;&#10;Description automatically generated">
            <a:extLst>
              <a:ext uri="{FF2B5EF4-FFF2-40B4-BE49-F238E27FC236}">
                <a16:creationId xmlns:a16="http://schemas.microsoft.com/office/drawing/2014/main" id="{87E8CF1A-E92B-4D94-AD46-B74D4B70286C}"/>
              </a:ext>
            </a:extLst>
          </p:cNvPr>
          <p:cNvPicPr>
            <a:picLocks noChangeAspect="1"/>
          </p:cNvPicPr>
          <p:nvPr/>
        </p:nvPicPr>
        <p:blipFill>
          <a:blip r:embed="rId3"/>
          <a:stretch>
            <a:fillRect/>
          </a:stretch>
        </p:blipFill>
        <p:spPr>
          <a:xfrm>
            <a:off x="4068137" y="1437689"/>
            <a:ext cx="4790638" cy="2858929"/>
          </a:xfrm>
          <a:prstGeom prst="rect">
            <a:avLst/>
          </a:prstGeom>
        </p:spPr>
      </p:pic>
      <p:pic>
        <p:nvPicPr>
          <p:cNvPr id="8" name="Picture 7" descr="A picture containing black, white, large, red&#10;&#10;Description automatically generated">
            <a:extLst>
              <a:ext uri="{FF2B5EF4-FFF2-40B4-BE49-F238E27FC236}">
                <a16:creationId xmlns:a16="http://schemas.microsoft.com/office/drawing/2014/main" id="{3BD9DF46-B1EA-440C-9EE2-8F1D357B9A53}"/>
              </a:ext>
            </a:extLst>
          </p:cNvPr>
          <p:cNvPicPr>
            <a:picLocks noChangeAspect="1"/>
          </p:cNvPicPr>
          <p:nvPr/>
        </p:nvPicPr>
        <p:blipFill>
          <a:blip r:embed="rId4"/>
          <a:stretch>
            <a:fillRect/>
          </a:stretch>
        </p:blipFill>
        <p:spPr>
          <a:xfrm>
            <a:off x="4068137" y="4340368"/>
            <a:ext cx="7905750" cy="1676400"/>
          </a:xfrm>
          <a:prstGeom prst="rect">
            <a:avLst/>
          </a:prstGeom>
        </p:spPr>
      </p:pic>
    </p:spTree>
    <p:extLst>
      <p:ext uri="{BB962C8B-B14F-4D97-AF65-F5344CB8AC3E}">
        <p14:creationId xmlns:p14="http://schemas.microsoft.com/office/powerpoint/2010/main" val="2537828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a:t>Override Equals (Value Types)</a:t>
            </a:r>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10" name="Rectangle: Rounded Corners 9">
            <a:extLst>
              <a:ext uri="{FF2B5EF4-FFF2-40B4-BE49-F238E27FC236}">
                <a16:creationId xmlns:a16="http://schemas.microsoft.com/office/drawing/2014/main" id="{7AAB896E-11B6-48E9-82DB-4E61A066FFC0}"/>
              </a:ext>
            </a:extLst>
          </p:cNvPr>
          <p:cNvSpPr/>
          <p:nvPr/>
        </p:nvSpPr>
        <p:spPr>
          <a:xfrm>
            <a:off x="142043" y="1437689"/>
            <a:ext cx="3666387"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400" dirty="0"/>
              <a:t>No default for == and != operators!</a:t>
            </a:r>
          </a:p>
          <a:p>
            <a:endParaRPr lang="en-US" sz="2400" dirty="0">
              <a:solidFill>
                <a:schemeClr val="bg1"/>
              </a:solidFill>
            </a:endParaRPr>
          </a:p>
          <a:p>
            <a:r>
              <a:rPr lang="en-US" sz="2400">
                <a:solidFill>
                  <a:schemeClr val="bg1"/>
                </a:solidFill>
              </a:rPr>
              <a:t>Unless you define them, you can’t use ==.</a:t>
            </a:r>
            <a:endParaRPr lang="en-US" sz="2400" dirty="0">
              <a:solidFill>
                <a:schemeClr val="bg1"/>
              </a:solidFill>
            </a:endParaRPr>
          </a:p>
        </p:txBody>
      </p:sp>
    </p:spTree>
    <p:extLst>
      <p:ext uri="{BB962C8B-B14F-4D97-AF65-F5344CB8AC3E}">
        <p14:creationId xmlns:p14="http://schemas.microsoft.com/office/powerpoint/2010/main" val="3783323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a:t>Equals (Reference Types)</a:t>
            </a:r>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10" name="Rectangle: Rounded Corners 9">
            <a:extLst>
              <a:ext uri="{FF2B5EF4-FFF2-40B4-BE49-F238E27FC236}">
                <a16:creationId xmlns:a16="http://schemas.microsoft.com/office/drawing/2014/main" id="{7AAB896E-11B6-48E9-82DB-4E61A066FFC0}"/>
              </a:ext>
            </a:extLst>
          </p:cNvPr>
          <p:cNvSpPr/>
          <p:nvPr/>
        </p:nvSpPr>
        <p:spPr>
          <a:xfrm>
            <a:off x="83891" y="1437689"/>
            <a:ext cx="3724540"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400" dirty="0"/>
              <a:t>Does not compare by value</a:t>
            </a:r>
          </a:p>
          <a:p>
            <a:endParaRPr lang="en-US" sz="2400" dirty="0"/>
          </a:p>
          <a:p>
            <a:r>
              <a:rPr lang="en-US" sz="2400" dirty="0"/>
              <a:t>Equivalent of</a:t>
            </a:r>
          </a:p>
          <a:p>
            <a:r>
              <a:rPr lang="en-US" sz="2400" dirty="0" err="1"/>
              <a:t>ReferenceEquals</a:t>
            </a:r>
            <a:endParaRPr lang="en-US" sz="2400" dirty="0"/>
          </a:p>
        </p:txBody>
      </p:sp>
      <p:pic>
        <p:nvPicPr>
          <p:cNvPr id="5" name="Picture 4" descr="Screen of a cell phone&#10;&#10;Description automatically generated">
            <a:extLst>
              <a:ext uri="{FF2B5EF4-FFF2-40B4-BE49-F238E27FC236}">
                <a16:creationId xmlns:a16="http://schemas.microsoft.com/office/drawing/2014/main" id="{5A38E617-F6D3-4814-8463-DAB75374F751}"/>
              </a:ext>
            </a:extLst>
          </p:cNvPr>
          <p:cNvPicPr>
            <a:picLocks noChangeAspect="1"/>
          </p:cNvPicPr>
          <p:nvPr/>
        </p:nvPicPr>
        <p:blipFill>
          <a:blip r:embed="rId2"/>
          <a:stretch>
            <a:fillRect/>
          </a:stretch>
        </p:blipFill>
        <p:spPr>
          <a:xfrm>
            <a:off x="3966157" y="1441265"/>
            <a:ext cx="4674504" cy="2973122"/>
          </a:xfrm>
          <a:prstGeom prst="rect">
            <a:avLst/>
          </a:prstGeom>
        </p:spPr>
      </p:pic>
      <p:pic>
        <p:nvPicPr>
          <p:cNvPr id="9" name="Picture 8" descr="A black sign with white text&#10;&#10;Description automatically generated">
            <a:extLst>
              <a:ext uri="{FF2B5EF4-FFF2-40B4-BE49-F238E27FC236}">
                <a16:creationId xmlns:a16="http://schemas.microsoft.com/office/drawing/2014/main" id="{61C37D24-DA87-474A-8717-6071B2B3AACB}"/>
              </a:ext>
            </a:extLst>
          </p:cNvPr>
          <p:cNvPicPr>
            <a:picLocks noChangeAspect="1"/>
          </p:cNvPicPr>
          <p:nvPr/>
        </p:nvPicPr>
        <p:blipFill>
          <a:blip r:embed="rId3"/>
          <a:stretch>
            <a:fillRect/>
          </a:stretch>
        </p:blipFill>
        <p:spPr>
          <a:xfrm>
            <a:off x="3966157" y="4454668"/>
            <a:ext cx="6877050" cy="1562100"/>
          </a:xfrm>
          <a:prstGeom prst="rect">
            <a:avLst/>
          </a:prstGeom>
        </p:spPr>
      </p:pic>
    </p:spTree>
    <p:extLst>
      <p:ext uri="{BB962C8B-B14F-4D97-AF65-F5344CB8AC3E}">
        <p14:creationId xmlns:p14="http://schemas.microsoft.com/office/powerpoint/2010/main" val="1411398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a:t>Overriding Equals</a:t>
            </a:r>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10" name="Rectangle: Rounded Corners 9">
            <a:extLst>
              <a:ext uri="{FF2B5EF4-FFF2-40B4-BE49-F238E27FC236}">
                <a16:creationId xmlns:a16="http://schemas.microsoft.com/office/drawing/2014/main" id="{7AAB896E-11B6-48E9-82DB-4E61A066FFC0}"/>
              </a:ext>
            </a:extLst>
          </p:cNvPr>
          <p:cNvSpPr/>
          <p:nvPr/>
        </p:nvSpPr>
        <p:spPr>
          <a:xfrm>
            <a:off x="8073305" y="1551847"/>
            <a:ext cx="3909270"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000" dirty="0"/>
              <a:t>Note: Compiler  Warning</a:t>
            </a:r>
          </a:p>
          <a:p>
            <a:endParaRPr lang="en-US" sz="2000" dirty="0"/>
          </a:p>
          <a:p>
            <a:r>
              <a:rPr lang="en-US" sz="2000" dirty="0">
                <a:latin typeface="Consolas" panose="020B0609020204030204" pitchFamily="49" charset="0"/>
              </a:rPr>
              <a:t>“Car overrides </a:t>
            </a:r>
            <a:r>
              <a:rPr lang="en-US" sz="2000" dirty="0" err="1">
                <a:latin typeface="Consolas" panose="020B0609020204030204" pitchFamily="49" charset="0"/>
              </a:rPr>
              <a:t>Object.Equals</a:t>
            </a:r>
            <a:r>
              <a:rPr lang="en-US" sz="2000" dirty="0">
                <a:latin typeface="Consolas" panose="020B0609020204030204" pitchFamily="49" charset="0"/>
              </a:rPr>
              <a:t>(object o) but does not override </a:t>
            </a:r>
            <a:r>
              <a:rPr lang="en-US" sz="2000" dirty="0" err="1">
                <a:latin typeface="Consolas" panose="020B0609020204030204" pitchFamily="49" charset="0"/>
              </a:rPr>
              <a:t>Object.GetHashCode</a:t>
            </a:r>
            <a:r>
              <a:rPr lang="en-US" sz="2000" dirty="0">
                <a:latin typeface="Consolas" panose="020B0609020204030204" pitchFamily="49" charset="0"/>
              </a:rPr>
              <a:t>()”</a:t>
            </a:r>
          </a:p>
          <a:p>
            <a:endParaRPr lang="en-US" sz="2000" dirty="0"/>
          </a:p>
          <a:p>
            <a:r>
              <a:rPr lang="en-US" sz="2000" dirty="0"/>
              <a:t>If you had treat all warnings as errors turned on, this would be an error!</a:t>
            </a:r>
          </a:p>
          <a:p>
            <a:endParaRPr lang="en-US" sz="2000" dirty="0"/>
          </a:p>
          <a:p>
            <a:r>
              <a:rPr lang="en-US" sz="2000" dirty="0"/>
              <a:t>We’ll circle back to </a:t>
            </a:r>
            <a:r>
              <a:rPr lang="en-US" sz="2000" dirty="0" err="1"/>
              <a:t>GetHashCode</a:t>
            </a:r>
            <a:r>
              <a:rPr lang="en-US" sz="2000" dirty="0"/>
              <a:t>!</a:t>
            </a:r>
          </a:p>
        </p:txBody>
      </p:sp>
      <p:pic>
        <p:nvPicPr>
          <p:cNvPr id="6" name="Picture 5" descr="A screenshot of a cell phone&#10;&#10;Description automatically generated">
            <a:extLst>
              <a:ext uri="{FF2B5EF4-FFF2-40B4-BE49-F238E27FC236}">
                <a16:creationId xmlns:a16="http://schemas.microsoft.com/office/drawing/2014/main" id="{4D0D2055-E52D-4BD0-98C2-5474D0A3E9C9}"/>
              </a:ext>
            </a:extLst>
          </p:cNvPr>
          <p:cNvPicPr>
            <a:picLocks noChangeAspect="1"/>
          </p:cNvPicPr>
          <p:nvPr/>
        </p:nvPicPr>
        <p:blipFill>
          <a:blip r:embed="rId2"/>
          <a:stretch>
            <a:fillRect/>
          </a:stretch>
        </p:blipFill>
        <p:spPr>
          <a:xfrm>
            <a:off x="97654" y="1407225"/>
            <a:ext cx="7789318" cy="4868324"/>
          </a:xfrm>
          <a:prstGeom prst="rect">
            <a:avLst/>
          </a:prstGeom>
        </p:spPr>
      </p:pic>
    </p:spTree>
    <p:extLst>
      <p:ext uri="{BB962C8B-B14F-4D97-AF65-F5344CB8AC3E}">
        <p14:creationId xmlns:p14="http://schemas.microsoft.com/office/powerpoint/2010/main" val="2945191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a:t>Overriding Equals</a:t>
            </a:r>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10" name="Rectangle: Rounded Corners 9">
            <a:extLst>
              <a:ext uri="{FF2B5EF4-FFF2-40B4-BE49-F238E27FC236}">
                <a16:creationId xmlns:a16="http://schemas.microsoft.com/office/drawing/2014/main" id="{7AAB896E-11B6-48E9-82DB-4E61A066FFC0}"/>
              </a:ext>
            </a:extLst>
          </p:cNvPr>
          <p:cNvSpPr/>
          <p:nvPr/>
        </p:nvSpPr>
        <p:spPr>
          <a:xfrm>
            <a:off x="92278" y="1437689"/>
            <a:ext cx="3934437"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dirty="0"/>
              <a:t>Calling </a:t>
            </a:r>
          </a:p>
          <a:p>
            <a:endParaRPr lang="en-US" dirty="0">
              <a:latin typeface="Consolas" panose="020B0609020204030204" pitchFamily="49" charset="0"/>
            </a:endParaRPr>
          </a:p>
          <a:p>
            <a:r>
              <a:rPr lang="en-US" dirty="0" err="1">
                <a:latin typeface="Consolas" panose="020B0609020204030204" pitchFamily="49" charset="0"/>
              </a:rPr>
              <a:t>object.Equals</a:t>
            </a:r>
            <a:r>
              <a:rPr lang="en-US" dirty="0">
                <a:latin typeface="Consolas" panose="020B0609020204030204" pitchFamily="49" charset="0"/>
              </a:rPr>
              <a:t>(</a:t>
            </a:r>
            <a:r>
              <a:rPr lang="en-US" dirty="0" err="1">
                <a:latin typeface="Consolas" panose="020B0609020204030204" pitchFamily="49" charset="0"/>
              </a:rPr>
              <a:t>objA</a:t>
            </a:r>
            <a:r>
              <a:rPr lang="en-US" dirty="0">
                <a:latin typeface="Consolas" panose="020B0609020204030204" pitchFamily="49" charset="0"/>
              </a:rPr>
              <a:t>, </a:t>
            </a:r>
            <a:r>
              <a:rPr lang="en-US" dirty="0" err="1">
                <a:latin typeface="Consolas" panose="020B0609020204030204" pitchFamily="49" charset="0"/>
              </a:rPr>
              <a:t>objB</a:t>
            </a:r>
            <a:r>
              <a:rPr lang="en-US" dirty="0">
                <a:latin typeface="Consolas" panose="020B0609020204030204" pitchFamily="49" charset="0"/>
              </a:rPr>
              <a:t>)</a:t>
            </a:r>
            <a:r>
              <a:rPr lang="en-US" dirty="0"/>
              <a:t> </a:t>
            </a:r>
          </a:p>
          <a:p>
            <a:endParaRPr lang="en-US" dirty="0"/>
          </a:p>
          <a:p>
            <a:r>
              <a:rPr lang="en-US" dirty="0"/>
              <a:t>in this example will call our override once for each Car instance.</a:t>
            </a:r>
          </a:p>
        </p:txBody>
      </p:sp>
      <p:pic>
        <p:nvPicPr>
          <p:cNvPr id="6" name="Picture 5" descr="A screenshot of a cell phone&#10;&#10;Description automatically generated">
            <a:extLst>
              <a:ext uri="{FF2B5EF4-FFF2-40B4-BE49-F238E27FC236}">
                <a16:creationId xmlns:a16="http://schemas.microsoft.com/office/drawing/2014/main" id="{4D0D2055-E52D-4BD0-98C2-5474D0A3E9C9}"/>
              </a:ext>
            </a:extLst>
          </p:cNvPr>
          <p:cNvPicPr>
            <a:picLocks noChangeAspect="1"/>
          </p:cNvPicPr>
          <p:nvPr/>
        </p:nvPicPr>
        <p:blipFill>
          <a:blip r:embed="rId2"/>
          <a:stretch>
            <a:fillRect/>
          </a:stretch>
        </p:blipFill>
        <p:spPr>
          <a:xfrm>
            <a:off x="4219375" y="78671"/>
            <a:ext cx="6598739" cy="4124213"/>
          </a:xfrm>
          <a:prstGeom prst="rect">
            <a:avLst/>
          </a:prstGeom>
        </p:spPr>
      </p:pic>
      <p:pic>
        <p:nvPicPr>
          <p:cNvPr id="5" name="Picture 4" descr="A screen shot of a social media post&#10;&#10;Description automatically generated">
            <a:extLst>
              <a:ext uri="{FF2B5EF4-FFF2-40B4-BE49-F238E27FC236}">
                <a16:creationId xmlns:a16="http://schemas.microsoft.com/office/drawing/2014/main" id="{0E197408-7926-4836-8477-09A37827CFA2}"/>
              </a:ext>
            </a:extLst>
          </p:cNvPr>
          <p:cNvPicPr>
            <a:picLocks noChangeAspect="1"/>
          </p:cNvPicPr>
          <p:nvPr/>
        </p:nvPicPr>
        <p:blipFill>
          <a:blip r:embed="rId3"/>
          <a:stretch>
            <a:fillRect/>
          </a:stretch>
        </p:blipFill>
        <p:spPr>
          <a:xfrm>
            <a:off x="4219375" y="4384804"/>
            <a:ext cx="6598739" cy="2169694"/>
          </a:xfrm>
          <a:prstGeom prst="rect">
            <a:avLst/>
          </a:prstGeom>
        </p:spPr>
      </p:pic>
      <p:sp>
        <p:nvSpPr>
          <p:cNvPr id="7" name="Arrow: Right 6">
            <a:extLst>
              <a:ext uri="{FF2B5EF4-FFF2-40B4-BE49-F238E27FC236}">
                <a16:creationId xmlns:a16="http://schemas.microsoft.com/office/drawing/2014/main" id="{32F291F3-477F-40BB-9AA7-78380F394D7E}"/>
              </a:ext>
            </a:extLst>
          </p:cNvPr>
          <p:cNvSpPr/>
          <p:nvPr/>
        </p:nvSpPr>
        <p:spPr>
          <a:xfrm>
            <a:off x="1686187" y="5578679"/>
            <a:ext cx="2533188" cy="535531"/>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1D1B7CEA-59A5-46E9-B860-56582E467456}"/>
              </a:ext>
            </a:extLst>
          </p:cNvPr>
          <p:cNvSpPr/>
          <p:nvPr/>
        </p:nvSpPr>
        <p:spPr>
          <a:xfrm rot="14723750">
            <a:off x="5765695" y="3481782"/>
            <a:ext cx="3778350" cy="535531"/>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A36EA8D4-3BD5-416A-8B7C-EB4F465A1430}"/>
              </a:ext>
            </a:extLst>
          </p:cNvPr>
          <p:cNvSpPr/>
          <p:nvPr/>
        </p:nvSpPr>
        <p:spPr>
          <a:xfrm rot="14664176">
            <a:off x="6687250" y="3429000"/>
            <a:ext cx="3778352" cy="535531"/>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7764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err="1"/>
              <a:t>IEquatable</a:t>
            </a:r>
            <a:r>
              <a:rPr lang="en-US" dirty="0"/>
              <a:t>&lt;T&gt;</a:t>
            </a:r>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10" name="Rectangle: Rounded Corners 9">
            <a:extLst>
              <a:ext uri="{FF2B5EF4-FFF2-40B4-BE49-F238E27FC236}">
                <a16:creationId xmlns:a16="http://schemas.microsoft.com/office/drawing/2014/main" id="{7AAB896E-11B6-48E9-82DB-4E61A066FFC0}"/>
              </a:ext>
            </a:extLst>
          </p:cNvPr>
          <p:cNvSpPr/>
          <p:nvPr/>
        </p:nvSpPr>
        <p:spPr>
          <a:xfrm>
            <a:off x="92279" y="1437689"/>
            <a:ext cx="3909270"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000" dirty="0" err="1"/>
              <a:t>IEquatable</a:t>
            </a:r>
            <a:r>
              <a:rPr lang="en-US" sz="2000" dirty="0"/>
              <a:t>&lt;T&gt; asks us to implement a single method.</a:t>
            </a:r>
          </a:p>
          <a:p>
            <a:endParaRPr lang="en-US" sz="2000" dirty="0"/>
          </a:p>
          <a:p>
            <a:r>
              <a:rPr lang="en-US" sz="2000" dirty="0"/>
              <a:t>We can leverage this to offload having to do type checking in our original override</a:t>
            </a:r>
          </a:p>
        </p:txBody>
      </p:sp>
      <p:pic>
        <p:nvPicPr>
          <p:cNvPr id="8" name="Picture 7" descr="A screen shot of a social media post&#10;&#10;Description automatically generated">
            <a:extLst>
              <a:ext uri="{FF2B5EF4-FFF2-40B4-BE49-F238E27FC236}">
                <a16:creationId xmlns:a16="http://schemas.microsoft.com/office/drawing/2014/main" id="{1A390106-7984-4EDD-B1D1-09572C80357D}"/>
              </a:ext>
            </a:extLst>
          </p:cNvPr>
          <p:cNvPicPr>
            <a:picLocks noChangeAspect="1"/>
          </p:cNvPicPr>
          <p:nvPr/>
        </p:nvPicPr>
        <p:blipFill>
          <a:blip r:embed="rId2"/>
          <a:stretch>
            <a:fillRect/>
          </a:stretch>
        </p:blipFill>
        <p:spPr>
          <a:xfrm>
            <a:off x="4141016" y="1437689"/>
            <a:ext cx="7897186" cy="2572019"/>
          </a:xfrm>
          <a:prstGeom prst="rect">
            <a:avLst/>
          </a:prstGeom>
        </p:spPr>
      </p:pic>
    </p:spTree>
    <p:extLst>
      <p:ext uri="{BB962C8B-B14F-4D97-AF65-F5344CB8AC3E}">
        <p14:creationId xmlns:p14="http://schemas.microsoft.com/office/powerpoint/2010/main" val="1450962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err="1"/>
              <a:t>IEquatable</a:t>
            </a:r>
            <a:r>
              <a:rPr lang="en-US" dirty="0"/>
              <a:t>&lt;T&gt;</a:t>
            </a:r>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10" name="Rectangle: Rounded Corners 9">
            <a:extLst>
              <a:ext uri="{FF2B5EF4-FFF2-40B4-BE49-F238E27FC236}">
                <a16:creationId xmlns:a16="http://schemas.microsoft.com/office/drawing/2014/main" id="{7AAB896E-11B6-48E9-82DB-4E61A066FFC0}"/>
              </a:ext>
            </a:extLst>
          </p:cNvPr>
          <p:cNvSpPr/>
          <p:nvPr/>
        </p:nvSpPr>
        <p:spPr>
          <a:xfrm>
            <a:off x="92279" y="1437689"/>
            <a:ext cx="3909270"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000" dirty="0" err="1"/>
              <a:t>IEquatable</a:t>
            </a:r>
            <a:r>
              <a:rPr lang="en-US" sz="2000" dirty="0"/>
              <a:t>&lt;T&gt; asks us to implement a single method.</a:t>
            </a:r>
          </a:p>
          <a:p>
            <a:endParaRPr lang="en-US" sz="2000" dirty="0"/>
          </a:p>
          <a:p>
            <a:r>
              <a:rPr lang="en-US" sz="2000" dirty="0"/>
              <a:t>We can leverage this to offload having to do type checking in our original override</a:t>
            </a:r>
          </a:p>
        </p:txBody>
      </p:sp>
      <p:pic>
        <p:nvPicPr>
          <p:cNvPr id="5" name="Picture 4" descr="A screenshot of a cell phone&#10;&#10;Description automatically generated">
            <a:extLst>
              <a:ext uri="{FF2B5EF4-FFF2-40B4-BE49-F238E27FC236}">
                <a16:creationId xmlns:a16="http://schemas.microsoft.com/office/drawing/2014/main" id="{AD9C99AB-F631-4E11-832F-25EBD652ABC9}"/>
              </a:ext>
            </a:extLst>
          </p:cNvPr>
          <p:cNvPicPr>
            <a:picLocks noChangeAspect="1"/>
          </p:cNvPicPr>
          <p:nvPr/>
        </p:nvPicPr>
        <p:blipFill>
          <a:blip r:embed="rId2"/>
          <a:stretch>
            <a:fillRect/>
          </a:stretch>
        </p:blipFill>
        <p:spPr>
          <a:xfrm>
            <a:off x="4320378" y="0"/>
            <a:ext cx="7740149" cy="6858000"/>
          </a:xfrm>
          <a:prstGeom prst="rect">
            <a:avLst/>
          </a:prstGeom>
        </p:spPr>
      </p:pic>
      <p:sp>
        <p:nvSpPr>
          <p:cNvPr id="6" name="Rectangle 5">
            <a:extLst>
              <a:ext uri="{FF2B5EF4-FFF2-40B4-BE49-F238E27FC236}">
                <a16:creationId xmlns:a16="http://schemas.microsoft.com/office/drawing/2014/main" id="{7AC4537A-0B99-4C12-AEB0-A2BFCC7DD3BA}"/>
              </a:ext>
            </a:extLst>
          </p:cNvPr>
          <p:cNvSpPr/>
          <p:nvPr/>
        </p:nvSpPr>
        <p:spPr>
          <a:xfrm>
            <a:off x="4991450" y="4353886"/>
            <a:ext cx="6753137" cy="1090569"/>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7" name="Arrow: Right 6">
            <a:extLst>
              <a:ext uri="{FF2B5EF4-FFF2-40B4-BE49-F238E27FC236}">
                <a16:creationId xmlns:a16="http://schemas.microsoft.com/office/drawing/2014/main" id="{5E38CD88-0596-4001-887A-86195B2CC9A5}"/>
              </a:ext>
            </a:extLst>
          </p:cNvPr>
          <p:cNvSpPr/>
          <p:nvPr/>
        </p:nvSpPr>
        <p:spPr>
          <a:xfrm rot="13604626">
            <a:off x="9145325" y="3531401"/>
            <a:ext cx="1228143" cy="446009"/>
          </a:xfrm>
          <a:prstGeom prst="rightArrow">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1206452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err="1"/>
              <a:t>IEquatable</a:t>
            </a:r>
            <a:r>
              <a:rPr lang="en-US" dirty="0"/>
              <a:t>&lt;T&gt;</a:t>
            </a:r>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pic>
        <p:nvPicPr>
          <p:cNvPr id="5" name="Picture 4" descr="A screenshot of a cell phone&#10;&#10;Description automatically generated">
            <a:extLst>
              <a:ext uri="{FF2B5EF4-FFF2-40B4-BE49-F238E27FC236}">
                <a16:creationId xmlns:a16="http://schemas.microsoft.com/office/drawing/2014/main" id="{AD9C99AB-F631-4E11-832F-25EBD652ABC9}"/>
              </a:ext>
            </a:extLst>
          </p:cNvPr>
          <p:cNvPicPr>
            <a:picLocks noChangeAspect="1"/>
          </p:cNvPicPr>
          <p:nvPr/>
        </p:nvPicPr>
        <p:blipFill>
          <a:blip r:embed="rId2"/>
          <a:stretch>
            <a:fillRect/>
          </a:stretch>
        </p:blipFill>
        <p:spPr>
          <a:xfrm>
            <a:off x="444500" y="1371931"/>
            <a:ext cx="4790845" cy="4244830"/>
          </a:xfrm>
          <a:prstGeom prst="rect">
            <a:avLst/>
          </a:prstGeom>
        </p:spPr>
      </p:pic>
      <p:sp>
        <p:nvSpPr>
          <p:cNvPr id="12" name="Arrow: Right 11">
            <a:extLst>
              <a:ext uri="{FF2B5EF4-FFF2-40B4-BE49-F238E27FC236}">
                <a16:creationId xmlns:a16="http://schemas.microsoft.com/office/drawing/2014/main" id="{A47EE815-5F38-4BCE-9FA8-BC25CCC3401C}"/>
              </a:ext>
            </a:extLst>
          </p:cNvPr>
          <p:cNvSpPr/>
          <p:nvPr/>
        </p:nvSpPr>
        <p:spPr>
          <a:xfrm>
            <a:off x="4652540" y="3027752"/>
            <a:ext cx="1228143" cy="446009"/>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13" name="Picture 12" descr="A screen shot of a monitor&#10;&#10;Description automatically generated">
            <a:extLst>
              <a:ext uri="{FF2B5EF4-FFF2-40B4-BE49-F238E27FC236}">
                <a16:creationId xmlns:a16="http://schemas.microsoft.com/office/drawing/2014/main" id="{1B39D577-3899-432F-97CF-62984AC7A609}"/>
              </a:ext>
            </a:extLst>
          </p:cNvPr>
          <p:cNvPicPr>
            <a:picLocks noChangeAspect="1"/>
          </p:cNvPicPr>
          <p:nvPr/>
        </p:nvPicPr>
        <p:blipFill>
          <a:blip r:embed="rId3"/>
          <a:stretch>
            <a:fillRect/>
          </a:stretch>
        </p:blipFill>
        <p:spPr>
          <a:xfrm>
            <a:off x="5880683" y="1351346"/>
            <a:ext cx="5635872" cy="4244830"/>
          </a:xfrm>
          <a:prstGeom prst="rect">
            <a:avLst/>
          </a:prstGeom>
        </p:spPr>
      </p:pic>
    </p:spTree>
    <p:extLst>
      <p:ext uri="{BB962C8B-B14F-4D97-AF65-F5344CB8AC3E}">
        <p14:creationId xmlns:p14="http://schemas.microsoft.com/office/powerpoint/2010/main" val="2685020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7179B1-E2C3-46DC-AB95-85D768A03C68}"/>
              </a:ext>
            </a:extLst>
          </p:cNvPr>
          <p:cNvSpPr>
            <a:spLocks noGrp="1"/>
          </p:cNvSpPr>
          <p:nvPr>
            <p:ph type="title"/>
          </p:nvPr>
        </p:nvSpPr>
        <p:spPr>
          <a:xfrm>
            <a:off x="444500" y="542925"/>
            <a:ext cx="11214100" cy="535531"/>
          </a:xfrm>
        </p:spPr>
        <p:txBody>
          <a:bodyPr/>
          <a:lstStyle/>
          <a:p>
            <a:r>
              <a:rPr lang="en-US" dirty="0"/>
              <a:t>What’s an object?</a:t>
            </a:r>
          </a:p>
        </p:txBody>
      </p:sp>
      <p:sp>
        <p:nvSpPr>
          <p:cNvPr id="3" name="Slide Number Placeholder 2">
            <a:extLst>
              <a:ext uri="{FF2B5EF4-FFF2-40B4-BE49-F238E27FC236}">
                <a16:creationId xmlns:a16="http://schemas.microsoft.com/office/drawing/2014/main" id="{CA683217-A626-4CD3-B6C8-B64BCC39AAA6}"/>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2</a:t>
            </a:fld>
            <a:endParaRPr lang="en-US" noProof="0" dirty="0"/>
          </a:p>
        </p:txBody>
      </p:sp>
      <p:graphicFrame>
        <p:nvGraphicFramePr>
          <p:cNvPr id="7" name="Diagram 6">
            <a:extLst>
              <a:ext uri="{FF2B5EF4-FFF2-40B4-BE49-F238E27FC236}">
                <a16:creationId xmlns:a16="http://schemas.microsoft.com/office/drawing/2014/main" id="{47CC85F6-7874-41C3-A672-504A699347E4}"/>
              </a:ext>
            </a:extLst>
          </p:cNvPr>
          <p:cNvGraphicFramePr/>
          <p:nvPr>
            <p:extLst>
              <p:ext uri="{D42A27DB-BD31-4B8C-83A1-F6EECF244321}">
                <p14:modId xmlns:p14="http://schemas.microsoft.com/office/powerpoint/2010/main" val="3025468305"/>
              </p:ext>
            </p:extLst>
          </p:nvPr>
        </p:nvGraphicFramePr>
        <p:xfrm>
          <a:off x="444500" y="1625385"/>
          <a:ext cx="6718300" cy="4093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5069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err="1"/>
              <a:t>GetHashCode</a:t>
            </a:r>
            <a:endParaRPr lang="en-US" dirty="0"/>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sp>
        <p:nvSpPr>
          <p:cNvPr id="10" name="Rectangle: Rounded Corners 9">
            <a:extLst>
              <a:ext uri="{FF2B5EF4-FFF2-40B4-BE49-F238E27FC236}">
                <a16:creationId xmlns:a16="http://schemas.microsoft.com/office/drawing/2014/main" id="{7AAB896E-11B6-48E9-82DB-4E61A066FFC0}"/>
              </a:ext>
            </a:extLst>
          </p:cNvPr>
          <p:cNvSpPr/>
          <p:nvPr/>
        </p:nvSpPr>
        <p:spPr>
          <a:xfrm>
            <a:off x="92279" y="1437689"/>
            <a:ext cx="3909270"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000" dirty="0"/>
              <a:t>Remember the Car class 5 slides back?</a:t>
            </a:r>
          </a:p>
          <a:p>
            <a:endParaRPr lang="en-US" sz="2000" dirty="0"/>
          </a:p>
          <a:p>
            <a:r>
              <a:rPr lang="en-US" sz="2000" dirty="0"/>
              <a:t>The compiler told us that if we override Equals, we also need to override </a:t>
            </a:r>
            <a:r>
              <a:rPr lang="en-US" sz="2000" dirty="0" err="1"/>
              <a:t>GetHashCode</a:t>
            </a:r>
            <a:endParaRPr lang="en-US" sz="2000" dirty="0"/>
          </a:p>
          <a:p>
            <a:endParaRPr lang="en-US" sz="2000" dirty="0"/>
          </a:p>
          <a:p>
            <a:r>
              <a:rPr lang="en-US" sz="2000" dirty="0"/>
              <a:t>But why?</a:t>
            </a:r>
          </a:p>
        </p:txBody>
      </p:sp>
      <p:sp>
        <p:nvSpPr>
          <p:cNvPr id="11" name="Rectangle: Rounded Corners 10">
            <a:extLst>
              <a:ext uri="{FF2B5EF4-FFF2-40B4-BE49-F238E27FC236}">
                <a16:creationId xmlns:a16="http://schemas.microsoft.com/office/drawing/2014/main" id="{C158C490-6B36-46B7-B117-EECABE3390FF}"/>
              </a:ext>
            </a:extLst>
          </p:cNvPr>
          <p:cNvSpPr/>
          <p:nvPr/>
        </p:nvSpPr>
        <p:spPr>
          <a:xfrm>
            <a:off x="4141365" y="1437689"/>
            <a:ext cx="3909270" cy="4579079"/>
          </a:xfrm>
          <a:prstGeom prst="roundRect">
            <a:avLst>
              <a:gd name="adj" fmla="val 6944"/>
            </a:avLst>
          </a:prstGeom>
        </p:spPr>
        <p:style>
          <a:lnRef idx="0">
            <a:schemeClr val="accent6"/>
          </a:lnRef>
          <a:fillRef idx="3">
            <a:schemeClr val="accent6"/>
          </a:fillRef>
          <a:effectRef idx="3">
            <a:schemeClr val="accent6"/>
          </a:effectRef>
          <a:fontRef idx="minor">
            <a:schemeClr val="lt1"/>
          </a:fontRef>
        </p:style>
        <p:txBody>
          <a:bodyPr rtlCol="0" anchor="t"/>
          <a:lstStyle/>
          <a:p>
            <a:r>
              <a:rPr lang="en-US" sz="2400" dirty="0"/>
              <a:t>“</a:t>
            </a:r>
          </a:p>
          <a:p>
            <a:r>
              <a:rPr lang="en-US" sz="2000" dirty="0"/>
              <a:t>Once you strip away the syntactic sugar our programming languages essentially boil down to three things: sequence, selection and iteration, and every construct within those languages is some combination of them.</a:t>
            </a:r>
          </a:p>
          <a:p>
            <a:r>
              <a:rPr lang="en-US" sz="2400" dirty="0"/>
              <a:t>”</a:t>
            </a:r>
            <a:r>
              <a:rPr lang="en-US" sz="3600" dirty="0"/>
              <a:t> </a:t>
            </a:r>
            <a:r>
              <a:rPr lang="en-US" sz="2000" dirty="0"/>
              <a:t>– Robert C. Martin</a:t>
            </a:r>
          </a:p>
        </p:txBody>
      </p:sp>
    </p:spTree>
    <p:extLst>
      <p:ext uri="{BB962C8B-B14F-4D97-AF65-F5344CB8AC3E}">
        <p14:creationId xmlns:p14="http://schemas.microsoft.com/office/powerpoint/2010/main" val="2182243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a:t>Collections</a:t>
            </a:r>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10" name="Rectangle: Rounded Corners 9">
            <a:extLst>
              <a:ext uri="{FF2B5EF4-FFF2-40B4-BE49-F238E27FC236}">
                <a16:creationId xmlns:a16="http://schemas.microsoft.com/office/drawing/2014/main" id="{7AAB896E-11B6-48E9-82DB-4E61A066FFC0}"/>
              </a:ext>
            </a:extLst>
          </p:cNvPr>
          <p:cNvSpPr/>
          <p:nvPr/>
        </p:nvSpPr>
        <p:spPr>
          <a:xfrm>
            <a:off x="92279" y="1437689"/>
            <a:ext cx="3909270"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400" dirty="0"/>
              <a:t>It takes time to iterate and select an item out of a big collection.</a:t>
            </a:r>
          </a:p>
          <a:p>
            <a:endParaRPr lang="en-US" sz="2400" dirty="0"/>
          </a:p>
          <a:p>
            <a:r>
              <a:rPr lang="en-US" sz="2400" dirty="0"/>
              <a:t>Collections like Dictionary and </a:t>
            </a:r>
            <a:r>
              <a:rPr lang="en-US" sz="2400" dirty="0" err="1"/>
              <a:t>Hashtable</a:t>
            </a:r>
            <a:r>
              <a:rPr lang="en-US" sz="2400" dirty="0"/>
              <a:t> are really fast at it because </a:t>
            </a:r>
            <a:r>
              <a:rPr lang="en-US" sz="2400" dirty="0" err="1"/>
              <a:t>maths</a:t>
            </a:r>
            <a:r>
              <a:rPr lang="en-US" sz="2400" dirty="0"/>
              <a:t>.</a:t>
            </a:r>
          </a:p>
          <a:p>
            <a:endParaRPr lang="en-US" sz="2400" dirty="0"/>
          </a:p>
          <a:p>
            <a:r>
              <a:rPr lang="en-US" sz="2400" dirty="0"/>
              <a:t>To do their jobs, they require a hash code.</a:t>
            </a:r>
          </a:p>
          <a:p>
            <a:endParaRPr lang="en-US" sz="2400" dirty="0"/>
          </a:p>
        </p:txBody>
      </p:sp>
      <p:sp>
        <p:nvSpPr>
          <p:cNvPr id="11" name="Rectangle: Rounded Corners 10">
            <a:extLst>
              <a:ext uri="{FF2B5EF4-FFF2-40B4-BE49-F238E27FC236}">
                <a16:creationId xmlns:a16="http://schemas.microsoft.com/office/drawing/2014/main" id="{C158C490-6B36-46B7-B117-EECABE3390FF}"/>
              </a:ext>
            </a:extLst>
          </p:cNvPr>
          <p:cNvSpPr/>
          <p:nvPr/>
        </p:nvSpPr>
        <p:spPr>
          <a:xfrm>
            <a:off x="8190451" y="1437689"/>
            <a:ext cx="3909270"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400" dirty="0"/>
              <a:t>For most real world scenarios these collections can select an element in O(1) time.</a:t>
            </a:r>
          </a:p>
          <a:p>
            <a:endParaRPr lang="en-US" sz="2400" dirty="0"/>
          </a:p>
          <a:p>
            <a:r>
              <a:rPr lang="en-US" sz="2400" dirty="0"/>
              <a:t>To keep doing their job well, they need us to not muck up the hash code.</a:t>
            </a:r>
          </a:p>
          <a:p>
            <a:endParaRPr lang="en-US" sz="2400" dirty="0"/>
          </a:p>
        </p:txBody>
      </p:sp>
      <p:sp>
        <p:nvSpPr>
          <p:cNvPr id="9" name="Rectangle: Rounded Corners 8">
            <a:extLst>
              <a:ext uri="{FF2B5EF4-FFF2-40B4-BE49-F238E27FC236}">
                <a16:creationId xmlns:a16="http://schemas.microsoft.com/office/drawing/2014/main" id="{87C1F649-7305-429A-B331-B2D6C8C0D092}"/>
              </a:ext>
            </a:extLst>
          </p:cNvPr>
          <p:cNvSpPr/>
          <p:nvPr/>
        </p:nvSpPr>
        <p:spPr>
          <a:xfrm>
            <a:off x="4141365" y="1407226"/>
            <a:ext cx="3909270" cy="4579079"/>
          </a:xfrm>
          <a:prstGeom prst="roundRect">
            <a:avLst>
              <a:gd name="adj" fmla="val 6944"/>
            </a:avLst>
          </a:prstGeom>
        </p:spPr>
        <p:style>
          <a:lnRef idx="0">
            <a:schemeClr val="accent6"/>
          </a:lnRef>
          <a:fillRef idx="3">
            <a:schemeClr val="accent6"/>
          </a:fillRef>
          <a:effectRef idx="3">
            <a:schemeClr val="accent6"/>
          </a:effectRef>
          <a:fontRef idx="minor">
            <a:schemeClr val="lt1"/>
          </a:fontRef>
        </p:style>
        <p:txBody>
          <a:bodyPr rtlCol="0" anchor="t"/>
          <a:lstStyle/>
          <a:p>
            <a:r>
              <a:rPr lang="en-US" sz="2400" dirty="0"/>
              <a:t>“The trick is to </a:t>
            </a:r>
            <a:r>
              <a:rPr lang="en-US" sz="2400" i="1" dirty="0"/>
              <a:t>trade a small amount of increased memory burden for a huge amount of increased speed</a:t>
            </a:r>
            <a:r>
              <a:rPr lang="en-US" sz="2400" dirty="0"/>
              <a:t>. The idea is to make many shorter lists, called “buckets”, and then be clever about quickly working out which bucket we’re looking at”</a:t>
            </a:r>
          </a:p>
          <a:p>
            <a:pPr marL="342900" indent="-342900">
              <a:buFontTx/>
              <a:buChar char="-"/>
            </a:pPr>
            <a:r>
              <a:rPr lang="en-US" sz="2400" dirty="0"/>
              <a:t>Eric Lippert </a:t>
            </a:r>
            <a:endParaRPr lang="en-US" sz="2400" dirty="0">
              <a:solidFill>
                <a:schemeClr val="bg1"/>
              </a:solidFill>
            </a:endParaRPr>
          </a:p>
        </p:txBody>
      </p:sp>
    </p:spTree>
    <p:extLst>
      <p:ext uri="{BB962C8B-B14F-4D97-AF65-F5344CB8AC3E}">
        <p14:creationId xmlns:p14="http://schemas.microsoft.com/office/powerpoint/2010/main" val="211265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a:t>MSDN</a:t>
            </a:r>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sp>
        <p:nvSpPr>
          <p:cNvPr id="10" name="Rectangle: Rounded Corners 9">
            <a:extLst>
              <a:ext uri="{FF2B5EF4-FFF2-40B4-BE49-F238E27FC236}">
                <a16:creationId xmlns:a16="http://schemas.microsoft.com/office/drawing/2014/main" id="{7AAB896E-11B6-48E9-82DB-4E61A066FFC0}"/>
              </a:ext>
            </a:extLst>
          </p:cNvPr>
          <p:cNvSpPr/>
          <p:nvPr/>
        </p:nvSpPr>
        <p:spPr>
          <a:xfrm>
            <a:off x="92279" y="1437689"/>
            <a:ext cx="6521586"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dirty="0"/>
              <a:t>A hash function must have the following properties:</a:t>
            </a:r>
          </a:p>
          <a:p>
            <a:endParaRPr lang="en-US" dirty="0"/>
          </a:p>
          <a:p>
            <a:pPr marL="171450" indent="-171450">
              <a:buFont typeface="Arial" panose="020B0604020202020204" pitchFamily="34" charset="0"/>
              <a:buChar char="•"/>
            </a:pPr>
            <a:r>
              <a:rPr lang="en-US" dirty="0"/>
              <a:t>If two objects compare as equal, the </a:t>
            </a:r>
            <a:r>
              <a:rPr lang="en-US" dirty="0" err="1"/>
              <a:t>GetHashCode</a:t>
            </a:r>
            <a:r>
              <a:rPr lang="en-US" dirty="0"/>
              <a:t> method for each object must return the same value. However, if two objects do not compare as equal, the </a:t>
            </a:r>
            <a:r>
              <a:rPr lang="en-US" dirty="0" err="1"/>
              <a:t>GetHashCode</a:t>
            </a:r>
            <a:r>
              <a:rPr lang="en-US" dirty="0"/>
              <a:t> methods for the two object do not have to return different values.</a:t>
            </a:r>
          </a:p>
          <a:p>
            <a:pPr marL="171450" indent="-171450">
              <a:buFont typeface="Arial" panose="020B0604020202020204" pitchFamily="34" charset="0"/>
              <a:buChar char="•"/>
            </a:pPr>
            <a:r>
              <a:rPr lang="en-US" dirty="0"/>
              <a:t>The </a:t>
            </a:r>
            <a:r>
              <a:rPr lang="en-US" dirty="0" err="1"/>
              <a:t>GetHashCode</a:t>
            </a:r>
            <a:r>
              <a:rPr lang="en-US" dirty="0"/>
              <a:t> method for an object must consistently return the same hash code as long as there is no modification to the object state that determines the return value of the object's Equals method. Note that this is true only for the current execution of an application, and that a different hash code can be returned if the application is run again.</a:t>
            </a:r>
          </a:p>
          <a:p>
            <a:pPr marL="171450" indent="-171450">
              <a:buFont typeface="Arial" panose="020B0604020202020204" pitchFamily="34" charset="0"/>
              <a:buChar char="•"/>
            </a:pPr>
            <a:r>
              <a:rPr lang="en-US" dirty="0"/>
              <a:t>For the best performance, a hash function must generate a random distribution for all input.</a:t>
            </a:r>
          </a:p>
        </p:txBody>
      </p:sp>
      <p:pic>
        <p:nvPicPr>
          <p:cNvPr id="2050" name="Picture 2" descr="Ain’t Nobody Got Time For A Crushed Spirit! – Race and ...">
            <a:extLst>
              <a:ext uri="{FF2B5EF4-FFF2-40B4-BE49-F238E27FC236}">
                <a16:creationId xmlns:a16="http://schemas.microsoft.com/office/drawing/2014/main" id="{1F1D82C4-5B23-404D-9047-54D1F3895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1933" y="1437689"/>
            <a:ext cx="4500437" cy="4500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317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err="1"/>
              <a:t>GetHashCode</a:t>
            </a:r>
            <a:r>
              <a:rPr lang="en-US" dirty="0"/>
              <a:t> (Single Property)</a:t>
            </a:r>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23</a:t>
            </a:fld>
            <a:endParaRPr lang="en-US" noProof="0" dirty="0"/>
          </a:p>
        </p:txBody>
      </p:sp>
      <p:sp>
        <p:nvSpPr>
          <p:cNvPr id="10" name="Rectangle: Rounded Corners 9">
            <a:extLst>
              <a:ext uri="{FF2B5EF4-FFF2-40B4-BE49-F238E27FC236}">
                <a16:creationId xmlns:a16="http://schemas.microsoft.com/office/drawing/2014/main" id="{7AAB896E-11B6-48E9-82DB-4E61A066FFC0}"/>
              </a:ext>
            </a:extLst>
          </p:cNvPr>
          <p:cNvSpPr/>
          <p:nvPr/>
        </p:nvSpPr>
        <p:spPr>
          <a:xfrm>
            <a:off x="92279" y="1437689"/>
            <a:ext cx="3909270"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endParaRPr lang="en-US" sz="2000" dirty="0"/>
          </a:p>
        </p:txBody>
      </p:sp>
      <p:pic>
        <p:nvPicPr>
          <p:cNvPr id="12" name="Picture 11" descr="A screen shot of a smart phone&#10;&#10;Description automatically generated">
            <a:extLst>
              <a:ext uri="{FF2B5EF4-FFF2-40B4-BE49-F238E27FC236}">
                <a16:creationId xmlns:a16="http://schemas.microsoft.com/office/drawing/2014/main" id="{6F577681-F629-467A-82BE-BF0E70B029A5}"/>
              </a:ext>
            </a:extLst>
          </p:cNvPr>
          <p:cNvPicPr>
            <a:picLocks noChangeAspect="1"/>
          </p:cNvPicPr>
          <p:nvPr/>
        </p:nvPicPr>
        <p:blipFill>
          <a:blip r:embed="rId2"/>
          <a:stretch>
            <a:fillRect/>
          </a:stretch>
        </p:blipFill>
        <p:spPr>
          <a:xfrm>
            <a:off x="5077565" y="1593628"/>
            <a:ext cx="6457950" cy="4267200"/>
          </a:xfrm>
          <a:prstGeom prst="rect">
            <a:avLst/>
          </a:prstGeom>
        </p:spPr>
      </p:pic>
    </p:spTree>
    <p:extLst>
      <p:ext uri="{BB962C8B-B14F-4D97-AF65-F5344CB8AC3E}">
        <p14:creationId xmlns:p14="http://schemas.microsoft.com/office/powerpoint/2010/main" val="4268941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err="1"/>
              <a:t>GetHashCode</a:t>
            </a:r>
            <a:r>
              <a:rPr lang="en-US" dirty="0"/>
              <a:t> (Two or more properties)</a:t>
            </a:r>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24</a:t>
            </a:fld>
            <a:endParaRPr lang="en-US" noProof="0" dirty="0"/>
          </a:p>
        </p:txBody>
      </p:sp>
      <p:sp>
        <p:nvSpPr>
          <p:cNvPr id="10" name="Rectangle: Rounded Corners 9">
            <a:extLst>
              <a:ext uri="{FF2B5EF4-FFF2-40B4-BE49-F238E27FC236}">
                <a16:creationId xmlns:a16="http://schemas.microsoft.com/office/drawing/2014/main" id="{7AAB896E-11B6-48E9-82DB-4E61A066FFC0}"/>
              </a:ext>
            </a:extLst>
          </p:cNvPr>
          <p:cNvSpPr/>
          <p:nvPr/>
        </p:nvSpPr>
        <p:spPr>
          <a:xfrm>
            <a:off x="92279" y="1437689"/>
            <a:ext cx="4985748"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000" dirty="0"/>
              <a:t>Recommended on </a:t>
            </a:r>
            <a:r>
              <a:rPr lang="en-US" sz="2000" dirty="0" err="1"/>
              <a:t>StackOverflow</a:t>
            </a:r>
            <a:endParaRPr lang="en-US" sz="2000" dirty="0"/>
          </a:p>
          <a:p>
            <a:endParaRPr lang="en-US" sz="2000" dirty="0"/>
          </a:p>
          <a:p>
            <a:pPr marL="342900" indent="-342900">
              <a:buFont typeface="Arial" panose="020B0604020202020204" pitchFamily="34" charset="0"/>
              <a:buChar char="•"/>
            </a:pPr>
            <a:r>
              <a:rPr lang="en-US" sz="2000" dirty="0"/>
              <a:t>Hard coded numbers?</a:t>
            </a:r>
          </a:p>
          <a:p>
            <a:pPr marL="342900" indent="-342900">
              <a:buFont typeface="Arial" panose="020B0604020202020204" pitchFamily="34" charset="0"/>
              <a:buChar char="•"/>
            </a:pPr>
            <a:r>
              <a:rPr lang="en-US" sz="2000" dirty="0"/>
              <a:t>Unchecked?</a:t>
            </a:r>
          </a:p>
        </p:txBody>
      </p:sp>
      <p:pic>
        <p:nvPicPr>
          <p:cNvPr id="5" name="Picture 4" descr="A screen shot of a computer&#10;&#10;Description automatically generated">
            <a:extLst>
              <a:ext uri="{FF2B5EF4-FFF2-40B4-BE49-F238E27FC236}">
                <a16:creationId xmlns:a16="http://schemas.microsoft.com/office/drawing/2014/main" id="{BBB4686C-8B3E-4F0B-8DEE-7DDCF9A49CC0}"/>
              </a:ext>
            </a:extLst>
          </p:cNvPr>
          <p:cNvPicPr>
            <a:picLocks noChangeAspect="1"/>
          </p:cNvPicPr>
          <p:nvPr/>
        </p:nvPicPr>
        <p:blipFill>
          <a:blip r:embed="rId2"/>
          <a:stretch>
            <a:fillRect/>
          </a:stretch>
        </p:blipFill>
        <p:spPr>
          <a:xfrm>
            <a:off x="5298798" y="1301845"/>
            <a:ext cx="6713861" cy="4850765"/>
          </a:xfrm>
          <a:prstGeom prst="rect">
            <a:avLst/>
          </a:prstGeom>
        </p:spPr>
      </p:pic>
      <p:pic>
        <p:nvPicPr>
          <p:cNvPr id="8" name="Picture 2" descr="Image result for croods saw something new">
            <a:extLst>
              <a:ext uri="{FF2B5EF4-FFF2-40B4-BE49-F238E27FC236}">
                <a16:creationId xmlns:a16="http://schemas.microsoft.com/office/drawing/2014/main" id="{9E8E952A-924C-4C87-A800-BEC8E55193E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3681" y="3137378"/>
            <a:ext cx="4762500"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100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err="1"/>
              <a:t>GetHashCode</a:t>
            </a:r>
            <a:r>
              <a:rPr lang="en-US" dirty="0"/>
              <a:t> (Free Range Syntactic Sugar)</a:t>
            </a:r>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25</a:t>
            </a:fld>
            <a:endParaRPr lang="en-US" noProof="0" dirty="0"/>
          </a:p>
        </p:txBody>
      </p:sp>
      <p:sp>
        <p:nvSpPr>
          <p:cNvPr id="10" name="Rectangle: Rounded Corners 9">
            <a:extLst>
              <a:ext uri="{FF2B5EF4-FFF2-40B4-BE49-F238E27FC236}">
                <a16:creationId xmlns:a16="http://schemas.microsoft.com/office/drawing/2014/main" id="{7AAB896E-11B6-48E9-82DB-4E61A066FFC0}"/>
              </a:ext>
            </a:extLst>
          </p:cNvPr>
          <p:cNvSpPr/>
          <p:nvPr/>
        </p:nvSpPr>
        <p:spPr>
          <a:xfrm>
            <a:off x="92279" y="1437689"/>
            <a:ext cx="3909270"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000" dirty="0"/>
              <a:t>Anonymous Method</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err="1"/>
              <a:t>ValueTuple</a:t>
            </a:r>
            <a:r>
              <a:rPr lang="en-US" sz="2000" dirty="0"/>
              <a:t> (C# 7)</a:t>
            </a:r>
          </a:p>
          <a:p>
            <a:endParaRPr lang="en-US" sz="2000" dirty="0"/>
          </a:p>
          <a:p>
            <a:endParaRPr lang="en-US" sz="2000" dirty="0"/>
          </a:p>
          <a:p>
            <a:endParaRPr lang="en-US" sz="2000" dirty="0"/>
          </a:p>
          <a:p>
            <a:endParaRPr lang="en-US" sz="2000" dirty="0"/>
          </a:p>
          <a:p>
            <a:endParaRPr lang="en-US" sz="2000" dirty="0"/>
          </a:p>
          <a:p>
            <a:r>
              <a:rPr lang="en-US" sz="2000" dirty="0"/>
              <a:t>But wait, there’s more</a:t>
            </a:r>
          </a:p>
        </p:txBody>
      </p:sp>
      <p:pic>
        <p:nvPicPr>
          <p:cNvPr id="5" name="Picture 4" descr="A picture containing black, street, city, clock&#10;&#10;Description automatically generated">
            <a:extLst>
              <a:ext uri="{FF2B5EF4-FFF2-40B4-BE49-F238E27FC236}">
                <a16:creationId xmlns:a16="http://schemas.microsoft.com/office/drawing/2014/main" id="{9A60951C-2079-4D48-9576-DDAD6B64AB4C}"/>
              </a:ext>
            </a:extLst>
          </p:cNvPr>
          <p:cNvPicPr>
            <a:picLocks noChangeAspect="1"/>
          </p:cNvPicPr>
          <p:nvPr/>
        </p:nvPicPr>
        <p:blipFill>
          <a:blip r:embed="rId2"/>
          <a:stretch>
            <a:fillRect/>
          </a:stretch>
        </p:blipFill>
        <p:spPr>
          <a:xfrm>
            <a:off x="5132496" y="1599089"/>
            <a:ext cx="6115913" cy="2049396"/>
          </a:xfrm>
          <a:prstGeom prst="rect">
            <a:avLst/>
          </a:prstGeom>
        </p:spPr>
      </p:pic>
      <p:pic>
        <p:nvPicPr>
          <p:cNvPr id="7" name="Picture 6" descr="A picture containing black, white, street, clock&#10;&#10;Description automatically generated">
            <a:extLst>
              <a:ext uri="{FF2B5EF4-FFF2-40B4-BE49-F238E27FC236}">
                <a16:creationId xmlns:a16="http://schemas.microsoft.com/office/drawing/2014/main" id="{5CEA42CE-2E04-4862-9F19-C52CEC668E8F}"/>
              </a:ext>
            </a:extLst>
          </p:cNvPr>
          <p:cNvPicPr>
            <a:picLocks noChangeAspect="1"/>
          </p:cNvPicPr>
          <p:nvPr/>
        </p:nvPicPr>
        <p:blipFill>
          <a:blip r:embed="rId3"/>
          <a:stretch>
            <a:fillRect/>
          </a:stretch>
        </p:blipFill>
        <p:spPr>
          <a:xfrm>
            <a:off x="5132495" y="3745045"/>
            <a:ext cx="6115913" cy="2049396"/>
          </a:xfrm>
          <a:prstGeom prst="rect">
            <a:avLst/>
          </a:prstGeom>
        </p:spPr>
      </p:pic>
    </p:spTree>
    <p:extLst>
      <p:ext uri="{BB962C8B-B14F-4D97-AF65-F5344CB8AC3E}">
        <p14:creationId xmlns:p14="http://schemas.microsoft.com/office/powerpoint/2010/main" val="3311058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err="1"/>
              <a:t>GetHashCode</a:t>
            </a:r>
            <a:r>
              <a:rPr lang="en-US" dirty="0"/>
              <a:t> (Gluten Free Syntactic Sugar)</a:t>
            </a:r>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26</a:t>
            </a:fld>
            <a:endParaRPr lang="en-US" noProof="0" dirty="0"/>
          </a:p>
        </p:txBody>
      </p:sp>
      <p:sp>
        <p:nvSpPr>
          <p:cNvPr id="10" name="Rectangle: Rounded Corners 9">
            <a:extLst>
              <a:ext uri="{FF2B5EF4-FFF2-40B4-BE49-F238E27FC236}">
                <a16:creationId xmlns:a16="http://schemas.microsoft.com/office/drawing/2014/main" id="{7AAB896E-11B6-48E9-82DB-4E61A066FFC0}"/>
              </a:ext>
            </a:extLst>
          </p:cNvPr>
          <p:cNvSpPr/>
          <p:nvPr/>
        </p:nvSpPr>
        <p:spPr>
          <a:xfrm>
            <a:off x="92279" y="1437689"/>
            <a:ext cx="3909270"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000" dirty="0"/>
              <a:t>.NET Standard 2.1</a:t>
            </a:r>
          </a:p>
          <a:p>
            <a:endParaRPr lang="en-US" sz="2000" dirty="0"/>
          </a:p>
          <a:p>
            <a:r>
              <a:rPr lang="en-US" sz="2000" dirty="0" err="1"/>
              <a:t>HashCode.Combine</a:t>
            </a:r>
            <a:r>
              <a:rPr lang="en-US" sz="2000" dirty="0"/>
              <a:t>()</a:t>
            </a:r>
          </a:p>
          <a:p>
            <a:endParaRPr lang="en-US" sz="2000" dirty="0"/>
          </a:p>
          <a:p>
            <a:endParaRPr lang="en-US" sz="2000" dirty="0"/>
          </a:p>
          <a:p>
            <a:r>
              <a:rPr lang="en-US" sz="2000" dirty="0"/>
              <a:t>Also has support </a:t>
            </a:r>
            <a:r>
              <a:rPr lang="en-US" sz="2000"/>
              <a:t>for hashing collections.</a:t>
            </a:r>
            <a:endParaRPr lang="en-US" sz="2000" dirty="0"/>
          </a:p>
        </p:txBody>
      </p:sp>
      <p:pic>
        <p:nvPicPr>
          <p:cNvPr id="13" name="Picture 12" descr="A picture containing black, city, clock, white&#10;&#10;Description automatically generated">
            <a:extLst>
              <a:ext uri="{FF2B5EF4-FFF2-40B4-BE49-F238E27FC236}">
                <a16:creationId xmlns:a16="http://schemas.microsoft.com/office/drawing/2014/main" id="{39678A7B-CCA7-49D1-A367-244CA9B0B85C}"/>
              </a:ext>
            </a:extLst>
          </p:cNvPr>
          <p:cNvPicPr>
            <a:picLocks noChangeAspect="1"/>
          </p:cNvPicPr>
          <p:nvPr/>
        </p:nvPicPr>
        <p:blipFill>
          <a:blip r:embed="rId2"/>
          <a:stretch>
            <a:fillRect/>
          </a:stretch>
        </p:blipFill>
        <p:spPr>
          <a:xfrm>
            <a:off x="4927907" y="2404302"/>
            <a:ext cx="6115913" cy="2049396"/>
          </a:xfrm>
          <a:prstGeom prst="rect">
            <a:avLst/>
          </a:prstGeom>
        </p:spPr>
      </p:pic>
    </p:spTree>
    <p:extLst>
      <p:ext uri="{BB962C8B-B14F-4D97-AF65-F5344CB8AC3E}">
        <p14:creationId xmlns:p14="http://schemas.microsoft.com/office/powerpoint/2010/main" val="2344871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err="1"/>
              <a:t>GetHashCode</a:t>
            </a:r>
            <a:r>
              <a:rPr lang="en-US" dirty="0"/>
              <a:t> (Mutable)</a:t>
            </a:r>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27</a:t>
            </a:fld>
            <a:endParaRPr lang="en-US" noProof="0" dirty="0"/>
          </a:p>
        </p:txBody>
      </p:sp>
      <p:sp>
        <p:nvSpPr>
          <p:cNvPr id="10" name="Rectangle: Rounded Corners 9">
            <a:extLst>
              <a:ext uri="{FF2B5EF4-FFF2-40B4-BE49-F238E27FC236}">
                <a16:creationId xmlns:a16="http://schemas.microsoft.com/office/drawing/2014/main" id="{7AAB896E-11B6-48E9-82DB-4E61A066FFC0}"/>
              </a:ext>
            </a:extLst>
          </p:cNvPr>
          <p:cNvSpPr/>
          <p:nvPr/>
        </p:nvSpPr>
        <p:spPr>
          <a:xfrm>
            <a:off x="92279" y="1437689"/>
            <a:ext cx="3909270"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000" dirty="0"/>
              <a:t>Don’t override Equals and </a:t>
            </a:r>
            <a:r>
              <a:rPr lang="en-US" sz="2000" dirty="0" err="1"/>
              <a:t>GetHashCode</a:t>
            </a:r>
            <a:r>
              <a:rPr lang="en-US" sz="2000" dirty="0"/>
              <a:t> on mutable types!</a:t>
            </a:r>
          </a:p>
          <a:p>
            <a:endParaRPr lang="en-US" sz="2000" dirty="0"/>
          </a:p>
          <a:p>
            <a:r>
              <a:rPr lang="en-US" sz="2000" dirty="0"/>
              <a:t>But if really insist, here’s the right way.</a:t>
            </a:r>
          </a:p>
          <a:p>
            <a:endParaRPr lang="en-US" sz="2000" dirty="0"/>
          </a:p>
          <a:p>
            <a:r>
              <a:rPr lang="en-US" sz="2000" dirty="0"/>
              <a:t>Sacrifices efficiency for correctness.</a:t>
            </a:r>
          </a:p>
          <a:p>
            <a:endParaRPr lang="en-US" sz="2000" dirty="0"/>
          </a:p>
          <a:p>
            <a:r>
              <a:rPr lang="en-US" sz="2000" dirty="0"/>
              <a:t>Pretty sure this is O(N^2)</a:t>
            </a:r>
          </a:p>
          <a:p>
            <a:endParaRPr lang="en-US" sz="2000" dirty="0"/>
          </a:p>
        </p:txBody>
      </p:sp>
      <p:pic>
        <p:nvPicPr>
          <p:cNvPr id="5" name="Picture 4" descr="A picture containing food&#10;&#10;Description automatically generated">
            <a:extLst>
              <a:ext uri="{FF2B5EF4-FFF2-40B4-BE49-F238E27FC236}">
                <a16:creationId xmlns:a16="http://schemas.microsoft.com/office/drawing/2014/main" id="{015644AE-9661-4968-8628-A721722B8EBF}"/>
              </a:ext>
            </a:extLst>
          </p:cNvPr>
          <p:cNvPicPr>
            <a:picLocks noChangeAspect="1"/>
          </p:cNvPicPr>
          <p:nvPr/>
        </p:nvPicPr>
        <p:blipFill>
          <a:blip r:embed="rId2"/>
          <a:stretch>
            <a:fillRect/>
          </a:stretch>
        </p:blipFill>
        <p:spPr>
          <a:xfrm>
            <a:off x="4737100" y="3019425"/>
            <a:ext cx="6515100" cy="819150"/>
          </a:xfrm>
          <a:prstGeom prst="rect">
            <a:avLst/>
          </a:prstGeom>
        </p:spPr>
      </p:pic>
    </p:spTree>
    <p:extLst>
      <p:ext uri="{BB962C8B-B14F-4D97-AF65-F5344CB8AC3E}">
        <p14:creationId xmlns:p14="http://schemas.microsoft.com/office/powerpoint/2010/main" val="46459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err="1"/>
              <a:t>MemberwiseClone</a:t>
            </a:r>
            <a:endParaRPr lang="en-US" dirty="0"/>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28</a:t>
            </a:fld>
            <a:endParaRPr lang="en-US" noProof="0" dirty="0"/>
          </a:p>
        </p:txBody>
      </p:sp>
      <p:sp>
        <p:nvSpPr>
          <p:cNvPr id="10" name="Rectangle: Rounded Corners 9">
            <a:extLst>
              <a:ext uri="{FF2B5EF4-FFF2-40B4-BE49-F238E27FC236}">
                <a16:creationId xmlns:a16="http://schemas.microsoft.com/office/drawing/2014/main" id="{7AAB896E-11B6-48E9-82DB-4E61A066FFC0}"/>
              </a:ext>
            </a:extLst>
          </p:cNvPr>
          <p:cNvSpPr/>
          <p:nvPr/>
        </p:nvSpPr>
        <p:spPr>
          <a:xfrm>
            <a:off x="92279" y="1437689"/>
            <a:ext cx="3909270"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000" dirty="0" err="1"/>
              <a:t>MemberwiseClone</a:t>
            </a:r>
            <a:r>
              <a:rPr lang="en-US" sz="2000" dirty="0"/>
              <a:t> is a protected method, so you’re only going to run into it within your type definition.</a:t>
            </a:r>
          </a:p>
          <a:p>
            <a:endParaRPr lang="en-US" sz="2000" dirty="0"/>
          </a:p>
          <a:p>
            <a:endParaRPr lang="en-US" sz="2000" dirty="0"/>
          </a:p>
        </p:txBody>
      </p:sp>
      <p:pic>
        <p:nvPicPr>
          <p:cNvPr id="5" name="Picture 4" descr="A picture containing drawing&#10;&#10;Description automatically generated">
            <a:extLst>
              <a:ext uri="{FF2B5EF4-FFF2-40B4-BE49-F238E27FC236}">
                <a16:creationId xmlns:a16="http://schemas.microsoft.com/office/drawing/2014/main" id="{4DEDC6C2-BC6C-45ED-99DD-FA5BEF2D5AF7}"/>
              </a:ext>
            </a:extLst>
          </p:cNvPr>
          <p:cNvPicPr>
            <a:picLocks noChangeAspect="1"/>
          </p:cNvPicPr>
          <p:nvPr/>
        </p:nvPicPr>
        <p:blipFill>
          <a:blip r:embed="rId2"/>
          <a:stretch>
            <a:fillRect/>
          </a:stretch>
        </p:blipFill>
        <p:spPr>
          <a:xfrm>
            <a:off x="4375150" y="2650903"/>
            <a:ext cx="6877050" cy="2152650"/>
          </a:xfrm>
          <a:prstGeom prst="rect">
            <a:avLst/>
          </a:prstGeom>
        </p:spPr>
      </p:pic>
    </p:spTree>
    <p:extLst>
      <p:ext uri="{BB962C8B-B14F-4D97-AF65-F5344CB8AC3E}">
        <p14:creationId xmlns:p14="http://schemas.microsoft.com/office/powerpoint/2010/main" val="662481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a:t>Shallow Copy and naming</a:t>
            </a:r>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29</a:t>
            </a:fld>
            <a:endParaRPr lang="en-US" noProof="0" dirty="0"/>
          </a:p>
        </p:txBody>
      </p:sp>
      <p:sp>
        <p:nvSpPr>
          <p:cNvPr id="10" name="Rectangle: Rounded Corners 9">
            <a:extLst>
              <a:ext uri="{FF2B5EF4-FFF2-40B4-BE49-F238E27FC236}">
                <a16:creationId xmlns:a16="http://schemas.microsoft.com/office/drawing/2014/main" id="{7AAB896E-11B6-48E9-82DB-4E61A066FFC0}"/>
              </a:ext>
            </a:extLst>
          </p:cNvPr>
          <p:cNvSpPr/>
          <p:nvPr/>
        </p:nvSpPr>
        <p:spPr>
          <a:xfrm>
            <a:off x="92279" y="1437689"/>
            <a:ext cx="3909270"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000" dirty="0"/>
              <a:t>A shallow copy:</a:t>
            </a:r>
          </a:p>
          <a:p>
            <a:pPr marL="342900" indent="-342900">
              <a:buFont typeface="Arial" panose="020B0604020202020204" pitchFamily="34" charset="0"/>
              <a:buChar char="•"/>
            </a:pPr>
            <a:r>
              <a:rPr lang="en-US" sz="2000" dirty="0"/>
              <a:t>Creates a new object</a:t>
            </a:r>
          </a:p>
          <a:p>
            <a:pPr marL="342900" indent="-342900">
              <a:buFont typeface="Arial" panose="020B0604020202020204" pitchFamily="34" charset="0"/>
              <a:buChar char="•"/>
            </a:pPr>
            <a:r>
              <a:rPr lang="en-US" sz="2000" dirty="0"/>
              <a:t>Copies non static fields</a:t>
            </a:r>
          </a:p>
          <a:p>
            <a:pPr marL="342900" indent="-342900">
              <a:buFont typeface="Arial" panose="020B0604020202020204" pitchFamily="34" charset="0"/>
              <a:buChar char="•"/>
            </a:pPr>
            <a:r>
              <a:rPr lang="en-US" sz="2000" dirty="0"/>
              <a:t>Copies value types bit-by-bit</a:t>
            </a:r>
          </a:p>
          <a:p>
            <a:pPr marL="342900" indent="-342900">
              <a:buFont typeface="Arial" panose="020B0604020202020204" pitchFamily="34" charset="0"/>
              <a:buChar char="•"/>
            </a:pPr>
            <a:r>
              <a:rPr lang="en-US" sz="2000" dirty="0"/>
              <a:t>Does not create a copy of a reference type, it only copies the reference</a:t>
            </a:r>
          </a:p>
        </p:txBody>
      </p:sp>
      <p:sp>
        <p:nvSpPr>
          <p:cNvPr id="6" name="Rectangle: Rounded Corners 5">
            <a:extLst>
              <a:ext uri="{FF2B5EF4-FFF2-40B4-BE49-F238E27FC236}">
                <a16:creationId xmlns:a16="http://schemas.microsoft.com/office/drawing/2014/main" id="{0817E416-0B6A-46AC-BA66-77847BEBEFDC}"/>
              </a:ext>
            </a:extLst>
          </p:cNvPr>
          <p:cNvSpPr/>
          <p:nvPr/>
        </p:nvSpPr>
        <p:spPr>
          <a:xfrm>
            <a:off x="4141365" y="1437688"/>
            <a:ext cx="3909270"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000" dirty="0"/>
              <a:t>Naming is hard</a:t>
            </a:r>
          </a:p>
          <a:p>
            <a:endParaRPr lang="en-US" sz="2000" dirty="0"/>
          </a:p>
          <a:p>
            <a:endParaRPr lang="en-US" sz="2000" dirty="0"/>
          </a:p>
          <a:p>
            <a:r>
              <a:rPr lang="en-US" sz="2000" strike="sngStrike" dirty="0"/>
              <a:t>Clone()</a:t>
            </a:r>
          </a:p>
          <a:p>
            <a:r>
              <a:rPr lang="en-US" sz="2000" strike="sngStrike" dirty="0"/>
              <a:t>Copy()</a:t>
            </a:r>
          </a:p>
          <a:p>
            <a:endParaRPr lang="en-US" sz="2000" dirty="0"/>
          </a:p>
          <a:p>
            <a:r>
              <a:rPr lang="en-US" sz="2800" b="1" dirty="0">
                <a:solidFill>
                  <a:srgbClr val="00B050"/>
                </a:solidFill>
              </a:rPr>
              <a:t>✓</a:t>
            </a:r>
            <a:endParaRPr lang="en-US" sz="2000" b="1" dirty="0">
              <a:solidFill>
                <a:srgbClr val="00B050"/>
              </a:solidFill>
            </a:endParaRPr>
          </a:p>
          <a:p>
            <a:r>
              <a:rPr lang="en-US" sz="2000" dirty="0" err="1"/>
              <a:t>ShallowCopy</a:t>
            </a:r>
            <a:r>
              <a:rPr lang="en-US" sz="2000" dirty="0"/>
              <a:t>()</a:t>
            </a:r>
          </a:p>
          <a:p>
            <a:r>
              <a:rPr lang="en-US" sz="2000" dirty="0" err="1"/>
              <a:t>DeepCopy</a:t>
            </a:r>
            <a:r>
              <a:rPr lang="en-US" sz="2000" dirty="0"/>
              <a:t>()</a:t>
            </a:r>
          </a:p>
        </p:txBody>
      </p:sp>
      <p:sp>
        <p:nvSpPr>
          <p:cNvPr id="4" name="&quot;Not Allowed&quot; Symbol 3">
            <a:extLst>
              <a:ext uri="{FF2B5EF4-FFF2-40B4-BE49-F238E27FC236}">
                <a16:creationId xmlns:a16="http://schemas.microsoft.com/office/drawing/2014/main" id="{13BA5CCD-54FE-469C-91ED-AD1880D405DD}"/>
              </a:ext>
            </a:extLst>
          </p:cNvPr>
          <p:cNvSpPr/>
          <p:nvPr/>
        </p:nvSpPr>
        <p:spPr>
          <a:xfrm>
            <a:off x="4305669" y="2104008"/>
            <a:ext cx="363985" cy="355107"/>
          </a:xfrm>
          <a:prstGeom prst="noSmoking">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59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7179B1-E2C3-46DC-AB95-85D768A03C68}"/>
              </a:ext>
            </a:extLst>
          </p:cNvPr>
          <p:cNvSpPr>
            <a:spLocks noGrp="1"/>
          </p:cNvSpPr>
          <p:nvPr>
            <p:ph type="title"/>
          </p:nvPr>
        </p:nvSpPr>
        <p:spPr>
          <a:xfrm>
            <a:off x="444500" y="542925"/>
            <a:ext cx="11214100" cy="535531"/>
          </a:xfrm>
        </p:spPr>
        <p:txBody>
          <a:bodyPr/>
          <a:lstStyle/>
          <a:p>
            <a:r>
              <a:rPr lang="en-US" dirty="0"/>
              <a:t>.NET </a:t>
            </a:r>
            <a:r>
              <a:rPr lang="en-US" dirty="0" err="1"/>
              <a:t>System.Object</a:t>
            </a:r>
            <a:endParaRPr lang="en-US" dirty="0"/>
          </a:p>
        </p:txBody>
      </p:sp>
      <p:sp>
        <p:nvSpPr>
          <p:cNvPr id="3" name="Slide Number Placeholder 2">
            <a:extLst>
              <a:ext uri="{FF2B5EF4-FFF2-40B4-BE49-F238E27FC236}">
                <a16:creationId xmlns:a16="http://schemas.microsoft.com/office/drawing/2014/main" id="{CA683217-A626-4CD3-B6C8-B64BCC39AAA6}"/>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3</a:t>
            </a:fld>
            <a:endParaRPr lang="en-US" noProof="0" dirty="0"/>
          </a:p>
        </p:txBody>
      </p:sp>
      <p:graphicFrame>
        <p:nvGraphicFramePr>
          <p:cNvPr id="7" name="Diagram 6">
            <a:extLst>
              <a:ext uri="{FF2B5EF4-FFF2-40B4-BE49-F238E27FC236}">
                <a16:creationId xmlns:a16="http://schemas.microsoft.com/office/drawing/2014/main" id="{47CC85F6-7874-41C3-A672-504A699347E4}"/>
              </a:ext>
            </a:extLst>
          </p:cNvPr>
          <p:cNvGraphicFramePr/>
          <p:nvPr>
            <p:extLst>
              <p:ext uri="{D42A27DB-BD31-4B8C-83A1-F6EECF244321}">
                <p14:modId xmlns:p14="http://schemas.microsoft.com/office/powerpoint/2010/main" val="2841103133"/>
              </p:ext>
            </p:extLst>
          </p:nvPr>
        </p:nvGraphicFramePr>
        <p:xfrm>
          <a:off x="444500" y="1625385"/>
          <a:ext cx="5016733" cy="4093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4" descr="A screenshot of a computer&#10;&#10;Description automatically generated">
            <a:extLst>
              <a:ext uri="{FF2B5EF4-FFF2-40B4-BE49-F238E27FC236}">
                <a16:creationId xmlns:a16="http://schemas.microsoft.com/office/drawing/2014/main" id="{26D2E83A-EB3C-4F18-8D15-E3057F5F9D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56145" y="1625385"/>
            <a:ext cx="6217920" cy="4057192"/>
          </a:xfrm>
          <a:prstGeom prst="rect">
            <a:avLst/>
          </a:prstGeom>
        </p:spPr>
      </p:pic>
    </p:spTree>
    <p:extLst>
      <p:ext uri="{BB962C8B-B14F-4D97-AF65-F5344CB8AC3E}">
        <p14:creationId xmlns:p14="http://schemas.microsoft.com/office/powerpoint/2010/main" val="2288199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err="1"/>
              <a:t>ToString</a:t>
            </a:r>
            <a:endParaRPr lang="en-US" dirty="0"/>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30</a:t>
            </a:fld>
            <a:endParaRPr lang="en-US" noProof="0" dirty="0"/>
          </a:p>
        </p:txBody>
      </p:sp>
      <p:sp>
        <p:nvSpPr>
          <p:cNvPr id="10" name="Rectangle: Rounded Corners 9">
            <a:extLst>
              <a:ext uri="{FF2B5EF4-FFF2-40B4-BE49-F238E27FC236}">
                <a16:creationId xmlns:a16="http://schemas.microsoft.com/office/drawing/2014/main" id="{7AAB896E-11B6-48E9-82DB-4E61A066FFC0}"/>
              </a:ext>
            </a:extLst>
          </p:cNvPr>
          <p:cNvSpPr/>
          <p:nvPr/>
        </p:nvSpPr>
        <p:spPr>
          <a:xfrm>
            <a:off x="92279" y="1437689"/>
            <a:ext cx="3909270"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000" dirty="0"/>
              <a:t>Simply put, it’s the string representation of an object</a:t>
            </a:r>
          </a:p>
          <a:p>
            <a:endParaRPr lang="en-US" sz="2000" dirty="0"/>
          </a:p>
          <a:p>
            <a:r>
              <a:rPr lang="en-US" sz="2000" dirty="0"/>
              <a:t>The default implementation is to display the fully qualified name of the type.</a:t>
            </a:r>
          </a:p>
          <a:p>
            <a:endParaRPr lang="en-US" sz="2000" dirty="0"/>
          </a:p>
          <a:p>
            <a:endParaRPr lang="en-US" sz="2000" dirty="0"/>
          </a:p>
          <a:p>
            <a:endParaRPr lang="en-US" sz="2000" dirty="0"/>
          </a:p>
          <a:p>
            <a:r>
              <a:rPr lang="en-US" sz="2000" dirty="0"/>
              <a:t>Aside:</a:t>
            </a:r>
          </a:p>
          <a:p>
            <a:endParaRPr lang="en-US" sz="2000" dirty="0"/>
          </a:p>
        </p:txBody>
      </p:sp>
      <p:pic>
        <p:nvPicPr>
          <p:cNvPr id="5" name="Picture 4">
            <a:extLst>
              <a:ext uri="{FF2B5EF4-FFF2-40B4-BE49-F238E27FC236}">
                <a16:creationId xmlns:a16="http://schemas.microsoft.com/office/drawing/2014/main" id="{D97127BA-1717-48D6-8C58-77FB88DFDF57}"/>
              </a:ext>
            </a:extLst>
          </p:cNvPr>
          <p:cNvPicPr>
            <a:picLocks noChangeAspect="1"/>
          </p:cNvPicPr>
          <p:nvPr/>
        </p:nvPicPr>
        <p:blipFill>
          <a:blip r:embed="rId2"/>
          <a:stretch>
            <a:fillRect/>
          </a:stretch>
        </p:blipFill>
        <p:spPr>
          <a:xfrm>
            <a:off x="4216708" y="2531154"/>
            <a:ext cx="7768146" cy="723009"/>
          </a:xfrm>
          <a:prstGeom prst="rect">
            <a:avLst/>
          </a:prstGeom>
        </p:spPr>
      </p:pic>
      <p:pic>
        <p:nvPicPr>
          <p:cNvPr id="7" name="Picture 6" descr="A picture containing black, clock, sign, red&#10;&#10;Description automatically generated">
            <a:extLst>
              <a:ext uri="{FF2B5EF4-FFF2-40B4-BE49-F238E27FC236}">
                <a16:creationId xmlns:a16="http://schemas.microsoft.com/office/drawing/2014/main" id="{51798E94-B7D7-4DA0-A7E3-9C09ADEEB895}"/>
              </a:ext>
            </a:extLst>
          </p:cNvPr>
          <p:cNvPicPr>
            <a:picLocks noChangeAspect="1"/>
          </p:cNvPicPr>
          <p:nvPr/>
        </p:nvPicPr>
        <p:blipFill>
          <a:blip r:embed="rId3"/>
          <a:stretch>
            <a:fillRect/>
          </a:stretch>
        </p:blipFill>
        <p:spPr>
          <a:xfrm>
            <a:off x="4216708" y="4229853"/>
            <a:ext cx="7768146" cy="1109735"/>
          </a:xfrm>
          <a:prstGeom prst="rect">
            <a:avLst/>
          </a:prstGeom>
        </p:spPr>
      </p:pic>
    </p:spTree>
    <p:extLst>
      <p:ext uri="{BB962C8B-B14F-4D97-AF65-F5344CB8AC3E}">
        <p14:creationId xmlns:p14="http://schemas.microsoft.com/office/powerpoint/2010/main" val="2274509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a:t>Overriding </a:t>
            </a:r>
            <a:r>
              <a:rPr lang="en-US" dirty="0" err="1"/>
              <a:t>ToString</a:t>
            </a:r>
            <a:endParaRPr lang="en-US" dirty="0"/>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31</a:t>
            </a:fld>
            <a:endParaRPr lang="en-US" noProof="0" dirty="0"/>
          </a:p>
        </p:txBody>
      </p:sp>
      <p:sp>
        <p:nvSpPr>
          <p:cNvPr id="10" name="Rectangle: Rounded Corners 9">
            <a:extLst>
              <a:ext uri="{FF2B5EF4-FFF2-40B4-BE49-F238E27FC236}">
                <a16:creationId xmlns:a16="http://schemas.microsoft.com/office/drawing/2014/main" id="{7AAB896E-11B6-48E9-82DB-4E61A066FFC0}"/>
              </a:ext>
            </a:extLst>
          </p:cNvPr>
          <p:cNvSpPr/>
          <p:nvPr/>
        </p:nvSpPr>
        <p:spPr>
          <a:xfrm>
            <a:off x="74523" y="1424554"/>
            <a:ext cx="3909270"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000" dirty="0"/>
              <a:t>We can override the </a:t>
            </a:r>
            <a:r>
              <a:rPr lang="en-US" sz="2000" dirty="0" err="1"/>
              <a:t>ToString</a:t>
            </a:r>
            <a:r>
              <a:rPr lang="en-US" sz="2000" dirty="0"/>
              <a:t> method to format our object for display.</a:t>
            </a:r>
          </a:p>
          <a:p>
            <a:endParaRPr lang="en-US" sz="2000" dirty="0"/>
          </a:p>
          <a:p>
            <a:endParaRPr lang="en-US" sz="2000" dirty="0"/>
          </a:p>
          <a:p>
            <a:r>
              <a:rPr lang="en-US" sz="2000" dirty="0"/>
              <a:t>Output:</a:t>
            </a:r>
          </a:p>
          <a:p>
            <a:r>
              <a:rPr lang="en-US" sz="2000" dirty="0"/>
              <a:t>1 River Rd</a:t>
            </a:r>
          </a:p>
          <a:p>
            <a:r>
              <a:rPr lang="en-US" sz="2000" dirty="0"/>
              <a:t>Schenectady, NY 12345</a:t>
            </a:r>
          </a:p>
        </p:txBody>
      </p:sp>
      <p:pic>
        <p:nvPicPr>
          <p:cNvPr id="8" name="Picture 7" descr="A screenshot of a cell phone&#10;&#10;Description automatically generated">
            <a:extLst>
              <a:ext uri="{FF2B5EF4-FFF2-40B4-BE49-F238E27FC236}">
                <a16:creationId xmlns:a16="http://schemas.microsoft.com/office/drawing/2014/main" id="{E3C4C073-4A8A-418B-AEF9-5A4738B09C09}"/>
              </a:ext>
            </a:extLst>
          </p:cNvPr>
          <p:cNvPicPr>
            <a:picLocks noChangeAspect="1"/>
          </p:cNvPicPr>
          <p:nvPr/>
        </p:nvPicPr>
        <p:blipFill>
          <a:blip r:embed="rId2"/>
          <a:stretch>
            <a:fillRect/>
          </a:stretch>
        </p:blipFill>
        <p:spPr>
          <a:xfrm>
            <a:off x="4199138" y="1308443"/>
            <a:ext cx="7794051" cy="4811302"/>
          </a:xfrm>
          <a:prstGeom prst="rect">
            <a:avLst/>
          </a:prstGeom>
        </p:spPr>
      </p:pic>
    </p:spTree>
    <p:extLst>
      <p:ext uri="{BB962C8B-B14F-4D97-AF65-F5344CB8AC3E}">
        <p14:creationId xmlns:p14="http://schemas.microsoft.com/office/powerpoint/2010/main" val="2750283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a:t>Overriding </a:t>
            </a:r>
            <a:r>
              <a:rPr lang="en-US" dirty="0" err="1"/>
              <a:t>ToString</a:t>
            </a:r>
            <a:endParaRPr lang="en-US" dirty="0"/>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32</a:t>
            </a:fld>
            <a:endParaRPr lang="en-US" noProof="0" dirty="0"/>
          </a:p>
        </p:txBody>
      </p:sp>
      <p:sp>
        <p:nvSpPr>
          <p:cNvPr id="10" name="Rectangle: Rounded Corners 9">
            <a:extLst>
              <a:ext uri="{FF2B5EF4-FFF2-40B4-BE49-F238E27FC236}">
                <a16:creationId xmlns:a16="http://schemas.microsoft.com/office/drawing/2014/main" id="{7AAB896E-11B6-48E9-82DB-4E61A066FFC0}"/>
              </a:ext>
            </a:extLst>
          </p:cNvPr>
          <p:cNvSpPr/>
          <p:nvPr/>
        </p:nvSpPr>
        <p:spPr>
          <a:xfrm>
            <a:off x="74523" y="1424554"/>
            <a:ext cx="3909270"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000" dirty="0"/>
              <a:t>Do not throw an exception in </a:t>
            </a:r>
            <a:r>
              <a:rPr lang="en-US" sz="2000" dirty="0" err="1"/>
              <a:t>ToString</a:t>
            </a:r>
            <a:r>
              <a:rPr lang="en-US" sz="2000" dirty="0"/>
              <a:t>()</a:t>
            </a:r>
          </a:p>
          <a:p>
            <a:endParaRPr lang="en-US" sz="2000" dirty="0"/>
          </a:p>
          <a:p>
            <a:r>
              <a:rPr lang="en-US" sz="2000" dirty="0"/>
              <a:t>No side effects</a:t>
            </a:r>
          </a:p>
          <a:p>
            <a:endParaRPr lang="en-US" sz="2000" dirty="0"/>
          </a:p>
          <a:p>
            <a:r>
              <a:rPr lang="en-US" sz="2000" dirty="0"/>
              <a:t>Why? No one is going to look there for a bug.</a:t>
            </a:r>
          </a:p>
        </p:txBody>
      </p:sp>
      <p:pic>
        <p:nvPicPr>
          <p:cNvPr id="8" name="Picture 7" descr="A screenshot of a cell phone&#10;&#10;Description automatically generated">
            <a:extLst>
              <a:ext uri="{FF2B5EF4-FFF2-40B4-BE49-F238E27FC236}">
                <a16:creationId xmlns:a16="http://schemas.microsoft.com/office/drawing/2014/main" id="{E3C4C073-4A8A-418B-AEF9-5A4738B09C09}"/>
              </a:ext>
            </a:extLst>
          </p:cNvPr>
          <p:cNvPicPr>
            <a:picLocks noChangeAspect="1"/>
          </p:cNvPicPr>
          <p:nvPr/>
        </p:nvPicPr>
        <p:blipFill>
          <a:blip r:embed="rId2"/>
          <a:stretch>
            <a:fillRect/>
          </a:stretch>
        </p:blipFill>
        <p:spPr>
          <a:xfrm>
            <a:off x="4199138" y="1308443"/>
            <a:ext cx="7794051" cy="4811302"/>
          </a:xfrm>
          <a:prstGeom prst="rect">
            <a:avLst/>
          </a:prstGeom>
        </p:spPr>
      </p:pic>
    </p:spTree>
    <p:extLst>
      <p:ext uri="{BB962C8B-B14F-4D97-AF65-F5344CB8AC3E}">
        <p14:creationId xmlns:p14="http://schemas.microsoft.com/office/powerpoint/2010/main" val="216092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46C45-F8D9-4D78-8284-ACADF404D7AA}"/>
              </a:ext>
            </a:extLst>
          </p:cNvPr>
          <p:cNvSpPr>
            <a:spLocks noGrp="1"/>
          </p:cNvSpPr>
          <p:nvPr>
            <p:ph type="title"/>
          </p:nvPr>
        </p:nvSpPr>
        <p:spPr/>
        <p:txBody>
          <a:bodyPr/>
          <a:lstStyle/>
          <a:p>
            <a:endParaRPr lang="en-US" dirty="0"/>
          </a:p>
        </p:txBody>
      </p:sp>
      <p:sp>
        <p:nvSpPr>
          <p:cNvPr id="3" name="Slide Number Placeholder 2">
            <a:extLst>
              <a:ext uri="{FF2B5EF4-FFF2-40B4-BE49-F238E27FC236}">
                <a16:creationId xmlns:a16="http://schemas.microsoft.com/office/drawing/2014/main" id="{7BD1F843-5E21-4BDD-B299-49359E66501A}"/>
              </a:ext>
            </a:extLst>
          </p:cNvPr>
          <p:cNvSpPr>
            <a:spLocks noGrp="1"/>
          </p:cNvSpPr>
          <p:nvPr>
            <p:ph type="sldNum" sz="quarter" idx="12"/>
          </p:nvPr>
        </p:nvSpPr>
        <p:spPr/>
        <p:txBody>
          <a:bodyPr/>
          <a:lstStyle/>
          <a:p>
            <a:fld id="{C263D6C4-4840-40CC-AC84-17E24B3B7BDE}" type="slidenum">
              <a:rPr lang="en-US" noProof="0" smtClean="0"/>
              <a:pPr/>
              <a:t>33</a:t>
            </a:fld>
            <a:endParaRPr lang="en-US" noProof="0" dirty="0"/>
          </a:p>
        </p:txBody>
      </p:sp>
      <p:sp>
        <p:nvSpPr>
          <p:cNvPr id="4" name="Text Placeholder 3">
            <a:extLst>
              <a:ext uri="{FF2B5EF4-FFF2-40B4-BE49-F238E27FC236}">
                <a16:creationId xmlns:a16="http://schemas.microsoft.com/office/drawing/2014/main" id="{AC37AD2C-5E35-4B87-B009-25A8854CFFEB}"/>
              </a:ext>
            </a:extLst>
          </p:cNvPr>
          <p:cNvSpPr>
            <a:spLocks noGrp="1"/>
          </p:cNvSpPr>
          <p:nvPr>
            <p:ph type="body" sz="half" idx="2"/>
          </p:nvPr>
        </p:nvSpPr>
        <p:spPr/>
        <p:txBody>
          <a:bodyPr/>
          <a:lstStyle/>
          <a:p>
            <a:endParaRPr lang="en-US"/>
          </a:p>
        </p:txBody>
      </p:sp>
      <p:sp>
        <p:nvSpPr>
          <p:cNvPr id="5" name="Content Placeholder 4">
            <a:extLst>
              <a:ext uri="{FF2B5EF4-FFF2-40B4-BE49-F238E27FC236}">
                <a16:creationId xmlns:a16="http://schemas.microsoft.com/office/drawing/2014/main" id="{845A0DEE-BC7D-484B-BF68-2308E3FF4F24}"/>
              </a:ext>
            </a:extLst>
          </p:cNvPr>
          <p:cNvSpPr>
            <a:spLocks noGrp="1"/>
          </p:cNvSpPr>
          <p:nvPr>
            <p:ph idx="1"/>
          </p:nvPr>
        </p:nvSpPr>
        <p:spPr/>
        <p:txBody>
          <a:bodyPr/>
          <a:lstStyle/>
          <a:p>
            <a:endParaRPr lang="en-US"/>
          </a:p>
        </p:txBody>
      </p:sp>
      <p:pic>
        <p:nvPicPr>
          <p:cNvPr id="1026" name="Picture 2" descr="Dangerous Opinions ~ patentology">
            <a:extLst>
              <a:ext uri="{FF2B5EF4-FFF2-40B4-BE49-F238E27FC236}">
                <a16:creationId xmlns:a16="http://schemas.microsoft.com/office/drawing/2014/main" id="{67A83EEF-4BA4-45F3-8788-41E8F91E0A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429" y="1388622"/>
            <a:ext cx="4024729" cy="4024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238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a:t>When should we override …</a:t>
            </a:r>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34</a:t>
            </a:fld>
            <a:endParaRPr lang="en-US" noProof="0" dirty="0"/>
          </a:p>
        </p:txBody>
      </p:sp>
      <p:sp>
        <p:nvSpPr>
          <p:cNvPr id="10" name="Rectangle: Rounded Corners 9">
            <a:extLst>
              <a:ext uri="{FF2B5EF4-FFF2-40B4-BE49-F238E27FC236}">
                <a16:creationId xmlns:a16="http://schemas.microsoft.com/office/drawing/2014/main" id="{7AAB896E-11B6-48E9-82DB-4E61A066FFC0}"/>
              </a:ext>
            </a:extLst>
          </p:cNvPr>
          <p:cNvSpPr/>
          <p:nvPr/>
        </p:nvSpPr>
        <p:spPr>
          <a:xfrm>
            <a:off x="74521" y="1424554"/>
            <a:ext cx="5571677"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000" dirty="0" err="1"/>
              <a:t>ToString</a:t>
            </a:r>
            <a:r>
              <a:rPr lang="en-US" sz="2000" dirty="0"/>
              <a:t>()</a:t>
            </a:r>
          </a:p>
          <a:p>
            <a:endParaRPr lang="en-US" sz="2000" dirty="0"/>
          </a:p>
          <a:p>
            <a:r>
              <a:rPr lang="en-US" sz="2000" dirty="0"/>
              <a:t>Debugging – Use </a:t>
            </a:r>
            <a:r>
              <a:rPr lang="en-US" sz="2000" dirty="0">
                <a:latin typeface="Consolas" panose="020B0609020204030204" pitchFamily="49" charset="0"/>
              </a:rPr>
              <a:t>[</a:t>
            </a:r>
            <a:r>
              <a:rPr lang="en-US" sz="2000" dirty="0" err="1">
                <a:latin typeface="Consolas" panose="020B0609020204030204" pitchFamily="49" charset="0"/>
              </a:rPr>
              <a:t>DebuggerDisplay</a:t>
            </a:r>
            <a:r>
              <a:rPr lang="en-US" sz="2000" dirty="0">
                <a:latin typeface="Consolas" panose="020B0609020204030204" pitchFamily="49" charset="0"/>
              </a:rPr>
              <a:t>]</a:t>
            </a:r>
            <a:r>
              <a:rPr lang="en-US" sz="2000" dirty="0"/>
              <a:t> Attribute.</a:t>
            </a:r>
          </a:p>
          <a:p>
            <a:endParaRPr lang="en-US" sz="2000" dirty="0"/>
          </a:p>
          <a:p>
            <a:r>
              <a:rPr lang="en-US" sz="2000" dirty="0"/>
              <a:t>Cultural – Defaults to </a:t>
            </a:r>
            <a:r>
              <a:rPr lang="en-US" sz="2000" dirty="0" err="1">
                <a:latin typeface="Consolas" panose="020B0609020204030204" pitchFamily="49" charset="0"/>
              </a:rPr>
              <a:t>CurrentCulture</a:t>
            </a:r>
            <a:r>
              <a:rPr lang="en-US" sz="2000" dirty="0"/>
              <a:t>, so don’t override by itself, use the </a:t>
            </a:r>
            <a:r>
              <a:rPr lang="en-US" sz="2000" dirty="0" err="1">
                <a:latin typeface="Consolas" panose="020B0609020204030204" pitchFamily="49" charset="0"/>
              </a:rPr>
              <a:t>IFormattable</a:t>
            </a:r>
            <a:r>
              <a:rPr lang="en-US" sz="2000" dirty="0"/>
              <a:t> interface</a:t>
            </a:r>
          </a:p>
          <a:p>
            <a:endParaRPr lang="en-US" sz="2000" dirty="0"/>
          </a:p>
          <a:p>
            <a:r>
              <a:rPr lang="en-US" sz="2000" dirty="0"/>
              <a:t>Serialization – Let me catch you using </a:t>
            </a:r>
            <a:r>
              <a:rPr lang="en-US" sz="2000" dirty="0" err="1">
                <a:latin typeface="Consolas" panose="020B0609020204030204" pitchFamily="49" charset="0"/>
              </a:rPr>
              <a:t>ToString</a:t>
            </a:r>
            <a:r>
              <a:rPr lang="en-US" sz="2000" dirty="0">
                <a:latin typeface="Consolas" panose="020B0609020204030204" pitchFamily="49" charset="0"/>
              </a:rPr>
              <a:t>()</a:t>
            </a:r>
            <a:r>
              <a:rPr lang="en-US" sz="2000" dirty="0"/>
              <a:t> to spit out JSON…</a:t>
            </a:r>
          </a:p>
          <a:p>
            <a:endParaRPr lang="en-US" sz="2000" dirty="0"/>
          </a:p>
          <a:p>
            <a:endParaRPr lang="en-US" sz="2000" dirty="0"/>
          </a:p>
        </p:txBody>
      </p:sp>
      <p:sp>
        <p:nvSpPr>
          <p:cNvPr id="9" name="Rectangle: Rounded Corners 8">
            <a:extLst>
              <a:ext uri="{FF2B5EF4-FFF2-40B4-BE49-F238E27FC236}">
                <a16:creationId xmlns:a16="http://schemas.microsoft.com/office/drawing/2014/main" id="{4DD93F68-501D-44EE-8247-728B3519A74D}"/>
              </a:ext>
            </a:extLst>
          </p:cNvPr>
          <p:cNvSpPr/>
          <p:nvPr/>
        </p:nvSpPr>
        <p:spPr>
          <a:xfrm>
            <a:off x="5850384" y="1424554"/>
            <a:ext cx="5690586"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000" dirty="0"/>
              <a:t>Equals()</a:t>
            </a:r>
          </a:p>
          <a:p>
            <a:endParaRPr lang="en-US" sz="2000" dirty="0"/>
          </a:p>
          <a:p>
            <a:r>
              <a:rPr lang="en-US" sz="2000" dirty="0"/>
              <a:t>DTOs – Never</a:t>
            </a:r>
          </a:p>
          <a:p>
            <a:endParaRPr lang="en-US" sz="2000" dirty="0"/>
          </a:p>
          <a:p>
            <a:r>
              <a:rPr lang="en-US" sz="2000" dirty="0"/>
              <a:t>Mutable objects – !Nike</a:t>
            </a:r>
          </a:p>
          <a:p>
            <a:endParaRPr lang="en-US" sz="2000" dirty="0"/>
          </a:p>
          <a:p>
            <a:r>
              <a:rPr lang="en-US" sz="2000" dirty="0"/>
              <a:t>Entities – Nope. Your data access layer doesn’t need business logic in it.</a:t>
            </a:r>
          </a:p>
          <a:p>
            <a:endParaRPr lang="en-US" sz="2000" dirty="0"/>
          </a:p>
          <a:p>
            <a:endParaRPr lang="en-US" sz="2000" dirty="0"/>
          </a:p>
          <a:p>
            <a:endParaRPr lang="en-US" sz="2000" dirty="0"/>
          </a:p>
        </p:txBody>
      </p:sp>
    </p:spTree>
    <p:extLst>
      <p:ext uri="{BB962C8B-B14F-4D97-AF65-F5344CB8AC3E}">
        <p14:creationId xmlns:p14="http://schemas.microsoft.com/office/powerpoint/2010/main" val="2720429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a:t>In Conclusion</a:t>
            </a:r>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35</a:t>
            </a:fld>
            <a:endParaRPr lang="en-US" noProof="0" dirty="0"/>
          </a:p>
        </p:txBody>
      </p:sp>
      <p:sp>
        <p:nvSpPr>
          <p:cNvPr id="10" name="Rectangle: Rounded Corners 9">
            <a:extLst>
              <a:ext uri="{FF2B5EF4-FFF2-40B4-BE49-F238E27FC236}">
                <a16:creationId xmlns:a16="http://schemas.microsoft.com/office/drawing/2014/main" id="{7AAB896E-11B6-48E9-82DB-4E61A066FFC0}"/>
              </a:ext>
            </a:extLst>
          </p:cNvPr>
          <p:cNvSpPr/>
          <p:nvPr/>
        </p:nvSpPr>
        <p:spPr>
          <a:xfrm>
            <a:off x="74522" y="1424554"/>
            <a:ext cx="11177677"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000" dirty="0" err="1"/>
              <a:t>System.Object</a:t>
            </a:r>
            <a:r>
              <a:rPr lang="en-US" sz="2000" dirty="0"/>
              <a:t> has some methods on it. </a:t>
            </a:r>
          </a:p>
          <a:p>
            <a:endParaRPr lang="en-US" sz="2000" dirty="0"/>
          </a:p>
          <a:p>
            <a:r>
              <a:rPr lang="en-US" sz="2000" dirty="0"/>
              <a:t>You probably won’t ever need them.</a:t>
            </a:r>
          </a:p>
          <a:p>
            <a:endParaRPr lang="en-US" sz="2000" dirty="0"/>
          </a:p>
          <a:p>
            <a:r>
              <a:rPr lang="en-US" sz="2000" dirty="0"/>
              <a:t>You can override some of them, but you probably don’t need to.</a:t>
            </a:r>
          </a:p>
          <a:p>
            <a:endParaRPr lang="en-US" sz="2000" dirty="0"/>
          </a:p>
          <a:p>
            <a:r>
              <a:rPr lang="en-US" sz="2000" dirty="0"/>
              <a:t>If you do override Equals, consistency is key. </a:t>
            </a:r>
            <a:r>
              <a:rPr lang="en-US" sz="2000"/>
              <a:t>Override</a:t>
            </a:r>
            <a:endParaRPr lang="en-US" sz="2000" dirty="0"/>
          </a:p>
          <a:p>
            <a:endParaRPr lang="en-US" sz="2000" dirty="0"/>
          </a:p>
          <a:p>
            <a:r>
              <a:rPr lang="en-US" sz="2000" dirty="0"/>
              <a:t>If you find yourself overriding the default behavior with some other behavior, make a new method with a good name.</a:t>
            </a:r>
          </a:p>
          <a:p>
            <a:endParaRPr lang="en-US" sz="2000" dirty="0"/>
          </a:p>
          <a:p>
            <a:r>
              <a:rPr lang="en-US" sz="2000" dirty="0"/>
              <a:t>If you truly need to do something clever, test it.</a:t>
            </a:r>
          </a:p>
        </p:txBody>
      </p:sp>
    </p:spTree>
    <p:extLst>
      <p:ext uri="{BB962C8B-B14F-4D97-AF65-F5344CB8AC3E}">
        <p14:creationId xmlns:p14="http://schemas.microsoft.com/office/powerpoint/2010/main" val="2380344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BB6B-BEA0-457E-AF9E-B9A05823DAA1}"/>
              </a:ext>
            </a:extLst>
          </p:cNvPr>
          <p:cNvSpPr>
            <a:spLocks noGrp="1"/>
          </p:cNvSpPr>
          <p:nvPr>
            <p:ph type="title"/>
          </p:nvPr>
        </p:nvSpPr>
        <p:spPr/>
        <p:txBody>
          <a:bodyPr/>
          <a:lstStyle/>
          <a:p>
            <a:r>
              <a:rPr lang="en-US" dirty="0"/>
              <a:t>Stack vs Heap</a:t>
            </a:r>
          </a:p>
        </p:txBody>
      </p:sp>
      <p:sp>
        <p:nvSpPr>
          <p:cNvPr id="3" name="Slide Number Placeholder 2">
            <a:extLst>
              <a:ext uri="{FF2B5EF4-FFF2-40B4-BE49-F238E27FC236}">
                <a16:creationId xmlns:a16="http://schemas.microsoft.com/office/drawing/2014/main" id="{CDC3EF91-D001-499A-B1CF-FDE52FC14257}"/>
              </a:ext>
            </a:extLst>
          </p:cNvPr>
          <p:cNvSpPr>
            <a:spLocks noGrp="1"/>
          </p:cNvSpPr>
          <p:nvPr>
            <p:ph type="sldNum" sz="quarter" idx="12"/>
          </p:nvPr>
        </p:nvSpPr>
        <p:spPr/>
        <p:txBody>
          <a:bodyPr/>
          <a:lstStyle/>
          <a:p>
            <a:fld id="{C263D6C4-4840-40CC-AC84-17E24B3B7BDE}" type="slidenum">
              <a:rPr lang="en-US" noProof="0" smtClean="0"/>
              <a:pPr/>
              <a:t>36</a:t>
            </a:fld>
            <a:endParaRPr lang="en-US" noProof="0" dirty="0"/>
          </a:p>
        </p:txBody>
      </p:sp>
      <p:sp>
        <p:nvSpPr>
          <p:cNvPr id="7" name="Rectangle: Rounded Corners 6">
            <a:extLst>
              <a:ext uri="{FF2B5EF4-FFF2-40B4-BE49-F238E27FC236}">
                <a16:creationId xmlns:a16="http://schemas.microsoft.com/office/drawing/2014/main" id="{45B634BE-350E-439B-9A71-0CEF060394DD}"/>
              </a:ext>
            </a:extLst>
          </p:cNvPr>
          <p:cNvSpPr/>
          <p:nvPr/>
        </p:nvSpPr>
        <p:spPr>
          <a:xfrm>
            <a:off x="92279" y="1437689"/>
            <a:ext cx="3909270"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400" dirty="0"/>
              <a:t>Stack</a:t>
            </a:r>
          </a:p>
          <a:p>
            <a:pPr marL="342900" indent="-342900">
              <a:buFont typeface="Arial" panose="020B0604020202020204" pitchFamily="34" charset="0"/>
              <a:buChar char="•"/>
            </a:pPr>
            <a:r>
              <a:rPr lang="en-US" sz="2400" dirty="0"/>
              <a:t>Extremely Fast</a:t>
            </a:r>
          </a:p>
          <a:p>
            <a:pPr marL="342900" indent="-342900">
              <a:buFont typeface="Arial" panose="020B0604020202020204" pitchFamily="34" charset="0"/>
              <a:buChar char="•"/>
            </a:pPr>
            <a:r>
              <a:rPr lang="en-US" sz="2400" dirty="0"/>
              <a:t>Managed by the CPU</a:t>
            </a:r>
          </a:p>
          <a:p>
            <a:pPr marL="342900" indent="-342900">
              <a:buFont typeface="Arial" panose="020B0604020202020204" pitchFamily="34" charset="0"/>
              <a:buChar char="•"/>
            </a:pPr>
            <a:r>
              <a:rPr lang="en-US" sz="2400" dirty="0"/>
              <a:t>Last In First Out (LIFO)</a:t>
            </a:r>
          </a:p>
        </p:txBody>
      </p:sp>
      <p:sp>
        <p:nvSpPr>
          <p:cNvPr id="8" name="Rectangle: Rounded Corners 7">
            <a:extLst>
              <a:ext uri="{FF2B5EF4-FFF2-40B4-BE49-F238E27FC236}">
                <a16:creationId xmlns:a16="http://schemas.microsoft.com/office/drawing/2014/main" id="{19817930-9C1E-45A9-85F3-B17963E5FE56}"/>
              </a:ext>
            </a:extLst>
          </p:cNvPr>
          <p:cNvSpPr/>
          <p:nvPr/>
        </p:nvSpPr>
        <p:spPr>
          <a:xfrm>
            <a:off x="8190451" y="1437689"/>
            <a:ext cx="3909270"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400" dirty="0"/>
              <a:t>Heap</a:t>
            </a:r>
          </a:p>
          <a:p>
            <a:pPr marL="342900" indent="-342900">
              <a:buFont typeface="Arial" panose="020B0604020202020204" pitchFamily="34" charset="0"/>
              <a:buChar char="•"/>
            </a:pPr>
            <a:r>
              <a:rPr lang="en-US" sz="2400" dirty="0"/>
              <a:t>Very Fast</a:t>
            </a:r>
          </a:p>
          <a:p>
            <a:pPr marL="342900" indent="-342900">
              <a:buFont typeface="Arial" panose="020B0604020202020204" pitchFamily="34" charset="0"/>
              <a:buChar char="•"/>
            </a:pPr>
            <a:r>
              <a:rPr lang="en-US" sz="2400" dirty="0"/>
              <a:t>Help from the GC</a:t>
            </a:r>
          </a:p>
          <a:p>
            <a:pPr marL="342900" indent="-342900">
              <a:buFont typeface="Arial" panose="020B0604020202020204" pitchFamily="34" charset="0"/>
              <a:buChar char="•"/>
            </a:pPr>
            <a:r>
              <a:rPr lang="en-US" sz="2400" dirty="0"/>
              <a:t>Responsibility is on you.</a:t>
            </a:r>
          </a:p>
        </p:txBody>
      </p:sp>
      <p:sp>
        <p:nvSpPr>
          <p:cNvPr id="9" name="Rectangle: Rounded Corners 8">
            <a:extLst>
              <a:ext uri="{FF2B5EF4-FFF2-40B4-BE49-F238E27FC236}">
                <a16:creationId xmlns:a16="http://schemas.microsoft.com/office/drawing/2014/main" id="{2036F343-25F3-4928-96EC-A7391DB3BC12}"/>
              </a:ext>
            </a:extLst>
          </p:cNvPr>
          <p:cNvSpPr/>
          <p:nvPr/>
        </p:nvSpPr>
        <p:spPr>
          <a:xfrm>
            <a:off x="4141365" y="1407226"/>
            <a:ext cx="3909270" cy="4579079"/>
          </a:xfrm>
          <a:prstGeom prst="roundRect">
            <a:avLst>
              <a:gd name="adj" fmla="val 6944"/>
            </a:avLst>
          </a:prstGeom>
        </p:spPr>
        <p:style>
          <a:lnRef idx="0">
            <a:schemeClr val="accent6"/>
          </a:lnRef>
          <a:fillRef idx="3">
            <a:schemeClr val="accent6"/>
          </a:fillRef>
          <a:effectRef idx="3">
            <a:schemeClr val="accent6"/>
          </a:effectRef>
          <a:fontRef idx="minor">
            <a:schemeClr val="lt1"/>
          </a:fontRef>
        </p:style>
        <p:txBody>
          <a:bodyPr rtlCol="0" anchor="t"/>
          <a:lstStyle/>
          <a:p>
            <a:r>
              <a:rPr lang="en-US" sz="2400" dirty="0">
                <a:solidFill>
                  <a:schemeClr val="bg1"/>
                </a:solidFill>
              </a:rPr>
              <a:t>Regions of Memory</a:t>
            </a:r>
          </a:p>
        </p:txBody>
      </p:sp>
    </p:spTree>
    <p:extLst>
      <p:ext uri="{BB962C8B-B14F-4D97-AF65-F5344CB8AC3E}">
        <p14:creationId xmlns:p14="http://schemas.microsoft.com/office/powerpoint/2010/main" val="414087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1F0EE-F191-45EF-B2D4-E95D6B37D9F0}"/>
              </a:ext>
            </a:extLst>
          </p:cNvPr>
          <p:cNvSpPr>
            <a:spLocks noGrp="1"/>
          </p:cNvSpPr>
          <p:nvPr>
            <p:ph type="title"/>
          </p:nvPr>
        </p:nvSpPr>
        <p:spPr/>
        <p:txBody>
          <a:bodyPr/>
          <a:lstStyle/>
          <a:p>
            <a:r>
              <a:rPr lang="en-US" dirty="0"/>
              <a:t>What does the blueprint have?</a:t>
            </a:r>
          </a:p>
        </p:txBody>
      </p:sp>
      <p:sp>
        <p:nvSpPr>
          <p:cNvPr id="3" name="Slide Number Placeholder 2">
            <a:extLst>
              <a:ext uri="{FF2B5EF4-FFF2-40B4-BE49-F238E27FC236}">
                <a16:creationId xmlns:a16="http://schemas.microsoft.com/office/drawing/2014/main" id="{94A01E4C-20B5-4A1C-94A2-99E536A73B78}"/>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graphicFrame>
        <p:nvGraphicFramePr>
          <p:cNvPr id="5" name="Diagram 4">
            <a:extLst>
              <a:ext uri="{FF2B5EF4-FFF2-40B4-BE49-F238E27FC236}">
                <a16:creationId xmlns:a16="http://schemas.microsoft.com/office/drawing/2014/main" id="{DC6A8A33-0DCA-454C-8C46-9F4139F64084}"/>
              </a:ext>
            </a:extLst>
          </p:cNvPr>
          <p:cNvGraphicFramePr/>
          <p:nvPr>
            <p:extLst>
              <p:ext uri="{D42A27DB-BD31-4B8C-83A1-F6EECF244321}">
                <p14:modId xmlns:p14="http://schemas.microsoft.com/office/powerpoint/2010/main" val="1306900211"/>
              </p:ext>
            </p:extLst>
          </p:nvPr>
        </p:nvGraphicFramePr>
        <p:xfrm>
          <a:off x="444500" y="1625385"/>
          <a:ext cx="4203001" cy="4093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ED9BDA3F-BEF1-445A-8C28-5C23509EDF6A}"/>
              </a:ext>
            </a:extLst>
          </p:cNvPr>
          <p:cNvPicPr>
            <a:picLocks noChangeAspect="1"/>
          </p:cNvPicPr>
          <p:nvPr/>
        </p:nvPicPr>
        <p:blipFill>
          <a:blip r:embed="rId7"/>
          <a:stretch>
            <a:fillRect/>
          </a:stretch>
        </p:blipFill>
        <p:spPr>
          <a:xfrm>
            <a:off x="4809485" y="2557425"/>
            <a:ext cx="7287642" cy="2229161"/>
          </a:xfrm>
          <a:prstGeom prst="rect">
            <a:avLst/>
          </a:prstGeom>
        </p:spPr>
      </p:pic>
    </p:spTree>
    <p:extLst>
      <p:ext uri="{BB962C8B-B14F-4D97-AF65-F5344CB8AC3E}">
        <p14:creationId xmlns:p14="http://schemas.microsoft.com/office/powerpoint/2010/main" val="1727700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21FB8-8985-4F00-A072-F2EDE6B08D34}"/>
              </a:ext>
            </a:extLst>
          </p:cNvPr>
          <p:cNvSpPr>
            <a:spLocks noGrp="1"/>
          </p:cNvSpPr>
          <p:nvPr>
            <p:ph type="title"/>
          </p:nvPr>
        </p:nvSpPr>
        <p:spPr>
          <a:xfrm>
            <a:off x="444500" y="542925"/>
            <a:ext cx="11214100" cy="535531"/>
          </a:xfrm>
          <a:prstGeom prst="rect">
            <a:avLst/>
          </a:prstGeom>
        </p:spPr>
        <p:txBody>
          <a:bodyPr wrap="square" anchor="t">
            <a:normAutofit/>
          </a:bodyPr>
          <a:lstStyle/>
          <a:p>
            <a:r>
              <a:rPr lang="en-US" dirty="0" err="1"/>
              <a:t>GetType</a:t>
            </a:r>
            <a:endParaRPr lang="en-US" dirty="0"/>
          </a:p>
        </p:txBody>
      </p:sp>
      <p:sp>
        <p:nvSpPr>
          <p:cNvPr id="3" name="Slide Number Placeholder 2">
            <a:extLst>
              <a:ext uri="{FF2B5EF4-FFF2-40B4-BE49-F238E27FC236}">
                <a16:creationId xmlns:a16="http://schemas.microsoft.com/office/drawing/2014/main" id="{6387968C-3B56-4D85-9613-365FA8B409AE}"/>
              </a:ext>
            </a:extLst>
          </p:cNvPr>
          <p:cNvSpPr>
            <a:spLocks noGrp="1"/>
          </p:cNvSpPr>
          <p:nvPr>
            <p:ph type="sldNum" sz="quarter" idx="12"/>
          </p:nvPr>
        </p:nvSpPr>
        <p:spPr>
          <a:xfrm>
            <a:off x="11252200" y="6315075"/>
            <a:ext cx="406400" cy="365125"/>
          </a:xfrm>
          <a:prstGeom prst="rect">
            <a:avLst/>
          </a:prstGeom>
        </p:spPr>
        <p:txBody>
          <a:bodyPr anchor="ctr">
            <a:normAutofit/>
          </a:bodyPr>
          <a:lstStyle/>
          <a:p>
            <a:pPr>
              <a:spcAft>
                <a:spcPts val="600"/>
              </a:spcAft>
            </a:pPr>
            <a:fld id="{C263D6C4-4840-40CC-AC84-17E24B3B7BDE}" type="slidenum">
              <a:rPr lang="en-US" noProof="0" smtClean="0"/>
              <a:pPr>
                <a:spcAft>
                  <a:spcPts val="600"/>
                </a:spcAft>
              </a:pPr>
              <a:t>5</a:t>
            </a:fld>
            <a:endParaRPr lang="en-US" noProof="0"/>
          </a:p>
        </p:txBody>
      </p:sp>
      <p:pic>
        <p:nvPicPr>
          <p:cNvPr id="5" name="Content Placeholder 4" descr="A screenshot of a computer screen&#10;&#10;Description automatically generated">
            <a:extLst>
              <a:ext uri="{FF2B5EF4-FFF2-40B4-BE49-F238E27FC236}">
                <a16:creationId xmlns:a16="http://schemas.microsoft.com/office/drawing/2014/main" id="{1369257B-F3D7-45BA-9B2F-FA0F6D57FDCA}"/>
              </a:ext>
            </a:extLst>
          </p:cNvPr>
          <p:cNvPicPr>
            <a:picLocks noChangeAspect="1"/>
          </p:cNvPicPr>
          <p:nvPr/>
        </p:nvPicPr>
        <p:blipFill rotWithShape="1">
          <a:blip r:embed="rId2">
            <a:extLst>
              <a:ext uri="{28A0092B-C50C-407E-A947-70E740481C1C}">
                <a14:useLocalDpi xmlns:a14="http://schemas.microsoft.com/office/drawing/2010/main" val="0"/>
              </a:ext>
            </a:extLst>
          </a:blip>
          <a:srcRect t="384" r="1" b="377"/>
          <a:stretch/>
        </p:blipFill>
        <p:spPr>
          <a:xfrm>
            <a:off x="3964290" y="1510252"/>
            <a:ext cx="7694310" cy="4447872"/>
          </a:xfrm>
          <a:prstGeom prst="rect">
            <a:avLst/>
          </a:prstGeom>
          <a:noFill/>
        </p:spPr>
      </p:pic>
      <p:sp>
        <p:nvSpPr>
          <p:cNvPr id="9" name="Rectangle: Rounded Corners 8">
            <a:extLst>
              <a:ext uri="{FF2B5EF4-FFF2-40B4-BE49-F238E27FC236}">
                <a16:creationId xmlns:a16="http://schemas.microsoft.com/office/drawing/2014/main" id="{CC0766B1-4197-409E-881A-A27C2BA4C226}"/>
              </a:ext>
            </a:extLst>
          </p:cNvPr>
          <p:cNvSpPr/>
          <p:nvPr/>
        </p:nvSpPr>
        <p:spPr>
          <a:xfrm>
            <a:off x="106532" y="1437689"/>
            <a:ext cx="3701898"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400" dirty="0"/>
              <a:t>Returns a </a:t>
            </a:r>
            <a:r>
              <a:rPr lang="en-US" sz="2400" dirty="0" err="1"/>
              <a:t>System.Type</a:t>
            </a:r>
            <a:endParaRPr lang="en-US" sz="2400" dirty="0"/>
          </a:p>
          <a:p>
            <a:r>
              <a:rPr lang="en-US" sz="2400" dirty="0"/>
              <a:t>Synonymous: </a:t>
            </a:r>
            <a:r>
              <a:rPr lang="en-US" sz="2400" dirty="0" err="1"/>
              <a:t>typeof</a:t>
            </a:r>
            <a:r>
              <a:rPr lang="en-US" sz="2400" dirty="0"/>
              <a:t>()</a:t>
            </a:r>
          </a:p>
          <a:p>
            <a:endParaRPr lang="en-US" sz="2400" dirty="0"/>
          </a:p>
          <a:p>
            <a:r>
              <a:rPr lang="en-US" sz="2400" u="sng" dirty="0" err="1"/>
              <a:t>System.Type</a:t>
            </a:r>
            <a:endParaRPr lang="en-US" sz="2400" u="sng" dirty="0"/>
          </a:p>
          <a:p>
            <a:r>
              <a:rPr lang="en-US" sz="2400" dirty="0"/>
              <a:t>Represents type declarations</a:t>
            </a:r>
          </a:p>
          <a:p>
            <a:endParaRPr lang="en-US" sz="2400" dirty="0"/>
          </a:p>
          <a:p>
            <a:r>
              <a:rPr lang="en-US" sz="2400" dirty="0"/>
              <a:t>Is the root of </a:t>
            </a:r>
            <a:r>
              <a:rPr lang="en-US" sz="2400" dirty="0" err="1"/>
              <a:t>System.Reflection</a:t>
            </a:r>
            <a:endParaRPr lang="en-US" sz="2400" dirty="0"/>
          </a:p>
          <a:p>
            <a:endParaRPr lang="en-US" sz="2400" dirty="0"/>
          </a:p>
          <a:p>
            <a:r>
              <a:rPr lang="en-US" sz="2400" dirty="0"/>
              <a:t>MSDN for </a:t>
            </a:r>
            <a:r>
              <a:rPr lang="en-US" sz="2400" dirty="0" err="1">
                <a:solidFill>
                  <a:schemeClr val="bg1"/>
                </a:solidFill>
                <a:hlinkClick r:id="rId3">
                  <a:extLst>
                    <a:ext uri="{A12FA001-AC4F-418D-AE19-62706E023703}">
                      <ahyp:hlinkClr xmlns:ahyp="http://schemas.microsoft.com/office/drawing/2018/hyperlinkcolor" val="tx"/>
                    </a:ext>
                  </a:extLst>
                </a:hlinkClick>
              </a:rPr>
              <a:t>System.Type</a:t>
            </a:r>
            <a:endParaRPr lang="en-US" sz="2400" dirty="0">
              <a:solidFill>
                <a:schemeClr val="bg1"/>
              </a:solidFill>
            </a:endParaRPr>
          </a:p>
        </p:txBody>
      </p:sp>
    </p:spTree>
    <p:extLst>
      <p:ext uri="{BB962C8B-B14F-4D97-AF65-F5344CB8AC3E}">
        <p14:creationId xmlns:p14="http://schemas.microsoft.com/office/powerpoint/2010/main" val="2721680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err="1"/>
              <a:t>ReferenceEquals</a:t>
            </a:r>
            <a:endParaRPr lang="en-US" dirty="0"/>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pic>
        <p:nvPicPr>
          <p:cNvPr id="19" name="Picture 18" descr="A close up of a logo&#10;&#10;Description automatically generated">
            <a:extLst>
              <a:ext uri="{FF2B5EF4-FFF2-40B4-BE49-F238E27FC236}">
                <a16:creationId xmlns:a16="http://schemas.microsoft.com/office/drawing/2014/main" id="{4D026B4F-7784-426B-AE1E-3D43C3364DC0}"/>
              </a:ext>
            </a:extLst>
          </p:cNvPr>
          <p:cNvPicPr>
            <a:picLocks noChangeAspect="1"/>
          </p:cNvPicPr>
          <p:nvPr/>
        </p:nvPicPr>
        <p:blipFill>
          <a:blip r:embed="rId2"/>
          <a:stretch>
            <a:fillRect/>
          </a:stretch>
        </p:blipFill>
        <p:spPr>
          <a:xfrm>
            <a:off x="3982893" y="1432166"/>
            <a:ext cx="5248190" cy="1342003"/>
          </a:xfrm>
          <a:prstGeom prst="rect">
            <a:avLst/>
          </a:prstGeom>
        </p:spPr>
      </p:pic>
      <p:sp>
        <p:nvSpPr>
          <p:cNvPr id="29" name="Rectangle: Rounded Corners 28">
            <a:extLst>
              <a:ext uri="{FF2B5EF4-FFF2-40B4-BE49-F238E27FC236}">
                <a16:creationId xmlns:a16="http://schemas.microsoft.com/office/drawing/2014/main" id="{1DE552D0-6E82-4774-B2BC-3DD27D15BBB4}"/>
              </a:ext>
            </a:extLst>
          </p:cNvPr>
          <p:cNvSpPr/>
          <p:nvPr/>
        </p:nvSpPr>
        <p:spPr>
          <a:xfrm>
            <a:off x="106532" y="1437689"/>
            <a:ext cx="3701898"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400" dirty="0"/>
              <a:t>Can only be used as a static method.</a:t>
            </a:r>
          </a:p>
        </p:txBody>
      </p:sp>
      <p:pic>
        <p:nvPicPr>
          <p:cNvPr id="4" name="Picture 3">
            <a:extLst>
              <a:ext uri="{FF2B5EF4-FFF2-40B4-BE49-F238E27FC236}">
                <a16:creationId xmlns:a16="http://schemas.microsoft.com/office/drawing/2014/main" id="{660EBE3B-EC61-41B8-85DA-B22D5597D4C4}"/>
              </a:ext>
            </a:extLst>
          </p:cNvPr>
          <p:cNvPicPr>
            <a:picLocks noChangeAspect="1"/>
          </p:cNvPicPr>
          <p:nvPr/>
        </p:nvPicPr>
        <p:blipFill>
          <a:blip r:embed="rId3"/>
          <a:stretch>
            <a:fillRect/>
          </a:stretch>
        </p:blipFill>
        <p:spPr>
          <a:xfrm>
            <a:off x="3982893" y="2862183"/>
            <a:ext cx="5278733" cy="1281978"/>
          </a:xfrm>
          <a:prstGeom prst="rect">
            <a:avLst/>
          </a:prstGeom>
        </p:spPr>
      </p:pic>
    </p:spTree>
    <p:extLst>
      <p:ext uri="{BB962C8B-B14F-4D97-AF65-F5344CB8AC3E}">
        <p14:creationId xmlns:p14="http://schemas.microsoft.com/office/powerpoint/2010/main" val="1551271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err="1"/>
              <a:t>ReferenceEquals</a:t>
            </a:r>
            <a:endParaRPr lang="en-US" dirty="0"/>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pic>
        <p:nvPicPr>
          <p:cNvPr id="19" name="Picture 18" descr="A close up of a logo&#10;&#10;Description automatically generated">
            <a:extLst>
              <a:ext uri="{FF2B5EF4-FFF2-40B4-BE49-F238E27FC236}">
                <a16:creationId xmlns:a16="http://schemas.microsoft.com/office/drawing/2014/main" id="{4D026B4F-7784-426B-AE1E-3D43C3364DC0}"/>
              </a:ext>
            </a:extLst>
          </p:cNvPr>
          <p:cNvPicPr>
            <a:picLocks noChangeAspect="1"/>
          </p:cNvPicPr>
          <p:nvPr/>
        </p:nvPicPr>
        <p:blipFill>
          <a:blip r:embed="rId2"/>
          <a:stretch>
            <a:fillRect/>
          </a:stretch>
        </p:blipFill>
        <p:spPr>
          <a:xfrm>
            <a:off x="3982893" y="1432166"/>
            <a:ext cx="5248190" cy="1342003"/>
          </a:xfrm>
          <a:prstGeom prst="rect">
            <a:avLst/>
          </a:prstGeom>
        </p:spPr>
      </p:pic>
      <p:pic>
        <p:nvPicPr>
          <p:cNvPr id="21" name="Picture 20" descr="A screen shot of a smart phone&#10;&#10;Description automatically generated">
            <a:extLst>
              <a:ext uri="{FF2B5EF4-FFF2-40B4-BE49-F238E27FC236}">
                <a16:creationId xmlns:a16="http://schemas.microsoft.com/office/drawing/2014/main" id="{C890E5EC-33B8-4B5A-90A7-0691E0F04B52}"/>
              </a:ext>
            </a:extLst>
          </p:cNvPr>
          <p:cNvPicPr>
            <a:picLocks noChangeAspect="1"/>
          </p:cNvPicPr>
          <p:nvPr/>
        </p:nvPicPr>
        <p:blipFill>
          <a:blip r:embed="rId3"/>
          <a:stretch>
            <a:fillRect/>
          </a:stretch>
        </p:blipFill>
        <p:spPr>
          <a:xfrm>
            <a:off x="3982893" y="2897586"/>
            <a:ext cx="6001363" cy="1534595"/>
          </a:xfrm>
          <a:prstGeom prst="rect">
            <a:avLst/>
          </a:prstGeom>
        </p:spPr>
      </p:pic>
      <p:sp>
        <p:nvSpPr>
          <p:cNvPr id="29" name="Rectangle: Rounded Corners 28">
            <a:extLst>
              <a:ext uri="{FF2B5EF4-FFF2-40B4-BE49-F238E27FC236}">
                <a16:creationId xmlns:a16="http://schemas.microsoft.com/office/drawing/2014/main" id="{1DE552D0-6E82-4774-B2BC-3DD27D15BBB4}"/>
              </a:ext>
            </a:extLst>
          </p:cNvPr>
          <p:cNvSpPr/>
          <p:nvPr/>
        </p:nvSpPr>
        <p:spPr>
          <a:xfrm>
            <a:off x="106532" y="1437689"/>
            <a:ext cx="3701898"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400" dirty="0"/>
              <a:t>Returns true if both instances are the same instance</a:t>
            </a:r>
          </a:p>
        </p:txBody>
      </p:sp>
    </p:spTree>
    <p:extLst>
      <p:ext uri="{BB962C8B-B14F-4D97-AF65-F5344CB8AC3E}">
        <p14:creationId xmlns:p14="http://schemas.microsoft.com/office/powerpoint/2010/main" val="1147201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err="1"/>
              <a:t>ReferenceEquals</a:t>
            </a:r>
            <a:endParaRPr lang="en-US" dirty="0"/>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19" name="Picture 18" descr="A close up of a logo&#10;&#10;Description automatically generated">
            <a:extLst>
              <a:ext uri="{FF2B5EF4-FFF2-40B4-BE49-F238E27FC236}">
                <a16:creationId xmlns:a16="http://schemas.microsoft.com/office/drawing/2014/main" id="{4D026B4F-7784-426B-AE1E-3D43C3364DC0}"/>
              </a:ext>
            </a:extLst>
          </p:cNvPr>
          <p:cNvPicPr>
            <a:picLocks noChangeAspect="1"/>
          </p:cNvPicPr>
          <p:nvPr/>
        </p:nvPicPr>
        <p:blipFill>
          <a:blip r:embed="rId2"/>
          <a:stretch>
            <a:fillRect/>
          </a:stretch>
        </p:blipFill>
        <p:spPr>
          <a:xfrm>
            <a:off x="3982893" y="1432166"/>
            <a:ext cx="5248190" cy="1342003"/>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DDCAE0C1-F090-4EF1-BA89-C460F3E40B2E}"/>
              </a:ext>
            </a:extLst>
          </p:cNvPr>
          <p:cNvPicPr>
            <a:picLocks noChangeAspect="1"/>
          </p:cNvPicPr>
          <p:nvPr/>
        </p:nvPicPr>
        <p:blipFill>
          <a:blip r:embed="rId3"/>
          <a:stretch>
            <a:fillRect/>
          </a:stretch>
        </p:blipFill>
        <p:spPr>
          <a:xfrm>
            <a:off x="3982893" y="2890724"/>
            <a:ext cx="6108908" cy="2174600"/>
          </a:xfrm>
          <a:prstGeom prst="rect">
            <a:avLst/>
          </a:prstGeom>
        </p:spPr>
      </p:pic>
      <p:sp>
        <p:nvSpPr>
          <p:cNvPr id="13" name="Rectangle: Rounded Corners 12">
            <a:extLst>
              <a:ext uri="{FF2B5EF4-FFF2-40B4-BE49-F238E27FC236}">
                <a16:creationId xmlns:a16="http://schemas.microsoft.com/office/drawing/2014/main" id="{E894CA83-F0C2-42EE-92B4-29F43ED00BD6}"/>
              </a:ext>
            </a:extLst>
          </p:cNvPr>
          <p:cNvSpPr/>
          <p:nvPr/>
        </p:nvSpPr>
        <p:spPr>
          <a:xfrm>
            <a:off x="115410" y="1437689"/>
            <a:ext cx="3693020"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400" dirty="0"/>
              <a:t>Returns true if both instances are null</a:t>
            </a:r>
          </a:p>
        </p:txBody>
      </p:sp>
    </p:spTree>
    <p:extLst>
      <p:ext uri="{BB962C8B-B14F-4D97-AF65-F5344CB8AC3E}">
        <p14:creationId xmlns:p14="http://schemas.microsoft.com/office/powerpoint/2010/main" val="36069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0BC2-6DCB-4AFF-A614-F8857EF2241C}"/>
              </a:ext>
            </a:extLst>
          </p:cNvPr>
          <p:cNvSpPr>
            <a:spLocks noGrp="1"/>
          </p:cNvSpPr>
          <p:nvPr>
            <p:ph type="title"/>
          </p:nvPr>
        </p:nvSpPr>
        <p:spPr/>
        <p:txBody>
          <a:bodyPr/>
          <a:lstStyle/>
          <a:p>
            <a:r>
              <a:rPr lang="en-US" dirty="0" err="1"/>
              <a:t>ReferenceEquals</a:t>
            </a:r>
            <a:endParaRPr lang="en-US" dirty="0"/>
          </a:p>
        </p:txBody>
      </p:sp>
      <p:sp>
        <p:nvSpPr>
          <p:cNvPr id="3" name="Slide Number Placeholder 2">
            <a:extLst>
              <a:ext uri="{FF2B5EF4-FFF2-40B4-BE49-F238E27FC236}">
                <a16:creationId xmlns:a16="http://schemas.microsoft.com/office/drawing/2014/main" id="{0CBCB792-FE47-4924-9A55-49DFBA4F87DC}"/>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17" name="Content Placeholder 16" descr="A screenshot of a cell phone&#10;&#10;Description automatically generated">
            <a:extLst>
              <a:ext uri="{FF2B5EF4-FFF2-40B4-BE49-F238E27FC236}">
                <a16:creationId xmlns:a16="http://schemas.microsoft.com/office/drawing/2014/main" id="{1608B5A7-4CC4-4036-AB13-C0701EB723FB}"/>
              </a:ext>
            </a:extLst>
          </p:cNvPr>
          <p:cNvPicPr>
            <a:picLocks noGrp="1" noChangeAspect="1"/>
          </p:cNvPicPr>
          <p:nvPr>
            <p:ph idx="1"/>
          </p:nvPr>
        </p:nvPicPr>
        <p:blipFill>
          <a:blip r:embed="rId2"/>
          <a:stretch>
            <a:fillRect/>
          </a:stretch>
        </p:blipFill>
        <p:spPr>
          <a:xfrm>
            <a:off x="3982893" y="2890570"/>
            <a:ext cx="6108908" cy="1342002"/>
          </a:xfrm>
        </p:spPr>
      </p:pic>
      <p:pic>
        <p:nvPicPr>
          <p:cNvPr id="19" name="Picture 18" descr="A close up of a logo&#10;&#10;Description automatically generated">
            <a:extLst>
              <a:ext uri="{FF2B5EF4-FFF2-40B4-BE49-F238E27FC236}">
                <a16:creationId xmlns:a16="http://schemas.microsoft.com/office/drawing/2014/main" id="{4D026B4F-7784-426B-AE1E-3D43C3364DC0}"/>
              </a:ext>
            </a:extLst>
          </p:cNvPr>
          <p:cNvPicPr>
            <a:picLocks noChangeAspect="1"/>
          </p:cNvPicPr>
          <p:nvPr/>
        </p:nvPicPr>
        <p:blipFill>
          <a:blip r:embed="rId3"/>
          <a:stretch>
            <a:fillRect/>
          </a:stretch>
        </p:blipFill>
        <p:spPr>
          <a:xfrm>
            <a:off x="3982893" y="1432166"/>
            <a:ext cx="5248190" cy="1342003"/>
          </a:xfrm>
          <a:prstGeom prst="rect">
            <a:avLst/>
          </a:prstGeom>
        </p:spPr>
      </p:pic>
      <p:sp>
        <p:nvSpPr>
          <p:cNvPr id="10" name="Rectangle: Rounded Corners 9">
            <a:extLst>
              <a:ext uri="{FF2B5EF4-FFF2-40B4-BE49-F238E27FC236}">
                <a16:creationId xmlns:a16="http://schemas.microsoft.com/office/drawing/2014/main" id="{7AAB896E-11B6-48E9-82DB-4E61A066FFC0}"/>
              </a:ext>
            </a:extLst>
          </p:cNvPr>
          <p:cNvSpPr/>
          <p:nvPr/>
        </p:nvSpPr>
        <p:spPr>
          <a:xfrm>
            <a:off x="124287" y="1437689"/>
            <a:ext cx="3684143" cy="4579079"/>
          </a:xfrm>
          <a:prstGeom prst="roundRect">
            <a:avLst>
              <a:gd name="adj" fmla="val 6944"/>
            </a:avLst>
          </a:prstGeom>
        </p:spPr>
        <p:style>
          <a:lnRef idx="0">
            <a:schemeClr val="accent1"/>
          </a:lnRef>
          <a:fillRef idx="3">
            <a:schemeClr val="accent1"/>
          </a:fillRef>
          <a:effectRef idx="3">
            <a:schemeClr val="accent1"/>
          </a:effectRef>
          <a:fontRef idx="minor">
            <a:schemeClr val="lt1"/>
          </a:fontRef>
        </p:style>
        <p:txBody>
          <a:bodyPr rtlCol="0" anchor="t"/>
          <a:lstStyle/>
          <a:p>
            <a:r>
              <a:rPr lang="en-US" sz="2400" dirty="0"/>
              <a:t>Returns false if both instances are different instances</a:t>
            </a:r>
          </a:p>
        </p:txBody>
      </p:sp>
    </p:spTree>
    <p:extLst>
      <p:ext uri="{BB962C8B-B14F-4D97-AF65-F5344CB8AC3E}">
        <p14:creationId xmlns:p14="http://schemas.microsoft.com/office/powerpoint/2010/main" val="2955296522"/>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1277</Words>
  <Application>Microsoft Office PowerPoint</Application>
  <PresentationFormat>Widescreen</PresentationFormat>
  <Paragraphs>251</Paragraphs>
  <Slides>36</Slides>
  <Notes>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Consolas</vt:lpstr>
      <vt:lpstr>Trade Gothic LT Pro</vt:lpstr>
      <vt:lpstr>Trebuchet MS</vt:lpstr>
      <vt:lpstr>Office Theme</vt:lpstr>
      <vt:lpstr>.NET Objects</vt:lpstr>
      <vt:lpstr>What’s an object?</vt:lpstr>
      <vt:lpstr>.NET System.Object</vt:lpstr>
      <vt:lpstr>What does the blueprint have?</vt:lpstr>
      <vt:lpstr>GetType</vt:lpstr>
      <vt:lpstr>ReferenceEquals</vt:lpstr>
      <vt:lpstr>ReferenceEquals</vt:lpstr>
      <vt:lpstr>ReferenceEquals</vt:lpstr>
      <vt:lpstr>ReferenceEquals</vt:lpstr>
      <vt:lpstr>Equals (Value Types)</vt:lpstr>
      <vt:lpstr>Equals (Value Types)</vt:lpstr>
      <vt:lpstr>Equals (Value Types)</vt:lpstr>
      <vt:lpstr>Override Equals (Value Types)</vt:lpstr>
      <vt:lpstr>Equals (Reference Types)</vt:lpstr>
      <vt:lpstr>Overriding Equals</vt:lpstr>
      <vt:lpstr>Overriding Equals</vt:lpstr>
      <vt:lpstr>IEquatable&lt;T&gt;</vt:lpstr>
      <vt:lpstr>IEquatable&lt;T&gt;</vt:lpstr>
      <vt:lpstr>IEquatable&lt;T&gt;</vt:lpstr>
      <vt:lpstr>GetHashCode</vt:lpstr>
      <vt:lpstr>Collections</vt:lpstr>
      <vt:lpstr>MSDN</vt:lpstr>
      <vt:lpstr>GetHashCode (Single Property)</vt:lpstr>
      <vt:lpstr>GetHashCode (Two or more properties)</vt:lpstr>
      <vt:lpstr>GetHashCode (Free Range Syntactic Sugar)</vt:lpstr>
      <vt:lpstr>GetHashCode (Gluten Free Syntactic Sugar)</vt:lpstr>
      <vt:lpstr>GetHashCode (Mutable)</vt:lpstr>
      <vt:lpstr>MemberwiseClone</vt:lpstr>
      <vt:lpstr>Shallow Copy and naming</vt:lpstr>
      <vt:lpstr>ToString</vt:lpstr>
      <vt:lpstr>Overriding ToString</vt:lpstr>
      <vt:lpstr>Overriding ToString</vt:lpstr>
      <vt:lpstr>PowerPoint Presentation</vt:lpstr>
      <vt:lpstr>When should we override …</vt:lpstr>
      <vt:lpstr>In Conclusion</vt:lpstr>
      <vt:lpstr>Stack vs Heap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2020-01-17T07:10:14Z</dcterms:created>
  <dcterms:modified xsi:type="dcterms:W3CDTF">2020-02-26T20:25:38Z</dcterms:modified>
</cp:coreProperties>
</file>