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65" r:id="rId5"/>
    <p:sldId id="266" r:id="rId6"/>
    <p:sldId id="272" r:id="rId7"/>
    <p:sldId id="267" r:id="rId8"/>
    <p:sldId id="270" r:id="rId9"/>
    <p:sldId id="264" r:id="rId10"/>
    <p:sldId id="269" r:id="rId11"/>
    <p:sldId id="257" r:id="rId12"/>
    <p:sldId id="263" r:id="rId13"/>
    <p:sldId id="268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04F"/>
    <a:srgbClr val="009A43"/>
    <a:srgbClr val="005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9"/>
    <p:restoredTop sz="86629" autoAdjust="0"/>
  </p:normalViewPr>
  <p:slideViewPr>
    <p:cSldViewPr snapToGrid="0" snapToObjects="1">
      <p:cViewPr varScale="1">
        <p:scale>
          <a:sx n="103" d="100"/>
          <a:sy n="103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dirty="0"/>
              <a:t>加速效果折线图</a:t>
            </a:r>
            <a:endParaRPr lang="en-US" altLang="zh-CN" dirty="0"/>
          </a:p>
        </c:rich>
      </c:tx>
      <c:layout>
        <c:manualLayout>
          <c:xMode val="edge"/>
          <c:yMode val="edge"/>
          <c:x val="0.39463793461044205"/>
          <c:y val="1.5794222423691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原版</c:v>
                </c:pt>
                <c:pt idx="1">
                  <c:v>1*1*50上从核</c:v>
                </c:pt>
                <c:pt idx="2">
                  <c:v>通信异步</c:v>
                </c:pt>
                <c:pt idx="3">
                  <c:v>2*2*20</c:v>
                </c:pt>
                <c:pt idx="4">
                  <c:v>DMA异步</c:v>
                </c:pt>
                <c:pt idx="5">
                  <c:v>标量代码优化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1</c:v>
                </c:pt>
                <c:pt idx="1">
                  <c:v>32.375500000000002</c:v>
                </c:pt>
                <c:pt idx="2">
                  <c:v>40.434800000000003</c:v>
                </c:pt>
                <c:pt idx="3">
                  <c:v>46.162100000000002</c:v>
                </c:pt>
                <c:pt idx="4">
                  <c:v>56.430799999999998</c:v>
                </c:pt>
                <c:pt idx="5">
                  <c:v>68.854699999999994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B-426D-8FDE-1C3B33E82A6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75624248"/>
        <c:axId val="575623264"/>
      </c:lineChart>
      <c:catAx>
        <c:axId val="575624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5623264"/>
        <c:crosses val="autoZero"/>
        <c:auto val="1"/>
        <c:lblAlgn val="ctr"/>
        <c:lblOffset val="100"/>
        <c:noMultiLvlLbl val="0"/>
      </c:catAx>
      <c:valAx>
        <c:axId val="5756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5624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4E1C7-7F13-4EF4-B2DB-05B22E0CA1A6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D0232-ADFA-4DEF-AC83-D430CB993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9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评委老师们大家好，我们是来自两所中大的喵队。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40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因为时间仓促，刚解决向量化的误差问题时已经没时间继续优化了，我们队的向量化版本比未向量化还慢。因此，我们这份代码没有进行向量化，而是应用了常规的标量计算的优化方法。</a:t>
            </a:r>
            <a:endParaRPr lang="en-US" altLang="zh-CN" dirty="0"/>
          </a:p>
          <a:p>
            <a:r>
              <a:rPr lang="zh-CN" altLang="en-US" dirty="0"/>
              <a:t>如图，左边的算法循环顺序不好，对寄存器的利用率非常低。重排成右边的代码之后，该代码段的速度提高了好几倍。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虽然我们因为时间不足没有上</a:t>
            </a:r>
            <a:r>
              <a:rPr lang="en-US" altLang="zh-CN" dirty="0"/>
              <a:t>SIMD</a:t>
            </a:r>
            <a:r>
              <a:rPr lang="zh-CN" altLang="en-US" dirty="0"/>
              <a:t>，但是前面的队伍，你们</a:t>
            </a:r>
            <a:r>
              <a:rPr lang="en-US" altLang="zh-CN" dirty="0"/>
              <a:t>SIMD</a:t>
            </a:r>
            <a:r>
              <a:rPr lang="zh-CN" altLang="en-US" dirty="0"/>
              <a:t>为什么这么熟练啊！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9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如图是优化效果折线图。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79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46.18</a:t>
            </a:r>
            <a:r>
              <a:rPr lang="zh-CN" altLang="en-US" dirty="0"/>
              <a:t>秒是我们的最终结果。假设向量化能够把</a:t>
            </a:r>
            <a:r>
              <a:rPr lang="en-US" altLang="zh-CN" dirty="0"/>
              <a:t>collide</a:t>
            </a:r>
            <a:r>
              <a:rPr lang="zh-CN" altLang="en-US" dirty="0"/>
              <a:t>提速三倍的话，我们的运行时间将会达到</a:t>
            </a:r>
            <a:r>
              <a:rPr lang="en-US" altLang="zh-CN" dirty="0"/>
              <a:t>17.75</a:t>
            </a:r>
            <a:r>
              <a:rPr lang="zh-CN" altLang="en-US" dirty="0"/>
              <a:t>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26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这是我们的总结。其实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20</a:t>
            </a:r>
            <a:r>
              <a:rPr lang="zh-CN" altLang="en-US" dirty="0"/>
              <a:t>的</a:t>
            </a:r>
            <a:r>
              <a:rPr lang="en-US" altLang="zh-CN" dirty="0"/>
              <a:t>DMA</a:t>
            </a:r>
            <a:r>
              <a:rPr lang="zh-CN" altLang="en-US" dirty="0"/>
              <a:t>效率不算高，因为并没有利用</a:t>
            </a:r>
            <a:r>
              <a:rPr lang="en-US" altLang="zh-CN" dirty="0"/>
              <a:t>SW26010</a:t>
            </a:r>
            <a:r>
              <a:rPr lang="zh-CN" altLang="en-US" dirty="0"/>
              <a:t>从核阵列的寄存器通信。利用寄存器通信，</a:t>
            </a:r>
            <a:r>
              <a:rPr lang="en-US" altLang="zh-CN" dirty="0"/>
              <a:t>64</a:t>
            </a:r>
            <a:r>
              <a:rPr lang="zh-CN" altLang="en-US" dirty="0"/>
              <a:t>从核可以协同进行单步为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50</a:t>
            </a:r>
            <a:r>
              <a:rPr lang="zh-CN" altLang="en-US" dirty="0"/>
              <a:t>的计算。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三克斯，评委老师们辛苦了！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7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7afa33b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今年</a:t>
            </a:r>
            <a:r>
              <a:rPr lang="en-US" altLang="zh-CN" dirty="0"/>
              <a:t>CPC</a:t>
            </a:r>
            <a:r>
              <a:rPr lang="zh-CN" altLang="en-US" dirty="0"/>
              <a:t>初赛的赛题是一道流体力学求解程序，在此列出计算过程的公式。</a:t>
            </a:r>
            <a:endParaRPr dirty="0"/>
          </a:p>
        </p:txBody>
      </p:sp>
      <p:sp>
        <p:nvSpPr>
          <p:cNvPr id="111" name="Google Shape;111;g407afa3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原版代码的迭代步骤如图所示。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5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这次代码虽然很短，但是将其移植上从核并非易事，因为其访存的复杂性。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4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这是一个网格计算程序，计算范围在</a:t>
            </a:r>
            <a:r>
              <a:rPr lang="en-US" altLang="zh-CN" dirty="0" err="1"/>
              <a:t>xy</a:t>
            </a:r>
            <a:r>
              <a:rPr lang="zh-CN" altLang="en-US" dirty="0"/>
              <a:t>的方向上进行分割。每个进程的网格分为如图三个部分。其中，橙色和蓝色部分是需要计算的，绿色部分是从其余进程接收的。橙色部分的计算需要绿色部分接收完成，而蓝色部分就不需要，因此可以在通信的同时进行内圈的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8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实施了通信的异步之后，计算流程如图所示：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1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实现了通信异步之后，内圈计算的时间已经足以掩盖通信的开销。所以通信部分就不必进行任何优化了。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9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最简单上从核的办法就是，每个从核每次计算</a:t>
            </a:r>
            <a:r>
              <a:rPr lang="en-US" altLang="zh-CN" dirty="0"/>
              <a:t>x*y*z=1*1*50</a:t>
            </a:r>
            <a:r>
              <a:rPr lang="zh-CN" altLang="en-US" dirty="0"/>
              <a:t>的区域。这种方法的</a:t>
            </a:r>
            <a:r>
              <a:rPr lang="en-US" altLang="zh-CN" dirty="0"/>
              <a:t>DMA</a:t>
            </a:r>
            <a:r>
              <a:rPr lang="zh-CN" altLang="en-US" dirty="0"/>
              <a:t>效率非常低。每计算一格的数据，大约需要读取</a:t>
            </a:r>
            <a:r>
              <a:rPr lang="en-US" altLang="zh-CN" dirty="0"/>
              <a:t>11</a:t>
            </a:r>
            <a:r>
              <a:rPr lang="zh-CN" altLang="en-US" dirty="0"/>
              <a:t>格的数据。将分割调整为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20</a:t>
            </a:r>
            <a:r>
              <a:rPr lang="zh-CN" altLang="en-US" dirty="0"/>
              <a:t>之后，每计算</a:t>
            </a:r>
            <a:r>
              <a:rPr lang="en-US" altLang="zh-CN" dirty="0"/>
              <a:t>1</a:t>
            </a:r>
            <a:r>
              <a:rPr lang="zh-CN" altLang="en-US" dirty="0"/>
              <a:t>格的数据，大约需要读取</a:t>
            </a:r>
            <a:r>
              <a:rPr lang="en-US" altLang="zh-CN" dirty="0"/>
              <a:t>4.5</a:t>
            </a:r>
            <a:r>
              <a:rPr lang="zh-CN" altLang="en-US" dirty="0"/>
              <a:t>格的数据，</a:t>
            </a:r>
            <a:r>
              <a:rPr lang="en-US" altLang="zh-CN" dirty="0"/>
              <a:t>DMA</a:t>
            </a:r>
            <a:r>
              <a:rPr lang="zh-CN" altLang="en-US" dirty="0"/>
              <a:t>效率大大提高。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5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因为实施了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20</a:t>
            </a:r>
            <a:r>
              <a:rPr lang="zh-CN" altLang="en-US" dirty="0"/>
              <a:t>的计算，每个计算单元会进行</a:t>
            </a:r>
            <a:r>
              <a:rPr lang="en-US" altLang="zh-CN" dirty="0"/>
              <a:t>28</a:t>
            </a:r>
            <a:r>
              <a:rPr lang="zh-CN" altLang="en-US" dirty="0"/>
              <a:t>次</a:t>
            </a:r>
            <a:r>
              <a:rPr lang="en-US" altLang="zh-CN" dirty="0"/>
              <a:t>DMA</a:t>
            </a:r>
            <a:r>
              <a:rPr lang="zh-CN" altLang="en-US" dirty="0"/>
              <a:t>读取，每次读取的长度不长，让</a:t>
            </a:r>
            <a:r>
              <a:rPr lang="en-US" altLang="zh-CN" dirty="0"/>
              <a:t>28</a:t>
            </a:r>
            <a:r>
              <a:rPr lang="zh-CN" altLang="en-US" dirty="0"/>
              <a:t>条</a:t>
            </a:r>
            <a:r>
              <a:rPr lang="en-US" altLang="zh-CN" dirty="0"/>
              <a:t>DMA</a:t>
            </a:r>
            <a:r>
              <a:rPr lang="zh-CN" altLang="en-US" dirty="0"/>
              <a:t>指令同时进行效率更高。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0232-ADFA-4DEF-AC83-D430CB993C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4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62A37-52B3-2A42-9DF3-57D32DFC1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E908C-F49F-1744-AED1-7AAC715F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A4EBE-6381-D246-A720-0CB95BD6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68857-052F-1A49-9265-0A51636C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5EA02-0ECC-B747-96C6-C0E7089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34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6520B-BDB7-AB41-9401-5468B2DC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E3835-3D40-0845-B9F6-80691989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3D093-038E-2F49-9E1F-3DB8384A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4209-FD17-584A-8C81-8794137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818A2-E039-2244-9C54-FC14C715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8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739F08-B202-4447-8EB1-B7779E2AC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3A372-445F-3E49-80BB-54AFE57C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082DB-CF96-FE40-A9D9-85246CE4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F2B05-8352-7142-8542-FF86D8D4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D4305-17BC-2246-8B24-6897861F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3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E8218-7047-0C4E-9CE8-7EBA45C2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1FB7F-1F93-6F40-99E0-2C35AA45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FAB91-3602-C344-A346-C13A3DC5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6F9C9-ADA7-C54D-9B3C-8B1E12A6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1C3A4-5A90-F640-867D-F219987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770A-45A0-C345-804B-A720AFEF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897A6-FDFB-9642-BA66-AEE62AEC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ABEE6-5F85-8543-8B27-F9C1002A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0C524-FFB3-6644-882F-E5F01E3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0A89D-F175-4447-828A-5878C4F8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BDC5-407F-184C-89CC-952BEA95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3C518-3AAE-3F4B-9E2B-EAA1FF5DA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1E0C5-FDDA-7146-A732-D5A402B24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4A5BE-9532-2A47-9C01-D3AC76B8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EBE7D-473A-E24A-8952-F0803CAF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9DA03-F1A0-8248-AA37-4A077E98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1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2EB55-7239-7344-8B0B-8ACA5EAC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5B445-37B3-3847-89E7-1CEC4CC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9AEDD-3992-114F-A082-42AF2D02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DA1E7-FB3B-EE4C-B6BA-D50A03639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024C1-5F8A-7D4E-AB4B-79928E32E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DAB948-8713-BA45-A659-669D1331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7B359-E2D7-DC4E-AA82-B57913A1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27E12E-C7C5-4C42-A3B8-A64C2DFB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2D5F-CD6E-4847-A073-2FFA9B01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3E1CB-C2F5-E143-AA22-6F3D51E6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223EF-4968-AE43-83B2-C17A3EF9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9DAF53-F46B-5C41-8943-7560F69B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9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947D43-19E9-8F40-8EB8-94F61DB4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54152-500A-024A-B208-43FF463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2EA90-F96F-0048-99D9-59569F3A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9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8E670-F7FA-9E4B-A19A-A0B85C4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D93A6-4577-D548-9536-CE23B6B1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8BA37-5A68-464E-8E12-2D09B903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04A3F1-6507-654E-ADDA-C44E63B0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CEDC-0900-A344-BA4C-9EDC04BA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8DE3D-64A3-9D48-A780-7B4FFE45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30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99F2-9460-4643-8A9C-A50DAAD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0421A1-835A-DA40-AA83-CA3562131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FC76B-4ECA-0246-A064-A215F9197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99352-9E03-E84A-93EA-E6CD7B3A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E0A15-895A-C341-975C-239426FE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B8797-A5CD-3B42-B8B6-01E2AC15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19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62EFC6-ACEF-AA45-BC3A-1028DE01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B2D47-A760-B747-A65C-682E0BE8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44BB1-9FE2-1344-963C-C5C082B0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FE82-DD80-784B-AD63-7CC16C1502AD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1E7BF-B2FA-AD4A-9D61-2DFB81103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449FC-A8C4-3847-B2A9-D660CFA0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7F6EB9F-3A89-A64A-B61B-61FBC152D33F}"/>
              </a:ext>
            </a:extLst>
          </p:cNvPr>
          <p:cNvSpPr txBox="1"/>
          <p:nvPr/>
        </p:nvSpPr>
        <p:spPr>
          <a:xfrm>
            <a:off x="1707660" y="2100354"/>
            <a:ext cx="8474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91D04F"/>
                </a:solidFill>
              </a:rPr>
              <a:t>SWLBM</a:t>
            </a:r>
            <a:r>
              <a:rPr lang="zh-CN" altLang="zh-CN" sz="4800" b="1" dirty="0">
                <a:solidFill>
                  <a:srgbClr val="91D04F"/>
                </a:solidFill>
              </a:rPr>
              <a:t>并行计算</a:t>
            </a:r>
            <a:r>
              <a:rPr lang="zh-CN" altLang="en-US" sz="4800" b="1" dirty="0">
                <a:solidFill>
                  <a:srgbClr val="91D04F"/>
                </a:solidFill>
              </a:rPr>
              <a:t>优化报告</a:t>
            </a:r>
            <a:r>
              <a:rPr lang="zh-CN" altLang="zh-CN" sz="4800" b="1" dirty="0">
                <a:solidFill>
                  <a:srgbClr val="91D04F"/>
                </a:solidFill>
              </a:rPr>
              <a:t> </a:t>
            </a:r>
            <a:endParaRPr lang="zh-CN" altLang="zh-CN" sz="4800" b="1" dirty="0">
              <a:solidFill>
                <a:srgbClr val="91D04F"/>
              </a:solidFill>
              <a:latin typeface="772-CAI978" panose="020B090302020402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1D52B2-17E1-9E49-9397-1F670E4C2135}"/>
              </a:ext>
            </a:extLst>
          </p:cNvPr>
          <p:cNvSpPr txBox="1"/>
          <p:nvPr/>
        </p:nvSpPr>
        <p:spPr>
          <a:xfrm>
            <a:off x="1890614" y="3647272"/>
            <a:ext cx="8108767" cy="97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kumimoji="1" lang="zh-CN" altLang="en-US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参赛队伍：喵                                  </a:t>
            </a:r>
            <a:r>
              <a:rPr kumimoji="1" lang="en-US" altLang="zh-CN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CN" altLang="en-US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指导老师：黄承欢</a:t>
            </a:r>
            <a:endParaRPr kumimoji="1" lang="en-US" altLang="zh-CN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70000"/>
              </a:lnSpc>
            </a:pPr>
            <a:r>
              <a:rPr kumimoji="1" lang="zh-CN" altLang="en-US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参赛单位：中山大学，香港中文大学</a:t>
            </a:r>
            <a:r>
              <a:rPr kumimoji="1" lang="en-US" altLang="zh-CN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CN" altLang="en-US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参赛队员：罗旸泽</a:t>
            </a:r>
            <a:endParaRPr kumimoji="1" lang="en-US" altLang="zh-CN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40E94A-4059-5E47-B06C-81AEE291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978" y="228993"/>
            <a:ext cx="820866" cy="6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9"/>
    </mc:Choice>
    <mc:Fallback xmlns="">
      <p:transition spd="slow" advTm="5769"/>
    </mc:Fallback>
  </mc:AlternateContent>
  <p:extLst>
    <p:ext uri="{E180D4A7-C9FB-4DFB-919C-405C955672EB}">
      <p14:showEvtLst xmlns:p14="http://schemas.microsoft.com/office/powerpoint/2010/main">
        <p14:playEvt time="34" objId="2"/>
        <p14:stopEvt time="482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A065-0DB3-4B3C-92D6-DE12E56330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计算优化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5817F-23D0-4D9B-B45B-CA2878E59FA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>
                <a:solidFill>
                  <a:schemeClr val="bg1"/>
                </a:solidFill>
              </a:rPr>
              <a:t>collide</a:t>
            </a:r>
            <a:r>
              <a:rPr lang="zh-CN" altLang="en-US" dirty="0">
                <a:solidFill>
                  <a:schemeClr val="bg1"/>
                </a:solidFill>
              </a:rPr>
              <a:t>进行了一定的预计算、展开、指令重排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3765AF-D407-4C78-AE0F-BA4AAC61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3" y="3684976"/>
            <a:ext cx="5754169" cy="1655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8ADDC9-DB04-4CB0-9A07-FB8E666F4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500" y="3453302"/>
            <a:ext cx="5754167" cy="2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0"/>
    </mc:Choice>
    <mc:Fallback xmlns="">
      <p:transition spd="slow" advTm="29860"/>
    </mc:Fallback>
  </mc:AlternateContent>
  <p:extLst>
    <p:ext uri="{E180D4A7-C9FB-4DFB-919C-405C955672EB}">
      <p14:showEvtLst xmlns:p14="http://schemas.microsoft.com/office/powerpoint/2010/main">
        <p14:playEvt time="0" objId="6"/>
        <p14:stopEvt time="27217" objId="6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6">
            <a:extLst>
              <a:ext uri="{FF2B5EF4-FFF2-40B4-BE49-F238E27FC236}">
                <a16:creationId xmlns:a16="http://schemas.microsoft.com/office/drawing/2014/main" id="{F4CE7CA1-A453-4B47-8B61-6D38DE82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321508"/>
            <a:ext cx="877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91D0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优化效果</a:t>
            </a:r>
          </a:p>
        </p:txBody>
      </p:sp>
      <p:sp>
        <p:nvSpPr>
          <p:cNvPr id="9" name="直接连接符 48">
            <a:extLst>
              <a:ext uri="{FF2B5EF4-FFF2-40B4-BE49-F238E27FC236}">
                <a16:creationId xmlns:a16="http://schemas.microsoft.com/office/drawing/2014/main" id="{6D066DB6-5432-0347-8B9A-B24C51292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948571"/>
            <a:ext cx="11031537" cy="0"/>
          </a:xfrm>
          <a:prstGeom prst="line">
            <a:avLst/>
          </a:prstGeom>
          <a:noFill/>
          <a:ln w="6350" cap="flat" cmpd="sng">
            <a:solidFill>
              <a:schemeClr val="accent6">
                <a:lumMod val="60000"/>
                <a:lumOff val="4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920C8544-36D0-4211-8239-14F84996D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557653"/>
              </p:ext>
            </p:extLst>
          </p:nvPr>
        </p:nvGraphicFramePr>
        <p:xfrm>
          <a:off x="1900898" y="1158240"/>
          <a:ext cx="8418286" cy="519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44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9"/>
    </mc:Choice>
    <mc:Fallback xmlns="">
      <p:transition spd="slow" advTm="10509"/>
    </mc:Fallback>
  </mc:AlternateContent>
  <p:extLst>
    <p:ext uri="{E180D4A7-C9FB-4DFB-919C-405C955672EB}">
      <p14:showEvtLst xmlns:p14="http://schemas.microsoft.com/office/powerpoint/2010/main">
        <p14:playEvt time="0" objId="2"/>
        <p14:stopEvt time="3665" objId="2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A065-0DB3-4B3C-92D6-DE12E56330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最终结果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5817F-23D0-4D9B-B45B-CA2878E59FA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46.18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r>
              <a:rPr lang="en-US" altLang="zh-CN" dirty="0">
                <a:solidFill>
                  <a:schemeClr val="bg1"/>
                </a:solidFill>
              </a:rPr>
              <a:t>stream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collide</a:t>
            </a:r>
            <a:r>
              <a:rPr lang="zh-CN" altLang="en-US" dirty="0">
                <a:solidFill>
                  <a:schemeClr val="bg1"/>
                </a:solidFill>
              </a:rPr>
              <a:t>的总时间为</a:t>
            </a:r>
            <a:r>
              <a:rPr lang="en-US" altLang="zh-CN" dirty="0">
                <a:solidFill>
                  <a:schemeClr val="bg1"/>
                </a:solidFill>
              </a:rPr>
              <a:t>39.97</a:t>
            </a:r>
            <a:r>
              <a:rPr lang="zh-CN" altLang="en-US" dirty="0">
                <a:solidFill>
                  <a:schemeClr val="bg1"/>
                </a:solidFill>
              </a:rPr>
              <a:t>秒，大部分时间花在了计算上面，说明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分块对</a:t>
            </a:r>
            <a:r>
              <a:rPr lang="en-US" altLang="zh-CN" dirty="0">
                <a:solidFill>
                  <a:schemeClr val="bg1"/>
                </a:solidFill>
              </a:rPr>
              <a:t>DMA</a:t>
            </a:r>
            <a:r>
              <a:rPr lang="zh-CN" altLang="en-US" dirty="0">
                <a:solidFill>
                  <a:schemeClr val="bg1"/>
                </a:solidFill>
              </a:rPr>
              <a:t>的优化取得了显著的效果</a:t>
            </a:r>
          </a:p>
        </p:txBody>
      </p:sp>
    </p:spTree>
    <p:extLst>
      <p:ext uri="{BB962C8B-B14F-4D97-AF65-F5344CB8AC3E}">
        <p14:creationId xmlns:p14="http://schemas.microsoft.com/office/powerpoint/2010/main" val="179497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68"/>
    </mc:Choice>
    <mc:Fallback xmlns="">
      <p:transition spd="slow" advTm="13168"/>
    </mc:Fallback>
  </mc:AlternateContent>
  <p:extLst>
    <p:ext uri="{E180D4A7-C9FB-4DFB-919C-405C955672EB}">
      <p14:showEvtLst xmlns:p14="http://schemas.microsoft.com/office/powerpoint/2010/main">
        <p14:playEvt time="0" objId="4"/>
        <p14:stopEvt time="10727" objId="4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707860D-076A-433C-846E-E3750C96A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933952"/>
              </p:ext>
            </p:extLst>
          </p:nvPr>
        </p:nvGraphicFramePr>
        <p:xfrm>
          <a:off x="838200" y="1825625"/>
          <a:ext cx="10515600" cy="379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4917">
                  <a:extLst>
                    <a:ext uri="{9D8B030D-6E8A-4147-A177-3AD203B41FA5}">
                      <a16:colId xmlns:a16="http://schemas.microsoft.com/office/drawing/2014/main" val="3148475014"/>
                    </a:ext>
                  </a:extLst>
                </a:gridCol>
                <a:gridCol w="5310683">
                  <a:extLst>
                    <a:ext uri="{9D8B030D-6E8A-4147-A177-3AD203B41FA5}">
                      <a16:colId xmlns:a16="http://schemas.microsoft.com/office/drawing/2014/main" val="1797766463"/>
                    </a:ext>
                  </a:extLst>
                </a:gridCol>
              </a:tblGrid>
              <a:tr h="769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已经使用的方法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时间不足而未实施的方法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561938"/>
                  </a:ext>
                </a:extLst>
              </a:tr>
              <a:tr h="302461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作为计算步骤，节省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DMA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带宽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通信计算流水线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循环展开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调整计算顺序，优化寄存器效率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64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个从核通过寄存器通信协作共享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DMA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读入数据，每步进行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50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的计算（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DMA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效率是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的约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2.25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倍）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将代码改为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SIMD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（预计可以提速到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17.75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秒）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实现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DMA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和计算的流水线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921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71C2E8C-9BEE-459F-8D46-953E51DA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4878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18"/>
    </mc:Choice>
    <mc:Fallback xmlns="">
      <p:transition spd="slow" advTm="22518"/>
    </mc:Fallback>
  </mc:AlternateContent>
  <p:extLst>
    <p:ext uri="{E180D4A7-C9FB-4DFB-919C-405C955672EB}">
      <p14:showEvtLst xmlns:p14="http://schemas.microsoft.com/office/powerpoint/2010/main">
        <p14:playEvt time="0" objId="6"/>
        <p14:stopEvt time="18268" objId="6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>
            <a:extLst>
              <a:ext uri="{FF2B5EF4-FFF2-40B4-BE49-F238E27FC236}">
                <a16:creationId xmlns:a16="http://schemas.microsoft.com/office/drawing/2014/main" id="{80D79B19-6508-EB48-999D-AAAA0B083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838" y="2530857"/>
            <a:ext cx="4967856" cy="11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 dirty="0">
                <a:solidFill>
                  <a:srgbClr val="91D0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THANKS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DDE78E-7489-FE40-9F1E-BB6AD93D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85" y="3638733"/>
            <a:ext cx="4195762" cy="46037"/>
          </a:xfrm>
          <a:prstGeom prst="rect">
            <a:avLst/>
          </a:prstGeom>
          <a:solidFill>
            <a:srgbClr val="91D04F">
              <a:alpha val="2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8"/>
    </mc:Choice>
    <mc:Fallback xmlns="">
      <p:transition spd="slow" advTm="5068"/>
    </mc:Fallback>
  </mc:AlternateContent>
  <p:extLst>
    <p:ext uri="{E180D4A7-C9FB-4DFB-919C-405C955672EB}">
      <p14:showEvtLst xmlns:p14="http://schemas.microsoft.com/office/powerpoint/2010/main">
        <p14:playEvt time="0" objId="2"/>
        <p14:stopEvt time="2727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1451487" y="616391"/>
            <a:ext cx="4077600" cy="480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D04F"/>
              </a:buClr>
              <a:buSzPts val="2800"/>
            </a:pPr>
            <a:r>
              <a:rPr lang="zh-CN" sz="2800" b="1" i="0" u="none" strike="noStrike" cap="none" dirty="0">
                <a:solidFill>
                  <a:srgbClr val="91D04F"/>
                </a:solidFill>
                <a:latin typeface="Arial"/>
                <a:ea typeface="Arial"/>
                <a:cs typeface="Arial"/>
                <a:sym typeface="Arial"/>
              </a:rPr>
              <a:t>算法简介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2228725" y="1096400"/>
            <a:ext cx="6167400" cy="480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91D04F"/>
                </a:solidFill>
              </a:rPr>
              <a:t> SWLBM是一套基于格子玻尔兹曼方法计算流体求解程序。</a:t>
            </a:r>
            <a:endParaRPr sz="1800" dirty="0">
              <a:solidFill>
                <a:srgbClr val="91D04F"/>
              </a:solidFill>
            </a:endParaRPr>
          </a:p>
        </p:txBody>
      </p:sp>
      <p:pic>
        <p:nvPicPr>
          <p:cNvPr id="115" name="Google Shape;115;p15" descr="\vec{u}=\frac{1}{\rho}\sum_{i=0}^{18}\vec{c}_if_i" title="MathEquation,#91d04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125" y="2943188"/>
            <a:ext cx="2559360" cy="595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6" name="Google Shape;116;p15" descr="f_i^{(eq)}=\rho w_i[1+\frac{\vec{c}_i \cdot \vec{u}}{c_s^2}+ \frac{(\vec{c}_i \cdot \vec{u})^2}{2c_s^4} -\frac{ \vec{u}^2}{2c_s^2} ]" title="MathEquation,#91d04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075" y="3656450"/>
            <a:ext cx="5242422" cy="7404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7" name="Google Shape;117;p15" descr="f_i" title="MathEquation,#91d04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50" y="2587837"/>
            <a:ext cx="502158" cy="652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8" name="Google Shape;118;p15" descr="\rho=\sum_{i=0}^{18}f_i" title="MathEquation,#91d04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1075" y="2281425"/>
            <a:ext cx="1714262" cy="480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9" name="Google Shape;119;p15" descr="\vec{c}_i" title="MathEquation,#91d04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850" y="3284413"/>
            <a:ext cx="502150" cy="625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0" name="Google Shape;120;p15"/>
          <p:cNvCxnSpPr/>
          <p:nvPr/>
        </p:nvCxnSpPr>
        <p:spPr>
          <a:xfrm rot="-5400000" flipH="1">
            <a:off x="1167020" y="2876225"/>
            <a:ext cx="460800" cy="360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1" name="Google Shape;121;p15"/>
          <p:cNvCxnSpPr>
            <a:stCxn id="119" idx="3"/>
            <a:endCxn id="115" idx="1"/>
          </p:cNvCxnSpPr>
          <p:nvPr/>
        </p:nvCxnSpPr>
        <p:spPr>
          <a:xfrm rot="10800000" flipH="1">
            <a:off x="846000" y="3240616"/>
            <a:ext cx="695100" cy="3567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2" name="Google Shape;122;p15"/>
          <p:cNvCxnSpPr>
            <a:stCxn id="117" idx="3"/>
            <a:endCxn id="118" idx="1"/>
          </p:cNvCxnSpPr>
          <p:nvPr/>
        </p:nvCxnSpPr>
        <p:spPr>
          <a:xfrm rot="10800000" flipH="1">
            <a:off x="846008" y="2521538"/>
            <a:ext cx="695100" cy="392700"/>
          </a:xfrm>
          <a:prstGeom prst="curvedConnector3">
            <a:avLst>
              <a:gd name="adj1" fmla="val 49998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" name="Google Shape;123;p15"/>
          <p:cNvCxnSpPr>
            <a:stCxn id="118" idx="3"/>
            <a:endCxn id="116" idx="0"/>
          </p:cNvCxnSpPr>
          <p:nvPr/>
        </p:nvCxnSpPr>
        <p:spPr>
          <a:xfrm>
            <a:off x="3255337" y="2521425"/>
            <a:ext cx="906900" cy="1134900"/>
          </a:xfrm>
          <a:prstGeom prst="curved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4" name="Google Shape;124;p15"/>
          <p:cNvCxnSpPr>
            <a:stCxn id="119" idx="3"/>
            <a:endCxn id="116" idx="1"/>
          </p:cNvCxnSpPr>
          <p:nvPr/>
        </p:nvCxnSpPr>
        <p:spPr>
          <a:xfrm>
            <a:off x="846000" y="3597316"/>
            <a:ext cx="695100" cy="429300"/>
          </a:xfrm>
          <a:prstGeom prst="curvedConnector3">
            <a:avLst>
              <a:gd name="adj1" fmla="val 49998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125" name="Google Shape;125;p15" descr="f_i(\vec{x}, t+\Delta t) - f_i(\vec{x},t)=-\frac{1}{\tau}[f_i(\vec{x}, t) - f_i^{(eq)}(\vec{x},t)\" title="MathEquation,#91d04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9541" y="1926388"/>
            <a:ext cx="8068472" cy="595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6" name="Google Shape;126;p15" descr="\tau=3(v+C_s^2S)+0.5" title="MathEquation,#91d04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4600" y="4317125"/>
            <a:ext cx="3351242" cy="460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7" name="Google Shape;127;p15" descr="S=(\sqrt{v^2+18C_s^2\sqrt{\Pi_{\alpha, \beta}\Pi_{\alpha, \beta}} }-v)/(6C_s^2)" title="MathEquation,#91d04f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08325" y="5690025"/>
            <a:ext cx="4808740" cy="619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8" name="Google Shape;128;p15" descr="\Pi_{\alpha,\beta}=\sum \vec{c}_{i\alpha}\vec{c}_{i\beta}(f_i - f_i^{(eq)})" title="MathEquation,#91d04f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16927" y="4698038"/>
            <a:ext cx="4490734" cy="595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9" name="Google Shape;129;p15"/>
          <p:cNvCxnSpPr>
            <a:stCxn id="115" idx="2"/>
            <a:endCxn id="116" idx="0"/>
          </p:cNvCxnSpPr>
          <p:nvPr/>
        </p:nvCxnSpPr>
        <p:spPr>
          <a:xfrm rot="-5400000" flipH="1">
            <a:off x="3432505" y="2926537"/>
            <a:ext cx="118200" cy="13416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0" name="Google Shape;130;p15"/>
          <p:cNvCxnSpPr>
            <a:stCxn id="116" idx="2"/>
            <a:endCxn id="128" idx="0"/>
          </p:cNvCxnSpPr>
          <p:nvPr/>
        </p:nvCxnSpPr>
        <p:spPr>
          <a:xfrm rot="-5400000" flipH="1">
            <a:off x="4011986" y="4547224"/>
            <a:ext cx="301200" cy="600"/>
          </a:xfrm>
          <a:prstGeom prst="curvedConnector3">
            <a:avLst>
              <a:gd name="adj1" fmla="val 49986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1" name="Google Shape;131;p15"/>
          <p:cNvCxnSpPr>
            <a:stCxn id="119" idx="0"/>
            <a:endCxn id="128" idx="1"/>
          </p:cNvCxnSpPr>
          <p:nvPr/>
        </p:nvCxnSpPr>
        <p:spPr>
          <a:xfrm rot="-5400000" flipH="1">
            <a:off x="400375" y="3478963"/>
            <a:ext cx="1711200" cy="1322100"/>
          </a:xfrm>
          <a:prstGeom prst="curvedConnector4">
            <a:avLst>
              <a:gd name="adj1" fmla="val -13916"/>
              <a:gd name="adj2" fmla="val 59492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2" name="Google Shape;132;p15"/>
          <p:cNvCxnSpPr>
            <a:stCxn id="119" idx="2"/>
            <a:endCxn id="128" idx="1"/>
          </p:cNvCxnSpPr>
          <p:nvPr/>
        </p:nvCxnSpPr>
        <p:spPr>
          <a:xfrm rot="-5400000" flipH="1">
            <a:off x="713275" y="3791869"/>
            <a:ext cx="1085400" cy="1322100"/>
          </a:xfrm>
          <a:prstGeom prst="curvedConnector2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3" name="Google Shape;133;p15"/>
          <p:cNvCxnSpPr>
            <a:stCxn id="117" idx="0"/>
            <a:endCxn id="125" idx="0"/>
          </p:cNvCxnSpPr>
          <p:nvPr/>
        </p:nvCxnSpPr>
        <p:spPr>
          <a:xfrm rot="-5400000">
            <a:off x="3948629" y="-1427363"/>
            <a:ext cx="661500" cy="7368900"/>
          </a:xfrm>
          <a:prstGeom prst="curvedConnector3">
            <a:avLst>
              <a:gd name="adj1" fmla="val 13599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4" name="Google Shape;134;p15"/>
          <p:cNvCxnSpPr>
            <a:stCxn id="128" idx="2"/>
            <a:endCxn id="127" idx="0"/>
          </p:cNvCxnSpPr>
          <p:nvPr/>
        </p:nvCxnSpPr>
        <p:spPr>
          <a:xfrm rot="-5400000" flipH="1">
            <a:off x="4239094" y="5216262"/>
            <a:ext cx="396900" cy="550500"/>
          </a:xfrm>
          <a:prstGeom prst="curvedConnector3">
            <a:avLst>
              <a:gd name="adj1" fmla="val 50008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5" name="Google Shape;135;p15"/>
          <p:cNvCxnSpPr>
            <a:stCxn id="127" idx="3"/>
            <a:endCxn id="126" idx="2"/>
          </p:cNvCxnSpPr>
          <p:nvPr/>
        </p:nvCxnSpPr>
        <p:spPr>
          <a:xfrm rot="10800000" flipH="1">
            <a:off x="7117065" y="4777875"/>
            <a:ext cx="1533300" cy="1221900"/>
          </a:xfrm>
          <a:prstGeom prst="curvedConnector2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6" name="Google Shape;136;p15"/>
          <p:cNvCxnSpPr>
            <a:stCxn id="116" idx="3"/>
            <a:endCxn id="125" idx="2"/>
          </p:cNvCxnSpPr>
          <p:nvPr/>
        </p:nvCxnSpPr>
        <p:spPr>
          <a:xfrm rot="10800000" flipH="1">
            <a:off x="6783497" y="2521587"/>
            <a:ext cx="1180200" cy="1505100"/>
          </a:xfrm>
          <a:prstGeom prst="curved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7" name="Google Shape;137;p15"/>
          <p:cNvCxnSpPr>
            <a:stCxn id="126" idx="0"/>
            <a:endCxn id="125" idx="2"/>
          </p:cNvCxnSpPr>
          <p:nvPr/>
        </p:nvCxnSpPr>
        <p:spPr>
          <a:xfrm rot="5400000" flipH="1">
            <a:off x="7409121" y="3076025"/>
            <a:ext cx="1795800" cy="6864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56"/>
    </mc:Choice>
    <mc:Fallback xmlns="">
      <p:transition spd="slow" advTm="12856"/>
    </mc:Fallback>
  </mc:AlternateContent>
  <p:extLst>
    <p:ext uri="{E180D4A7-C9FB-4DFB-919C-405C955672EB}">
      <p14:showEvtLst xmlns:p14="http://schemas.microsoft.com/office/powerpoint/2010/main">
        <p14:playEvt time="0" objId="2"/>
        <p14:stopEvt time="8590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3A562C-DBFB-44FD-A78E-149FACE1A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784"/>
            <a:ext cx="12192000" cy="59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1"/>
    </mc:Choice>
    <mc:Fallback xmlns="">
      <p:transition spd="slow" advTm="9851"/>
    </mc:Fallback>
  </mc:AlternateContent>
  <p:extLst>
    <p:ext uri="{E180D4A7-C9FB-4DFB-919C-405C955672EB}">
      <p14:showEvtLst xmlns:p14="http://schemas.microsoft.com/office/powerpoint/2010/main">
        <p14:playEvt time="0" objId="6"/>
        <p14:stopEvt time="4114" objId="6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A065-0DB3-4B3C-92D6-DE12E56330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算例分析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5817F-23D0-4D9B-B45B-CA2878E59FA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如果仅进行</a:t>
            </a:r>
            <a:r>
              <a:rPr lang="en-US" altLang="zh-CN" dirty="0" err="1">
                <a:solidFill>
                  <a:schemeClr val="bg1"/>
                </a:solidFill>
              </a:rPr>
              <a:t>xy</a:t>
            </a:r>
            <a:r>
              <a:rPr lang="zh-CN" altLang="en-US" dirty="0">
                <a:solidFill>
                  <a:schemeClr val="bg1"/>
                </a:solidFill>
              </a:rPr>
              <a:t>方向的分割，以</a:t>
            </a:r>
            <a:r>
              <a:rPr lang="en-US" altLang="zh-CN" dirty="0">
                <a:solidFill>
                  <a:schemeClr val="bg1"/>
                </a:solidFill>
              </a:rPr>
              <a:t>z=500</a:t>
            </a:r>
            <a:r>
              <a:rPr lang="zh-CN" altLang="en-US" dirty="0">
                <a:solidFill>
                  <a:schemeClr val="bg1"/>
                </a:solidFill>
              </a:rPr>
              <a:t>作为从核计算的一步，则需要至少</a:t>
            </a:r>
            <a:r>
              <a:rPr lang="en-US" altLang="zh-CN" dirty="0">
                <a:solidFill>
                  <a:schemeClr val="bg1"/>
                </a:solidFill>
              </a:rPr>
              <a:t>360KB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LDM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因此，不可能以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500</a:t>
            </a:r>
            <a:r>
              <a:rPr lang="zh-CN" altLang="en-US" dirty="0">
                <a:solidFill>
                  <a:schemeClr val="bg1"/>
                </a:solidFill>
              </a:rPr>
              <a:t>作为一个从核的计算单元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20"/>
    </mc:Choice>
    <mc:Fallback xmlns="">
      <p:transition spd="slow" advTm="12120"/>
    </mc:Fallback>
  </mc:AlternateContent>
  <p:extLst>
    <p:ext uri="{E180D4A7-C9FB-4DFB-919C-405C955672EB}">
      <p14:showEvtLst xmlns:p14="http://schemas.microsoft.com/office/powerpoint/2010/main">
        <p14:playEvt time="0" objId="4"/>
        <p14:stopEvt time="8529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A065-0DB3-4B3C-92D6-DE12E56330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通信异步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5817F-23D0-4D9B-B45B-CA2878E5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988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dirty="0">
                <a:solidFill>
                  <a:schemeClr val="bg1"/>
                </a:solidFill>
              </a:rPr>
              <a:t>XY</a:t>
            </a:r>
            <a:r>
              <a:rPr lang="zh-CN" altLang="en-US" dirty="0">
                <a:solidFill>
                  <a:schemeClr val="bg1"/>
                </a:solidFill>
              </a:rPr>
              <a:t>方向，格点可进行分区：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84A98614-2800-4ECD-835C-298EFEE2ECAE}"/>
              </a:ext>
            </a:extLst>
          </p:cNvPr>
          <p:cNvSpPr txBox="1">
            <a:spLocks/>
          </p:cNvSpPr>
          <p:nvPr/>
        </p:nvSpPr>
        <p:spPr>
          <a:xfrm>
            <a:off x="6697718" y="1825661"/>
            <a:ext cx="4890903" cy="4351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通信（边界交换）：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接收邻居进程的外圈格点，作为本进程的外部格点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将本进程的外圈格点发送给邻居进程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因此，通信的时候，从核可以进行内圈格点的计算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181645F-2DE6-4A77-8981-3E1DC6B76BF9}"/>
              </a:ext>
            </a:extLst>
          </p:cNvPr>
          <p:cNvGrpSpPr/>
          <p:nvPr/>
        </p:nvGrpSpPr>
        <p:grpSpPr>
          <a:xfrm>
            <a:off x="1377329" y="2753755"/>
            <a:ext cx="4594319" cy="2641574"/>
            <a:chOff x="2650070" y="702690"/>
            <a:chExt cx="4594319" cy="264157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E013CA3-6D3B-43EF-AE19-DEE24403916D}"/>
                </a:ext>
              </a:extLst>
            </p:cNvPr>
            <p:cNvGrpSpPr/>
            <p:nvPr/>
          </p:nvGrpSpPr>
          <p:grpSpPr>
            <a:xfrm>
              <a:off x="3530625" y="1583245"/>
              <a:ext cx="880555" cy="880527"/>
              <a:chOff x="3530625" y="1583245"/>
              <a:chExt cx="880555" cy="880527"/>
            </a:xfrm>
            <a:solidFill>
              <a:srgbClr val="70CFE2"/>
            </a:solidFill>
          </p:grpSpPr>
          <p:sp>
            <p:nvSpPr>
              <p:cNvPr id="107" name="流程图: 过程 106">
                <a:extLst>
                  <a:ext uri="{FF2B5EF4-FFF2-40B4-BE49-F238E27FC236}">
                    <a16:creationId xmlns:a16="http://schemas.microsoft.com/office/drawing/2014/main" id="{074E1E05-2371-4B22-8297-3C0B69380C6D}"/>
                  </a:ext>
                </a:extLst>
              </p:cNvPr>
              <p:cNvSpPr/>
              <p:nvPr/>
            </p:nvSpPr>
            <p:spPr>
              <a:xfrm>
                <a:off x="3970914" y="1583246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流程图: 过程 107">
                <a:extLst>
                  <a:ext uri="{FF2B5EF4-FFF2-40B4-BE49-F238E27FC236}">
                    <a16:creationId xmlns:a16="http://schemas.microsoft.com/office/drawing/2014/main" id="{C6E57B30-D511-4CEF-988F-CC51A53BD608}"/>
                  </a:ext>
                </a:extLst>
              </p:cNvPr>
              <p:cNvSpPr/>
              <p:nvPr/>
            </p:nvSpPr>
            <p:spPr>
              <a:xfrm>
                <a:off x="3530625" y="1583245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流程图: 过程 108">
                <a:extLst>
                  <a:ext uri="{FF2B5EF4-FFF2-40B4-BE49-F238E27FC236}">
                    <a16:creationId xmlns:a16="http://schemas.microsoft.com/office/drawing/2014/main" id="{44A77233-62D3-4229-B64E-6D3B67D2B15B}"/>
                  </a:ext>
                </a:extLst>
              </p:cNvPr>
              <p:cNvSpPr/>
              <p:nvPr/>
            </p:nvSpPr>
            <p:spPr>
              <a:xfrm>
                <a:off x="3970914" y="2023505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流程图: 过程 109">
                <a:extLst>
                  <a:ext uri="{FF2B5EF4-FFF2-40B4-BE49-F238E27FC236}">
                    <a16:creationId xmlns:a16="http://schemas.microsoft.com/office/drawing/2014/main" id="{83125CF0-BA40-48FC-863C-3D85D40688AC}"/>
                  </a:ext>
                </a:extLst>
              </p:cNvPr>
              <p:cNvSpPr/>
              <p:nvPr/>
            </p:nvSpPr>
            <p:spPr>
              <a:xfrm>
                <a:off x="3530625" y="2023504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FE7DDA8-3468-4CD1-AE43-63C740B92803}"/>
                </a:ext>
              </a:extLst>
            </p:cNvPr>
            <p:cNvGrpSpPr/>
            <p:nvPr/>
          </p:nvGrpSpPr>
          <p:grpSpPr>
            <a:xfrm>
              <a:off x="3090359" y="1142978"/>
              <a:ext cx="1761064" cy="1761057"/>
              <a:chOff x="3090359" y="1142978"/>
              <a:chExt cx="1761064" cy="176105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5" name="流程图: 过程 94">
                <a:extLst>
                  <a:ext uri="{FF2B5EF4-FFF2-40B4-BE49-F238E27FC236}">
                    <a16:creationId xmlns:a16="http://schemas.microsoft.com/office/drawing/2014/main" id="{730E2780-D91F-4F0E-9B9E-3053D7B263C4}"/>
                  </a:ext>
                </a:extLst>
              </p:cNvPr>
              <p:cNvSpPr/>
              <p:nvPr/>
            </p:nvSpPr>
            <p:spPr>
              <a:xfrm>
                <a:off x="4411157" y="1142980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流程图: 过程 95">
                <a:extLst>
                  <a:ext uri="{FF2B5EF4-FFF2-40B4-BE49-F238E27FC236}">
                    <a16:creationId xmlns:a16="http://schemas.microsoft.com/office/drawing/2014/main" id="{14C616EF-99C3-47E3-BA17-021B1405DF75}"/>
                  </a:ext>
                </a:extLst>
              </p:cNvPr>
              <p:cNvSpPr/>
              <p:nvPr/>
            </p:nvSpPr>
            <p:spPr>
              <a:xfrm>
                <a:off x="3970914" y="1142980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流程图: 过程 96">
                <a:extLst>
                  <a:ext uri="{FF2B5EF4-FFF2-40B4-BE49-F238E27FC236}">
                    <a16:creationId xmlns:a16="http://schemas.microsoft.com/office/drawing/2014/main" id="{4C0E0A4F-9741-40C6-AAE9-F708838C54A1}"/>
                  </a:ext>
                </a:extLst>
              </p:cNvPr>
              <p:cNvSpPr/>
              <p:nvPr/>
            </p:nvSpPr>
            <p:spPr>
              <a:xfrm>
                <a:off x="3530625" y="1142979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流程图: 过程 97">
                <a:extLst>
                  <a:ext uri="{FF2B5EF4-FFF2-40B4-BE49-F238E27FC236}">
                    <a16:creationId xmlns:a16="http://schemas.microsoft.com/office/drawing/2014/main" id="{6227B39F-7E9B-477E-837F-8EE5A8967BC2}"/>
                  </a:ext>
                </a:extLst>
              </p:cNvPr>
              <p:cNvSpPr/>
              <p:nvPr/>
            </p:nvSpPr>
            <p:spPr>
              <a:xfrm>
                <a:off x="3090359" y="1142978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流程图: 过程 98">
                <a:extLst>
                  <a:ext uri="{FF2B5EF4-FFF2-40B4-BE49-F238E27FC236}">
                    <a16:creationId xmlns:a16="http://schemas.microsoft.com/office/drawing/2014/main" id="{C8A345C8-D99B-436A-A185-CFEF91FB483D}"/>
                  </a:ext>
                </a:extLst>
              </p:cNvPr>
              <p:cNvSpPr/>
              <p:nvPr/>
            </p:nvSpPr>
            <p:spPr>
              <a:xfrm>
                <a:off x="4411157" y="1583246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流程图: 过程 99">
                <a:extLst>
                  <a:ext uri="{FF2B5EF4-FFF2-40B4-BE49-F238E27FC236}">
                    <a16:creationId xmlns:a16="http://schemas.microsoft.com/office/drawing/2014/main" id="{70283EDA-B493-4612-9828-8ACD2C14C52A}"/>
                  </a:ext>
                </a:extLst>
              </p:cNvPr>
              <p:cNvSpPr/>
              <p:nvPr/>
            </p:nvSpPr>
            <p:spPr>
              <a:xfrm>
                <a:off x="3090359" y="1583244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流程图: 过程 100">
                <a:extLst>
                  <a:ext uri="{FF2B5EF4-FFF2-40B4-BE49-F238E27FC236}">
                    <a16:creationId xmlns:a16="http://schemas.microsoft.com/office/drawing/2014/main" id="{8C770DF4-26AC-48F1-86E3-F5564970DEE9}"/>
                  </a:ext>
                </a:extLst>
              </p:cNvPr>
              <p:cNvSpPr/>
              <p:nvPr/>
            </p:nvSpPr>
            <p:spPr>
              <a:xfrm>
                <a:off x="4411157" y="2023505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流程图: 过程 101">
                <a:extLst>
                  <a:ext uri="{FF2B5EF4-FFF2-40B4-BE49-F238E27FC236}">
                    <a16:creationId xmlns:a16="http://schemas.microsoft.com/office/drawing/2014/main" id="{95B280F8-467C-4FE0-A234-4B8B80C5302C}"/>
                  </a:ext>
                </a:extLst>
              </p:cNvPr>
              <p:cNvSpPr/>
              <p:nvPr/>
            </p:nvSpPr>
            <p:spPr>
              <a:xfrm>
                <a:off x="3090359" y="2023503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流程图: 过程 102">
                <a:extLst>
                  <a:ext uri="{FF2B5EF4-FFF2-40B4-BE49-F238E27FC236}">
                    <a16:creationId xmlns:a16="http://schemas.microsoft.com/office/drawing/2014/main" id="{D7E40534-91B5-4A0E-857F-5F6452DD6884}"/>
                  </a:ext>
                </a:extLst>
              </p:cNvPr>
              <p:cNvSpPr/>
              <p:nvPr/>
            </p:nvSpPr>
            <p:spPr>
              <a:xfrm>
                <a:off x="4411157" y="2463768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流程图: 过程 103">
                <a:extLst>
                  <a:ext uri="{FF2B5EF4-FFF2-40B4-BE49-F238E27FC236}">
                    <a16:creationId xmlns:a16="http://schemas.microsoft.com/office/drawing/2014/main" id="{56B1DBE2-72A1-416C-ACA0-F9B1BF0017DB}"/>
                  </a:ext>
                </a:extLst>
              </p:cNvPr>
              <p:cNvSpPr/>
              <p:nvPr/>
            </p:nvSpPr>
            <p:spPr>
              <a:xfrm>
                <a:off x="3970914" y="2463768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流程图: 过程 104">
                <a:extLst>
                  <a:ext uri="{FF2B5EF4-FFF2-40B4-BE49-F238E27FC236}">
                    <a16:creationId xmlns:a16="http://schemas.microsoft.com/office/drawing/2014/main" id="{169BF01E-91AF-4C3D-9C58-0026F408133C}"/>
                  </a:ext>
                </a:extLst>
              </p:cNvPr>
              <p:cNvSpPr/>
              <p:nvPr/>
            </p:nvSpPr>
            <p:spPr>
              <a:xfrm>
                <a:off x="3530625" y="2463767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流程图: 过程 105">
                <a:extLst>
                  <a:ext uri="{FF2B5EF4-FFF2-40B4-BE49-F238E27FC236}">
                    <a16:creationId xmlns:a16="http://schemas.microsoft.com/office/drawing/2014/main" id="{DA6FAD97-6FE6-4C2C-91A6-D37710914844}"/>
                  </a:ext>
                </a:extLst>
              </p:cNvPr>
              <p:cNvSpPr/>
              <p:nvPr/>
            </p:nvSpPr>
            <p:spPr>
              <a:xfrm>
                <a:off x="3090359" y="2463766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8E4F254-585B-48C4-BAD7-7D94C423A847}"/>
                </a:ext>
              </a:extLst>
            </p:cNvPr>
            <p:cNvGrpSpPr/>
            <p:nvPr/>
          </p:nvGrpSpPr>
          <p:grpSpPr>
            <a:xfrm>
              <a:off x="2650070" y="702690"/>
              <a:ext cx="2641619" cy="2641574"/>
              <a:chOff x="2650070" y="702690"/>
              <a:chExt cx="2641619" cy="264157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5" name="流程图: 过程 74">
                <a:extLst>
                  <a:ext uri="{FF2B5EF4-FFF2-40B4-BE49-F238E27FC236}">
                    <a16:creationId xmlns:a16="http://schemas.microsoft.com/office/drawing/2014/main" id="{DD5C7F45-04B3-49CB-B65A-1D5628743E39}"/>
                  </a:ext>
                </a:extLst>
              </p:cNvPr>
              <p:cNvSpPr/>
              <p:nvPr/>
            </p:nvSpPr>
            <p:spPr>
              <a:xfrm>
                <a:off x="4411157" y="702716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流程图: 过程 75">
                <a:extLst>
                  <a:ext uri="{FF2B5EF4-FFF2-40B4-BE49-F238E27FC236}">
                    <a16:creationId xmlns:a16="http://schemas.microsoft.com/office/drawing/2014/main" id="{94F61A0C-FB41-44D3-910A-F39BFB5F4D75}"/>
                  </a:ext>
                </a:extLst>
              </p:cNvPr>
              <p:cNvSpPr/>
              <p:nvPr/>
            </p:nvSpPr>
            <p:spPr>
              <a:xfrm>
                <a:off x="3970914" y="702716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流程图: 过程 76">
                <a:extLst>
                  <a:ext uri="{FF2B5EF4-FFF2-40B4-BE49-F238E27FC236}">
                    <a16:creationId xmlns:a16="http://schemas.microsoft.com/office/drawing/2014/main" id="{BC0A0C90-5EFE-4179-AA1C-D5A9FF60F482}"/>
                  </a:ext>
                </a:extLst>
              </p:cNvPr>
              <p:cNvSpPr/>
              <p:nvPr/>
            </p:nvSpPr>
            <p:spPr>
              <a:xfrm>
                <a:off x="3530625" y="702715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流程图: 过程 77">
                <a:extLst>
                  <a:ext uri="{FF2B5EF4-FFF2-40B4-BE49-F238E27FC236}">
                    <a16:creationId xmlns:a16="http://schemas.microsoft.com/office/drawing/2014/main" id="{D52770BA-D8E5-41B3-8970-F587B943D2E8}"/>
                  </a:ext>
                </a:extLst>
              </p:cNvPr>
              <p:cNvSpPr/>
              <p:nvPr/>
            </p:nvSpPr>
            <p:spPr>
              <a:xfrm>
                <a:off x="3090359" y="702714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流程图: 过程 78">
                <a:extLst>
                  <a:ext uri="{FF2B5EF4-FFF2-40B4-BE49-F238E27FC236}">
                    <a16:creationId xmlns:a16="http://schemas.microsoft.com/office/drawing/2014/main" id="{B097B986-A64D-4823-9A4A-B0ACAC464AF3}"/>
                  </a:ext>
                </a:extLst>
              </p:cNvPr>
              <p:cNvSpPr/>
              <p:nvPr/>
            </p:nvSpPr>
            <p:spPr>
              <a:xfrm>
                <a:off x="2650070" y="702713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流程图: 过程 79">
                <a:extLst>
                  <a:ext uri="{FF2B5EF4-FFF2-40B4-BE49-F238E27FC236}">
                    <a16:creationId xmlns:a16="http://schemas.microsoft.com/office/drawing/2014/main" id="{6F4CC79A-FE72-4EC9-90D6-DCB6288475FC}"/>
                  </a:ext>
                </a:extLst>
              </p:cNvPr>
              <p:cNvSpPr/>
              <p:nvPr/>
            </p:nvSpPr>
            <p:spPr>
              <a:xfrm>
                <a:off x="2650070" y="1142977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流程图: 过程 80">
                <a:extLst>
                  <a:ext uri="{FF2B5EF4-FFF2-40B4-BE49-F238E27FC236}">
                    <a16:creationId xmlns:a16="http://schemas.microsoft.com/office/drawing/2014/main" id="{378D7A2D-FBD8-4AF2-950D-6D3B065B6ACE}"/>
                  </a:ext>
                </a:extLst>
              </p:cNvPr>
              <p:cNvSpPr/>
              <p:nvPr/>
            </p:nvSpPr>
            <p:spPr>
              <a:xfrm>
                <a:off x="2650070" y="1583243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流程图: 过程 81">
                <a:extLst>
                  <a:ext uri="{FF2B5EF4-FFF2-40B4-BE49-F238E27FC236}">
                    <a16:creationId xmlns:a16="http://schemas.microsoft.com/office/drawing/2014/main" id="{9A8BFEAB-A9C9-4770-B776-5B1C106C04E2}"/>
                  </a:ext>
                </a:extLst>
              </p:cNvPr>
              <p:cNvSpPr/>
              <p:nvPr/>
            </p:nvSpPr>
            <p:spPr>
              <a:xfrm>
                <a:off x="2650070" y="2023502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流程图: 过程 82">
                <a:extLst>
                  <a:ext uri="{FF2B5EF4-FFF2-40B4-BE49-F238E27FC236}">
                    <a16:creationId xmlns:a16="http://schemas.microsoft.com/office/drawing/2014/main" id="{EAFCA53C-3B99-4228-8CBC-F7D11215327C}"/>
                  </a:ext>
                </a:extLst>
              </p:cNvPr>
              <p:cNvSpPr/>
              <p:nvPr/>
            </p:nvSpPr>
            <p:spPr>
              <a:xfrm>
                <a:off x="2650070" y="2463765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流程图: 过程 83">
                <a:extLst>
                  <a:ext uri="{FF2B5EF4-FFF2-40B4-BE49-F238E27FC236}">
                    <a16:creationId xmlns:a16="http://schemas.microsoft.com/office/drawing/2014/main" id="{61830334-84DD-4659-ADCF-0FA1058F7536}"/>
                  </a:ext>
                </a:extLst>
              </p:cNvPr>
              <p:cNvSpPr/>
              <p:nvPr/>
            </p:nvSpPr>
            <p:spPr>
              <a:xfrm>
                <a:off x="4851423" y="702690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流程图: 过程 84">
                <a:extLst>
                  <a:ext uri="{FF2B5EF4-FFF2-40B4-BE49-F238E27FC236}">
                    <a16:creationId xmlns:a16="http://schemas.microsoft.com/office/drawing/2014/main" id="{E0291514-0BE3-414A-94C6-67DC85113E1C}"/>
                  </a:ext>
                </a:extLst>
              </p:cNvPr>
              <p:cNvSpPr/>
              <p:nvPr/>
            </p:nvSpPr>
            <p:spPr>
              <a:xfrm>
                <a:off x="4851423" y="1142954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流程图: 过程 85">
                <a:extLst>
                  <a:ext uri="{FF2B5EF4-FFF2-40B4-BE49-F238E27FC236}">
                    <a16:creationId xmlns:a16="http://schemas.microsoft.com/office/drawing/2014/main" id="{864F3B4A-CA85-450A-8877-6CE6F0A815F3}"/>
                  </a:ext>
                </a:extLst>
              </p:cNvPr>
              <p:cNvSpPr/>
              <p:nvPr/>
            </p:nvSpPr>
            <p:spPr>
              <a:xfrm>
                <a:off x="4851423" y="1583220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流程图: 过程 86">
                <a:extLst>
                  <a:ext uri="{FF2B5EF4-FFF2-40B4-BE49-F238E27FC236}">
                    <a16:creationId xmlns:a16="http://schemas.microsoft.com/office/drawing/2014/main" id="{DBCDA647-23A6-48BB-845C-48BF3C471A35}"/>
                  </a:ext>
                </a:extLst>
              </p:cNvPr>
              <p:cNvSpPr/>
              <p:nvPr/>
            </p:nvSpPr>
            <p:spPr>
              <a:xfrm>
                <a:off x="4851423" y="2023479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流程图: 过程 87">
                <a:extLst>
                  <a:ext uri="{FF2B5EF4-FFF2-40B4-BE49-F238E27FC236}">
                    <a16:creationId xmlns:a16="http://schemas.microsoft.com/office/drawing/2014/main" id="{64007E96-3959-4EFC-8500-17B34CD8641C}"/>
                  </a:ext>
                </a:extLst>
              </p:cNvPr>
              <p:cNvSpPr/>
              <p:nvPr/>
            </p:nvSpPr>
            <p:spPr>
              <a:xfrm>
                <a:off x="4851423" y="2463742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流程图: 过程 88">
                <a:extLst>
                  <a:ext uri="{FF2B5EF4-FFF2-40B4-BE49-F238E27FC236}">
                    <a16:creationId xmlns:a16="http://schemas.microsoft.com/office/drawing/2014/main" id="{C237CB3C-78BA-4FA3-931C-CC477E3FE909}"/>
                  </a:ext>
                </a:extLst>
              </p:cNvPr>
              <p:cNvSpPr/>
              <p:nvPr/>
            </p:nvSpPr>
            <p:spPr>
              <a:xfrm>
                <a:off x="4411157" y="2903997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流程图: 过程 89">
                <a:extLst>
                  <a:ext uri="{FF2B5EF4-FFF2-40B4-BE49-F238E27FC236}">
                    <a16:creationId xmlns:a16="http://schemas.microsoft.com/office/drawing/2014/main" id="{BB017AF6-F4EE-436A-B191-25A31164FC86}"/>
                  </a:ext>
                </a:extLst>
              </p:cNvPr>
              <p:cNvSpPr/>
              <p:nvPr/>
            </p:nvSpPr>
            <p:spPr>
              <a:xfrm>
                <a:off x="3970914" y="2903997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流程图: 过程 90">
                <a:extLst>
                  <a:ext uri="{FF2B5EF4-FFF2-40B4-BE49-F238E27FC236}">
                    <a16:creationId xmlns:a16="http://schemas.microsoft.com/office/drawing/2014/main" id="{E8A9D900-25FB-4DEA-8B85-029F87695A6B}"/>
                  </a:ext>
                </a:extLst>
              </p:cNvPr>
              <p:cNvSpPr/>
              <p:nvPr/>
            </p:nvSpPr>
            <p:spPr>
              <a:xfrm>
                <a:off x="3530625" y="2903996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流程图: 过程 91">
                <a:extLst>
                  <a:ext uri="{FF2B5EF4-FFF2-40B4-BE49-F238E27FC236}">
                    <a16:creationId xmlns:a16="http://schemas.microsoft.com/office/drawing/2014/main" id="{01F1291E-696F-4414-A72B-923385BBA5C9}"/>
                  </a:ext>
                </a:extLst>
              </p:cNvPr>
              <p:cNvSpPr/>
              <p:nvPr/>
            </p:nvSpPr>
            <p:spPr>
              <a:xfrm>
                <a:off x="3090359" y="2903995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流程图: 过程 92">
                <a:extLst>
                  <a:ext uri="{FF2B5EF4-FFF2-40B4-BE49-F238E27FC236}">
                    <a16:creationId xmlns:a16="http://schemas.microsoft.com/office/drawing/2014/main" id="{D35F6DD7-903F-40CB-BFBA-2A90520312AE}"/>
                  </a:ext>
                </a:extLst>
              </p:cNvPr>
              <p:cNvSpPr/>
              <p:nvPr/>
            </p:nvSpPr>
            <p:spPr>
              <a:xfrm>
                <a:off x="2650070" y="2903994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流程图: 过程 93">
                <a:extLst>
                  <a:ext uri="{FF2B5EF4-FFF2-40B4-BE49-F238E27FC236}">
                    <a16:creationId xmlns:a16="http://schemas.microsoft.com/office/drawing/2014/main" id="{0B49C336-5586-48F6-B4D2-AE3432E56461}"/>
                  </a:ext>
                </a:extLst>
              </p:cNvPr>
              <p:cNvSpPr/>
              <p:nvPr/>
            </p:nvSpPr>
            <p:spPr>
              <a:xfrm>
                <a:off x="4851423" y="2903971"/>
                <a:ext cx="440266" cy="440267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9" name="流程图: 过程 68">
              <a:extLst>
                <a:ext uri="{FF2B5EF4-FFF2-40B4-BE49-F238E27FC236}">
                  <a16:creationId xmlns:a16="http://schemas.microsoft.com/office/drawing/2014/main" id="{8355A908-CB7B-432F-BE68-1206BA74B1A8}"/>
                </a:ext>
              </a:extLst>
            </p:cNvPr>
            <p:cNvSpPr/>
            <p:nvPr/>
          </p:nvSpPr>
          <p:spPr>
            <a:xfrm>
              <a:off x="5833558" y="1142954"/>
              <a:ext cx="440266" cy="440267"/>
            </a:xfrm>
            <a:prstGeom prst="flowChartProcess">
              <a:avLst/>
            </a:prstGeom>
            <a:solidFill>
              <a:srgbClr val="70CF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流程图: 过程 69">
              <a:extLst>
                <a:ext uri="{FF2B5EF4-FFF2-40B4-BE49-F238E27FC236}">
                  <a16:creationId xmlns:a16="http://schemas.microsoft.com/office/drawing/2014/main" id="{B82827D8-3D58-45F6-B864-ACEE300D0A3C}"/>
                </a:ext>
              </a:extLst>
            </p:cNvPr>
            <p:cNvSpPr/>
            <p:nvPr/>
          </p:nvSpPr>
          <p:spPr>
            <a:xfrm>
              <a:off x="5833558" y="1803272"/>
              <a:ext cx="440266" cy="440267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流程图: 过程 70">
              <a:extLst>
                <a:ext uri="{FF2B5EF4-FFF2-40B4-BE49-F238E27FC236}">
                  <a16:creationId xmlns:a16="http://schemas.microsoft.com/office/drawing/2014/main" id="{39E01F91-954C-47F0-8625-96CDF2EC504B}"/>
                </a:ext>
              </a:extLst>
            </p:cNvPr>
            <p:cNvSpPr/>
            <p:nvPr/>
          </p:nvSpPr>
          <p:spPr>
            <a:xfrm>
              <a:off x="5833558" y="2463703"/>
              <a:ext cx="440266" cy="440267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41EDF17-7AAC-4ECE-A7C2-7F3E78E0DF9C}"/>
                </a:ext>
              </a:extLst>
            </p:cNvPr>
            <p:cNvSpPr txBox="1"/>
            <p:nvPr/>
          </p:nvSpPr>
          <p:spPr>
            <a:xfrm>
              <a:off x="6341578" y="120908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内圈格点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DB9F5B20-B182-4B9B-A0B5-F8DEB1069B03}"/>
                </a:ext>
              </a:extLst>
            </p:cNvPr>
            <p:cNvSpPr txBox="1"/>
            <p:nvPr/>
          </p:nvSpPr>
          <p:spPr>
            <a:xfrm>
              <a:off x="6341578" y="186951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外圈格点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B31B91F-6938-45F3-A5B0-9B95E3986211}"/>
                </a:ext>
              </a:extLst>
            </p:cNvPr>
            <p:cNvSpPr txBox="1"/>
            <p:nvPr/>
          </p:nvSpPr>
          <p:spPr>
            <a:xfrm>
              <a:off x="6341578" y="252968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外部格点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0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36"/>
    </mc:Choice>
    <mc:Fallback xmlns="">
      <p:transition spd="slow" advTm="31036"/>
    </mc:Fallback>
  </mc:AlternateContent>
  <p:extLst>
    <p:ext uri="{E180D4A7-C9FB-4DFB-919C-405C955672EB}">
      <p14:showEvtLst xmlns:p14="http://schemas.microsoft.com/office/powerpoint/2010/main">
        <p14:playEvt time="0" objId="111"/>
        <p14:stopEvt time="26664" objId="111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48C7945-4195-4B62-9D85-EA6E9E630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8" y="0"/>
            <a:ext cx="10539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"/>
    </mc:Choice>
    <mc:Fallback xmlns="">
      <p:transition spd="slow" advTm="10670"/>
    </mc:Fallback>
  </mc:AlternateContent>
  <p:extLst>
    <p:ext uri="{E180D4A7-C9FB-4DFB-919C-405C955672EB}">
      <p14:showEvtLst xmlns:p14="http://schemas.microsoft.com/office/powerpoint/2010/main">
        <p14:playEvt time="0" objId="10"/>
        <p14:stopEvt time="5649" objId="10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A065-0DB3-4B3C-92D6-DE12E56330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通信部分没有进行任何优化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5817F-23D0-4D9B-B45B-CA2878E59FA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统计从核空转的时间，发现从核几乎完全满载，这意味着主核端的代码不需要进行任何优化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683212-389C-4CA0-828D-BF28746E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880" y="3614384"/>
            <a:ext cx="2748239" cy="25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3"/>
    </mc:Choice>
    <mc:Fallback xmlns="">
      <p:transition spd="slow" advTm="12083"/>
    </mc:Fallback>
  </mc:AlternateContent>
  <p:extLst>
    <p:ext uri="{E180D4A7-C9FB-4DFB-919C-405C955672EB}">
      <p14:showEvtLst xmlns:p14="http://schemas.microsoft.com/office/powerpoint/2010/main">
        <p14:playEvt time="0" objId="6"/>
        <p14:stopEvt time="9097" objId="6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A065-0DB3-4B3C-92D6-DE12E56330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计算单元调整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5817F-23D0-4D9B-B45B-CA2878E59FA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从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r>
              <a:rPr lang="zh-CN" altLang="en-US" dirty="0">
                <a:solidFill>
                  <a:schemeClr val="bg1"/>
                </a:solidFill>
              </a:rPr>
              <a:t>调整为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DMA</a:t>
            </a:r>
            <a:r>
              <a:rPr lang="zh-CN" altLang="en-US" dirty="0">
                <a:solidFill>
                  <a:schemeClr val="bg1"/>
                </a:solidFill>
              </a:rPr>
              <a:t>读取带宽的消耗，后者为前者的</a:t>
            </a:r>
            <a:r>
              <a:rPr lang="en-US" altLang="zh-CN" dirty="0">
                <a:solidFill>
                  <a:schemeClr val="bg1"/>
                </a:solidFill>
              </a:rPr>
              <a:t>9/22</a:t>
            </a:r>
            <a:r>
              <a:rPr lang="zh-CN" altLang="en-US" dirty="0">
                <a:solidFill>
                  <a:schemeClr val="bg1"/>
                </a:solidFill>
              </a:rPr>
              <a:t>，即</a:t>
            </a:r>
            <a:r>
              <a:rPr lang="en-US" altLang="zh-CN" dirty="0">
                <a:solidFill>
                  <a:schemeClr val="bg1"/>
                </a:solidFill>
              </a:rPr>
              <a:t>40.91%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 err="1">
                <a:solidFill>
                  <a:schemeClr val="bg1"/>
                </a:solidFill>
              </a:rPr>
              <a:t>xy</a:t>
            </a:r>
            <a:r>
              <a:rPr lang="zh-CN" altLang="en-US" dirty="0">
                <a:solidFill>
                  <a:schemeClr val="bg1"/>
                </a:solidFill>
              </a:rPr>
              <a:t>进行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分割并无法覆盖所有格点。对于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计算无法覆盖的格点，进行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r>
              <a:rPr lang="zh-CN" altLang="en-US" dirty="0">
                <a:solidFill>
                  <a:schemeClr val="bg1"/>
                </a:solidFill>
              </a:rPr>
              <a:t>的计算。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26"/>
    </mc:Choice>
    <mc:Fallback xmlns="">
      <p:transition spd="slow" advTm="28126"/>
    </mc:Fallback>
  </mc:AlternateContent>
  <p:extLst>
    <p:ext uri="{E180D4A7-C9FB-4DFB-919C-405C955672EB}">
      <p14:showEvtLst xmlns:p14="http://schemas.microsoft.com/office/powerpoint/2010/main">
        <p14:playEvt time="0" objId="4"/>
        <p14:stopEvt time="25607" objId="4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A065-0DB3-4B3C-92D6-DE12E56330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DMA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异步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5817F-23D0-4D9B-B45B-CA2878E59FA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并未实现</a:t>
            </a:r>
            <a:r>
              <a:rPr lang="en-US" altLang="zh-CN" dirty="0">
                <a:solidFill>
                  <a:schemeClr val="bg1"/>
                </a:solidFill>
              </a:rPr>
              <a:t>DMA</a:t>
            </a:r>
            <a:r>
              <a:rPr lang="zh-CN" altLang="en-US" dirty="0">
                <a:solidFill>
                  <a:schemeClr val="bg1"/>
                </a:solidFill>
              </a:rPr>
              <a:t>和计算的</a:t>
            </a:r>
            <a:r>
              <a:rPr lang="en-US" altLang="zh-CN" dirty="0">
                <a:solidFill>
                  <a:schemeClr val="bg1"/>
                </a:solidFill>
              </a:rPr>
              <a:t>overlap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仅实现了多条</a:t>
            </a:r>
            <a:r>
              <a:rPr lang="en-US" altLang="zh-CN" dirty="0">
                <a:solidFill>
                  <a:schemeClr val="bg1"/>
                </a:solidFill>
              </a:rPr>
              <a:t>DMA</a:t>
            </a:r>
            <a:r>
              <a:rPr lang="zh-CN" altLang="en-US" dirty="0">
                <a:solidFill>
                  <a:schemeClr val="bg1"/>
                </a:solidFill>
              </a:rPr>
              <a:t>指令同时执行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当所有</a:t>
            </a:r>
            <a:r>
              <a:rPr lang="en-US" altLang="zh-CN" dirty="0">
                <a:solidFill>
                  <a:schemeClr val="bg1"/>
                </a:solidFill>
              </a:rPr>
              <a:t>DMA</a:t>
            </a:r>
            <a:r>
              <a:rPr lang="zh-CN" altLang="en-US" dirty="0">
                <a:solidFill>
                  <a:schemeClr val="bg1"/>
                </a:solidFill>
              </a:rPr>
              <a:t>读取结束之后，才会开始计算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5"/>
    </mc:Choice>
    <mc:Fallback xmlns="">
      <p:transition spd="slow" advTm="15435"/>
    </mc:Fallback>
  </mc:AlternateContent>
  <p:extLst>
    <p:ext uri="{E180D4A7-C9FB-4DFB-919C-405C955672EB}">
      <p14:showEvtLst xmlns:p14="http://schemas.microsoft.com/office/powerpoint/2010/main">
        <p14:playEvt time="0" objId="4"/>
        <p14:stopEvt time="13031" objId="4"/>
      </p14:showEvtLst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930</Words>
  <Application>Microsoft Office PowerPoint</Application>
  <PresentationFormat>宽屏</PresentationFormat>
  <Paragraphs>86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772-CAI978</vt:lpstr>
      <vt:lpstr>等线</vt:lpstr>
      <vt:lpstr>等线 Light</vt:lpstr>
      <vt:lpstr>方正兰亭纤黑_GBK</vt:lpstr>
      <vt:lpstr>微软雅黑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算例分析</vt:lpstr>
      <vt:lpstr>通信异步</vt:lpstr>
      <vt:lpstr>PowerPoint 演示文稿</vt:lpstr>
      <vt:lpstr>通信部分没有进行任何优化</vt:lpstr>
      <vt:lpstr>计算单元调整</vt:lpstr>
      <vt:lpstr>DMA异步</vt:lpstr>
      <vt:lpstr>计算优化</vt:lpstr>
      <vt:lpstr>PowerPoint 演示文稿</vt:lpstr>
      <vt:lpstr>最终结果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Huang Chenghuan</cp:lastModifiedBy>
  <cp:revision>124</cp:revision>
  <dcterms:created xsi:type="dcterms:W3CDTF">2018-08-07T07:43:05Z</dcterms:created>
  <dcterms:modified xsi:type="dcterms:W3CDTF">2019-05-14T15:19:45Z</dcterms:modified>
</cp:coreProperties>
</file>