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8" r:id="rId3"/>
    <p:sldId id="257" r:id="rId4"/>
    <p:sldId id="259" r:id="rId5"/>
    <p:sldId id="260" r:id="rId6"/>
    <p:sldId id="261" r:id="rId7"/>
    <p:sldId id="264" r:id="rId8"/>
    <p:sldId id="267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A9D18E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1" autoAdjust="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加速效果折线图</a:t>
            </a:r>
            <a:endParaRPr lang="en-US"/>
          </a:p>
        </c:rich>
      </c:tx>
      <c:layout>
        <c:manualLayout>
          <c:xMode val="edge"/>
          <c:yMode val="edge"/>
          <c:x val="0.39463793461044205"/>
          <c:y val="1.5794222423691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速度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原版</c:v>
                </c:pt>
                <c:pt idx="1">
                  <c:v>剥离local_sum计算</c:v>
                </c:pt>
                <c:pt idx="2">
                  <c:v>减少中间数组</c:v>
                </c:pt>
                <c:pt idx="3">
                  <c:v>改写、循环融合</c:v>
                </c:pt>
                <c:pt idx="4">
                  <c:v>局部单精</c:v>
                </c:pt>
                <c:pt idx="5">
                  <c:v>循环向量化</c:v>
                </c:pt>
                <c:pt idx="6">
                  <c:v>编译运行优化、优化check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1</c:v>
                </c:pt>
                <c:pt idx="1">
                  <c:v>1.0528</c:v>
                </c:pt>
                <c:pt idx="2">
                  <c:v>1.2768999999999999</c:v>
                </c:pt>
                <c:pt idx="3">
                  <c:v>1.3189</c:v>
                </c:pt>
                <c:pt idx="4">
                  <c:v>2.2138</c:v>
                </c:pt>
                <c:pt idx="5">
                  <c:v>2.7501000000000002</c:v>
                </c:pt>
                <c:pt idx="6">
                  <c:v>3.5417000000000001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54-4BE4-A20A-364AFA5DA21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75624248"/>
        <c:axId val="575623264"/>
      </c:lineChart>
      <c:catAx>
        <c:axId val="57562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623264"/>
        <c:crosses val="autoZero"/>
        <c:auto val="1"/>
        <c:lblAlgn val="ctr"/>
        <c:lblOffset val="100"/>
        <c:noMultiLvlLbl val="0"/>
      </c:catAx>
      <c:valAx>
        <c:axId val="5756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624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A133-A815-42C9-9D14-B4FC02967CF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AF7D3-1D77-436D-92B2-E7851B17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3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</a:t>
            </a:r>
            <a:r>
              <a:rPr lang="en-US" altLang="zh-CN" dirty="0"/>
              <a:t>PAC2018</a:t>
            </a:r>
            <a:r>
              <a:rPr lang="zh-CN" altLang="en-US" dirty="0"/>
              <a:t>优化组的赛题是优化共轭梯度法。算例需要以</a:t>
            </a:r>
            <a:r>
              <a:rPr lang="en-US" altLang="zh-CN" dirty="0"/>
              <a:t>56</a:t>
            </a:r>
            <a:r>
              <a:rPr lang="zh-CN" altLang="en-US" dirty="0"/>
              <a:t>进程运行。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0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这是我们最终的结果。</a:t>
            </a:r>
            <a:endParaRPr lang="en-US" altLang="zh-CN" dirty="0"/>
          </a:p>
          <a:p>
            <a:r>
              <a:rPr lang="zh-CN" altLang="en-US" dirty="0"/>
              <a:t>由于计算节点是</a:t>
            </a:r>
            <a:r>
              <a:rPr lang="en-US" altLang="zh-CN" dirty="0"/>
              <a:t>24</a:t>
            </a:r>
            <a:r>
              <a:rPr lang="zh-CN" altLang="en-US" dirty="0"/>
              <a:t>核的，所以可以用所有进程计算部分耗时之和除以所有核心工作时间之和，算出所有核心有</a:t>
            </a:r>
            <a:r>
              <a:rPr lang="en-US" altLang="zh-CN" dirty="0"/>
              <a:t>63%</a:t>
            </a:r>
            <a:r>
              <a:rPr lang="zh-CN" altLang="en-US" dirty="0"/>
              <a:t>的时间用在有效的计算，也就是还有</a:t>
            </a:r>
            <a:r>
              <a:rPr lang="en-US" altLang="zh-CN" dirty="0"/>
              <a:t>37%</a:t>
            </a:r>
            <a:r>
              <a:rPr lang="zh-CN" altLang="en-US" dirty="0"/>
              <a:t>的提高空间。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0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这是我们的总结。由于时间不足，我们还没有实现进程级的代码优化。相信实现之后，核心利用率将不止</a:t>
            </a:r>
            <a:r>
              <a:rPr lang="en-US" altLang="zh-CN" dirty="0"/>
              <a:t>63%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测试的节点的处理器是是双路</a:t>
            </a:r>
            <a:r>
              <a:rPr lang="en-US" altLang="zh-CN" dirty="0"/>
              <a:t>E5 2690 v3</a:t>
            </a:r>
            <a:r>
              <a:rPr lang="zh-CN" altLang="en-US" dirty="0"/>
              <a:t>，每路插上了</a:t>
            </a:r>
            <a:r>
              <a:rPr lang="en-US" altLang="zh-CN" dirty="0"/>
              <a:t>64GB</a:t>
            </a:r>
            <a:r>
              <a:rPr lang="zh-CN" altLang="en-US" dirty="0"/>
              <a:t>的</a:t>
            </a:r>
            <a:r>
              <a:rPr lang="en-US" altLang="zh-CN" dirty="0"/>
              <a:t>DDR4</a:t>
            </a:r>
            <a:r>
              <a:rPr lang="zh-CN" altLang="en-US" dirty="0"/>
              <a:t>内存，共计</a:t>
            </a:r>
            <a:r>
              <a:rPr lang="en-US" altLang="zh-CN" dirty="0"/>
              <a:t>128GB</a:t>
            </a:r>
            <a:r>
              <a:rPr lang="zh-CN" altLang="en-US" dirty="0"/>
              <a:t>。互联网络是</a:t>
            </a:r>
            <a:r>
              <a:rPr lang="en-US" altLang="zh-CN" dirty="0"/>
              <a:t>100GB</a:t>
            </a:r>
            <a:r>
              <a:rPr lang="zh-CN" altLang="en-US" dirty="0"/>
              <a:t>的</a:t>
            </a:r>
            <a:r>
              <a:rPr lang="en-US" altLang="zh-CN" dirty="0"/>
              <a:t>Intel Omni-path</a:t>
            </a:r>
            <a:r>
              <a:rPr lang="zh-CN" altLang="en-US" dirty="0"/>
              <a:t>。采用的编译器是</a:t>
            </a:r>
            <a:r>
              <a:rPr lang="en-US" altLang="zh-CN" dirty="0"/>
              <a:t>Intel Parallel Studio 2017</a:t>
            </a:r>
            <a:r>
              <a:rPr lang="zh-CN" altLang="en-US" dirty="0"/>
              <a:t>的编译器，运行环境的</a:t>
            </a:r>
            <a:r>
              <a:rPr lang="en-US" altLang="zh-CN" dirty="0"/>
              <a:t>MPI</a:t>
            </a:r>
            <a:r>
              <a:rPr lang="zh-CN" altLang="en-US" dirty="0"/>
              <a:t>也是其提供的</a:t>
            </a:r>
            <a:r>
              <a:rPr lang="en-US" altLang="zh-CN" dirty="0"/>
              <a:t>Intel MPI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9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程序每次迭代的主流程内容如图所示。每次迭代有</a:t>
            </a:r>
            <a:r>
              <a:rPr lang="en-US" altLang="zh-CN" dirty="0"/>
              <a:t>3</a:t>
            </a:r>
            <a:r>
              <a:rPr lang="zh-CN" altLang="en-US" dirty="0"/>
              <a:t>个计算循环，以及</a:t>
            </a:r>
            <a:r>
              <a:rPr lang="en-US" altLang="zh-CN" dirty="0"/>
              <a:t>3</a:t>
            </a:r>
            <a:r>
              <a:rPr lang="zh-CN" altLang="en-US" dirty="0"/>
              <a:t>次通信过程。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eta0</a:t>
            </a:r>
            <a:r>
              <a:rPr lang="zh-CN" altLang="en-US" dirty="0"/>
              <a:t>和</a:t>
            </a:r>
            <a:r>
              <a:rPr lang="en-US" altLang="zh-CN" dirty="0"/>
              <a:t>eta1</a:t>
            </a:r>
            <a:r>
              <a:rPr lang="zh-CN" altLang="en-US" dirty="0"/>
              <a:t>之外，其余变量都是三维数组。可以直观地看出，流程使用了非常多三维数组，在他们切换使用的过程中，将会有非常严重的</a:t>
            </a:r>
            <a:r>
              <a:rPr lang="en-US" altLang="zh-CN" dirty="0"/>
              <a:t>cache miss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8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程序的主要瓶颈主要是访存。其实</a:t>
            </a:r>
            <a:r>
              <a:rPr lang="en-US" altLang="zh-CN" dirty="0"/>
              <a:t>MPI</a:t>
            </a:r>
            <a:r>
              <a:rPr lang="zh-CN" altLang="en-US" dirty="0"/>
              <a:t>的开销并不大。虽然在</a:t>
            </a:r>
            <a:r>
              <a:rPr lang="en-US" altLang="zh-CN" dirty="0" err="1"/>
              <a:t>vtune</a:t>
            </a:r>
            <a:r>
              <a:rPr lang="zh-CN" altLang="en-US" dirty="0"/>
              <a:t>看来，</a:t>
            </a:r>
            <a:r>
              <a:rPr lang="en-US" altLang="zh-CN" dirty="0"/>
              <a:t>MPI</a:t>
            </a:r>
            <a:r>
              <a:rPr lang="zh-CN" altLang="en-US" dirty="0"/>
              <a:t>的</a:t>
            </a:r>
            <a:r>
              <a:rPr lang="en-US" altLang="zh-CN" dirty="0"/>
              <a:t>spin time</a:t>
            </a:r>
            <a:r>
              <a:rPr lang="zh-CN" altLang="en-US" dirty="0"/>
              <a:t>占了大部分时间，不过这是进程数大于核数的必然结果。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优化后的流程如图。在图中，不再使用</a:t>
            </a:r>
            <a:r>
              <a:rPr lang="en-US" altLang="zh-CN" dirty="0"/>
              <a:t>WORK0</a:t>
            </a:r>
            <a:r>
              <a:rPr lang="zh-CN" altLang="en-US" dirty="0"/>
              <a:t>和</a:t>
            </a:r>
            <a:r>
              <a:rPr lang="en-US" altLang="zh-CN" dirty="0"/>
              <a:t>WORK1</a:t>
            </a:r>
            <a:r>
              <a:rPr lang="zh-CN" altLang="en-US" dirty="0"/>
              <a:t>两个临时数组。此外，</a:t>
            </a:r>
            <a:r>
              <a:rPr lang="en-US" altLang="zh-CN" dirty="0" err="1"/>
              <a:t>global_sum</a:t>
            </a:r>
            <a:r>
              <a:rPr lang="zh-CN" altLang="en-US" dirty="0"/>
              <a:t>的规约过程也放到在它之前的循环中。</a:t>
            </a:r>
            <a:r>
              <a:rPr lang="en-US" altLang="zh-CN" dirty="0" err="1"/>
              <a:t>global_sum</a:t>
            </a:r>
            <a:r>
              <a:rPr lang="zh-CN" altLang="en-US" dirty="0"/>
              <a:t>只进行</a:t>
            </a:r>
            <a:r>
              <a:rPr lang="en-US" altLang="zh-CN" dirty="0" err="1"/>
              <a:t>allreduce</a:t>
            </a:r>
            <a:r>
              <a:rPr lang="zh-CN" altLang="en-US" dirty="0"/>
              <a:t>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1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原版代码中的第一个计算循环，每次循环都会进行</a:t>
            </a:r>
            <a:r>
              <a:rPr lang="en-US" altLang="zh-CN" dirty="0"/>
              <a:t>A0</a:t>
            </a:r>
            <a:r>
              <a:rPr lang="zh-CN" altLang="en-US" dirty="0"/>
              <a:t>的判断和除法。由于</a:t>
            </a:r>
            <a:r>
              <a:rPr lang="en-US" altLang="zh-CN" dirty="0"/>
              <a:t>A0</a:t>
            </a:r>
            <a:r>
              <a:rPr lang="zh-CN" altLang="en-US" dirty="0"/>
              <a:t>是不变的，因此可以将这个计算提前完成。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5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这个程序是</a:t>
            </a:r>
            <a:r>
              <a:rPr lang="en-US" altLang="zh-CN" dirty="0"/>
              <a:t>memory bound</a:t>
            </a:r>
            <a:r>
              <a:rPr lang="zh-CN" altLang="en-US" dirty="0"/>
              <a:t>的，因此，对于计算部分，使用单精度浮点数来代替双精度浮点数可以减少内存带宽开销。左边的代码是从</a:t>
            </a:r>
            <a:r>
              <a:rPr lang="en-US" altLang="zh-CN" dirty="0" err="1"/>
              <a:t>fortran</a:t>
            </a:r>
            <a:r>
              <a:rPr lang="zh-CN" altLang="en-US" dirty="0"/>
              <a:t>的双精度</a:t>
            </a:r>
            <a:r>
              <a:rPr lang="en-US" altLang="zh-CN" dirty="0"/>
              <a:t>X</a:t>
            </a:r>
            <a:r>
              <a:rPr lang="zh-CN" altLang="en-US" dirty="0"/>
              <a:t>数组拷贝到</a:t>
            </a:r>
            <a:r>
              <a:rPr lang="en-US" altLang="zh-CN" dirty="0"/>
              <a:t>C</a:t>
            </a:r>
            <a:r>
              <a:rPr lang="zh-CN" altLang="en-US" dirty="0"/>
              <a:t>代码中的单精度</a:t>
            </a:r>
            <a:r>
              <a:rPr lang="en-US" altLang="zh-CN" dirty="0"/>
              <a:t>CX</a:t>
            </a:r>
            <a:r>
              <a:rPr lang="zh-CN" altLang="en-US" dirty="0"/>
              <a:t>数组。右边的代码是将</a:t>
            </a:r>
            <a:r>
              <a:rPr lang="en-US" altLang="zh-CN" dirty="0" err="1"/>
              <a:t>pcg</a:t>
            </a:r>
            <a:r>
              <a:rPr lang="zh-CN" altLang="en-US" dirty="0"/>
              <a:t>的解从</a:t>
            </a:r>
            <a:r>
              <a:rPr lang="en-US" altLang="zh-CN" dirty="0"/>
              <a:t>C</a:t>
            </a:r>
            <a:r>
              <a:rPr lang="zh-CN" altLang="en-US" dirty="0"/>
              <a:t>代码中的</a:t>
            </a:r>
            <a:r>
              <a:rPr lang="en-US" altLang="zh-CN" dirty="0"/>
              <a:t>CX</a:t>
            </a:r>
            <a:r>
              <a:rPr lang="zh-CN" altLang="en-US" dirty="0"/>
              <a:t>数组拷贝回</a:t>
            </a:r>
            <a:r>
              <a:rPr lang="en-US" altLang="zh-CN" dirty="0"/>
              <a:t>FORTRAN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数组的函数。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如图，将</a:t>
            </a:r>
            <a:r>
              <a:rPr lang="en-US" altLang="zh-CN" dirty="0" err="1"/>
              <a:t>local_sum</a:t>
            </a:r>
            <a:r>
              <a:rPr lang="zh-CN" altLang="en-US" dirty="0"/>
              <a:t>从标量变成向量，使得编译器能够实现自动向量化。此外，这样计算可以减少截断误差。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9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如图是各个优化步骤的加速效果。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AF7D3-1D77-436D-92B2-E7851B176A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2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2C119-F14F-4261-9E82-464FC9C8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6F4E2-87D6-49F9-84CC-79F22AC5E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871E-9B93-463B-8E8A-52C587CE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A2165-DC51-482D-8ACB-413C9F6F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09650-8ADE-4FE4-832D-AC9BFE48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098CC-E630-4269-8A62-7A2B9E79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BFC97-4FE7-4062-9831-59B79A01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457A4-52E0-4422-AE0B-0D3E19DB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DFACE-4358-4D14-87DC-129DA4F3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E949D-0BC4-43E2-92EC-7E42654E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4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097FA0-1774-4FBB-8701-859FD3CA5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E2924-9664-4650-945A-74E4DE3C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F643C-DD69-4AC0-9919-509AA332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72029-C99C-4C33-9CA2-4F1DFA31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77F9E-6162-42DE-90D2-8992E779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0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74E3-C47B-41E9-83E9-2931CBB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C66F2-1D49-4E86-B668-7330C0AE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826D0-841A-4D1C-84B0-04E7AE9E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4D72-D850-4E14-A977-187B4D9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EE10-DC56-4DBD-B4CB-383E3A13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E05AC-48F9-416A-9998-B8AC2702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3BE92-5F70-48D4-842D-7597EE6D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4B446-38CA-43FA-BFE6-3616A5DA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696F6-C9DA-45C8-B487-75490AC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A4BE2-91D3-4A21-AEFB-4EE1000C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7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3A56-4C2D-4821-9A82-8762CD3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38C64-38E6-41DF-8F8B-FC6D610C0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4F41E-7E58-4CF4-943E-CA82A7BA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7F575-483B-4D76-A5EC-4BEE16B8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C89BD-01E5-4EBB-A70F-23253AF9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9869B-34DF-4138-85AD-D31AD73D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7D44-8978-426C-A475-3DFE4BF5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D5997-0517-4115-ACB9-929552E3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D5FED-E80E-4E2E-8AF6-38541342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B038C-D714-4EBF-9DE4-A86119B60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B5E403-97D9-4845-8A9A-F1C0BC69F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4A57CE-EF36-489E-B026-DECCDC2A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94B698-4BB3-4E22-8628-619459B6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398E0A-0F8A-4430-B617-6BB9E1D5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C4935-5969-45F3-95A4-79C712CD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4BEDFA-6D46-4628-8141-CD95017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CBDFC-C9B5-4027-9BBD-0B727B4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CC0E4C-6B37-40A3-B655-29C07ACA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244D6-55F1-4DBA-B313-2FF4B5C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344B74-077C-4DB8-8391-0B5E202A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1D223-09DA-4B0C-8A2A-409D2B53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591C-E7CE-45FC-8011-818D38FA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FA84B-E6CF-477A-BD58-D7F4E4A9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1742B-F431-4B9A-9394-E7E7C91A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4D1A1-1624-47A6-BEFD-550D71D1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B6237-2757-48DD-B944-D056405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60E42-69D2-4468-A967-F6E83BED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58754-8CDA-4A14-8706-81919726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BC17D-F014-4854-8FFC-B605DBCFC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8FA70-153A-4268-BF3C-406C03DF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5D561-326C-4DE5-BC2C-2C02378C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5C12C-A5DA-4E31-B8C3-D7BA4A77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D1EA0-BFE9-4A6F-AA0D-4136C32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AFEE91-3D64-4463-AB6F-8A06F87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1C773-B95D-4019-82D4-07D8F8FB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1CF09-F568-4150-A1BE-A346B12D7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CB2C-6E9D-48AB-8C0A-8A00C9B65DFA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17606-5D5A-4347-8DFF-E0C1BCD9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5B94E-D909-4977-ABA6-7A55577B0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EA5C-DD34-4FBC-BD53-F29EBCD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6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赛题简介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5B8B-0237-44C8-939A-D49633EF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算法：共轭梯度法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算例规模：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180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迭代次数：</a:t>
            </a:r>
            <a:r>
              <a:rPr lang="en-US" altLang="zh-CN" dirty="0">
                <a:solidFill>
                  <a:schemeClr val="bg1"/>
                </a:solidFill>
              </a:rPr>
              <a:t>120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循环次数：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运行参数：</a:t>
            </a:r>
            <a:r>
              <a:rPr lang="en-US" altLang="zh-CN" dirty="0">
                <a:solidFill>
                  <a:schemeClr val="bg1"/>
                </a:solidFill>
              </a:rPr>
              <a:t>24</a:t>
            </a:r>
            <a:r>
              <a:rPr lang="zh-CN" altLang="en-US" dirty="0">
                <a:solidFill>
                  <a:schemeClr val="bg1"/>
                </a:solidFill>
              </a:rPr>
              <a:t>核心，</a:t>
            </a:r>
            <a:r>
              <a:rPr lang="en-US" altLang="zh-CN" dirty="0">
                <a:solidFill>
                  <a:schemeClr val="bg1"/>
                </a:solidFill>
              </a:rPr>
              <a:t>56</a:t>
            </a:r>
            <a:r>
              <a:rPr lang="zh-CN" altLang="en-US" dirty="0">
                <a:solidFill>
                  <a:schemeClr val="bg1"/>
                </a:solidFill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30050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3"/>
    </mc:Choice>
    <mc:Fallback xmlns="">
      <p:transition spd="slow" advTm="955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89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最终结果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5B8B-0237-44C8-939A-D49633EF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47.63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其中，计算部分总耗时为</a:t>
            </a:r>
            <a:r>
              <a:rPr lang="en-US" altLang="zh-CN" dirty="0">
                <a:solidFill>
                  <a:schemeClr val="bg1"/>
                </a:solidFill>
              </a:rPr>
              <a:t>720</a:t>
            </a:r>
            <a:r>
              <a:rPr lang="zh-CN" altLang="en-US" dirty="0">
                <a:solidFill>
                  <a:schemeClr val="bg1"/>
                </a:solidFill>
              </a:rPr>
              <a:t>核秒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占总时间</a:t>
            </a:r>
            <a:r>
              <a:rPr lang="en-US" altLang="zh-CN" dirty="0">
                <a:solidFill>
                  <a:schemeClr val="bg1"/>
                </a:solidFill>
              </a:rPr>
              <a:t>1143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47.63 </a:t>
            </a:r>
            <a:r>
              <a:rPr lang="zh-CN" altLang="en-US" dirty="0">
                <a:solidFill>
                  <a:schemeClr val="bg1"/>
                </a:solidFill>
              </a:rPr>
              <a:t>* </a:t>
            </a:r>
            <a:r>
              <a:rPr lang="en-US" altLang="zh-CN" dirty="0">
                <a:solidFill>
                  <a:schemeClr val="bg1"/>
                </a:solidFill>
              </a:rPr>
              <a:t>24</a:t>
            </a:r>
            <a:r>
              <a:rPr lang="zh-CN" altLang="en-US" dirty="0">
                <a:solidFill>
                  <a:schemeClr val="bg1"/>
                </a:solidFill>
              </a:rPr>
              <a:t>）核秒的约</a:t>
            </a:r>
            <a:r>
              <a:rPr lang="en-US" altLang="zh-CN" dirty="0">
                <a:solidFill>
                  <a:schemeClr val="bg1"/>
                </a:solidFill>
              </a:rPr>
              <a:t>63%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核心利用率和计算效率都有待提高</a:t>
            </a:r>
          </a:p>
        </p:txBody>
      </p:sp>
    </p:spTree>
    <p:extLst>
      <p:ext uri="{BB962C8B-B14F-4D97-AF65-F5344CB8AC3E}">
        <p14:creationId xmlns:p14="http://schemas.microsoft.com/office/powerpoint/2010/main" val="9842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7"/>
    </mc:Choice>
    <mc:Fallback xmlns="">
      <p:transition spd="slow" advTm="191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17814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总结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C9B0D38-D945-4D36-88B6-EC8902089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052376"/>
              </p:ext>
            </p:extLst>
          </p:nvPr>
        </p:nvGraphicFramePr>
        <p:xfrm>
          <a:off x="838200" y="1825625"/>
          <a:ext cx="10515600" cy="387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473">
                  <a:extLst>
                    <a:ext uri="{9D8B030D-6E8A-4147-A177-3AD203B41FA5}">
                      <a16:colId xmlns:a16="http://schemas.microsoft.com/office/drawing/2014/main" val="1943971914"/>
                    </a:ext>
                  </a:extLst>
                </a:gridCol>
                <a:gridCol w="3749963">
                  <a:extLst>
                    <a:ext uri="{9D8B030D-6E8A-4147-A177-3AD203B41FA5}">
                      <a16:colId xmlns:a16="http://schemas.microsoft.com/office/drawing/2014/main" val="3148475014"/>
                    </a:ext>
                  </a:extLst>
                </a:gridCol>
                <a:gridCol w="3826164">
                  <a:extLst>
                    <a:ext uri="{9D8B030D-6E8A-4147-A177-3AD203B41FA5}">
                      <a16:colId xmlns:a16="http://schemas.microsoft.com/office/drawing/2014/main" val="1797766463"/>
                    </a:ext>
                  </a:extLst>
                </a:gridCol>
              </a:tblGrid>
              <a:tr h="769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不敢用的方法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已经使用的方法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时间不足而未实施的方法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61938"/>
                  </a:ext>
                </a:extLst>
              </a:tr>
              <a:tr h="302461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删了边界交换（貌似不影响本算例正确性）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用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Trick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加速收敛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跨步骤循环融合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cache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数据及时应用于进行计算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局部精度变换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规约方法优化规避截断误差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绑核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针对单核多进程的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MPI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参数优化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针对单核多进程进程，尝试减少上下文切换开销和切换时的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cache miss</a:t>
                      </a: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使用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MPI3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的共享内存特性优化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针对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NUMA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架构的优化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2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3"/>
    </mc:Choice>
    <mc:Fallback xmlns="">
      <p:transition spd="slow" advTm="16953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5"/>
        <p14:stopEvt time="10428" objId="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应用运行环境简介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1F00E1-C1DF-47A7-B7A7-B8E7356D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98130"/>
              </p:ext>
            </p:extLst>
          </p:nvPr>
        </p:nvGraphicFramePr>
        <p:xfrm>
          <a:off x="1213427" y="2392217"/>
          <a:ext cx="9765145" cy="3454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7854">
                  <a:extLst>
                    <a:ext uri="{9D8B030D-6E8A-4147-A177-3AD203B41FA5}">
                      <a16:colId xmlns:a16="http://schemas.microsoft.com/office/drawing/2014/main" val="2109230375"/>
                    </a:ext>
                  </a:extLst>
                </a:gridCol>
                <a:gridCol w="6957291">
                  <a:extLst>
                    <a:ext uri="{9D8B030D-6E8A-4147-A177-3AD203B41FA5}">
                      <a16:colId xmlns:a16="http://schemas.microsoft.com/office/drawing/2014/main" val="635324052"/>
                    </a:ext>
                  </a:extLst>
                </a:gridCol>
              </a:tblGrid>
              <a:tr h="1615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HW Configuration: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 * Intel(R) Xeon(R) CPU E5-2690 v3: 2.60GHz/L3=30M, 12 cores. </a:t>
                      </a:r>
                    </a:p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128GB DDR4 </a:t>
                      </a:r>
                    </a:p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Network: Intel 100GB Omni-Path</a:t>
                      </a:r>
                      <a:endParaRPr lang="en-US" sz="1800" b="1" i="1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9431"/>
                  </a:ext>
                </a:extLst>
              </a:tr>
              <a:tr h="1838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SW Configuration: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OS:Red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Hat Enterprise Linux Server release 7.2 (</a:t>
                      </a:r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Maipo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b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Kernel:3.10.0-327.el7.x86_64</a:t>
                      </a:r>
                      <a:b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Compiler: Intel parallel studio 2017</a:t>
                      </a:r>
                      <a:endParaRPr lang="en-US" sz="1800" b="1" i="1" u="none" strike="noStrike" dirty="0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4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6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74"/>
    </mc:Choice>
    <mc:Fallback xmlns="">
      <p:transition spd="slow" advTm="2417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7"/>
        <p14:stopEvt time="23085" objId="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程序流程介绍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1ED75-8E0B-4F61-B3DC-41BBACA8C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28" y="579728"/>
            <a:ext cx="6947517" cy="59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32"/>
    </mc:Choice>
    <mc:Fallback xmlns="">
      <p:transition spd="slow" advTm="2553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6"/>
        <p14:stopEvt time="21440" objId="6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瓶颈分析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33C3410-8423-419D-B667-FF3B0D02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主要瓶颈：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访存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次要瓶颈：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MPI spin lock</a:t>
            </a:r>
            <a:r>
              <a:rPr lang="zh-CN" altLang="en-US" dirty="0">
                <a:solidFill>
                  <a:schemeClr val="bg1"/>
                </a:solidFill>
              </a:rPr>
              <a:t>的开销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多进程共用核心带来的开销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NUMA</a:t>
            </a:r>
            <a:r>
              <a:rPr lang="zh-CN" altLang="en-US" dirty="0">
                <a:solidFill>
                  <a:schemeClr val="bg1"/>
                </a:solidFill>
              </a:rPr>
              <a:t>架构的开销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50BBF6-A2A2-4A46-A867-177E3EA1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57" y="4916057"/>
            <a:ext cx="7518486" cy="6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87"/>
    </mc:Choice>
    <mc:Fallback xmlns="">
      <p:transition spd="slow" advTm="1538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8"/>
        <p14:stopEvt time="13704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优化后流程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AE288-B92F-43D3-8B3C-BE1A3E373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39" y="365125"/>
            <a:ext cx="709246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0"/>
    </mc:Choice>
    <mc:Fallback xmlns="">
      <p:transition spd="slow" advTm="2032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5"/>
        <p14:stopEvt time="15187" objId="5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优化方法：预计算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5B8B-0237-44C8-939A-D49633EF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A0</a:t>
            </a:r>
            <a:r>
              <a:rPr lang="zh-CN" altLang="en-US" dirty="0">
                <a:solidFill>
                  <a:schemeClr val="bg1"/>
                </a:solidFill>
              </a:rPr>
              <a:t>不变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预计算条件分支和除法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07D2A-C0CF-4897-9256-054CA808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51" y="3018920"/>
            <a:ext cx="3712297" cy="19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2"/>
    </mc:Choice>
    <mc:Fallback xmlns="">
      <p:transition spd="slow" advTm="1330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5"/>
        <p14:stopEvt time="10834" objId="5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优化方法：局部降精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5B8B-0237-44C8-939A-D49633EF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float</a:t>
            </a:r>
            <a:r>
              <a:rPr lang="zh-CN" altLang="en-US" dirty="0">
                <a:solidFill>
                  <a:schemeClr val="bg1"/>
                </a:solidFill>
              </a:rPr>
              <a:t>，向量操作计算量、内存带宽消耗减半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206957-D724-4E30-BD92-74BD56CC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5" y="3137041"/>
            <a:ext cx="4962525" cy="2771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37BEA5-69EF-46A9-AE58-F8E992B4B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340" y="2536967"/>
            <a:ext cx="534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6"/>
    </mc:Choice>
    <mc:Fallback xmlns="">
      <p:transition spd="slow" advTm="20366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6"/>
        <p14:stopEvt time="17736" objId="6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优化方法：向量化（借助编译器）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5B8B-0237-44C8-939A-D49633E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627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扩充</a:t>
            </a:r>
            <a:r>
              <a:rPr lang="en-US" altLang="zh-CN" dirty="0" err="1">
                <a:solidFill>
                  <a:schemeClr val="bg1"/>
                </a:solidFill>
              </a:rPr>
              <a:t>local_sum</a:t>
            </a:r>
            <a:r>
              <a:rPr lang="zh-CN" altLang="en-US" dirty="0">
                <a:solidFill>
                  <a:schemeClr val="bg1"/>
                </a:solidFill>
              </a:rPr>
              <a:t>，从标量扩充到数组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CEDA19-7B3E-4BB8-B921-3EF84873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89" y="3783012"/>
            <a:ext cx="5172075" cy="295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2D174A-077F-4339-B563-259326556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665" y="5129501"/>
            <a:ext cx="7172325" cy="11144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055CAC6-8411-46D7-9AF0-E4BCB0AECF5E}"/>
              </a:ext>
            </a:extLst>
          </p:cNvPr>
          <p:cNvCxnSpPr/>
          <p:nvPr/>
        </p:nvCxnSpPr>
        <p:spPr>
          <a:xfrm>
            <a:off x="6177826" y="4096759"/>
            <a:ext cx="0" cy="9861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C5C456D-C1FA-4DC4-AD3E-4835E07C9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087" y="2403476"/>
            <a:ext cx="6219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7"/>
    </mc:Choice>
    <mc:Fallback xmlns="">
      <p:transition spd="slow" advTm="1315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9"/>
        <p14:stopEvt time="10653" objId="9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C9B9-1A0C-428E-9741-5CF69AE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优化结果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458FA6F-4DBB-4827-9C55-C4818CE5A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62314"/>
              </p:ext>
            </p:extLst>
          </p:nvPr>
        </p:nvGraphicFramePr>
        <p:xfrm>
          <a:off x="1369620" y="1103890"/>
          <a:ext cx="9670143" cy="540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547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0"/>
    </mc:Choice>
    <mc:Fallback xmlns="">
      <p:transition spd="slow" advTm="968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5"/>
        <p14:stopEvt time="3395" objId="5"/>
      </p14:showEvtLst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1126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等线</vt:lpstr>
      <vt:lpstr>等线 Light</vt:lpstr>
      <vt:lpstr>Arial</vt:lpstr>
      <vt:lpstr>Office 主题​​</vt:lpstr>
      <vt:lpstr>赛题简介</vt:lpstr>
      <vt:lpstr>应用运行环境简介</vt:lpstr>
      <vt:lpstr>程序流程介绍</vt:lpstr>
      <vt:lpstr>瓶颈分析</vt:lpstr>
      <vt:lpstr>优化后流程</vt:lpstr>
      <vt:lpstr>优化方法：预计算</vt:lpstr>
      <vt:lpstr>优化方法：局部降精</vt:lpstr>
      <vt:lpstr>优化方法：向量化（借助编译器）</vt:lpstr>
      <vt:lpstr>优化结果</vt:lpstr>
      <vt:lpstr>最终结果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PAC18技术报告</dc:title>
  <dc:creator>HUang CHenghuan</dc:creator>
  <cp:lastModifiedBy>HUang CHenghuan</cp:lastModifiedBy>
  <cp:revision>121</cp:revision>
  <dcterms:created xsi:type="dcterms:W3CDTF">2018-08-11T05:54:37Z</dcterms:created>
  <dcterms:modified xsi:type="dcterms:W3CDTF">2018-10-16T02:01:36Z</dcterms:modified>
</cp:coreProperties>
</file>