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87" r:id="rId3"/>
    <p:sldId id="289" r:id="rId4"/>
    <p:sldId id="290" r:id="rId5"/>
    <p:sldId id="291" r:id="rId6"/>
    <p:sldId id="288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4" r:id="rId16"/>
    <p:sldId id="275" r:id="rId17"/>
    <p:sldId id="276" r:id="rId18"/>
    <p:sldId id="277" r:id="rId19"/>
    <p:sldId id="268" r:id="rId20"/>
    <p:sldId id="278" r:id="rId21"/>
    <p:sldId id="279" r:id="rId22"/>
    <p:sldId id="272" r:id="rId23"/>
    <p:sldId id="271" r:id="rId24"/>
    <p:sldId id="285" r:id="rId25"/>
    <p:sldId id="280" r:id="rId26"/>
    <p:sldId id="281" r:id="rId27"/>
    <p:sldId id="286" r:id="rId28"/>
    <p:sldId id="292" r:id="rId29"/>
    <p:sldId id="293" r:id="rId30"/>
    <p:sldId id="284" r:id="rId31"/>
  </p:sldIdLst>
  <p:sldSz cx="9144000" cy="5143500" type="screen16x9"/>
  <p:notesSz cx="6858000" cy="9144000"/>
  <p:embeddedFontLst>
    <p:embeddedFont>
      <p:font typeface="Amatic SC" panose="020B0604020202020204" charset="-79"/>
      <p:regular r:id="rId33"/>
      <p:bold r:id="rId34"/>
    </p:embeddedFont>
    <p:embeddedFont>
      <p:font typeface="Roboto" panose="020B0604020202020204" charset="0"/>
      <p:regular r:id="rId35"/>
      <p:bold r:id="rId36"/>
      <p:italic r:id="rId37"/>
      <p:boldItalic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  <p:embeddedFont>
      <p:font typeface="Impact" panose="020B0806030902050204" pitchFamily="34" charset="0"/>
      <p:regular r:id="rId43"/>
    </p:embeddedFont>
    <p:embeddedFont>
      <p:font typeface="Comfortaa" panose="020B0604020202020204" charset="0"/>
      <p:regular r:id="rId44"/>
      <p:bold r:id="rId45"/>
    </p:embeddedFont>
    <p:embeddedFont>
      <p:font typeface="Merriweather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8C1C07-99F1-4753-A4C7-11DC003BA7B7}">
  <a:tblStyle styleId="{788C1C07-99F1-4753-A4C7-11DC003BA7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D037320-389F-42C3-B78E-3136F95E4E6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17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13d40167d5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13d40167d5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13d40167d5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13d40167d5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13d40167d5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6" name="Google Shape;1936;g13d40167d5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g13d40167d5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3" name="Google Shape;1943;g13d40167d5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13d40167d5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13d40167d5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3d40167d5a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13d40167d5a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3d40167d5a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13d40167d5a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3d40167d5a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3d40167d5a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13d40167d5a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13d40167d5a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13d40167d5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13d40167d5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B1B1B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opening tag: This consists of the name of the element (in this case, p), wrapped in opening and closing angle brackets. This states where the element begins or starts to take effect — in this case where the paragraph begins.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closing tag: This is the same as the opening tag, except that it includes a </a:t>
            </a:r>
            <a:r>
              <a:rPr lang="en" sz="1200" i="1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forward slash</a:t>
            </a:r>
            <a:r>
              <a:rPr lang="en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before the element name. This states where the element ends — in this case where the paragraph ends. Failing to add a closing tag is one of the standard beginner errors and can lead to strange results.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content: This is the content of the element, which in this case, is just text.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element: The opening tag, the closing tag, and the content together comprise the element.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15ce4b08c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15ce4b08c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3705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14b74cb447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Google Shape;2060;g14b74cb447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13d40167d5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13d40167d5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13d40167d5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6" name="Google Shape;2006;g13d40167d5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15ce4b08c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15ce4b08c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13ee0d212f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13ee0d212f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52b6b954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152b6b954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15ce4b08c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15ce4b08c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92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152b6b954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152b6b954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146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15ce4b08c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15ce4b08c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47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15ce4b08c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15ce4b08c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886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152b6b954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152b6b954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15ce4b08c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15ce4b08c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26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15ce4b08c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15ce4b08c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172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15ce4b08c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15ce4b08c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167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Impact"/>
                <a:ea typeface="Impact"/>
                <a:cs typeface="Impact"/>
                <a:sym typeface="Impact"/>
              </a:rPr>
              <a:t>WEB FRONT </a:t>
            </a:r>
            <a:endParaRPr sz="5400" dirty="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Impact"/>
                <a:ea typeface="Impact"/>
                <a:cs typeface="Impact"/>
                <a:sym typeface="Impact"/>
              </a:rPr>
              <a:t>END DESIGN</a:t>
            </a:r>
            <a:endParaRPr sz="5400" dirty="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WHAT IS MARKUP ?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25" name="Google Shape;1925;p18"/>
          <p:cNvSpPr txBox="1">
            <a:spLocks noGrp="1"/>
          </p:cNvSpPr>
          <p:nvPr>
            <p:ph type="body" idx="1"/>
          </p:nvPr>
        </p:nvSpPr>
        <p:spPr>
          <a:xfrm>
            <a:off x="691425" y="1722075"/>
            <a:ext cx="7886700" cy="26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lang="en" sz="2000"/>
              <a:t>Data included in an electronic document which is distinct from the actual content. 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✖"/>
            </a:pPr>
            <a:r>
              <a:rPr lang="en" sz="2000"/>
              <a:t>Markup is often used to control the display of the document or to enrich its content to facilitate automated processing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926" name="Google Shape;1926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19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WHAT IS A </a:t>
            </a:r>
            <a:r>
              <a:rPr lang="en" sz="30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MARKUP LANGUAGE </a:t>
            </a: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32" name="Google Shape;1932;p19"/>
          <p:cNvSpPr txBox="1">
            <a:spLocks noGrp="1"/>
          </p:cNvSpPr>
          <p:nvPr>
            <p:ph type="body" idx="1"/>
          </p:nvPr>
        </p:nvSpPr>
        <p:spPr>
          <a:xfrm>
            <a:off x="691425" y="1722075"/>
            <a:ext cx="7886700" cy="32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lang="en" sz="2000"/>
              <a:t>A markup language is a computer language to create web pages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✖"/>
            </a:pPr>
            <a:r>
              <a:rPr lang="en" sz="2000"/>
              <a:t>Markup means it uses  </a:t>
            </a:r>
            <a:r>
              <a:rPr lang="en" sz="2000">
                <a:solidFill>
                  <a:srgbClr val="0000FF"/>
                </a:solidFill>
              </a:rPr>
              <a:t>&lt;tags&gt;</a:t>
            </a:r>
            <a:r>
              <a:rPr lang="en" sz="2000"/>
              <a:t>  to define elements and add information. It is not a programming language contains typical syntax to create a webpage.</a:t>
            </a: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933" name="Google Shape;1933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2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HyperText Markup Language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39" name="Google Shape;1939;p20"/>
          <p:cNvSpPr txBox="1">
            <a:spLocks noGrp="1"/>
          </p:cNvSpPr>
          <p:nvPr>
            <p:ph type="body" idx="1"/>
          </p:nvPr>
        </p:nvSpPr>
        <p:spPr>
          <a:xfrm>
            <a:off x="691425" y="1722075"/>
            <a:ext cx="7886700" cy="32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lang="en" sz="2000"/>
              <a:t>The code that is used to </a:t>
            </a:r>
            <a:r>
              <a:rPr lang="en" sz="2000">
                <a:solidFill>
                  <a:srgbClr val="0000FF"/>
                </a:solidFill>
              </a:rPr>
              <a:t>structure</a:t>
            </a:r>
            <a:r>
              <a:rPr lang="en" sz="2000"/>
              <a:t> a web page and its </a:t>
            </a:r>
            <a:r>
              <a:rPr lang="en" sz="2000">
                <a:solidFill>
                  <a:srgbClr val="0000FF"/>
                </a:solidFill>
              </a:rPr>
              <a:t>content</a:t>
            </a:r>
            <a:endParaRPr sz="2000">
              <a:solidFill>
                <a:srgbClr val="0000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✖"/>
            </a:pPr>
            <a:r>
              <a:rPr lang="en" sz="2000"/>
              <a:t>It’s set of markup </a:t>
            </a:r>
            <a:r>
              <a:rPr lang="en" sz="2000">
                <a:solidFill>
                  <a:srgbClr val="0000FF"/>
                </a:solidFill>
              </a:rPr>
              <a:t>symbols</a:t>
            </a:r>
            <a:r>
              <a:rPr lang="en" sz="2000"/>
              <a:t> or </a:t>
            </a:r>
            <a:r>
              <a:rPr lang="en" sz="2000">
                <a:solidFill>
                  <a:srgbClr val="0000FF"/>
                </a:solidFill>
              </a:rPr>
              <a:t>codes</a:t>
            </a:r>
            <a:endParaRPr sz="2000">
              <a:solidFill>
                <a:srgbClr val="0000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✖"/>
            </a:pPr>
            <a:r>
              <a:rPr lang="en" sz="2000"/>
              <a:t>The markup tells web browsers </a:t>
            </a:r>
            <a:r>
              <a:rPr lang="en" sz="2000">
                <a:solidFill>
                  <a:srgbClr val="0000FF"/>
                </a:solidFill>
              </a:rPr>
              <a:t>how to display</a:t>
            </a:r>
            <a:r>
              <a:rPr lang="en" sz="2000"/>
              <a:t> a web page's words and images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940" name="Google Shape;1940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21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HyperText Markup Language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46" name="Google Shape;1946;p21"/>
          <p:cNvSpPr txBox="1">
            <a:spLocks noGrp="1"/>
          </p:cNvSpPr>
          <p:nvPr>
            <p:ph type="body" idx="1"/>
          </p:nvPr>
        </p:nvSpPr>
        <p:spPr>
          <a:xfrm>
            <a:off x="691425" y="1722075"/>
            <a:ext cx="7886700" cy="32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lang="en" sz="2000"/>
              <a:t>Each individual piece markup code is referred to as an </a:t>
            </a:r>
            <a:r>
              <a:rPr lang="en" sz="2000">
                <a:solidFill>
                  <a:srgbClr val="0000FF"/>
                </a:solidFill>
              </a:rPr>
              <a:t>element</a:t>
            </a:r>
            <a:r>
              <a:rPr lang="en" sz="2000"/>
              <a:t>.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✖"/>
            </a:pPr>
            <a:r>
              <a:rPr lang="en" sz="2000"/>
              <a:t>For each type of content,presentation style and other functionality there exist different </a:t>
            </a:r>
            <a:r>
              <a:rPr lang="en" sz="2000">
                <a:solidFill>
                  <a:srgbClr val="0000FF"/>
                </a:solidFill>
              </a:rPr>
              <a:t>html &lt;tags&gt;.</a:t>
            </a:r>
            <a:endParaRPr sz="200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947" name="Google Shape;1947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948" name="Google Shape;19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571" y="3668400"/>
            <a:ext cx="2463925" cy="10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22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HTML Tags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54" name="Google Shape;1954;p22"/>
          <p:cNvSpPr txBox="1">
            <a:spLocks noGrp="1"/>
          </p:cNvSpPr>
          <p:nvPr>
            <p:ph type="body" idx="1"/>
          </p:nvPr>
        </p:nvSpPr>
        <p:spPr>
          <a:xfrm>
            <a:off x="750000" y="1435025"/>
            <a:ext cx="7886700" cy="32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lang="en" sz="2000"/>
              <a:t>HTML tags are special words wrapped in angle brackets (&lt; &gt;) which used to define different types of content in a webpage.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✖"/>
            </a:pPr>
            <a:r>
              <a:rPr lang="en" sz="2000"/>
              <a:t>Each individual piece markup code is referred to as an </a:t>
            </a:r>
            <a:r>
              <a:rPr lang="en" sz="2000">
                <a:solidFill>
                  <a:srgbClr val="0000FF"/>
                </a:solidFill>
              </a:rPr>
              <a:t>element</a:t>
            </a:r>
            <a:r>
              <a:rPr lang="en" sz="2000"/>
              <a:t>.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✖"/>
            </a:pPr>
            <a:r>
              <a:rPr lang="en" sz="2000"/>
              <a:t>For each type of content,presentation style and other functionality there exist different </a:t>
            </a:r>
            <a:r>
              <a:rPr lang="en" sz="2000">
                <a:solidFill>
                  <a:srgbClr val="0000FF"/>
                </a:solidFill>
              </a:rPr>
              <a:t>html &lt;tags&gt;.</a:t>
            </a:r>
            <a:endParaRPr sz="200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955" name="Google Shape;1955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31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Anatomy of an HTML document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29" name="Google Shape;2029;p31"/>
          <p:cNvSpPr txBox="1">
            <a:spLocks noGrp="1"/>
          </p:cNvSpPr>
          <p:nvPr>
            <p:ph type="body" idx="1"/>
          </p:nvPr>
        </p:nvSpPr>
        <p:spPr>
          <a:xfrm>
            <a:off x="628650" y="1462775"/>
            <a:ext cx="7886700" cy="32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30" name="Google Shape;2030;p3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32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Anatomy of an HTML document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36" name="Google Shape;2036;p32"/>
          <p:cNvSpPr txBox="1">
            <a:spLocks noGrp="1"/>
          </p:cNvSpPr>
          <p:nvPr>
            <p:ph type="body" idx="1"/>
          </p:nvPr>
        </p:nvSpPr>
        <p:spPr>
          <a:xfrm>
            <a:off x="628650" y="1462775"/>
            <a:ext cx="7886700" cy="32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&lt;!DOCTYPE html&gt;</a:t>
            </a: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37" name="Google Shape;2037;p3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33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Anatomy of an HTML document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43" name="Google Shape;2043;p33"/>
          <p:cNvSpPr txBox="1">
            <a:spLocks noGrp="1"/>
          </p:cNvSpPr>
          <p:nvPr>
            <p:ph type="body" idx="1"/>
          </p:nvPr>
        </p:nvSpPr>
        <p:spPr>
          <a:xfrm>
            <a:off x="628650" y="1462775"/>
            <a:ext cx="7886700" cy="32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&lt;!DOCTYPE html&gt;</a:t>
            </a: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&lt;html&gt;</a:t>
            </a: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   </a:t>
            </a:r>
            <a:r>
              <a:rPr lang="en" sz="1100">
                <a:solidFill>
                  <a:schemeClr val="lt2"/>
                </a:solidFill>
              </a:rPr>
              <a:t> &lt;head&gt;</a:t>
            </a:r>
            <a:endParaRPr sz="1100">
              <a:solidFill>
                <a:schemeClr val="lt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    &lt;/head&gt;</a:t>
            </a:r>
            <a:endParaRPr sz="1100">
              <a:solidFill>
                <a:schemeClr val="lt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     &lt;body&gt;</a:t>
            </a:r>
            <a:endParaRPr sz="1100">
              <a:solidFill>
                <a:schemeClr val="lt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    &lt;/body&gt;</a:t>
            </a:r>
            <a:endParaRPr sz="1100">
              <a:solidFill>
                <a:schemeClr val="lt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    &lt;/html&gt;</a:t>
            </a: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44" name="Google Shape;2044;p3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34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Anatomy of an HTML document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50" name="Google Shape;2050;p34"/>
          <p:cNvSpPr txBox="1">
            <a:spLocks noGrp="1"/>
          </p:cNvSpPr>
          <p:nvPr>
            <p:ph type="body" idx="1"/>
          </p:nvPr>
        </p:nvSpPr>
        <p:spPr>
          <a:xfrm>
            <a:off x="628650" y="1462775"/>
            <a:ext cx="7886700" cy="32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&lt;!DOCTYPE html&gt;</a:t>
            </a: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&lt;html&gt;</a:t>
            </a: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   </a:t>
            </a:r>
            <a:r>
              <a:rPr lang="en" sz="1100">
                <a:solidFill>
                  <a:schemeClr val="lt2"/>
                </a:solidFill>
              </a:rPr>
              <a:t> </a:t>
            </a:r>
            <a:r>
              <a:rPr lang="en" sz="1100">
                <a:solidFill>
                  <a:srgbClr val="111111"/>
                </a:solidFill>
              </a:rPr>
              <a:t>&lt;head&gt;</a:t>
            </a:r>
            <a:endParaRPr sz="1100">
              <a:solidFill>
                <a:srgbClr val="11111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11111"/>
                </a:solidFill>
              </a:rPr>
              <a:t>    &lt;/head&gt;</a:t>
            </a:r>
            <a:endParaRPr sz="1100">
              <a:solidFill>
                <a:srgbClr val="11111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11111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11111"/>
                </a:solidFill>
              </a:rPr>
              <a:t>     &lt;body&gt;</a:t>
            </a:r>
            <a:endParaRPr sz="1100">
              <a:solidFill>
                <a:srgbClr val="11111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11111"/>
                </a:solidFill>
              </a:rPr>
              <a:t>    &lt;/body&gt;</a:t>
            </a:r>
            <a:endParaRPr sz="1100">
              <a:solidFill>
                <a:srgbClr val="11111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    &lt;/html&gt;</a:t>
            </a: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51" name="Google Shape;2051;p3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25"/>
          <p:cNvSpPr txBox="1">
            <a:spLocks noGrp="1"/>
          </p:cNvSpPr>
          <p:nvPr>
            <p:ph type="title"/>
          </p:nvPr>
        </p:nvSpPr>
        <p:spPr>
          <a:xfrm>
            <a:off x="761750" y="780650"/>
            <a:ext cx="74916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The anatomy of an HTML element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86" name="Google Shape;1986;p2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420609" y="2417862"/>
            <a:ext cx="4025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CD"/>
                </a:solidFill>
                <a:latin typeface="Verdana" panose="020B0604030504040204" pitchFamily="34" charset="0"/>
              </a:rPr>
              <a:t>&lt;</a:t>
            </a:r>
            <a:r>
              <a:rPr lang="en-IN" dirty="0" err="1" smtClean="0">
                <a:solidFill>
                  <a:srgbClr val="A52A2A"/>
                </a:solidFill>
                <a:latin typeface="Verdana" panose="020B0604030504040204" pitchFamily="34" charset="0"/>
              </a:rPr>
              <a:t>tagname</a:t>
            </a:r>
            <a:r>
              <a:rPr lang="en-IN" dirty="0" smtClean="0">
                <a:solidFill>
                  <a:srgbClr val="0000CD"/>
                </a:solidFill>
                <a:latin typeface="Verdana" panose="020B0604030504040204" pitchFamily="34" charset="0"/>
              </a:rPr>
              <a:t>&gt;</a:t>
            </a:r>
            <a:r>
              <a:rPr lang="en-IN" dirty="0" smtClean="0">
                <a:latin typeface="Verdana" panose="020B0604030504040204" pitchFamily="34" charset="0"/>
              </a:rPr>
              <a:t>your text/content</a:t>
            </a:r>
            <a:r>
              <a:rPr lang="en-IN" dirty="0" smtClean="0">
                <a:solidFill>
                  <a:srgbClr val="0000CD"/>
                </a:solidFill>
                <a:latin typeface="Verdana" panose="020B0604030504040204" pitchFamily="34" charset="0"/>
              </a:rPr>
              <a:t>&lt;</a:t>
            </a:r>
            <a:r>
              <a:rPr lang="en-IN" dirty="0" smtClean="0">
                <a:solidFill>
                  <a:srgbClr val="A52A2A"/>
                </a:solidFill>
                <a:latin typeface="Verdana" panose="020B0604030504040204" pitchFamily="34" charset="0"/>
              </a:rPr>
              <a:t>/</a:t>
            </a:r>
            <a:r>
              <a:rPr lang="en-IN" dirty="0" err="1">
                <a:solidFill>
                  <a:srgbClr val="A52A2A"/>
                </a:solidFill>
                <a:latin typeface="Verdana" panose="020B0604030504040204" pitchFamily="34" charset="0"/>
              </a:rPr>
              <a:t>tagname</a:t>
            </a:r>
            <a:r>
              <a:rPr lang="en-IN" dirty="0">
                <a:solidFill>
                  <a:srgbClr val="0000CD"/>
                </a:solidFill>
                <a:latin typeface="Verdana" panose="020B0604030504040204" pitchFamily="34" charset="0"/>
              </a:rPr>
              <a:t>&gt;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42"/>
          <p:cNvSpPr txBox="1">
            <a:spLocks noGrp="1"/>
          </p:cNvSpPr>
          <p:nvPr>
            <p:ph type="title"/>
          </p:nvPr>
        </p:nvSpPr>
        <p:spPr>
          <a:xfrm>
            <a:off x="870012" y="623024"/>
            <a:ext cx="7142238" cy="2120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 smtClean="0">
                <a:latin typeface="Comfortaa"/>
                <a:ea typeface="Comfortaa"/>
                <a:cs typeface="Comfortaa"/>
                <a:sym typeface="Comfortaa"/>
              </a:rPr>
              <a:t>WHY</a:t>
            </a:r>
            <a:r>
              <a:rPr lang="en-IN" dirty="0" smtClean="0">
                <a:latin typeface="Comfortaa"/>
                <a:ea typeface="Comfortaa"/>
                <a:cs typeface="Comfortaa"/>
                <a:sym typeface="Comfortaa"/>
              </a:rPr>
              <a:t>??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05" name="Google Shape;2105;p4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849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4" grpId="3"/>
      <p:bldP spid="2104" grpId="4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35"/>
          <p:cNvSpPr txBox="1">
            <a:spLocks noGrp="1"/>
          </p:cNvSpPr>
          <p:nvPr>
            <p:ph type="title" idx="4294967295"/>
          </p:nvPr>
        </p:nvSpPr>
        <p:spPr>
          <a:xfrm>
            <a:off x="2923225" y="406225"/>
            <a:ext cx="3297600" cy="19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lt1"/>
                </a:solidFill>
              </a:rPr>
              <a:t>Let’s code !</a:t>
            </a:r>
            <a:endParaRPr sz="2400"/>
          </a:p>
        </p:txBody>
      </p:sp>
      <p:sp>
        <p:nvSpPr>
          <p:cNvPr id="2057" name="Google Shape;2057;p3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36"/>
          <p:cNvSpPr txBox="1">
            <a:spLocks noGrp="1"/>
          </p:cNvSpPr>
          <p:nvPr>
            <p:ph type="ctrTitle"/>
          </p:nvPr>
        </p:nvSpPr>
        <p:spPr>
          <a:xfrm>
            <a:off x="1557875" y="1411893"/>
            <a:ext cx="6028200" cy="1760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erriweather"/>
                <a:ea typeface="Merriweather"/>
                <a:cs typeface="Merriweather"/>
                <a:sym typeface="Merriweather"/>
              </a:rPr>
              <a:t>Lets create a small website using html tags</a:t>
            </a:r>
            <a:endParaRPr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63" name="Google Shape;2063;p36"/>
          <p:cNvSpPr txBox="1">
            <a:spLocks noGrp="1"/>
          </p:cNvSpPr>
          <p:nvPr>
            <p:ph type="subTitle" idx="1"/>
          </p:nvPr>
        </p:nvSpPr>
        <p:spPr>
          <a:xfrm>
            <a:off x="1575675" y="3470563"/>
            <a:ext cx="6028200" cy="1620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 Text Markup Language</a:t>
            </a:r>
            <a:endParaRPr dirty="0"/>
          </a:p>
        </p:txBody>
      </p:sp>
      <p:sp>
        <p:nvSpPr>
          <p:cNvPr id="2064" name="Google Shape;206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29"/>
          <p:cNvSpPr txBox="1">
            <a:spLocks noGrp="1"/>
          </p:cNvSpPr>
          <p:nvPr>
            <p:ph type="subTitle" idx="4294967295"/>
          </p:nvPr>
        </p:nvSpPr>
        <p:spPr>
          <a:xfrm>
            <a:off x="673825" y="2443375"/>
            <a:ext cx="7510200" cy="16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4"/>
                </a:solidFill>
              </a:rPr>
              <a:t>We can add additional information to a &lt;tag&gt; </a:t>
            </a:r>
            <a:endParaRPr sz="2200" dirty="0">
              <a:solidFill>
                <a:schemeClr val="accent4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4"/>
                </a:solidFill>
              </a:rPr>
              <a:t>as its Attribute</a:t>
            </a:r>
            <a:endParaRPr sz="2200" dirty="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4"/>
              </a:solidFill>
            </a:endParaRPr>
          </a:p>
        </p:txBody>
      </p:sp>
      <p:sp>
        <p:nvSpPr>
          <p:cNvPr id="2016" name="Google Shape;2016;p2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7" name="Google Shape;2017;p2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2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2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HTML ATTRIBUTES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09" name="Google Shape;2009;p28"/>
          <p:cNvSpPr txBox="1">
            <a:spLocks noGrp="1"/>
          </p:cNvSpPr>
          <p:nvPr>
            <p:ph type="body" idx="1"/>
          </p:nvPr>
        </p:nvSpPr>
        <p:spPr>
          <a:xfrm>
            <a:off x="1131750" y="1465075"/>
            <a:ext cx="6880500" cy="24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lang="en" sz="2000"/>
              <a:t>Attribute has two parts </a:t>
            </a:r>
            <a:r>
              <a:rPr lang="en" sz="2000">
                <a:solidFill>
                  <a:srgbClr val="0000FF"/>
                </a:solidFill>
              </a:rPr>
              <a:t>name</a:t>
            </a:r>
            <a:r>
              <a:rPr lang="en" sz="2000"/>
              <a:t> and </a:t>
            </a:r>
            <a:r>
              <a:rPr lang="en" sz="2000">
                <a:solidFill>
                  <a:srgbClr val="0000FF"/>
                </a:solidFill>
              </a:rPr>
              <a:t>value. </a:t>
            </a:r>
            <a:endParaRPr sz="2000">
              <a:solidFill>
                <a:srgbClr val="0000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✖"/>
            </a:pPr>
            <a:r>
              <a:rPr lang="en" sz="2000"/>
              <a:t>Added within the opening tag after tag name.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✖"/>
            </a:pPr>
            <a:r>
              <a:rPr lang="en" sz="2000"/>
              <a:t>The attribute name followed by an equal sign.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✖"/>
            </a:pPr>
            <a:r>
              <a:rPr lang="en" sz="2000"/>
              <a:t>The attribute value wrapped by opening and closing quotation marks.</a:t>
            </a:r>
            <a:endParaRPr sz="2000"/>
          </a:p>
        </p:txBody>
      </p:sp>
      <p:sp>
        <p:nvSpPr>
          <p:cNvPr id="2010" name="Google Shape;2010;p2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42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 smtClean="0">
                <a:latin typeface="Comfortaa"/>
                <a:ea typeface="Comfortaa"/>
                <a:cs typeface="Comfortaa"/>
                <a:sym typeface="Comfortaa"/>
              </a:rPr>
              <a:t>Comment Tag</a:t>
            </a:r>
            <a:br>
              <a:rPr lang="en-IN" dirty="0" smtClean="0">
                <a:latin typeface="Comfortaa"/>
                <a:ea typeface="Comfortaa"/>
                <a:cs typeface="Comfortaa"/>
                <a:sym typeface="Comfortaa"/>
              </a:rPr>
            </a:br>
            <a:r>
              <a:rPr lang="en-IN" sz="2800" dirty="0"/>
              <a:t>HTML &lt;!--...--&gt; Tag</a:t>
            </a:r>
            <a:endParaRPr sz="28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05" name="Google Shape;2105;p4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53" y="1205925"/>
            <a:ext cx="4509894" cy="3912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3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omfortaa"/>
                <a:ea typeface="Comfortaa"/>
                <a:cs typeface="Comfortaa"/>
                <a:sym typeface="Comfortaa"/>
              </a:rPr>
              <a:t>HTML FORMATING TAGS 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70" name="Google Shape;2070;p37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Char char="✖"/>
            </a:pPr>
            <a:r>
              <a:rPr lang="en" sz="1300" dirty="0"/>
              <a:t>HTML provides unique tags for representing text data in different </a:t>
            </a:r>
            <a:r>
              <a:rPr lang="en" sz="1300" dirty="0" smtClean="0"/>
              <a:t>markups</a:t>
            </a:r>
            <a:endParaRPr lang="en" sz="1300" dirty="0"/>
          </a:p>
          <a:p>
            <a:pPr marL="14605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endParaRPr sz="1300" dirty="0"/>
          </a:p>
          <a:p>
            <a:pPr marL="18288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300" dirty="0"/>
          </a:p>
          <a:p>
            <a:pPr marL="13716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2071" name="Google Shape;2071;p3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27" y="1905000"/>
            <a:ext cx="3830781" cy="2784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Tags for Media Files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77" name="Google Shape;2077;p3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Char char="✖"/>
            </a:pPr>
            <a:r>
              <a:rPr lang="en" sz="1300" dirty="0"/>
              <a:t>HTML defines unique tags for adding media files as contents</a:t>
            </a:r>
            <a:endParaRPr sz="1300" dirty="0"/>
          </a:p>
          <a:p>
            <a:pPr lvl="3" indent="-311150">
              <a:lnSpc>
                <a:spcPct val="115000"/>
              </a:lnSpc>
              <a:buSzPts val="1300"/>
            </a:pPr>
            <a:endParaRPr lang="en-IN" sz="1100" dirty="0" smtClean="0"/>
          </a:p>
          <a:p>
            <a:pPr lvl="3" indent="-311150">
              <a:lnSpc>
                <a:spcPct val="115000"/>
              </a:lnSpc>
              <a:buSzPts val="1300"/>
            </a:pPr>
            <a:r>
              <a:rPr lang="en-IN" sz="1100" dirty="0" smtClean="0"/>
              <a:t>To play a </a:t>
            </a:r>
            <a:r>
              <a:rPr lang="en-IN" sz="1100" dirty="0" err="1" smtClean="0"/>
              <a:t>youtube</a:t>
            </a:r>
            <a:r>
              <a:rPr lang="en-IN" sz="1100" dirty="0" smtClean="0"/>
              <a:t> video</a:t>
            </a:r>
          </a:p>
          <a:p>
            <a:pPr marL="1517650" lvl="3" indent="0">
              <a:lnSpc>
                <a:spcPct val="115000"/>
              </a:lnSpc>
              <a:buSzPts val="1300"/>
              <a:buNone/>
            </a:pPr>
            <a:r>
              <a:rPr lang="en-IN" sz="1100" dirty="0"/>
              <a:t> </a:t>
            </a:r>
            <a:r>
              <a:rPr lang="en-IN" sz="1100" dirty="0" smtClean="0"/>
              <a:t>            &lt;iframe</a:t>
            </a:r>
            <a:r>
              <a:rPr lang="en-IN" sz="1100" dirty="0"/>
              <a:t> width="420" height="315"</a:t>
            </a:r>
            <a:br>
              <a:rPr lang="en-IN" sz="1100" dirty="0"/>
            </a:br>
            <a:r>
              <a:rPr lang="en-IN" sz="1100" dirty="0" smtClean="0"/>
              <a:t>             </a:t>
            </a:r>
            <a:r>
              <a:rPr lang="en-IN" sz="1100" dirty="0" err="1" smtClean="0"/>
              <a:t>src</a:t>
            </a:r>
            <a:r>
              <a:rPr lang="en-IN" sz="1100" dirty="0"/>
              <a:t>="https://www.youtube.com/embed/tgbNymZ7vqY"&gt;</a:t>
            </a:r>
            <a:br>
              <a:rPr lang="en-IN" sz="1100" dirty="0"/>
            </a:br>
            <a:r>
              <a:rPr lang="en-IN" sz="1100" dirty="0" smtClean="0"/>
              <a:t>            &lt;/iframe&gt;</a:t>
            </a:r>
          </a:p>
          <a:p>
            <a:pPr lvl="3" indent="-311150">
              <a:lnSpc>
                <a:spcPct val="115000"/>
              </a:lnSpc>
              <a:buSzPts val="1300"/>
            </a:pPr>
            <a:r>
              <a:rPr lang="en" sz="1100" dirty="0" smtClean="0"/>
              <a:t>Audio </a:t>
            </a:r>
            <a:r>
              <a:rPr lang="en" sz="1100" dirty="0"/>
              <a:t>- &lt;audio&gt; tag</a:t>
            </a:r>
            <a:endParaRPr sz="1100" dirty="0"/>
          </a:p>
          <a:p>
            <a:pPr marL="228600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100" dirty="0"/>
              <a:t>&lt;audio &gt;</a:t>
            </a:r>
            <a:endParaRPr sz="1100" dirty="0"/>
          </a:p>
          <a:p>
            <a:pPr marL="22860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  &lt;source </a:t>
            </a:r>
            <a:r>
              <a:rPr lang="en" sz="1300" dirty="0"/>
              <a:t>src = “file_path” type = “audio/mpeg”&gt;</a:t>
            </a:r>
            <a:endParaRPr sz="1300" dirty="0"/>
          </a:p>
          <a:p>
            <a:pPr marL="22860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&lt;/audio</a:t>
            </a:r>
            <a:r>
              <a:rPr lang="en" sz="1100" dirty="0" smtClean="0"/>
              <a:t>&gt;</a:t>
            </a:r>
            <a:endParaRPr sz="1100" dirty="0"/>
          </a:p>
          <a:p>
            <a:pPr marL="182880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dirty="0"/>
              <a:t>Video -  &lt;video&gt; tag</a:t>
            </a:r>
            <a:endParaRPr sz="1100" dirty="0"/>
          </a:p>
          <a:p>
            <a:pPr marL="228600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100" dirty="0"/>
              <a:t>&lt;video&gt;</a:t>
            </a:r>
            <a:endParaRPr sz="1100" dirty="0"/>
          </a:p>
          <a:p>
            <a:pPr marL="22860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 &lt;source src = “file_path” type = “video/mp4”&gt;</a:t>
            </a:r>
            <a:endParaRPr sz="1100" dirty="0"/>
          </a:p>
          <a:p>
            <a:pPr marL="22860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&lt;/video</a:t>
            </a:r>
            <a:r>
              <a:rPr lang="en" sz="1100" dirty="0" smtClean="0"/>
              <a:t>&gt;</a:t>
            </a:r>
          </a:p>
          <a:p>
            <a:pPr marL="22860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" sz="1300" dirty="0"/>
          </a:p>
          <a:p>
            <a:pPr marL="22860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300" dirty="0"/>
          </a:p>
          <a:p>
            <a:pPr marL="18288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3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300" dirty="0"/>
          </a:p>
          <a:p>
            <a:pPr marL="22860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300" dirty="0"/>
          </a:p>
          <a:p>
            <a:pPr marL="18288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300" dirty="0"/>
          </a:p>
          <a:p>
            <a:pPr marL="13716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2078" name="Google Shape;2078;p3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42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latin typeface="Comfortaa"/>
                <a:ea typeface="Comfortaa"/>
                <a:cs typeface="Comfortaa"/>
                <a:sym typeface="Comfortaa"/>
              </a:rPr>
              <a:t>&lt;table&gt; 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05" name="Google Shape;2105;p4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49" y="1205925"/>
            <a:ext cx="5342083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41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omfortaa"/>
                <a:ea typeface="Comfortaa"/>
                <a:cs typeface="Comfortaa"/>
                <a:sym typeface="Comfortaa"/>
              </a:rPr>
              <a:t>&lt;table&gt; </a:t>
            </a:r>
            <a:r>
              <a:rPr lang="en" dirty="0">
                <a:latin typeface="Comfortaa"/>
                <a:ea typeface="Comfortaa"/>
                <a:cs typeface="Comfortaa"/>
                <a:sym typeface="Comfortaa"/>
              </a:rPr>
              <a:t>Tag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98" name="Google Shape;2098;p41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Char char="✖"/>
            </a:pPr>
            <a:r>
              <a:rPr lang="en" sz="1300" dirty="0" smtClean="0"/>
              <a:t>Tables are required to display data in rows and columns</a:t>
            </a:r>
            <a:endParaRPr sz="1300" dirty="0" smtClean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✖"/>
            </a:pPr>
            <a:r>
              <a:rPr lang="en" sz="1300" dirty="0" smtClean="0"/>
              <a:t>The important elements associated with the table tags are</a:t>
            </a:r>
            <a:endParaRPr sz="1300" dirty="0" smtClean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300" dirty="0"/>
          </a:p>
          <a:p>
            <a:pPr marL="1371600" lvl="2" indent="-3111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 smtClean="0"/>
              <a:t>&lt;table&gt; </a:t>
            </a:r>
            <a:r>
              <a:rPr lang="en" sz="1300" dirty="0"/>
              <a:t>: The </a:t>
            </a:r>
            <a:r>
              <a:rPr lang="en" sz="1300" dirty="0" smtClean="0"/>
              <a:t>main container of table</a:t>
            </a:r>
            <a:endParaRPr sz="1300" dirty="0"/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 smtClean="0"/>
              <a:t>&lt;thead&gt;  </a:t>
            </a:r>
            <a:r>
              <a:rPr lang="en" sz="1300" dirty="0"/>
              <a:t>: </a:t>
            </a:r>
            <a:r>
              <a:rPr lang="en" sz="1300" dirty="0" smtClean="0"/>
              <a:t>provides sep</a:t>
            </a:r>
            <a:r>
              <a:rPr lang="en-IN" sz="1300" dirty="0" smtClean="0"/>
              <a:t>a</a:t>
            </a:r>
            <a:r>
              <a:rPr lang="en" sz="1300" dirty="0" smtClean="0"/>
              <a:t>rate header for the table</a:t>
            </a:r>
            <a:endParaRPr lang="en-IN" sz="1300" dirty="0" smtClean="0"/>
          </a:p>
          <a:p>
            <a:pPr lvl="2" indent="-311150">
              <a:lnSpc>
                <a:spcPct val="115000"/>
              </a:lnSpc>
              <a:buSzPts val="1300"/>
            </a:pPr>
            <a:r>
              <a:rPr lang="en-US" sz="1300" dirty="0"/>
              <a:t>&lt;</a:t>
            </a:r>
            <a:r>
              <a:rPr lang="en-US" sz="1300" dirty="0" err="1"/>
              <a:t>tbody</a:t>
            </a:r>
            <a:r>
              <a:rPr lang="en-US" sz="1300" dirty="0"/>
              <a:t>&gt; : contains main content of the table </a:t>
            </a: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 smtClean="0"/>
              <a:t>&lt;th&gt; </a:t>
            </a:r>
            <a:r>
              <a:rPr lang="en" sz="1300" dirty="0"/>
              <a:t>: </a:t>
            </a:r>
            <a:r>
              <a:rPr lang="en" sz="1300" dirty="0" smtClean="0"/>
              <a:t>Adds table headings</a:t>
            </a:r>
            <a:endParaRPr sz="1300" dirty="0"/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 smtClean="0"/>
              <a:t>&lt;tr&gt; </a:t>
            </a:r>
            <a:r>
              <a:rPr lang="en" sz="1300" dirty="0"/>
              <a:t>: </a:t>
            </a:r>
            <a:r>
              <a:rPr lang="en" sz="1300" dirty="0" smtClean="0"/>
              <a:t>adds table row</a:t>
            </a:r>
            <a:endParaRPr sz="1300" dirty="0"/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 smtClean="0"/>
              <a:t>&lt;td&gt; </a:t>
            </a:r>
            <a:r>
              <a:rPr lang="en" sz="1300" dirty="0"/>
              <a:t>: </a:t>
            </a:r>
            <a:r>
              <a:rPr lang="en" sz="1300" dirty="0" smtClean="0"/>
              <a:t>adds table data</a:t>
            </a:r>
            <a:endParaRPr sz="1300" dirty="0" smtClean="0"/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 smtClean="0"/>
              <a:t>&lt;tfoot&gt; </a:t>
            </a:r>
            <a:r>
              <a:rPr lang="en" sz="1300" dirty="0"/>
              <a:t>:  </a:t>
            </a:r>
            <a:r>
              <a:rPr lang="en" sz="1300" dirty="0" smtClean="0"/>
              <a:t>contains sep</a:t>
            </a:r>
            <a:r>
              <a:rPr lang="en-IN" sz="1300" dirty="0" smtClean="0"/>
              <a:t>a</a:t>
            </a:r>
            <a:r>
              <a:rPr lang="en" sz="1300" dirty="0" smtClean="0"/>
              <a:t>rate footer for the table</a:t>
            </a:r>
            <a:endParaRPr sz="1300" dirty="0"/>
          </a:p>
        </p:txBody>
      </p:sp>
      <p:sp>
        <p:nvSpPr>
          <p:cNvPr id="2099" name="Google Shape;2099;p4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3838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42"/>
          <p:cNvSpPr txBox="1">
            <a:spLocks noGrp="1"/>
          </p:cNvSpPr>
          <p:nvPr>
            <p:ph type="title"/>
          </p:nvPr>
        </p:nvSpPr>
        <p:spPr>
          <a:xfrm>
            <a:off x="1131750" y="-311727"/>
            <a:ext cx="6880500" cy="8312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Comfortaa"/>
                <a:ea typeface="Comfortaa"/>
                <a:cs typeface="Comfortaa"/>
                <a:sym typeface="Comfortaa"/>
              </a:rPr>
              <a:t>&lt;form&gt; 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05" name="Google Shape;2105;p4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98" y="519545"/>
            <a:ext cx="6381750" cy="514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0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41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&lt;form&gt; Tag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98" name="Google Shape;2098;p41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Char char="✖"/>
            </a:pPr>
            <a:r>
              <a:rPr lang="en" sz="1300"/>
              <a:t>Forms are required to take input from the user who visits the website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✖"/>
            </a:pPr>
            <a:r>
              <a:rPr lang="en" sz="1300"/>
              <a:t>The important elements associated with the form elements are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300"/>
          </a:p>
          <a:p>
            <a:pPr marL="1371600" lvl="2" indent="-3111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&lt;input&gt; : The element where user can </a:t>
            </a:r>
            <a:r>
              <a:rPr lang="en" sz="1300">
                <a:solidFill>
                  <a:srgbClr val="0000FF"/>
                </a:solidFill>
              </a:rPr>
              <a:t>type in</a:t>
            </a:r>
            <a:r>
              <a:rPr lang="en" sz="1300"/>
              <a:t> data</a:t>
            </a:r>
            <a:endParaRPr sz="1300"/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&lt;label&gt;  : The information </a:t>
            </a:r>
            <a:r>
              <a:rPr lang="en" sz="1300">
                <a:solidFill>
                  <a:srgbClr val="0000FF"/>
                </a:solidFill>
              </a:rPr>
              <a:t>about the input</a:t>
            </a:r>
            <a:r>
              <a:rPr lang="en" sz="1300"/>
              <a:t> element</a:t>
            </a:r>
            <a:endParaRPr sz="1300"/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&lt;select&gt; : The element defines a </a:t>
            </a:r>
            <a:r>
              <a:rPr lang="en" sz="1300">
                <a:solidFill>
                  <a:srgbClr val="0000FF"/>
                </a:solidFill>
              </a:rPr>
              <a:t>drop-down</a:t>
            </a:r>
            <a:r>
              <a:rPr lang="en" sz="1300"/>
              <a:t> list</a:t>
            </a:r>
            <a:endParaRPr sz="1300"/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&lt;textarea&gt; : The element defines </a:t>
            </a:r>
            <a:r>
              <a:rPr lang="en" sz="1300">
                <a:solidFill>
                  <a:srgbClr val="0000FF"/>
                </a:solidFill>
              </a:rPr>
              <a:t>multi-line input</a:t>
            </a:r>
            <a:r>
              <a:rPr lang="en" sz="1300"/>
              <a:t> field</a:t>
            </a:r>
            <a:endParaRPr sz="1300"/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&lt;fieldset&gt; : The element used </a:t>
            </a:r>
            <a:r>
              <a:rPr lang="en" sz="1300">
                <a:solidFill>
                  <a:srgbClr val="0000FF"/>
                </a:solidFill>
              </a:rPr>
              <a:t>to relate</a:t>
            </a:r>
            <a:r>
              <a:rPr lang="en" sz="1300"/>
              <a:t> form elements</a:t>
            </a:r>
            <a:endParaRPr sz="1300"/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&lt;datalist&gt; : The element specifies a list of predefined options </a:t>
            </a:r>
            <a:endParaRPr sz="1300"/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&lt;button&gt; :  The element which defines a clickable element</a:t>
            </a:r>
            <a:endParaRPr sz="1300"/>
          </a:p>
        </p:txBody>
      </p:sp>
      <p:sp>
        <p:nvSpPr>
          <p:cNvPr id="2099" name="Google Shape;2099;p4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42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05" name="Google Shape;2105;p4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42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05" name="Google Shape;2105;p4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42"/>
          <p:cNvSpPr txBox="1">
            <a:spLocks noGrp="1"/>
          </p:cNvSpPr>
          <p:nvPr>
            <p:ph type="title"/>
          </p:nvPr>
        </p:nvSpPr>
        <p:spPr>
          <a:xfrm>
            <a:off x="1131750" y="529771"/>
            <a:ext cx="6880500" cy="6761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Comfortaa"/>
                <a:ea typeface="Comfortaa"/>
                <a:cs typeface="Comfortaa"/>
                <a:sym typeface="Comfortaa"/>
              </a:rPr>
              <a:t>FRONT END DESIGN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05" name="Google Shape;2105;p4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1114425"/>
            <a:ext cx="68389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5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HTML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5" name="Google Shape;1905;p15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Text Markup Language</a:t>
            </a:r>
            <a:endParaRPr/>
          </a:p>
        </p:txBody>
      </p:sp>
      <p:sp>
        <p:nvSpPr>
          <p:cNvPr id="1906" name="Google Shape;1906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16"/>
          <p:cNvSpPr txBox="1">
            <a:spLocks noGrp="1"/>
          </p:cNvSpPr>
          <p:nvPr>
            <p:ph type="body" idx="1"/>
          </p:nvPr>
        </p:nvSpPr>
        <p:spPr>
          <a:xfrm>
            <a:off x="907100" y="1266775"/>
            <a:ext cx="7178700" cy="23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0"/>
              <a:t>HTML (HyperText Markup Language) is the most </a:t>
            </a:r>
            <a:r>
              <a:rPr lang="en" i="0">
                <a:solidFill>
                  <a:srgbClr val="0000FF"/>
                </a:solidFill>
              </a:rPr>
              <a:t>basic building block</a:t>
            </a:r>
            <a:r>
              <a:rPr lang="en" i="0"/>
              <a:t> of the Web.</a:t>
            </a:r>
            <a:endParaRPr i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It defines the meaning and structure of web content</a:t>
            </a:r>
            <a:endParaRPr/>
          </a:p>
        </p:txBody>
      </p:sp>
      <p:sp>
        <p:nvSpPr>
          <p:cNvPr id="1912" name="Google Shape;1912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1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WHAT IS A HYPERTEXT ?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18" name="Google Shape;1918;p17"/>
          <p:cNvSpPr txBox="1">
            <a:spLocks noGrp="1"/>
          </p:cNvSpPr>
          <p:nvPr>
            <p:ph type="body" idx="1"/>
          </p:nvPr>
        </p:nvSpPr>
        <p:spPr>
          <a:xfrm>
            <a:off x="691425" y="1722075"/>
            <a:ext cx="7886700" cy="24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lang="en" sz="2000"/>
              <a:t>Refers to </a:t>
            </a:r>
            <a:r>
              <a:rPr lang="en" sz="2000">
                <a:solidFill>
                  <a:srgbClr val="FF0000"/>
                </a:solidFill>
              </a:rPr>
              <a:t>links</a:t>
            </a:r>
            <a:r>
              <a:rPr lang="en" sz="2000"/>
              <a:t> that connect web pages to one another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✖"/>
            </a:pPr>
            <a:r>
              <a:rPr lang="en" sz="2000"/>
              <a:t>Links are a fundamental aspect of the Web.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✖"/>
            </a:pPr>
            <a:r>
              <a:rPr lang="en" sz="2000"/>
              <a:t>Every web content is either text,graphic elements or multimedia which can be linked.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919" name="Google Shape;1919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384</TotalTime>
  <Words>849</Words>
  <Application>Microsoft Office PowerPoint</Application>
  <PresentationFormat>On-screen Show (16:9)</PresentationFormat>
  <Paragraphs>191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Amatic SC</vt:lpstr>
      <vt:lpstr>Roboto</vt:lpstr>
      <vt:lpstr>Verdana</vt:lpstr>
      <vt:lpstr>Impact</vt:lpstr>
      <vt:lpstr>Arial</vt:lpstr>
      <vt:lpstr>Comfortaa</vt:lpstr>
      <vt:lpstr>Merriweather</vt:lpstr>
      <vt:lpstr>Nathaniel template</vt:lpstr>
      <vt:lpstr> WEB FRONT  END DESIGN</vt:lpstr>
      <vt:lpstr>WHY??</vt:lpstr>
      <vt:lpstr>PowerPoint Presentation</vt:lpstr>
      <vt:lpstr>PowerPoint Presentation</vt:lpstr>
      <vt:lpstr>PowerPoint Presentation</vt:lpstr>
      <vt:lpstr>FRONT END DESIGN</vt:lpstr>
      <vt:lpstr>1. HTML</vt:lpstr>
      <vt:lpstr>PowerPoint Presentation</vt:lpstr>
      <vt:lpstr>WHAT IS A HYPERTEXT ?</vt:lpstr>
      <vt:lpstr>WHAT IS MARKUP ?</vt:lpstr>
      <vt:lpstr>WHAT IS A MARKUP LANGUAGE ?</vt:lpstr>
      <vt:lpstr>HyperText Markup Language</vt:lpstr>
      <vt:lpstr>HyperText Markup Language</vt:lpstr>
      <vt:lpstr>HTML Tags</vt:lpstr>
      <vt:lpstr>Anatomy of an HTML document</vt:lpstr>
      <vt:lpstr>Anatomy of an HTML document</vt:lpstr>
      <vt:lpstr>Anatomy of an HTML document</vt:lpstr>
      <vt:lpstr>Anatomy of an HTML document</vt:lpstr>
      <vt:lpstr>The anatomy of an HTML element </vt:lpstr>
      <vt:lpstr>Let’s code !</vt:lpstr>
      <vt:lpstr> Lets create a small website using html tags</vt:lpstr>
      <vt:lpstr>PowerPoint Presentation</vt:lpstr>
      <vt:lpstr>HTML ATTRIBUTES</vt:lpstr>
      <vt:lpstr>Comment Tag HTML &lt;!--...--&gt; Tag</vt:lpstr>
      <vt:lpstr>HTML FORMATING TAGS </vt:lpstr>
      <vt:lpstr>Tags for Media Files</vt:lpstr>
      <vt:lpstr>&lt;table&gt; </vt:lpstr>
      <vt:lpstr>&lt;table&gt; Tag</vt:lpstr>
      <vt:lpstr>&lt;form&gt; </vt:lpstr>
      <vt:lpstr>&lt;form&gt;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FRONT  END DESIGN</dc:title>
  <dc:creator>SWATHY S</dc:creator>
  <cp:lastModifiedBy>SWATHY S</cp:lastModifiedBy>
  <cp:revision>15</cp:revision>
  <dcterms:modified xsi:type="dcterms:W3CDTF">2022-10-22T12:19:02Z</dcterms:modified>
</cp:coreProperties>
</file>