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Lst>
  <p:sldSz cx="18288000" cy="10287000"/>
  <p:notesSz cx="6858000" cy="9144000"/>
  <p:embeddedFontLst>
    <p:embeddedFont>
      <p:font typeface="Abril Fatface" panose="02000503000000020003"/>
      <p:regular r:id="rId21"/>
    </p:embeddedFont>
    <p:embeddedFont>
      <p:font typeface="Calibri" panose="020F0502020204030204" charset="0"/>
      <p:regular r:id="rId22"/>
      <p:bold r:id="rId23"/>
      <p:italic r:id="rId24"/>
      <p:boldItalic r:id="rId2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5" Type="http://schemas.openxmlformats.org/officeDocument/2006/relationships/font" Target="fonts/font5.fntdata"/><Relationship Id="rId24" Type="http://schemas.openxmlformats.org/officeDocument/2006/relationships/font" Target="fonts/font4.fntdata"/><Relationship Id="rId23" Type="http://schemas.openxmlformats.org/officeDocument/2006/relationships/font" Target="fonts/font3.fntdata"/><Relationship Id="rId22" Type="http://schemas.openxmlformats.org/officeDocument/2006/relationships/font" Target="fonts/font2.fntdata"/><Relationship Id="rId21" Type="http://schemas.openxmlformats.org/officeDocument/2006/relationships/font" Target="fonts/font1.fntdata"/><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1.png"/><Relationship Id="rId1" Type="http://schemas.openxmlformats.org/officeDocument/2006/relationships/image" Target="../media/image1.jpe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2.png"/><Relationship Id="rId1" Type="http://schemas.openxmlformats.org/officeDocument/2006/relationships/image" Target="../media/image1.jpe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3.png"/><Relationship Id="rId1" Type="http://schemas.openxmlformats.org/officeDocument/2006/relationships/image" Target="../media/image1.jpe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image" Target="../media/image1.jpe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image" Target="../media/image1.jpe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5.png"/><Relationship Id="rId1" Type="http://schemas.openxmlformats.org/officeDocument/2006/relationships/image" Target="../media/image1.jpe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6.png"/><Relationship Id="rId1" Type="http://schemas.openxmlformats.org/officeDocument/2006/relationships/image" Target="../media/image1.jpe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7.png"/><Relationship Id="rId1" Type="http://schemas.openxmlformats.org/officeDocument/2006/relationships/image" Target="../media/image1.jpe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8.png"/><Relationship Id="rId1" Type="http://schemas.openxmlformats.org/officeDocument/2006/relationships/image" Target="../media/image1.jpe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9.png"/><Relationship Id="rId1" Type="http://schemas.openxmlformats.org/officeDocument/2006/relationships/image" Target="../media/image1.jpe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0.png"/><Relationship Id="rId1"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1"/>
            <a:stretch>
              <a:fillRect t="-68584" b="-68584"/>
            </a:stretch>
          </a:blipFill>
        </p:spPr>
      </p:sp>
      <p:sp>
        <p:nvSpPr>
          <p:cNvPr id="3" name="Freeform 3"/>
          <p:cNvSpPr/>
          <p:nvPr/>
        </p:nvSpPr>
        <p:spPr>
          <a:xfrm>
            <a:off x="2673950" y="1768089"/>
            <a:ext cx="12589753" cy="5029257"/>
          </a:xfrm>
          <a:custGeom>
            <a:avLst/>
            <a:gdLst/>
            <a:ahLst/>
            <a:cxnLst/>
            <a:rect l="l" t="t" r="r" b="b"/>
            <a:pathLst>
              <a:path w="12589753" h="5029257">
                <a:moveTo>
                  <a:pt x="0" y="0"/>
                </a:moveTo>
                <a:lnTo>
                  <a:pt x="12589753" y="0"/>
                </a:lnTo>
                <a:lnTo>
                  <a:pt x="12589753" y="5029257"/>
                </a:lnTo>
                <a:lnTo>
                  <a:pt x="0" y="5029257"/>
                </a:lnTo>
                <a:lnTo>
                  <a:pt x="0" y="0"/>
                </a:lnTo>
                <a:close/>
              </a:path>
            </a:pathLst>
          </a:custGeom>
          <a:blipFill>
            <a:blip r:embed="rId2"/>
            <a:stretch>
              <a:fillRect t="-3958" b="-3958"/>
            </a:stretch>
          </a:blipFill>
        </p:spPr>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1"/>
            <a:stretch>
              <a:fillRect t="-68584" b="-68584"/>
            </a:stretch>
          </a:blipFill>
        </p:spPr>
      </p:sp>
      <p:sp>
        <p:nvSpPr>
          <p:cNvPr id="3" name="Freeform 3"/>
          <p:cNvSpPr/>
          <p:nvPr/>
        </p:nvSpPr>
        <p:spPr>
          <a:xfrm>
            <a:off x="0" y="0"/>
            <a:ext cx="11171555" cy="10318750"/>
          </a:xfrm>
          <a:custGeom>
            <a:avLst/>
            <a:gdLst/>
            <a:ahLst/>
            <a:cxnLst/>
            <a:rect l="l" t="t" r="r" b="b"/>
            <a:pathLst>
              <a:path w="13395669" h="6857271">
                <a:moveTo>
                  <a:pt x="0" y="0"/>
                </a:moveTo>
                <a:lnTo>
                  <a:pt x="13395669" y="0"/>
                </a:lnTo>
                <a:lnTo>
                  <a:pt x="13395669" y="6857270"/>
                </a:lnTo>
                <a:lnTo>
                  <a:pt x="0" y="6857270"/>
                </a:lnTo>
                <a:lnTo>
                  <a:pt x="0" y="0"/>
                </a:lnTo>
                <a:close/>
              </a:path>
            </a:pathLst>
          </a:custGeom>
          <a:blipFill>
            <a:blip r:embed="rId2"/>
            <a:stretch>
              <a:fillRect r="-15705" b="-2698"/>
            </a:stretch>
          </a:blipFill>
        </p:spPr>
      </p:sp>
      <p:sp>
        <p:nvSpPr>
          <p:cNvPr id="4" name="TextBox 4"/>
          <p:cNvSpPr txBox="1"/>
          <p:nvPr/>
        </p:nvSpPr>
        <p:spPr>
          <a:xfrm>
            <a:off x="12334240" y="1167130"/>
            <a:ext cx="5691505" cy="610235"/>
          </a:xfrm>
          <a:prstGeom prst="rect">
            <a:avLst/>
          </a:prstGeom>
        </p:spPr>
        <p:txBody>
          <a:bodyPr wrap="square" lIns="0" tIns="0" rIns="0" bIns="0" rtlCol="0" anchor="t">
            <a:spAutoFit/>
          </a:bodyPr>
          <a:lstStyle/>
          <a:p>
            <a:pPr algn="ctr">
              <a:lnSpc>
                <a:spcPts val="4760"/>
              </a:lnSpc>
              <a:spcBef>
                <a:spcPct val="0"/>
              </a:spcBef>
            </a:pPr>
            <a:r>
              <a:rPr lang="en-US" sz="3400">
                <a:solidFill>
                  <a:srgbClr val="000000"/>
                </a:solidFill>
                <a:latin typeface="Abril Fatface" panose="02000503000000020003"/>
              </a:rPr>
              <a:t>Kullanıcı Anasayfası </a:t>
            </a:r>
            <a:endParaRPr lang="en-US" sz="3400">
              <a:solidFill>
                <a:srgbClr val="000000"/>
              </a:solidFill>
              <a:latin typeface="Abril Fatface" panose="02000503000000020003"/>
            </a:endParaRPr>
          </a:p>
        </p:txBody>
      </p:sp>
      <p:sp>
        <p:nvSpPr>
          <p:cNvPr id="5" name="TextBox 5"/>
          <p:cNvSpPr txBox="1"/>
          <p:nvPr/>
        </p:nvSpPr>
        <p:spPr>
          <a:xfrm>
            <a:off x="11172190" y="4183380"/>
            <a:ext cx="7338695" cy="3823970"/>
          </a:xfrm>
          <a:prstGeom prst="rect">
            <a:avLst/>
          </a:prstGeom>
        </p:spPr>
        <p:txBody>
          <a:bodyPr lIns="0" tIns="0" rIns="0" bIns="0" rtlCol="0" anchor="t">
            <a:noAutofit/>
          </a:bodyPr>
          <a:lstStyle/>
          <a:p>
            <a:pPr algn="ctr">
              <a:lnSpc>
                <a:spcPts val="3875"/>
              </a:lnSpc>
              <a:spcBef>
                <a:spcPct val="0"/>
              </a:spcBef>
            </a:pPr>
            <a:r>
              <a:rPr lang="en-US" sz="2770">
                <a:solidFill>
                  <a:srgbClr val="000000"/>
                </a:solidFill>
                <a:latin typeface="Abril Fatface" panose="02000503000000020003"/>
              </a:rPr>
              <a:t>Kullanıcı uygulamamızda  taahüt başlangıç tarihi bitiş tarihi kalan kullanım haklarını görüntüleyebilecektir </a:t>
            </a:r>
            <a:endParaRPr lang="en-US" sz="2770">
              <a:solidFill>
                <a:srgbClr val="000000"/>
              </a:solidFill>
              <a:latin typeface="Abril Fatface" panose="02000503000000020003"/>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1"/>
            <a:stretch>
              <a:fillRect t="-68584" b="-68584"/>
            </a:stretch>
          </a:blipFill>
        </p:spPr>
      </p:sp>
      <p:sp>
        <p:nvSpPr>
          <p:cNvPr id="3" name="Freeform 3"/>
          <p:cNvSpPr/>
          <p:nvPr/>
        </p:nvSpPr>
        <p:spPr>
          <a:xfrm>
            <a:off x="0" y="-38100"/>
            <a:ext cx="10586085" cy="10292080"/>
          </a:xfrm>
          <a:custGeom>
            <a:avLst/>
            <a:gdLst/>
            <a:ahLst/>
            <a:cxnLst/>
            <a:rect l="l" t="t" r="r" b="b"/>
            <a:pathLst>
              <a:path w="11071332" h="6198685">
                <a:moveTo>
                  <a:pt x="0" y="0"/>
                </a:moveTo>
                <a:lnTo>
                  <a:pt x="11071332" y="0"/>
                </a:lnTo>
                <a:lnTo>
                  <a:pt x="11071332" y="6198685"/>
                </a:lnTo>
                <a:lnTo>
                  <a:pt x="0" y="6198685"/>
                </a:lnTo>
                <a:lnTo>
                  <a:pt x="0" y="0"/>
                </a:lnTo>
                <a:close/>
              </a:path>
            </a:pathLst>
          </a:custGeom>
          <a:blipFill>
            <a:blip r:embed="rId2"/>
            <a:stretch>
              <a:fillRect l="-16121" r="-14496"/>
            </a:stretch>
          </a:blipFill>
        </p:spPr>
      </p:sp>
      <p:sp>
        <p:nvSpPr>
          <p:cNvPr id="4" name="TextBox 4"/>
          <p:cNvSpPr txBox="1"/>
          <p:nvPr/>
        </p:nvSpPr>
        <p:spPr>
          <a:xfrm>
            <a:off x="10848493" y="3555216"/>
            <a:ext cx="7439507" cy="1588284"/>
          </a:xfrm>
          <a:prstGeom prst="rect">
            <a:avLst/>
          </a:prstGeom>
        </p:spPr>
        <p:txBody>
          <a:bodyPr lIns="0" tIns="0" rIns="0" bIns="0" rtlCol="0" anchor="t">
            <a:spAutoFit/>
          </a:bodyPr>
          <a:lstStyle/>
          <a:p>
            <a:pPr algn="ctr">
              <a:lnSpc>
                <a:spcPts val="4250"/>
              </a:lnSpc>
              <a:spcBef>
                <a:spcPct val="0"/>
              </a:spcBef>
            </a:pPr>
            <a:r>
              <a:rPr lang="en-US" sz="3035">
                <a:solidFill>
                  <a:srgbClr val="000000"/>
                </a:solidFill>
                <a:latin typeface="Abril Fatface" panose="02000503000000020003"/>
              </a:rPr>
              <a:t>Kullanıcı istediği butona tıklayarak random bir şekilde sms  , dakika  ve internet  üzerine hediye verilebilecektir </a:t>
            </a:r>
            <a:endParaRPr lang="en-US" sz="3035">
              <a:solidFill>
                <a:srgbClr val="000000"/>
              </a:solidFill>
              <a:latin typeface="Abril Fatface" panose="02000503000000020003"/>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1"/>
            <a:stretch>
              <a:fillRect t="-68584" b="-68584"/>
            </a:stretch>
          </a:blipFill>
        </p:spPr>
      </p:sp>
      <p:sp>
        <p:nvSpPr>
          <p:cNvPr id="3" name="Freeform 3"/>
          <p:cNvSpPr/>
          <p:nvPr/>
        </p:nvSpPr>
        <p:spPr>
          <a:xfrm>
            <a:off x="0" y="38100"/>
            <a:ext cx="11100435" cy="10244455"/>
          </a:xfrm>
          <a:custGeom>
            <a:avLst/>
            <a:gdLst/>
            <a:ahLst/>
            <a:cxnLst/>
            <a:rect l="l" t="t" r="r" b="b"/>
            <a:pathLst>
              <a:path w="10936246" h="9260412">
                <a:moveTo>
                  <a:pt x="0" y="0"/>
                </a:moveTo>
                <a:lnTo>
                  <a:pt x="10936246" y="0"/>
                </a:lnTo>
                <a:lnTo>
                  <a:pt x="10936246" y="9260412"/>
                </a:lnTo>
                <a:lnTo>
                  <a:pt x="0" y="9260412"/>
                </a:lnTo>
                <a:lnTo>
                  <a:pt x="0" y="0"/>
                </a:lnTo>
                <a:close/>
              </a:path>
            </a:pathLst>
          </a:custGeom>
          <a:blipFill>
            <a:blip r:embed="rId2"/>
            <a:stretch>
              <a:fillRect l="-43085" r="-43085"/>
            </a:stretch>
          </a:blipFill>
        </p:spPr>
      </p:sp>
      <p:sp>
        <p:nvSpPr>
          <p:cNvPr id="4" name="TextBox 4"/>
          <p:cNvSpPr txBox="1"/>
          <p:nvPr/>
        </p:nvSpPr>
        <p:spPr>
          <a:xfrm>
            <a:off x="10936246" y="3899609"/>
            <a:ext cx="6599579" cy="1790065"/>
          </a:xfrm>
          <a:prstGeom prst="rect">
            <a:avLst/>
          </a:prstGeom>
        </p:spPr>
        <p:txBody>
          <a:bodyPr lIns="0" tIns="0" rIns="0" bIns="0" rtlCol="0" anchor="t">
            <a:spAutoFit/>
          </a:bodyPr>
          <a:lstStyle/>
          <a:p>
            <a:pPr algn="ctr">
              <a:lnSpc>
                <a:spcPts val="4760"/>
              </a:lnSpc>
              <a:spcBef>
                <a:spcPct val="0"/>
              </a:spcBef>
            </a:pPr>
            <a:r>
              <a:rPr lang="en-US" sz="3400">
                <a:ln/>
                <a:solidFill>
                  <a:schemeClr val="tx1"/>
                </a:solidFill>
                <a:effectLst>
                  <a:outerShdw blurRad="38100" dist="19050" dir="2700000" algn="tl" rotWithShape="0">
                    <a:schemeClr val="dk1">
                      <a:alpha val="40000"/>
                    </a:schemeClr>
                  </a:outerShdw>
                </a:effectLst>
                <a:latin typeface="Abril Fatface" panose="02000503000000020003"/>
              </a:rPr>
              <a:t>Kullanıcı   istediği butona tıklayarak random bir şekilde hediyesini alacaktır </a:t>
            </a:r>
            <a:endParaRPr lang="en-US" sz="3400">
              <a:ln/>
              <a:solidFill>
                <a:schemeClr val="tx1"/>
              </a:solidFill>
              <a:effectLst>
                <a:outerShdw blurRad="38100" dist="19050" dir="2700000" algn="tl" rotWithShape="0">
                  <a:schemeClr val="dk1">
                    <a:alpha val="40000"/>
                  </a:schemeClr>
                </a:outerShdw>
              </a:effectLst>
              <a:latin typeface="Abril Fatface" panose="02000503000000020003"/>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1"/>
            <a:stretch>
              <a:fillRect t="-68584" b="-68584"/>
            </a:stretch>
          </a:blipFill>
        </p:spPr>
      </p:sp>
      <p:sp>
        <p:nvSpPr>
          <p:cNvPr id="3" name="TextBox 3"/>
          <p:cNvSpPr txBox="1"/>
          <p:nvPr/>
        </p:nvSpPr>
        <p:spPr>
          <a:xfrm>
            <a:off x="0" y="1209992"/>
            <a:ext cx="18288000" cy="7790815"/>
          </a:xfrm>
          <a:prstGeom prst="rect">
            <a:avLst/>
          </a:prstGeom>
        </p:spPr>
        <p:txBody>
          <a:bodyPr lIns="0" tIns="0" rIns="0" bIns="0" rtlCol="0" anchor="t">
            <a:spAutoFit/>
          </a:bodyPr>
          <a:lstStyle/>
          <a:p>
            <a:pPr algn="ctr">
              <a:lnSpc>
                <a:spcPts val="4760"/>
              </a:lnSpc>
              <a:spcBef>
                <a:spcPct val="0"/>
              </a:spcBef>
            </a:pPr>
            <a:r>
              <a:rPr lang="en-US" sz="3400">
                <a:solidFill>
                  <a:srgbClr val="000000"/>
                </a:solidFill>
                <a:latin typeface="Abril Fatface" panose="02000503000000020003"/>
              </a:rPr>
              <a:t>Kullanıcı Anasayfası, kullanıcının hesap bilgilerini ve çeşitli özelliklere erişim sağlayan bir merkezdir. Profil İconuna sahip bölümde, kullanıcı kendi profil bilgilerini görüntüleyebilir. Bu bölümde ad, soyad, kullanıcı adı, e-posta adresi gibi temel bilgiler bulunur.</a:t>
            </a:r>
            <a:endParaRPr lang="en-US" sz="3400">
              <a:solidFill>
                <a:srgbClr val="000000"/>
              </a:solidFill>
              <a:latin typeface="Abril Fatface" panose="02000503000000020003"/>
            </a:endParaRPr>
          </a:p>
          <a:p>
            <a:pPr algn="ctr">
              <a:lnSpc>
                <a:spcPts val="4760"/>
              </a:lnSpc>
              <a:spcBef>
                <a:spcPct val="0"/>
              </a:spcBef>
            </a:pPr>
          </a:p>
          <a:p>
            <a:pPr algn="ctr">
              <a:lnSpc>
                <a:spcPts val="4760"/>
              </a:lnSpc>
              <a:spcBef>
                <a:spcPct val="0"/>
              </a:spcBef>
            </a:pPr>
            <a:r>
              <a:rPr lang="en-US" sz="3400">
                <a:solidFill>
                  <a:srgbClr val="000000"/>
                </a:solidFill>
                <a:latin typeface="Abril Fatface" panose="02000503000000020003"/>
              </a:rPr>
              <a:t>Telefon İconuna sahip bölümde, kullanıcı kendi arama kayıtlarını inceleyebilir. Bu bölüm, gelen ve giden aramaların tarih, saat ve süre bilgilerini içerir. Kullanıcı, iletişim geçmişini bu alandan gözden geçirebilir.</a:t>
            </a:r>
            <a:endParaRPr lang="en-US" sz="3400">
              <a:solidFill>
                <a:srgbClr val="000000"/>
              </a:solidFill>
              <a:latin typeface="Abril Fatface" panose="02000503000000020003"/>
            </a:endParaRPr>
          </a:p>
          <a:p>
            <a:pPr algn="ctr">
              <a:lnSpc>
                <a:spcPts val="4760"/>
              </a:lnSpc>
              <a:spcBef>
                <a:spcPct val="0"/>
              </a:spcBef>
            </a:pPr>
          </a:p>
          <a:p>
            <a:pPr algn="ctr">
              <a:lnSpc>
                <a:spcPts val="4760"/>
              </a:lnSpc>
              <a:spcBef>
                <a:spcPct val="0"/>
              </a:spcBef>
            </a:pPr>
            <a:r>
              <a:rPr lang="en-US" sz="3400">
                <a:solidFill>
                  <a:srgbClr val="000000"/>
                </a:solidFill>
                <a:latin typeface="Abril Fatface" panose="02000503000000020003"/>
              </a:rPr>
              <a:t>Tarih İconu altında, kullanıcının kalan kullanım hakları görüntülenir. Bu haklar genellikle kullanıcının hattındaki kalan dakika, SMS ve internet miktarlarını içerir. Kullanıcı bu alandan güncel kullanım durumunu takip edebilir.</a:t>
            </a:r>
            <a:endParaRPr lang="en-US" sz="3400">
              <a:solidFill>
                <a:srgbClr val="000000"/>
              </a:solidFill>
              <a:latin typeface="Abril Fatface" panose="02000503000000020003"/>
            </a:endParaRPr>
          </a:p>
          <a:p>
            <a:pPr algn="ctr">
              <a:lnSpc>
                <a:spcPts val="4760"/>
              </a:lnSpc>
              <a:spcBef>
                <a:spcPct val="0"/>
              </a:spcBef>
            </a:pPr>
          </a:p>
          <a:p>
            <a:pPr algn="ctr">
              <a:lnSpc>
                <a:spcPts val="4760"/>
              </a:lnSpc>
              <a:spcBef>
                <a:spcPct val="0"/>
              </a:spcBef>
            </a:p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1"/>
            <a:stretch>
              <a:fillRect t="-68584" b="-68584"/>
            </a:stretch>
          </a:blipFill>
        </p:spPr>
      </p:sp>
      <p:sp>
        <p:nvSpPr>
          <p:cNvPr id="3" name="TextBox 3"/>
          <p:cNvSpPr txBox="1"/>
          <p:nvPr/>
        </p:nvSpPr>
        <p:spPr>
          <a:xfrm>
            <a:off x="1028700" y="2110105"/>
            <a:ext cx="16230600" cy="5990590"/>
          </a:xfrm>
          <a:prstGeom prst="rect">
            <a:avLst/>
          </a:prstGeom>
        </p:spPr>
        <p:txBody>
          <a:bodyPr lIns="0" tIns="0" rIns="0" bIns="0" rtlCol="0" anchor="t">
            <a:spAutoFit/>
          </a:bodyPr>
          <a:lstStyle/>
          <a:p>
            <a:pPr algn="ctr">
              <a:lnSpc>
                <a:spcPts val="4760"/>
              </a:lnSpc>
              <a:spcBef>
                <a:spcPct val="0"/>
              </a:spcBef>
            </a:pPr>
            <a:r>
              <a:rPr lang="en-US" sz="3400">
                <a:solidFill>
                  <a:srgbClr val="000000"/>
                </a:solidFill>
                <a:latin typeface="Abril Fatface" panose="02000503000000020003"/>
              </a:rPr>
              <a:t>Hediye İconu bölümü, kullanıcılara rastgele şekilde dakika, SMS veya internet hediyesi verme imkanı sunar. Bu özellik, kullanıcılara sürpriz avantajlar sağlayarak deneyimlerini artırır. Kullanıcılar, bu alandan gelen hediyeleri görüntüleyebilir ve kullanabilir.</a:t>
            </a:r>
            <a:endParaRPr lang="en-US" sz="3400">
              <a:solidFill>
                <a:srgbClr val="000000"/>
              </a:solidFill>
              <a:latin typeface="Abril Fatface" panose="02000503000000020003"/>
            </a:endParaRPr>
          </a:p>
          <a:p>
            <a:pPr algn="ctr">
              <a:lnSpc>
                <a:spcPts val="4760"/>
              </a:lnSpc>
              <a:spcBef>
                <a:spcPct val="0"/>
              </a:spcBef>
            </a:pPr>
          </a:p>
          <a:p>
            <a:pPr algn="ctr">
              <a:lnSpc>
                <a:spcPts val="4760"/>
              </a:lnSpc>
              <a:spcBef>
                <a:spcPct val="0"/>
              </a:spcBef>
            </a:pPr>
            <a:r>
              <a:rPr lang="en-US" sz="3400">
                <a:solidFill>
                  <a:srgbClr val="000000"/>
                </a:solidFill>
                <a:latin typeface="Abril Fatface" panose="02000503000000020003"/>
              </a:rPr>
              <a:t>Bu anasayfa, kullanıcıların hesaplarına dair geniş bir bilgi setine kolayca erişmelerini sağlayarak kullanıcı deneyimini geliştirmeyi amaçlar. Hesap bilgileri, iletişim geçmişi ve kullanım hakları gibi önemli bilgiler kullanıcı dostu bir arayüzle sunularak, kullanıcıların hattıyla ilgili kontrolünü artırmayı hedefler.</a:t>
            </a:r>
            <a:endParaRPr lang="en-US" sz="3400">
              <a:solidFill>
                <a:srgbClr val="000000"/>
              </a:solidFill>
              <a:latin typeface="Abril Fatface" panose="02000503000000020003"/>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1"/>
            <a:stretch>
              <a:fillRect t="-68584" b="-68584"/>
            </a:stretch>
          </a:blipFill>
        </p:spPr>
      </p:sp>
      <p:sp>
        <p:nvSpPr>
          <p:cNvPr id="3" name="Freeform 3"/>
          <p:cNvSpPr/>
          <p:nvPr/>
        </p:nvSpPr>
        <p:spPr>
          <a:xfrm>
            <a:off x="0" y="0"/>
            <a:ext cx="4744879" cy="10287000"/>
          </a:xfrm>
          <a:custGeom>
            <a:avLst/>
            <a:gdLst/>
            <a:ahLst/>
            <a:cxnLst/>
            <a:rect l="l" t="t" r="r" b="b"/>
            <a:pathLst>
              <a:path w="4744879" h="10287000">
                <a:moveTo>
                  <a:pt x="0" y="0"/>
                </a:moveTo>
                <a:lnTo>
                  <a:pt x="4744879" y="0"/>
                </a:lnTo>
                <a:lnTo>
                  <a:pt x="4744879" y="10287000"/>
                </a:lnTo>
                <a:lnTo>
                  <a:pt x="0" y="10287000"/>
                </a:lnTo>
                <a:lnTo>
                  <a:pt x="0" y="0"/>
                </a:lnTo>
                <a:close/>
              </a:path>
            </a:pathLst>
          </a:custGeom>
          <a:blipFill>
            <a:blip r:embed="rId2"/>
            <a:stretch>
              <a:fillRect/>
            </a:stretch>
          </a:blipFill>
        </p:spPr>
      </p:sp>
      <p:sp>
        <p:nvSpPr>
          <p:cNvPr id="4" name="TextBox 4"/>
          <p:cNvSpPr txBox="1"/>
          <p:nvPr/>
        </p:nvSpPr>
        <p:spPr>
          <a:xfrm>
            <a:off x="6839598" y="895350"/>
            <a:ext cx="8811696" cy="1243333"/>
          </a:xfrm>
          <a:prstGeom prst="rect">
            <a:avLst/>
          </a:prstGeom>
        </p:spPr>
        <p:txBody>
          <a:bodyPr lIns="0" tIns="0" rIns="0" bIns="0" rtlCol="0" anchor="t">
            <a:spAutoFit/>
          </a:bodyPr>
          <a:lstStyle/>
          <a:p>
            <a:pPr algn="ctr">
              <a:lnSpc>
                <a:spcPts val="10220"/>
              </a:lnSpc>
              <a:spcBef>
                <a:spcPct val="0"/>
              </a:spcBef>
            </a:pPr>
            <a:r>
              <a:rPr lang="en-US" sz="7300">
                <a:solidFill>
                  <a:srgbClr val="000000"/>
                </a:solidFill>
                <a:latin typeface="Abril Fatface" panose="02000503000000020003"/>
              </a:rPr>
              <a:t>ENTROCELL MOBİL </a:t>
            </a:r>
            <a:endParaRPr lang="en-US" sz="7300">
              <a:solidFill>
                <a:srgbClr val="000000"/>
              </a:solidFill>
              <a:latin typeface="Abril Fatface" panose="02000503000000020003"/>
            </a:endParaRPr>
          </a:p>
        </p:txBody>
      </p:sp>
      <p:sp>
        <p:nvSpPr>
          <p:cNvPr id="5" name="TextBox 5"/>
          <p:cNvSpPr txBox="1"/>
          <p:nvPr/>
        </p:nvSpPr>
        <p:spPr>
          <a:xfrm>
            <a:off x="5959221" y="4341236"/>
            <a:ext cx="11300079" cy="1518803"/>
          </a:xfrm>
          <a:prstGeom prst="rect">
            <a:avLst/>
          </a:prstGeom>
        </p:spPr>
        <p:txBody>
          <a:bodyPr lIns="0" tIns="0" rIns="0" bIns="0" rtlCol="0" anchor="t">
            <a:spAutoFit/>
          </a:bodyPr>
          <a:lstStyle/>
          <a:p>
            <a:pPr algn="ctr">
              <a:lnSpc>
                <a:spcPts val="6125"/>
              </a:lnSpc>
              <a:spcBef>
                <a:spcPct val="0"/>
              </a:spcBef>
            </a:pPr>
            <a:r>
              <a:rPr lang="en-US" sz="4375">
                <a:solidFill>
                  <a:srgbClr val="000000"/>
                </a:solidFill>
                <a:latin typeface="Abril Fatface" panose="02000503000000020003"/>
              </a:rPr>
              <a:t>Uygulamamızın bu kısmında Kullanıcı giriş ve  uygulamamıza üye olabilecektir </a:t>
            </a:r>
            <a:endParaRPr lang="en-US" sz="4375">
              <a:solidFill>
                <a:srgbClr val="000000"/>
              </a:solidFill>
              <a:latin typeface="Abril Fatface" panose="02000503000000020003"/>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1"/>
            <a:stretch>
              <a:fillRect t="-68584" b="-68584"/>
            </a:stretch>
          </a:blipFill>
        </p:spPr>
      </p:sp>
      <p:sp>
        <p:nvSpPr>
          <p:cNvPr id="3" name="Freeform 3"/>
          <p:cNvSpPr/>
          <p:nvPr/>
        </p:nvSpPr>
        <p:spPr>
          <a:xfrm>
            <a:off x="-76200" y="0"/>
            <a:ext cx="4894580" cy="10269855"/>
          </a:xfrm>
          <a:custGeom>
            <a:avLst/>
            <a:gdLst/>
            <a:ahLst/>
            <a:cxnLst/>
            <a:rect l="l" t="t" r="r" b="b"/>
            <a:pathLst>
              <a:path w="5005062" h="10729922">
                <a:moveTo>
                  <a:pt x="0" y="0"/>
                </a:moveTo>
                <a:lnTo>
                  <a:pt x="5005062" y="0"/>
                </a:lnTo>
                <a:lnTo>
                  <a:pt x="5005062" y="10729922"/>
                </a:lnTo>
                <a:lnTo>
                  <a:pt x="0" y="10729922"/>
                </a:lnTo>
                <a:lnTo>
                  <a:pt x="0" y="0"/>
                </a:lnTo>
                <a:close/>
              </a:path>
            </a:pathLst>
          </a:custGeom>
          <a:blipFill>
            <a:blip r:embed="rId2"/>
            <a:stretch>
              <a:fillRect t="-564" b="-564"/>
            </a:stretch>
          </a:blipFill>
        </p:spPr>
      </p:sp>
      <p:sp>
        <p:nvSpPr>
          <p:cNvPr id="4" name="TextBox 4"/>
          <p:cNvSpPr txBox="1"/>
          <p:nvPr/>
        </p:nvSpPr>
        <p:spPr>
          <a:xfrm>
            <a:off x="6601544" y="933450"/>
            <a:ext cx="10040919" cy="887096"/>
          </a:xfrm>
          <a:prstGeom prst="rect">
            <a:avLst/>
          </a:prstGeom>
        </p:spPr>
        <p:txBody>
          <a:bodyPr lIns="0" tIns="0" rIns="0" bIns="0" rtlCol="0" anchor="t">
            <a:spAutoFit/>
          </a:bodyPr>
          <a:lstStyle/>
          <a:p>
            <a:pPr algn="ctr">
              <a:lnSpc>
                <a:spcPts val="7280"/>
              </a:lnSpc>
              <a:spcBef>
                <a:spcPct val="0"/>
              </a:spcBef>
            </a:pPr>
            <a:r>
              <a:rPr lang="en-US" sz="5200">
                <a:solidFill>
                  <a:srgbClr val="000000"/>
                </a:solidFill>
                <a:latin typeface="Abril Fatface" panose="02000503000000020003"/>
              </a:rPr>
              <a:t> Kalan Kullanım Hakları Sayfası</a:t>
            </a:r>
            <a:endParaRPr lang="en-US" sz="5200">
              <a:solidFill>
                <a:srgbClr val="000000"/>
              </a:solidFill>
              <a:latin typeface="Abril Fatface" panose="02000503000000020003"/>
            </a:endParaRPr>
          </a:p>
        </p:txBody>
      </p:sp>
      <p:sp>
        <p:nvSpPr>
          <p:cNvPr id="5" name="TextBox 5"/>
          <p:cNvSpPr txBox="1"/>
          <p:nvPr/>
        </p:nvSpPr>
        <p:spPr>
          <a:xfrm>
            <a:off x="4712218" y="4599151"/>
            <a:ext cx="14540194" cy="1455421"/>
          </a:xfrm>
          <a:prstGeom prst="rect">
            <a:avLst/>
          </a:prstGeom>
        </p:spPr>
        <p:txBody>
          <a:bodyPr lIns="0" tIns="0" rIns="0" bIns="0" rtlCol="0" anchor="t">
            <a:spAutoFit/>
          </a:bodyPr>
          <a:lstStyle/>
          <a:p>
            <a:pPr algn="ctr">
              <a:lnSpc>
                <a:spcPts val="5880"/>
              </a:lnSpc>
              <a:spcBef>
                <a:spcPct val="0"/>
              </a:spcBef>
            </a:pPr>
            <a:r>
              <a:rPr lang="en-US" sz="4200">
                <a:solidFill>
                  <a:srgbClr val="000000"/>
                </a:solidFill>
                <a:latin typeface="Abril Fatface" panose="02000503000000020003"/>
              </a:rPr>
              <a:t>Kullanıcı sms , dakika ve internet/ kalan kullanım haklarını görüntüleyebilecektir </a:t>
            </a:r>
            <a:endParaRPr lang="en-US" sz="4200">
              <a:solidFill>
                <a:srgbClr val="000000"/>
              </a:solidFill>
              <a:latin typeface="Abril Fatface" panose="02000503000000020003"/>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1"/>
            <a:stretch>
              <a:fillRect t="-68584" b="-68584"/>
            </a:stretch>
          </a:blipFill>
        </p:spPr>
      </p:sp>
      <p:sp>
        <p:nvSpPr>
          <p:cNvPr id="3" name="Freeform 3"/>
          <p:cNvSpPr/>
          <p:nvPr/>
        </p:nvSpPr>
        <p:spPr>
          <a:xfrm>
            <a:off x="1859166" y="293142"/>
            <a:ext cx="4474456" cy="9700717"/>
          </a:xfrm>
          <a:custGeom>
            <a:avLst/>
            <a:gdLst/>
            <a:ahLst/>
            <a:cxnLst/>
            <a:rect l="l" t="t" r="r" b="b"/>
            <a:pathLst>
              <a:path w="4474456" h="9700717">
                <a:moveTo>
                  <a:pt x="0" y="0"/>
                </a:moveTo>
                <a:lnTo>
                  <a:pt x="4474456" y="0"/>
                </a:lnTo>
                <a:lnTo>
                  <a:pt x="4474456" y="9700716"/>
                </a:lnTo>
                <a:lnTo>
                  <a:pt x="0" y="9700716"/>
                </a:lnTo>
                <a:lnTo>
                  <a:pt x="0" y="0"/>
                </a:lnTo>
                <a:close/>
              </a:path>
            </a:pathLst>
          </a:custGeom>
          <a:blipFill>
            <a:blip r:embed="rId2"/>
            <a:stretch>
              <a:fillRect/>
            </a:stretch>
          </a:blipFill>
        </p:spPr>
      </p:sp>
      <p:sp>
        <p:nvSpPr>
          <p:cNvPr id="4" name="TextBox 4"/>
          <p:cNvSpPr txBox="1"/>
          <p:nvPr/>
        </p:nvSpPr>
        <p:spPr>
          <a:xfrm>
            <a:off x="7258840" y="1094185"/>
            <a:ext cx="9210788" cy="894081"/>
          </a:xfrm>
          <a:prstGeom prst="rect">
            <a:avLst/>
          </a:prstGeom>
        </p:spPr>
        <p:txBody>
          <a:bodyPr lIns="0" tIns="0" rIns="0" bIns="0" rtlCol="0" anchor="t">
            <a:spAutoFit/>
          </a:bodyPr>
          <a:lstStyle/>
          <a:p>
            <a:pPr algn="ctr">
              <a:lnSpc>
                <a:spcPts val="7420"/>
              </a:lnSpc>
              <a:spcBef>
                <a:spcPct val="0"/>
              </a:spcBef>
            </a:pPr>
            <a:r>
              <a:rPr lang="en-US" sz="5300">
                <a:solidFill>
                  <a:srgbClr val="000000"/>
                </a:solidFill>
                <a:latin typeface="Abril Fatface" panose="02000503000000020003"/>
              </a:rPr>
              <a:t>ÜYE OLMA SAYFASI </a:t>
            </a:r>
            <a:endParaRPr lang="en-US" sz="5300">
              <a:solidFill>
                <a:srgbClr val="000000"/>
              </a:solidFill>
              <a:latin typeface="Abril Fatface" panose="02000503000000020003"/>
            </a:endParaRPr>
          </a:p>
        </p:txBody>
      </p:sp>
      <p:sp>
        <p:nvSpPr>
          <p:cNvPr id="5" name="TextBox 5"/>
          <p:cNvSpPr txBox="1"/>
          <p:nvPr/>
        </p:nvSpPr>
        <p:spPr>
          <a:xfrm>
            <a:off x="7714256" y="4194290"/>
            <a:ext cx="9021009" cy="589915"/>
          </a:xfrm>
          <a:prstGeom prst="rect">
            <a:avLst/>
          </a:prstGeom>
        </p:spPr>
        <p:txBody>
          <a:bodyPr lIns="0" tIns="0" rIns="0" bIns="0" rtlCol="0" anchor="t">
            <a:spAutoFit/>
          </a:bodyPr>
          <a:lstStyle/>
          <a:p>
            <a:pPr algn="ctr">
              <a:lnSpc>
                <a:spcPts val="4760"/>
              </a:lnSpc>
              <a:spcBef>
                <a:spcPct val="0"/>
              </a:spcBef>
            </a:pPr>
            <a:r>
              <a:rPr lang="en-US" sz="3400">
                <a:solidFill>
                  <a:srgbClr val="000000"/>
                </a:solidFill>
                <a:latin typeface="Abril Fatface" panose="02000503000000020003"/>
              </a:rPr>
              <a:t>Kullanıcı bilgilerini girerek üye olabilecektir </a:t>
            </a:r>
            <a:endParaRPr lang="en-US" sz="3400">
              <a:solidFill>
                <a:srgbClr val="000000"/>
              </a:solidFill>
              <a:latin typeface="Abril Fatface" panose="02000503000000020003"/>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1"/>
            <a:stretch>
              <a:fillRect t="-68584" b="-68584"/>
            </a:stretch>
          </a:blipFill>
        </p:spPr>
      </p:sp>
      <p:sp>
        <p:nvSpPr>
          <p:cNvPr id="3" name="Freeform 3"/>
          <p:cNvSpPr/>
          <p:nvPr/>
        </p:nvSpPr>
        <p:spPr>
          <a:xfrm>
            <a:off x="0" y="0"/>
            <a:ext cx="4725035" cy="10227310"/>
          </a:xfrm>
          <a:custGeom>
            <a:avLst/>
            <a:gdLst/>
            <a:ahLst/>
            <a:cxnLst/>
            <a:rect l="l" t="t" r="r" b="b"/>
            <a:pathLst>
              <a:path w="4437041" h="9933147">
                <a:moveTo>
                  <a:pt x="0" y="0"/>
                </a:moveTo>
                <a:lnTo>
                  <a:pt x="4437042" y="0"/>
                </a:lnTo>
                <a:lnTo>
                  <a:pt x="4437042" y="9933146"/>
                </a:lnTo>
                <a:lnTo>
                  <a:pt x="0" y="9933146"/>
                </a:lnTo>
                <a:lnTo>
                  <a:pt x="0" y="0"/>
                </a:lnTo>
                <a:close/>
              </a:path>
            </a:pathLst>
          </a:custGeom>
          <a:blipFill>
            <a:blip r:embed="rId2"/>
            <a:stretch>
              <a:fillRect r="-3259"/>
            </a:stretch>
          </a:blipFill>
        </p:spPr>
      </p:sp>
      <p:sp>
        <p:nvSpPr>
          <p:cNvPr id="4" name="TextBox 4"/>
          <p:cNvSpPr txBox="1"/>
          <p:nvPr/>
        </p:nvSpPr>
        <p:spPr>
          <a:xfrm>
            <a:off x="6109698" y="952500"/>
            <a:ext cx="10667396" cy="589915"/>
          </a:xfrm>
          <a:prstGeom prst="rect">
            <a:avLst/>
          </a:prstGeom>
        </p:spPr>
        <p:txBody>
          <a:bodyPr lIns="0" tIns="0" rIns="0" bIns="0" rtlCol="0" anchor="t">
            <a:spAutoFit/>
          </a:bodyPr>
          <a:lstStyle/>
          <a:p>
            <a:pPr algn="ctr">
              <a:lnSpc>
                <a:spcPts val="4760"/>
              </a:lnSpc>
              <a:spcBef>
                <a:spcPct val="0"/>
              </a:spcBef>
            </a:pPr>
            <a:r>
              <a:rPr lang="en-US" sz="3400">
                <a:solidFill>
                  <a:srgbClr val="000000"/>
                </a:solidFill>
                <a:latin typeface="Abril Fatface" panose="02000503000000020003"/>
              </a:rPr>
              <a:t>ENTROCELL UYGULAMASI ANASAYFA </a:t>
            </a:r>
            <a:endParaRPr lang="en-US" sz="3400">
              <a:solidFill>
                <a:srgbClr val="000000"/>
              </a:solidFill>
              <a:latin typeface="Abril Fatface" panose="02000503000000020003"/>
            </a:endParaRPr>
          </a:p>
        </p:txBody>
      </p:sp>
      <p:sp>
        <p:nvSpPr>
          <p:cNvPr id="5" name="TextBox 5"/>
          <p:cNvSpPr txBox="1"/>
          <p:nvPr/>
        </p:nvSpPr>
        <p:spPr>
          <a:xfrm>
            <a:off x="6109698" y="3880835"/>
            <a:ext cx="10474222" cy="3397250"/>
          </a:xfrm>
          <a:prstGeom prst="rect">
            <a:avLst/>
          </a:prstGeom>
        </p:spPr>
        <p:txBody>
          <a:bodyPr lIns="0" tIns="0" rIns="0" bIns="0" rtlCol="0" anchor="t">
            <a:spAutoFit/>
          </a:bodyPr>
          <a:lstStyle/>
          <a:p>
            <a:pPr algn="ctr">
              <a:lnSpc>
                <a:spcPts val="3785"/>
              </a:lnSpc>
              <a:spcBef>
                <a:spcPct val="0"/>
              </a:spcBef>
            </a:pPr>
            <a:r>
              <a:rPr lang="en-US" sz="2705">
                <a:solidFill>
                  <a:srgbClr val="000000"/>
                </a:solidFill>
                <a:latin typeface="Abril Fatface" panose="02000503000000020003"/>
              </a:rPr>
              <a:t>Kullanıcı An</a:t>
            </a:r>
            <a:r>
              <a:rPr lang="tr-TR" altLang="en-US" sz="2705">
                <a:solidFill>
                  <a:srgbClr val="000000"/>
                </a:solidFill>
                <a:latin typeface="Abril Fatface" panose="02000503000000020003"/>
              </a:rPr>
              <a:t>a</a:t>
            </a:r>
            <a:r>
              <a:rPr lang="en-US" sz="2705">
                <a:solidFill>
                  <a:srgbClr val="000000"/>
                </a:solidFill>
                <a:latin typeface="Abril Fatface" panose="02000503000000020003"/>
              </a:rPr>
              <a:t>sayfasıdır  Profil İconuna sahip olan kısımda kullancı profil bilgilerini görüntüleyebilecektir . Telefon ikonuna sahip olan kısımda kullanıcı kendisine ait arama kayıtarını görüntüleyebilecektir. Tarih ikonunda kalan kullanım haklarını (sms/internet/ dakika) görüntüleyebilecektir. Hediye ikonunda üyelerimize random bir şekilde dakika sms ya da internet hediyesi verilebilecektir . </a:t>
            </a:r>
            <a:endParaRPr lang="en-US" sz="2705">
              <a:solidFill>
                <a:srgbClr val="000000"/>
              </a:solidFill>
              <a:latin typeface="Abril Fatface" panose="02000503000000020003"/>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1"/>
            <a:stretch>
              <a:fillRect t="-68584" b="-68584"/>
            </a:stretch>
          </a:blipFill>
        </p:spPr>
      </p:sp>
      <p:sp>
        <p:nvSpPr>
          <p:cNvPr id="3" name="Freeform 3"/>
          <p:cNvSpPr/>
          <p:nvPr/>
        </p:nvSpPr>
        <p:spPr>
          <a:xfrm>
            <a:off x="0" y="38100"/>
            <a:ext cx="5603240" cy="10262235"/>
          </a:xfrm>
          <a:custGeom>
            <a:avLst/>
            <a:gdLst/>
            <a:ahLst/>
            <a:cxnLst/>
            <a:rect l="l" t="t" r="r" b="b"/>
            <a:pathLst>
              <a:path w="4433853" h="9612690">
                <a:moveTo>
                  <a:pt x="0" y="0"/>
                </a:moveTo>
                <a:lnTo>
                  <a:pt x="4433853" y="0"/>
                </a:lnTo>
                <a:lnTo>
                  <a:pt x="4433853" y="9612690"/>
                </a:lnTo>
                <a:lnTo>
                  <a:pt x="0" y="9612690"/>
                </a:lnTo>
                <a:lnTo>
                  <a:pt x="0" y="0"/>
                </a:lnTo>
                <a:close/>
              </a:path>
            </a:pathLst>
          </a:custGeom>
          <a:blipFill>
            <a:blip r:embed="rId2"/>
            <a:stretch>
              <a:fillRect/>
            </a:stretch>
          </a:blipFill>
        </p:spPr>
      </p:sp>
      <p:sp>
        <p:nvSpPr>
          <p:cNvPr id="4" name="TextBox 4"/>
          <p:cNvSpPr txBox="1"/>
          <p:nvPr/>
        </p:nvSpPr>
        <p:spPr>
          <a:xfrm>
            <a:off x="7614768" y="923925"/>
            <a:ext cx="5201603" cy="1002667"/>
          </a:xfrm>
          <a:prstGeom prst="rect">
            <a:avLst/>
          </a:prstGeom>
        </p:spPr>
        <p:txBody>
          <a:bodyPr lIns="0" tIns="0" rIns="0" bIns="0" rtlCol="0" anchor="t">
            <a:spAutoFit/>
          </a:bodyPr>
          <a:lstStyle/>
          <a:p>
            <a:pPr algn="ctr">
              <a:lnSpc>
                <a:spcPts val="8260"/>
              </a:lnSpc>
              <a:spcBef>
                <a:spcPct val="0"/>
              </a:spcBef>
            </a:pPr>
            <a:r>
              <a:rPr lang="en-US" sz="5900">
                <a:solidFill>
                  <a:srgbClr val="000000"/>
                </a:solidFill>
                <a:latin typeface="Abril Fatface" panose="02000503000000020003"/>
              </a:rPr>
              <a:t>Hediye Sayfası </a:t>
            </a:r>
            <a:endParaRPr lang="en-US" sz="5900">
              <a:solidFill>
                <a:srgbClr val="000000"/>
              </a:solidFill>
              <a:latin typeface="Abril Fatface" panose="02000503000000020003"/>
            </a:endParaRPr>
          </a:p>
        </p:txBody>
      </p:sp>
      <p:sp>
        <p:nvSpPr>
          <p:cNvPr id="5" name="TextBox 5"/>
          <p:cNvSpPr txBox="1"/>
          <p:nvPr/>
        </p:nvSpPr>
        <p:spPr>
          <a:xfrm>
            <a:off x="5963288" y="4672398"/>
            <a:ext cx="11296012" cy="1189990"/>
          </a:xfrm>
          <a:prstGeom prst="rect">
            <a:avLst/>
          </a:prstGeom>
        </p:spPr>
        <p:txBody>
          <a:bodyPr lIns="0" tIns="0" rIns="0" bIns="0" rtlCol="0" anchor="t">
            <a:spAutoFit/>
          </a:bodyPr>
          <a:lstStyle/>
          <a:p>
            <a:pPr algn="ctr">
              <a:lnSpc>
                <a:spcPts val="4760"/>
              </a:lnSpc>
              <a:spcBef>
                <a:spcPct val="0"/>
              </a:spcBef>
            </a:pPr>
            <a:r>
              <a:rPr lang="en-US" sz="3400">
                <a:solidFill>
                  <a:srgbClr val="000000"/>
                </a:solidFill>
                <a:latin typeface="Abril Fatface" panose="02000503000000020003"/>
              </a:rPr>
              <a:t>Kullanıcı istediği butona tıklayarak random bir şekilde sms  , dakika  ve internet  üzerine hediye verilebilecektir </a:t>
            </a:r>
            <a:endParaRPr lang="en-US" sz="3400">
              <a:solidFill>
                <a:srgbClr val="000000"/>
              </a:solidFill>
              <a:latin typeface="Abril Fatface" panose="02000503000000020003"/>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1"/>
            <a:stretch>
              <a:fillRect t="-68584" b="-68584"/>
            </a:stretch>
          </a:blipFill>
        </p:spPr>
      </p:sp>
      <p:sp>
        <p:nvSpPr>
          <p:cNvPr id="3" name="Freeform 3"/>
          <p:cNvSpPr/>
          <p:nvPr/>
        </p:nvSpPr>
        <p:spPr>
          <a:xfrm>
            <a:off x="0" y="-38100"/>
            <a:ext cx="5528945" cy="10405110"/>
          </a:xfrm>
          <a:custGeom>
            <a:avLst/>
            <a:gdLst/>
            <a:ahLst/>
            <a:cxnLst/>
            <a:rect l="l" t="t" r="r" b="b"/>
            <a:pathLst>
              <a:path w="4814330" h="10437571">
                <a:moveTo>
                  <a:pt x="0" y="0"/>
                </a:moveTo>
                <a:lnTo>
                  <a:pt x="4814330" y="0"/>
                </a:lnTo>
                <a:lnTo>
                  <a:pt x="4814330" y="10437571"/>
                </a:lnTo>
                <a:lnTo>
                  <a:pt x="0" y="10437571"/>
                </a:lnTo>
                <a:lnTo>
                  <a:pt x="0" y="0"/>
                </a:lnTo>
                <a:close/>
              </a:path>
            </a:pathLst>
          </a:custGeom>
          <a:blipFill>
            <a:blip r:embed="rId2"/>
            <a:stretch>
              <a:fillRect/>
            </a:stretch>
          </a:blipFill>
        </p:spPr>
      </p:sp>
      <p:sp>
        <p:nvSpPr>
          <p:cNvPr id="4" name="TextBox 4"/>
          <p:cNvSpPr txBox="1"/>
          <p:nvPr/>
        </p:nvSpPr>
        <p:spPr>
          <a:xfrm>
            <a:off x="7631319" y="695642"/>
            <a:ext cx="7525951" cy="589915"/>
          </a:xfrm>
          <a:prstGeom prst="rect">
            <a:avLst/>
          </a:prstGeom>
        </p:spPr>
        <p:txBody>
          <a:bodyPr lIns="0" tIns="0" rIns="0" bIns="0" rtlCol="0" anchor="t">
            <a:spAutoFit/>
          </a:bodyPr>
          <a:lstStyle/>
          <a:p>
            <a:pPr algn="ctr">
              <a:lnSpc>
                <a:spcPts val="4760"/>
              </a:lnSpc>
              <a:spcBef>
                <a:spcPct val="0"/>
              </a:spcBef>
            </a:pPr>
            <a:r>
              <a:rPr lang="en-US" sz="3400">
                <a:solidFill>
                  <a:srgbClr val="000000"/>
                </a:solidFill>
                <a:latin typeface="Abril Fatface" panose="02000503000000020003"/>
              </a:rPr>
              <a:t>PROFİL BİLGİLERİ SAYFASI </a:t>
            </a:r>
            <a:endParaRPr lang="en-US" sz="3400">
              <a:solidFill>
                <a:srgbClr val="000000"/>
              </a:solidFill>
              <a:latin typeface="Abril Fatface" panose="02000503000000020003"/>
            </a:endParaRPr>
          </a:p>
        </p:txBody>
      </p:sp>
      <p:sp>
        <p:nvSpPr>
          <p:cNvPr id="5" name="TextBox 5"/>
          <p:cNvSpPr txBox="1"/>
          <p:nvPr/>
        </p:nvSpPr>
        <p:spPr>
          <a:xfrm>
            <a:off x="6368040" y="4028796"/>
            <a:ext cx="10891260" cy="1189990"/>
          </a:xfrm>
          <a:prstGeom prst="rect">
            <a:avLst/>
          </a:prstGeom>
        </p:spPr>
        <p:txBody>
          <a:bodyPr lIns="0" tIns="0" rIns="0" bIns="0" rtlCol="0" anchor="t">
            <a:spAutoFit/>
          </a:bodyPr>
          <a:lstStyle/>
          <a:p>
            <a:pPr algn="ctr">
              <a:lnSpc>
                <a:spcPts val="4760"/>
              </a:lnSpc>
              <a:spcBef>
                <a:spcPct val="0"/>
              </a:spcBef>
            </a:pPr>
            <a:r>
              <a:rPr lang="en-US" sz="3400">
                <a:solidFill>
                  <a:srgbClr val="000000"/>
                </a:solidFill>
                <a:latin typeface="Abril Fatface" panose="02000503000000020003"/>
              </a:rPr>
              <a:t>Uygulamamızda kullanıcı girdiği  bilgilere göre kullanıcı bilgilerini görüntüleyebilecektir </a:t>
            </a:r>
            <a:endParaRPr lang="en-US" sz="3400">
              <a:solidFill>
                <a:srgbClr val="000000"/>
              </a:solidFill>
              <a:latin typeface="Abril Fatface" panose="02000503000000020003"/>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1"/>
            <a:stretch>
              <a:fillRect t="-68584" b="-68584"/>
            </a:stretch>
          </a:blipFill>
        </p:spPr>
      </p:sp>
      <p:sp>
        <p:nvSpPr>
          <p:cNvPr id="3" name="Freeform 3"/>
          <p:cNvSpPr/>
          <p:nvPr/>
        </p:nvSpPr>
        <p:spPr>
          <a:xfrm>
            <a:off x="-176815" y="0"/>
            <a:ext cx="10106485" cy="10287000"/>
          </a:xfrm>
          <a:custGeom>
            <a:avLst/>
            <a:gdLst/>
            <a:ahLst/>
            <a:cxnLst/>
            <a:rect l="l" t="t" r="r" b="b"/>
            <a:pathLst>
              <a:path w="10106485" h="10287000">
                <a:moveTo>
                  <a:pt x="0" y="0"/>
                </a:moveTo>
                <a:lnTo>
                  <a:pt x="10106485" y="0"/>
                </a:lnTo>
                <a:lnTo>
                  <a:pt x="10106485" y="10287000"/>
                </a:lnTo>
                <a:lnTo>
                  <a:pt x="0" y="10287000"/>
                </a:lnTo>
                <a:lnTo>
                  <a:pt x="0" y="0"/>
                </a:lnTo>
                <a:close/>
              </a:path>
            </a:pathLst>
          </a:custGeom>
          <a:blipFill>
            <a:blip r:embed="rId2"/>
            <a:stretch>
              <a:fillRect l="-58866" r="-65249"/>
            </a:stretch>
          </a:blipFill>
        </p:spPr>
      </p:sp>
      <p:sp>
        <p:nvSpPr>
          <p:cNvPr id="4" name="TextBox 4"/>
          <p:cNvSpPr txBox="1"/>
          <p:nvPr/>
        </p:nvSpPr>
        <p:spPr>
          <a:xfrm>
            <a:off x="10376621" y="1808264"/>
            <a:ext cx="7911379" cy="920116"/>
          </a:xfrm>
          <a:prstGeom prst="rect">
            <a:avLst/>
          </a:prstGeom>
        </p:spPr>
        <p:txBody>
          <a:bodyPr lIns="0" tIns="0" rIns="0" bIns="0" rtlCol="0" anchor="t">
            <a:spAutoFit/>
          </a:bodyPr>
          <a:lstStyle/>
          <a:p>
            <a:pPr algn="ctr">
              <a:lnSpc>
                <a:spcPts val="7560"/>
              </a:lnSpc>
              <a:spcBef>
                <a:spcPct val="0"/>
              </a:spcBef>
            </a:pPr>
            <a:r>
              <a:rPr lang="en-US" sz="5400">
                <a:solidFill>
                  <a:srgbClr val="FFFFFF"/>
                </a:solidFill>
                <a:latin typeface="Abril Fatface" panose="02000503000000020003"/>
              </a:rPr>
              <a:t>ENTROCELL WEB </a:t>
            </a:r>
            <a:endParaRPr lang="en-US" sz="5400">
              <a:solidFill>
                <a:srgbClr val="FFFFFF"/>
              </a:solidFill>
              <a:latin typeface="Abril Fatface" panose="02000503000000020003"/>
            </a:endParaRPr>
          </a:p>
        </p:txBody>
      </p:sp>
      <p:sp>
        <p:nvSpPr>
          <p:cNvPr id="5" name="TextBox 5"/>
          <p:cNvSpPr txBox="1"/>
          <p:nvPr/>
        </p:nvSpPr>
        <p:spPr>
          <a:xfrm>
            <a:off x="10172611" y="4266112"/>
            <a:ext cx="7534825" cy="1205894"/>
          </a:xfrm>
          <a:prstGeom prst="rect">
            <a:avLst/>
          </a:prstGeom>
        </p:spPr>
        <p:txBody>
          <a:bodyPr lIns="0" tIns="0" rIns="0" bIns="0" rtlCol="0" anchor="t">
            <a:spAutoFit/>
          </a:bodyPr>
          <a:lstStyle/>
          <a:p>
            <a:pPr algn="ctr">
              <a:lnSpc>
                <a:spcPts val="4870"/>
              </a:lnSpc>
              <a:spcBef>
                <a:spcPct val="0"/>
              </a:spcBef>
            </a:pPr>
            <a:r>
              <a:rPr lang="en-US" sz="3475">
                <a:solidFill>
                  <a:srgbClr val="000000"/>
                </a:solidFill>
                <a:latin typeface="Abril Fatface" panose="02000503000000020003"/>
              </a:rPr>
              <a:t>Uygulamamızın bu kısmında Kullanıcı giriş ve üye olabilecektir </a:t>
            </a:r>
            <a:endParaRPr lang="en-US" sz="3475">
              <a:solidFill>
                <a:srgbClr val="000000"/>
              </a:solidFill>
              <a:latin typeface="Abril Fatface" panose="02000503000000020003"/>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1"/>
            <a:stretch>
              <a:fillRect t="-68584" b="-68584"/>
            </a:stretch>
          </a:blipFill>
        </p:spPr>
      </p:sp>
      <p:sp>
        <p:nvSpPr>
          <p:cNvPr id="3" name="Freeform 3"/>
          <p:cNvSpPr/>
          <p:nvPr/>
        </p:nvSpPr>
        <p:spPr>
          <a:xfrm>
            <a:off x="-160735" y="0"/>
            <a:ext cx="10096701" cy="10287000"/>
          </a:xfrm>
          <a:custGeom>
            <a:avLst/>
            <a:gdLst/>
            <a:ahLst/>
            <a:cxnLst/>
            <a:rect l="l" t="t" r="r" b="b"/>
            <a:pathLst>
              <a:path w="10096701" h="10287000">
                <a:moveTo>
                  <a:pt x="0" y="0"/>
                </a:moveTo>
                <a:lnTo>
                  <a:pt x="10096701" y="0"/>
                </a:lnTo>
                <a:lnTo>
                  <a:pt x="10096701" y="10287000"/>
                </a:lnTo>
                <a:lnTo>
                  <a:pt x="0" y="10287000"/>
                </a:lnTo>
                <a:lnTo>
                  <a:pt x="0" y="0"/>
                </a:lnTo>
                <a:close/>
              </a:path>
            </a:pathLst>
          </a:custGeom>
          <a:blipFill>
            <a:blip r:embed="rId2"/>
            <a:stretch>
              <a:fillRect l="-53074" r="-72838"/>
            </a:stretch>
          </a:blipFill>
        </p:spPr>
      </p:sp>
      <p:sp>
        <p:nvSpPr>
          <p:cNvPr id="4" name="TextBox 4"/>
          <p:cNvSpPr txBox="1"/>
          <p:nvPr/>
        </p:nvSpPr>
        <p:spPr>
          <a:xfrm>
            <a:off x="9734895" y="3953510"/>
            <a:ext cx="9238915" cy="1189990"/>
          </a:xfrm>
          <a:prstGeom prst="rect">
            <a:avLst/>
          </a:prstGeom>
        </p:spPr>
        <p:txBody>
          <a:bodyPr lIns="0" tIns="0" rIns="0" bIns="0" rtlCol="0" anchor="t">
            <a:spAutoFit/>
          </a:bodyPr>
          <a:lstStyle/>
          <a:p>
            <a:pPr algn="ctr">
              <a:lnSpc>
                <a:spcPts val="4760"/>
              </a:lnSpc>
              <a:spcBef>
                <a:spcPct val="0"/>
              </a:spcBef>
            </a:pPr>
            <a:r>
              <a:rPr lang="en-US" sz="3400">
                <a:solidFill>
                  <a:srgbClr val="000000"/>
                </a:solidFill>
                <a:latin typeface="Abril Fatface" panose="02000503000000020003"/>
              </a:rPr>
              <a:t>Kullanıcı bilgilerini girerek siteye yönlendirilecektir  </a:t>
            </a:r>
            <a:endParaRPr lang="en-US" sz="3400">
              <a:solidFill>
                <a:srgbClr val="000000"/>
              </a:solidFill>
              <a:latin typeface="Abril Fatface" panose="02000503000000020003"/>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2700</Words>
  <Application>WPS Presentation</Application>
  <PresentationFormat>On-screen Show (4:3)</PresentationFormat>
  <Paragraphs>50</Paragraphs>
  <Slides>15</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15</vt:i4>
      </vt:variant>
    </vt:vector>
  </HeadingPairs>
  <TitlesOfParts>
    <vt:vector size="23" baseType="lpstr">
      <vt:lpstr>Arial</vt:lpstr>
      <vt:lpstr>SimSun</vt:lpstr>
      <vt:lpstr>Wingdings</vt:lpstr>
      <vt:lpstr>Abril Fatface</vt:lpstr>
      <vt:lpstr>Microsoft YaHei</vt:lpstr>
      <vt:lpstr>Arial Unicode MS</vt:lpstr>
      <vt:lpstr>Calibri</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Hızlı bir bİlgİ rhberİ</dc:title>
  <dc:creator/>
  <cp:lastModifiedBy>ili04</cp:lastModifiedBy>
  <cp:revision>2</cp:revision>
  <dcterms:created xsi:type="dcterms:W3CDTF">2006-08-16T00:00:00Z</dcterms:created>
  <dcterms:modified xsi:type="dcterms:W3CDTF">2024-01-26T12:36:35Z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4CF86E8A30CB474F84B0B03D256E7C70_13</vt:lpwstr>
  </property>
  <property fmtid="{D5CDD505-2E9C-101B-9397-08002B2CF9AE}" pid="3" name="KSOProductBuildVer">
    <vt:lpwstr>1033-12.2.0.13431</vt:lpwstr>
  </property>
</Properties>
</file>