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1" r:id="rId4"/>
    <p:sldId id="263" r:id="rId5"/>
    <p:sldId id="264" r:id="rId6"/>
    <p:sldId id="265" r:id="rId7"/>
  </p:sldIdLst>
  <p:sldSz cx="18288000" cy="10287000"/>
  <p:notesSz cx="6858000" cy="9144000"/>
  <p:embeddedFontLst>
    <p:embeddedFont>
      <p:font typeface="Lobster" panose="00000500000000000000" pitchFamily="2" charset="0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hitUfSqlvZ66H/EvJlvQuiQXT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380" y="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857500" y="512763"/>
            <a:ext cx="3429000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7" name="Google Shape;87;p1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9" name="Google Shape;89;p1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:notes"/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1" name="Google Shape;101;p2:notes"/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2:notes"/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A6ECC286-7A59-2D3F-043B-42B32B3BB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>
            <a:extLst>
              <a:ext uri="{FF2B5EF4-FFF2-40B4-BE49-F238E27FC236}">
                <a16:creationId xmlns:a16="http://schemas.microsoft.com/office/drawing/2014/main" id="{D7398778-34CC-A10F-5FE7-79E84E8BAFAF}"/>
              </a:ext>
            </a:extLst>
          </p:cNvPr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:notes">
            <a:extLst>
              <a:ext uri="{FF2B5EF4-FFF2-40B4-BE49-F238E27FC236}">
                <a16:creationId xmlns:a16="http://schemas.microsoft.com/office/drawing/2014/main" id="{1C1F3E38-6BCB-BEF5-0DE8-FEAA289CC57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29" name="Google Shape;129;p3:notes">
            <a:extLst>
              <a:ext uri="{FF2B5EF4-FFF2-40B4-BE49-F238E27FC236}">
                <a16:creationId xmlns:a16="http://schemas.microsoft.com/office/drawing/2014/main" id="{40AEA5F5-7E34-DD59-B0C4-E13E8CBDA2E0}"/>
              </a:ext>
            </a:extLst>
          </p:cNvPr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3:notes">
            <a:extLst>
              <a:ext uri="{FF2B5EF4-FFF2-40B4-BE49-F238E27FC236}">
                <a16:creationId xmlns:a16="http://schemas.microsoft.com/office/drawing/2014/main" id="{26ECD850-1035-1AC8-76CA-3C5715ED3E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3:notes">
            <a:extLst>
              <a:ext uri="{FF2B5EF4-FFF2-40B4-BE49-F238E27FC236}">
                <a16:creationId xmlns:a16="http://schemas.microsoft.com/office/drawing/2014/main" id="{583F8CC4-0A9E-55BB-7B15-9B0CCC5094D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:notes">
            <a:extLst>
              <a:ext uri="{FF2B5EF4-FFF2-40B4-BE49-F238E27FC236}">
                <a16:creationId xmlns:a16="http://schemas.microsoft.com/office/drawing/2014/main" id="{2CDC1C6A-BCEB-ED16-93F9-FD9FB33DDC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31735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A39F1DEC-2445-1B3E-8902-1C63066EB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>
            <a:extLst>
              <a:ext uri="{FF2B5EF4-FFF2-40B4-BE49-F238E27FC236}">
                <a16:creationId xmlns:a16="http://schemas.microsoft.com/office/drawing/2014/main" id="{FF5E7691-AE95-EE8E-16A5-EB85DC6865C0}"/>
              </a:ext>
            </a:extLst>
          </p:cNvPr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:notes">
            <a:extLst>
              <a:ext uri="{FF2B5EF4-FFF2-40B4-BE49-F238E27FC236}">
                <a16:creationId xmlns:a16="http://schemas.microsoft.com/office/drawing/2014/main" id="{6801D958-2D66-41BD-2B62-24CA84A3C817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29" name="Google Shape;129;p3:notes">
            <a:extLst>
              <a:ext uri="{FF2B5EF4-FFF2-40B4-BE49-F238E27FC236}">
                <a16:creationId xmlns:a16="http://schemas.microsoft.com/office/drawing/2014/main" id="{DED28DE1-FD7E-9BA2-756C-798A1065D05B}"/>
              </a:ext>
            </a:extLst>
          </p:cNvPr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3:notes">
            <a:extLst>
              <a:ext uri="{FF2B5EF4-FFF2-40B4-BE49-F238E27FC236}">
                <a16:creationId xmlns:a16="http://schemas.microsoft.com/office/drawing/2014/main" id="{921EBF66-729D-730B-8FD8-C4FC183FE4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3:notes">
            <a:extLst>
              <a:ext uri="{FF2B5EF4-FFF2-40B4-BE49-F238E27FC236}">
                <a16:creationId xmlns:a16="http://schemas.microsoft.com/office/drawing/2014/main" id="{CAE27D44-6B85-15CA-9B9E-0D7D8E956E3B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:notes">
            <a:extLst>
              <a:ext uri="{FF2B5EF4-FFF2-40B4-BE49-F238E27FC236}">
                <a16:creationId xmlns:a16="http://schemas.microsoft.com/office/drawing/2014/main" id="{FDD7DDC4-F635-A2A0-74D8-5032E2E6B05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873308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7C4DF2FA-0A41-29A9-7E60-64F197432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>
            <a:extLst>
              <a:ext uri="{FF2B5EF4-FFF2-40B4-BE49-F238E27FC236}">
                <a16:creationId xmlns:a16="http://schemas.microsoft.com/office/drawing/2014/main" id="{DEF549CB-E4AA-0754-C026-2A2D67467718}"/>
              </a:ext>
            </a:extLst>
          </p:cNvPr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:notes">
            <a:extLst>
              <a:ext uri="{FF2B5EF4-FFF2-40B4-BE49-F238E27FC236}">
                <a16:creationId xmlns:a16="http://schemas.microsoft.com/office/drawing/2014/main" id="{27611D04-DC5D-3C94-9BD0-0DFCE93578DE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29" name="Google Shape;129;p3:notes">
            <a:extLst>
              <a:ext uri="{FF2B5EF4-FFF2-40B4-BE49-F238E27FC236}">
                <a16:creationId xmlns:a16="http://schemas.microsoft.com/office/drawing/2014/main" id="{4E1C65AE-6BE7-4534-C38F-55162193B6BD}"/>
              </a:ext>
            </a:extLst>
          </p:cNvPr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3:notes">
            <a:extLst>
              <a:ext uri="{FF2B5EF4-FFF2-40B4-BE49-F238E27FC236}">
                <a16:creationId xmlns:a16="http://schemas.microsoft.com/office/drawing/2014/main" id="{330D8E70-9CB9-A316-CB66-0A0735C693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3:notes">
            <a:extLst>
              <a:ext uri="{FF2B5EF4-FFF2-40B4-BE49-F238E27FC236}">
                <a16:creationId xmlns:a16="http://schemas.microsoft.com/office/drawing/2014/main" id="{1BA33332-CD0D-1011-78EC-4F53BCDE1EE7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:notes">
            <a:extLst>
              <a:ext uri="{FF2B5EF4-FFF2-40B4-BE49-F238E27FC236}">
                <a16:creationId xmlns:a16="http://schemas.microsoft.com/office/drawing/2014/main" id="{25776D63-7101-6C40-8E87-F7BB6A29B8D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3154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341D2D0C-269E-D98A-10EF-09AA69EEE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>
            <a:extLst>
              <a:ext uri="{FF2B5EF4-FFF2-40B4-BE49-F238E27FC236}">
                <a16:creationId xmlns:a16="http://schemas.microsoft.com/office/drawing/2014/main" id="{A189FF84-86DE-E9EC-2F24-35BAE413548A}"/>
              </a:ext>
            </a:extLst>
          </p:cNvPr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:notes">
            <a:extLst>
              <a:ext uri="{FF2B5EF4-FFF2-40B4-BE49-F238E27FC236}">
                <a16:creationId xmlns:a16="http://schemas.microsoft.com/office/drawing/2014/main" id="{5E19AB22-E04D-3577-5FCB-79EEF4E9A2B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29" name="Google Shape;129;p3:notes">
            <a:extLst>
              <a:ext uri="{FF2B5EF4-FFF2-40B4-BE49-F238E27FC236}">
                <a16:creationId xmlns:a16="http://schemas.microsoft.com/office/drawing/2014/main" id="{5550B482-012F-657A-99C4-A626EE6027E0}"/>
              </a:ext>
            </a:extLst>
          </p:cNvPr>
          <p:cNvSpPr>
            <a:spLocks noGrp="1" noRot="1" noChangeAspect="1"/>
          </p:cNvSpPr>
          <p:nvPr>
            <p:ph type="sldImg" idx="3"/>
          </p:nvPr>
        </p:nvSpPr>
        <p:spPr>
          <a:xfrm>
            <a:off x="2290763" y="512763"/>
            <a:ext cx="4562475" cy="25669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" name="Google Shape;130;p3:notes">
            <a:extLst>
              <a:ext uri="{FF2B5EF4-FFF2-40B4-BE49-F238E27FC236}">
                <a16:creationId xmlns:a16="http://schemas.microsoft.com/office/drawing/2014/main" id="{6072B864-E0E1-DB24-33B9-B19172E39E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1" name="Google Shape;131;p3:notes">
            <a:extLst>
              <a:ext uri="{FF2B5EF4-FFF2-40B4-BE49-F238E27FC236}">
                <a16:creationId xmlns:a16="http://schemas.microsoft.com/office/drawing/2014/main" id="{6F768A21-452A-4E9F-70E2-B3014063142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:notes">
            <a:extLst>
              <a:ext uri="{FF2B5EF4-FFF2-40B4-BE49-F238E27FC236}">
                <a16:creationId xmlns:a16="http://schemas.microsoft.com/office/drawing/2014/main" id="{80942131-444E-2609-EA5B-8BE04B3BDB7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08647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49021" r="-5702" b="-38880"/>
            </a:stretch>
          </a:blipFill>
          <a:ln>
            <a:noFill/>
          </a:ln>
        </p:spPr>
      </p:sp>
      <p:sp>
        <p:nvSpPr>
          <p:cNvPr id="93" name="Google Shape;93;p1"/>
          <p:cNvSpPr txBox="1"/>
          <p:nvPr/>
        </p:nvSpPr>
        <p:spPr>
          <a:xfrm>
            <a:off x="-898124" y="5647217"/>
            <a:ext cx="20084249" cy="12318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671"/>
              <a:buFont typeface="Arial"/>
              <a:buNone/>
            </a:pPr>
            <a:r>
              <a:rPr lang="en-US" sz="6671" b="0" i="0" u="none" strike="noStrike" cap="none" dirty="0">
                <a:solidFill>
                  <a:srgbClr val="D9D5D5"/>
                </a:solidFill>
                <a:latin typeface="Lobster"/>
                <a:ea typeface="Lobster"/>
                <a:cs typeface="Lobster"/>
                <a:sym typeface="Lobster"/>
              </a:rPr>
              <a:t>The Shock and Awe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714825" y="6973596"/>
            <a:ext cx="16858350" cy="103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3"/>
              </a:lnSpc>
              <a:buSzPts val="5599"/>
            </a:pPr>
            <a:r>
              <a:rPr lang="en-US" sz="5599" dirty="0">
                <a:solidFill>
                  <a:srgbClr val="D9D5D5"/>
                </a:solidFill>
                <a:latin typeface="Lobster"/>
                <a:sym typeface="Lobster"/>
              </a:rPr>
              <a:t>PS 14 - Crowdsourced Bug Bounty Platform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-898124" y="2407488"/>
            <a:ext cx="200841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0"/>
              <a:buFont typeface="Arial"/>
              <a:buNone/>
            </a:pPr>
            <a:r>
              <a:rPr lang="en-US" sz="15000" b="0" i="0" u="none" strike="noStrike" cap="none">
                <a:solidFill>
                  <a:srgbClr val="8CB3E3"/>
                </a:solidFill>
                <a:latin typeface="Lobster"/>
                <a:ea typeface="Lobster"/>
                <a:cs typeface="Lobster"/>
                <a:sym typeface="Lobster"/>
              </a:rPr>
              <a:t>THINK </a:t>
            </a:r>
            <a:r>
              <a:rPr lang="en-US" sz="15000">
                <a:solidFill>
                  <a:srgbClr val="8CB3E3"/>
                </a:solidFill>
                <a:latin typeface="Lobster"/>
                <a:ea typeface="Lobster"/>
                <a:cs typeface="Lobster"/>
                <a:sym typeface="Lobster"/>
              </a:rPr>
              <a:t>AI</a:t>
            </a:r>
            <a:r>
              <a:rPr lang="en-US" sz="15000" b="0" i="0" u="none" strike="noStrike" cap="none">
                <a:solidFill>
                  <a:srgbClr val="8CB3E3"/>
                </a:solidFill>
                <a:latin typeface="Lobster"/>
                <a:ea typeface="Lobster"/>
                <a:cs typeface="Lobster"/>
                <a:sym typeface="Lobster"/>
              </a:rPr>
              <a:t>  3.0</a:t>
            </a:r>
            <a:endParaRPr sz="15000" b="0" i="0" u="none" strike="noStrike" cap="none">
              <a:solidFill>
                <a:srgbClr val="8CB3E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49021" r="-5702" b="-38880"/>
            </a:stretch>
          </a:blipFill>
          <a:ln>
            <a:noFill/>
          </a:ln>
        </p:spPr>
      </p:sp>
      <p:sp>
        <p:nvSpPr>
          <p:cNvPr id="105" name="Google Shape;105;p2"/>
          <p:cNvSpPr txBox="1"/>
          <p:nvPr/>
        </p:nvSpPr>
        <p:spPr>
          <a:xfrm>
            <a:off x="714825" y="1814625"/>
            <a:ext cx="16858350" cy="953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40"/>
              <a:buFont typeface="Arial"/>
              <a:buNone/>
            </a:pPr>
            <a:r>
              <a:rPr lang="en-US" sz="7240" b="0" i="0" u="none" strike="noStrike" cap="none">
                <a:solidFill>
                  <a:srgbClr val="FFFFFF"/>
                </a:solidFill>
                <a:latin typeface="Lobster"/>
                <a:ea typeface="Lobster"/>
                <a:cs typeface="Lobster"/>
                <a:sym typeface="Lobster"/>
              </a:rPr>
              <a:t>Meet The Team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" name="Google Shape;106;p2"/>
          <p:cNvGrpSpPr/>
          <p:nvPr/>
        </p:nvGrpSpPr>
        <p:grpSpPr>
          <a:xfrm>
            <a:off x="2238975" y="3720150"/>
            <a:ext cx="2666238" cy="2668715"/>
            <a:chOff x="0" y="0"/>
            <a:chExt cx="3554984" cy="3558286"/>
          </a:xfrm>
        </p:grpSpPr>
        <p:sp>
          <p:nvSpPr>
            <p:cNvPr id="107" name="Google Shape;107;p2"/>
            <p:cNvSpPr/>
            <p:nvPr/>
          </p:nvSpPr>
          <p:spPr>
            <a:xfrm>
              <a:off x="12700" y="12700"/>
              <a:ext cx="3529584" cy="3532759"/>
            </a:xfrm>
            <a:custGeom>
              <a:avLst/>
              <a:gdLst/>
              <a:ahLst/>
              <a:cxnLst/>
              <a:rect l="l" t="t" r="r" b="b"/>
              <a:pathLst>
                <a:path w="3529584" h="3532759" extrusionOk="0">
                  <a:moveTo>
                    <a:pt x="0" y="1766443"/>
                  </a:moveTo>
                  <a:cubicBezTo>
                    <a:pt x="0" y="790829"/>
                    <a:pt x="790067" y="0"/>
                    <a:pt x="1764792" y="0"/>
                  </a:cubicBezTo>
                  <a:cubicBezTo>
                    <a:pt x="2739517" y="0"/>
                    <a:pt x="3529584" y="790829"/>
                    <a:pt x="3529584" y="1766443"/>
                  </a:cubicBezTo>
                  <a:cubicBezTo>
                    <a:pt x="3529584" y="2742057"/>
                    <a:pt x="2739517" y="3532759"/>
                    <a:pt x="1764792" y="3532759"/>
                  </a:cubicBezTo>
                  <a:cubicBezTo>
                    <a:pt x="790067" y="3532759"/>
                    <a:pt x="0" y="2741930"/>
                    <a:pt x="0" y="1766443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0" y="0"/>
              <a:ext cx="3554984" cy="3558286"/>
            </a:xfrm>
            <a:custGeom>
              <a:avLst/>
              <a:gdLst/>
              <a:ahLst/>
              <a:cxnLst/>
              <a:rect l="l" t="t" r="r" b="b"/>
              <a:pathLst>
                <a:path w="3554984" h="3558286" extrusionOk="0">
                  <a:moveTo>
                    <a:pt x="0" y="1779143"/>
                  </a:moveTo>
                  <a:cubicBezTo>
                    <a:pt x="0" y="796544"/>
                    <a:pt x="795782" y="0"/>
                    <a:pt x="1777492" y="0"/>
                  </a:cubicBezTo>
                  <a:lnTo>
                    <a:pt x="1777492" y="12700"/>
                  </a:lnTo>
                  <a:lnTo>
                    <a:pt x="1777492" y="0"/>
                  </a:lnTo>
                  <a:cubicBezTo>
                    <a:pt x="2759202" y="0"/>
                    <a:pt x="3554984" y="796544"/>
                    <a:pt x="3554984" y="1779143"/>
                  </a:cubicBezTo>
                  <a:lnTo>
                    <a:pt x="3542284" y="1779143"/>
                  </a:lnTo>
                  <a:lnTo>
                    <a:pt x="3554984" y="1779143"/>
                  </a:lnTo>
                  <a:cubicBezTo>
                    <a:pt x="3554984" y="2761742"/>
                    <a:pt x="2759202" y="3558286"/>
                    <a:pt x="1777492" y="3558286"/>
                  </a:cubicBezTo>
                  <a:lnTo>
                    <a:pt x="1777492" y="3545586"/>
                  </a:lnTo>
                  <a:lnTo>
                    <a:pt x="1777492" y="3558286"/>
                  </a:lnTo>
                  <a:cubicBezTo>
                    <a:pt x="795782" y="3558159"/>
                    <a:pt x="0" y="2761615"/>
                    <a:pt x="0" y="1779143"/>
                  </a:cubicBezTo>
                  <a:lnTo>
                    <a:pt x="12700" y="1779143"/>
                  </a:lnTo>
                  <a:lnTo>
                    <a:pt x="23368" y="1786001"/>
                  </a:lnTo>
                  <a:cubicBezTo>
                    <a:pt x="20320" y="1790700"/>
                    <a:pt x="14478" y="1792986"/>
                    <a:pt x="9144" y="1791335"/>
                  </a:cubicBezTo>
                  <a:cubicBezTo>
                    <a:pt x="3810" y="1789684"/>
                    <a:pt x="0" y="1784731"/>
                    <a:pt x="0" y="1779143"/>
                  </a:cubicBezTo>
                  <a:moveTo>
                    <a:pt x="25400" y="1779143"/>
                  </a:moveTo>
                  <a:lnTo>
                    <a:pt x="12700" y="1779143"/>
                  </a:lnTo>
                  <a:lnTo>
                    <a:pt x="2032" y="1772285"/>
                  </a:lnTo>
                  <a:cubicBezTo>
                    <a:pt x="5080" y="1767586"/>
                    <a:pt x="10922" y="1765300"/>
                    <a:pt x="16256" y="1766951"/>
                  </a:cubicBezTo>
                  <a:cubicBezTo>
                    <a:pt x="21590" y="1768602"/>
                    <a:pt x="25400" y="1773555"/>
                    <a:pt x="25400" y="1779143"/>
                  </a:cubicBezTo>
                  <a:cubicBezTo>
                    <a:pt x="25400" y="2747645"/>
                    <a:pt x="809879" y="3532886"/>
                    <a:pt x="1777492" y="3532886"/>
                  </a:cubicBezTo>
                  <a:cubicBezTo>
                    <a:pt x="2745105" y="3532886"/>
                    <a:pt x="3529584" y="2747772"/>
                    <a:pt x="3529584" y="1779143"/>
                  </a:cubicBezTo>
                  <a:cubicBezTo>
                    <a:pt x="3529584" y="810514"/>
                    <a:pt x="2745105" y="25400"/>
                    <a:pt x="1777492" y="25400"/>
                  </a:cubicBezTo>
                  <a:lnTo>
                    <a:pt x="1777492" y="12700"/>
                  </a:lnTo>
                  <a:lnTo>
                    <a:pt x="1777492" y="25400"/>
                  </a:lnTo>
                  <a:cubicBezTo>
                    <a:pt x="809879" y="25400"/>
                    <a:pt x="25400" y="810514"/>
                    <a:pt x="25400" y="1779143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2"/>
          <p:cNvSpPr txBox="1"/>
          <p:nvPr/>
        </p:nvSpPr>
        <p:spPr>
          <a:xfrm>
            <a:off x="1806225" y="6755272"/>
            <a:ext cx="35317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Masoom Hathi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1806225" y="7272622"/>
            <a:ext cx="35317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FFFFFF"/>
                </a:solidFill>
              </a:rPr>
              <a:t>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"/>
          <p:cNvGrpSpPr/>
          <p:nvPr/>
        </p:nvGrpSpPr>
        <p:grpSpPr>
          <a:xfrm>
            <a:off x="5953575" y="3720150"/>
            <a:ext cx="2666238" cy="2668715"/>
            <a:chOff x="0" y="0"/>
            <a:chExt cx="3554984" cy="3558286"/>
          </a:xfrm>
        </p:grpSpPr>
        <p:sp>
          <p:nvSpPr>
            <p:cNvPr id="112" name="Google Shape;112;p2"/>
            <p:cNvSpPr/>
            <p:nvPr/>
          </p:nvSpPr>
          <p:spPr>
            <a:xfrm>
              <a:off x="12700" y="12700"/>
              <a:ext cx="3529584" cy="3532759"/>
            </a:xfrm>
            <a:custGeom>
              <a:avLst/>
              <a:gdLst/>
              <a:ahLst/>
              <a:cxnLst/>
              <a:rect l="l" t="t" r="r" b="b"/>
              <a:pathLst>
                <a:path w="3529584" h="3532759" extrusionOk="0">
                  <a:moveTo>
                    <a:pt x="0" y="1766443"/>
                  </a:moveTo>
                  <a:cubicBezTo>
                    <a:pt x="0" y="790829"/>
                    <a:pt x="790067" y="0"/>
                    <a:pt x="1764792" y="0"/>
                  </a:cubicBezTo>
                  <a:cubicBezTo>
                    <a:pt x="2739517" y="0"/>
                    <a:pt x="3529584" y="790829"/>
                    <a:pt x="3529584" y="1766443"/>
                  </a:cubicBezTo>
                  <a:cubicBezTo>
                    <a:pt x="3529584" y="2742057"/>
                    <a:pt x="2739517" y="3532759"/>
                    <a:pt x="1764792" y="3532759"/>
                  </a:cubicBezTo>
                  <a:cubicBezTo>
                    <a:pt x="790067" y="3532759"/>
                    <a:pt x="0" y="2741930"/>
                    <a:pt x="0" y="1766443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0" y="0"/>
              <a:ext cx="3554984" cy="3558286"/>
            </a:xfrm>
            <a:custGeom>
              <a:avLst/>
              <a:gdLst/>
              <a:ahLst/>
              <a:cxnLst/>
              <a:rect l="l" t="t" r="r" b="b"/>
              <a:pathLst>
                <a:path w="3554984" h="3558286" extrusionOk="0">
                  <a:moveTo>
                    <a:pt x="0" y="1779143"/>
                  </a:moveTo>
                  <a:cubicBezTo>
                    <a:pt x="0" y="796544"/>
                    <a:pt x="795782" y="0"/>
                    <a:pt x="1777492" y="0"/>
                  </a:cubicBezTo>
                  <a:lnTo>
                    <a:pt x="1777492" y="12700"/>
                  </a:lnTo>
                  <a:lnTo>
                    <a:pt x="1777492" y="0"/>
                  </a:lnTo>
                  <a:cubicBezTo>
                    <a:pt x="2759202" y="0"/>
                    <a:pt x="3554984" y="796544"/>
                    <a:pt x="3554984" y="1779143"/>
                  </a:cubicBezTo>
                  <a:lnTo>
                    <a:pt x="3542284" y="1779143"/>
                  </a:lnTo>
                  <a:lnTo>
                    <a:pt x="3554984" y="1779143"/>
                  </a:lnTo>
                  <a:cubicBezTo>
                    <a:pt x="3554984" y="2761742"/>
                    <a:pt x="2759202" y="3558286"/>
                    <a:pt x="1777492" y="3558286"/>
                  </a:cubicBezTo>
                  <a:lnTo>
                    <a:pt x="1777492" y="3545586"/>
                  </a:lnTo>
                  <a:lnTo>
                    <a:pt x="1777492" y="3558286"/>
                  </a:lnTo>
                  <a:cubicBezTo>
                    <a:pt x="795782" y="3558159"/>
                    <a:pt x="0" y="2761615"/>
                    <a:pt x="0" y="1779143"/>
                  </a:cubicBezTo>
                  <a:lnTo>
                    <a:pt x="12700" y="1779143"/>
                  </a:lnTo>
                  <a:lnTo>
                    <a:pt x="23368" y="1786001"/>
                  </a:lnTo>
                  <a:cubicBezTo>
                    <a:pt x="20320" y="1790700"/>
                    <a:pt x="14478" y="1792986"/>
                    <a:pt x="9144" y="1791335"/>
                  </a:cubicBezTo>
                  <a:cubicBezTo>
                    <a:pt x="3810" y="1789684"/>
                    <a:pt x="0" y="1784731"/>
                    <a:pt x="0" y="1779143"/>
                  </a:cubicBezTo>
                  <a:moveTo>
                    <a:pt x="25400" y="1779143"/>
                  </a:moveTo>
                  <a:lnTo>
                    <a:pt x="12700" y="1779143"/>
                  </a:lnTo>
                  <a:lnTo>
                    <a:pt x="2032" y="1772285"/>
                  </a:lnTo>
                  <a:cubicBezTo>
                    <a:pt x="5080" y="1767586"/>
                    <a:pt x="10922" y="1765300"/>
                    <a:pt x="16256" y="1766951"/>
                  </a:cubicBezTo>
                  <a:cubicBezTo>
                    <a:pt x="21590" y="1768602"/>
                    <a:pt x="25400" y="1773555"/>
                    <a:pt x="25400" y="1779143"/>
                  </a:cubicBezTo>
                  <a:cubicBezTo>
                    <a:pt x="25400" y="2747645"/>
                    <a:pt x="809879" y="3532886"/>
                    <a:pt x="1777492" y="3532886"/>
                  </a:cubicBezTo>
                  <a:cubicBezTo>
                    <a:pt x="2745105" y="3532886"/>
                    <a:pt x="3529584" y="2747772"/>
                    <a:pt x="3529584" y="1779143"/>
                  </a:cubicBezTo>
                  <a:cubicBezTo>
                    <a:pt x="3529584" y="810514"/>
                    <a:pt x="2745105" y="25400"/>
                    <a:pt x="1777492" y="25400"/>
                  </a:cubicBezTo>
                  <a:lnTo>
                    <a:pt x="1777492" y="12700"/>
                  </a:lnTo>
                  <a:lnTo>
                    <a:pt x="1777492" y="25400"/>
                  </a:lnTo>
                  <a:cubicBezTo>
                    <a:pt x="809879" y="25400"/>
                    <a:pt x="25400" y="810514"/>
                    <a:pt x="25400" y="1779143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5520825" y="6755272"/>
            <a:ext cx="35317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Harsh Parasnis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5520825" y="7272622"/>
            <a:ext cx="35317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  <a:buSzPts val="3000"/>
            </a:pPr>
            <a:r>
              <a:rPr lang="en-US" sz="3000" dirty="0">
                <a:solidFill>
                  <a:srgbClr val="FFFFFF"/>
                </a:solidFill>
              </a:rPr>
              <a:t>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6" name="Google Shape;116;p2"/>
          <p:cNvGrpSpPr/>
          <p:nvPr/>
        </p:nvGrpSpPr>
        <p:grpSpPr>
          <a:xfrm>
            <a:off x="9668175" y="3720150"/>
            <a:ext cx="2666238" cy="2668715"/>
            <a:chOff x="0" y="0"/>
            <a:chExt cx="3554984" cy="3558286"/>
          </a:xfrm>
        </p:grpSpPr>
        <p:sp>
          <p:nvSpPr>
            <p:cNvPr id="117" name="Google Shape;117;p2"/>
            <p:cNvSpPr/>
            <p:nvPr/>
          </p:nvSpPr>
          <p:spPr>
            <a:xfrm>
              <a:off x="12700" y="12700"/>
              <a:ext cx="3529584" cy="3532759"/>
            </a:xfrm>
            <a:custGeom>
              <a:avLst/>
              <a:gdLst/>
              <a:ahLst/>
              <a:cxnLst/>
              <a:rect l="l" t="t" r="r" b="b"/>
              <a:pathLst>
                <a:path w="3529584" h="3532759" extrusionOk="0">
                  <a:moveTo>
                    <a:pt x="0" y="1766443"/>
                  </a:moveTo>
                  <a:cubicBezTo>
                    <a:pt x="0" y="790829"/>
                    <a:pt x="790067" y="0"/>
                    <a:pt x="1764792" y="0"/>
                  </a:cubicBezTo>
                  <a:cubicBezTo>
                    <a:pt x="2739517" y="0"/>
                    <a:pt x="3529584" y="790829"/>
                    <a:pt x="3529584" y="1766443"/>
                  </a:cubicBezTo>
                  <a:cubicBezTo>
                    <a:pt x="3529584" y="2742057"/>
                    <a:pt x="2739517" y="3532759"/>
                    <a:pt x="1764792" y="3532759"/>
                  </a:cubicBezTo>
                  <a:cubicBezTo>
                    <a:pt x="790067" y="3532759"/>
                    <a:pt x="0" y="2741930"/>
                    <a:pt x="0" y="1766443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0" y="0"/>
              <a:ext cx="3554984" cy="3558286"/>
            </a:xfrm>
            <a:custGeom>
              <a:avLst/>
              <a:gdLst/>
              <a:ahLst/>
              <a:cxnLst/>
              <a:rect l="l" t="t" r="r" b="b"/>
              <a:pathLst>
                <a:path w="3554984" h="3558286" extrusionOk="0">
                  <a:moveTo>
                    <a:pt x="0" y="1779143"/>
                  </a:moveTo>
                  <a:cubicBezTo>
                    <a:pt x="0" y="796544"/>
                    <a:pt x="795782" y="0"/>
                    <a:pt x="1777492" y="0"/>
                  </a:cubicBezTo>
                  <a:lnTo>
                    <a:pt x="1777492" y="12700"/>
                  </a:lnTo>
                  <a:lnTo>
                    <a:pt x="1777492" y="0"/>
                  </a:lnTo>
                  <a:cubicBezTo>
                    <a:pt x="2759202" y="0"/>
                    <a:pt x="3554984" y="796544"/>
                    <a:pt x="3554984" y="1779143"/>
                  </a:cubicBezTo>
                  <a:lnTo>
                    <a:pt x="3542284" y="1779143"/>
                  </a:lnTo>
                  <a:lnTo>
                    <a:pt x="3554984" y="1779143"/>
                  </a:lnTo>
                  <a:cubicBezTo>
                    <a:pt x="3554984" y="2761742"/>
                    <a:pt x="2759202" y="3558286"/>
                    <a:pt x="1777492" y="3558286"/>
                  </a:cubicBezTo>
                  <a:lnTo>
                    <a:pt x="1777492" y="3545586"/>
                  </a:lnTo>
                  <a:lnTo>
                    <a:pt x="1777492" y="3558286"/>
                  </a:lnTo>
                  <a:cubicBezTo>
                    <a:pt x="795782" y="3558159"/>
                    <a:pt x="0" y="2761615"/>
                    <a:pt x="0" y="1779143"/>
                  </a:cubicBezTo>
                  <a:lnTo>
                    <a:pt x="12700" y="1779143"/>
                  </a:lnTo>
                  <a:lnTo>
                    <a:pt x="23368" y="1786001"/>
                  </a:lnTo>
                  <a:cubicBezTo>
                    <a:pt x="20320" y="1790700"/>
                    <a:pt x="14478" y="1792986"/>
                    <a:pt x="9144" y="1791335"/>
                  </a:cubicBezTo>
                  <a:cubicBezTo>
                    <a:pt x="3810" y="1789684"/>
                    <a:pt x="0" y="1784731"/>
                    <a:pt x="0" y="1779143"/>
                  </a:cubicBezTo>
                  <a:moveTo>
                    <a:pt x="25400" y="1779143"/>
                  </a:moveTo>
                  <a:lnTo>
                    <a:pt x="12700" y="1779143"/>
                  </a:lnTo>
                  <a:lnTo>
                    <a:pt x="2032" y="1772285"/>
                  </a:lnTo>
                  <a:cubicBezTo>
                    <a:pt x="5080" y="1767586"/>
                    <a:pt x="10922" y="1765300"/>
                    <a:pt x="16256" y="1766951"/>
                  </a:cubicBezTo>
                  <a:cubicBezTo>
                    <a:pt x="21590" y="1768602"/>
                    <a:pt x="25400" y="1773555"/>
                    <a:pt x="25400" y="1779143"/>
                  </a:cubicBezTo>
                  <a:cubicBezTo>
                    <a:pt x="25400" y="2747645"/>
                    <a:pt x="809879" y="3532886"/>
                    <a:pt x="1777492" y="3532886"/>
                  </a:cubicBezTo>
                  <a:cubicBezTo>
                    <a:pt x="2745105" y="3532886"/>
                    <a:pt x="3529584" y="2747772"/>
                    <a:pt x="3529584" y="1779143"/>
                  </a:cubicBezTo>
                  <a:cubicBezTo>
                    <a:pt x="3529584" y="810514"/>
                    <a:pt x="2745105" y="25400"/>
                    <a:pt x="1777492" y="25400"/>
                  </a:cubicBezTo>
                  <a:lnTo>
                    <a:pt x="1777492" y="12700"/>
                  </a:lnTo>
                  <a:lnTo>
                    <a:pt x="1777492" y="25400"/>
                  </a:lnTo>
                  <a:cubicBezTo>
                    <a:pt x="809879" y="25400"/>
                    <a:pt x="25400" y="810514"/>
                    <a:pt x="25400" y="1779143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2"/>
          <p:cNvSpPr txBox="1"/>
          <p:nvPr/>
        </p:nvSpPr>
        <p:spPr>
          <a:xfrm>
            <a:off x="9235425" y="6755272"/>
            <a:ext cx="35317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Devesh Kamath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9235425" y="7272622"/>
            <a:ext cx="35317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  <a:buSzPts val="3000"/>
            </a:pPr>
            <a:r>
              <a:rPr lang="en-US" sz="3000" dirty="0">
                <a:solidFill>
                  <a:srgbClr val="FFFFFF"/>
                </a:solidFill>
              </a:rPr>
              <a:t>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" name="Google Shape;121;p2"/>
          <p:cNvGrpSpPr/>
          <p:nvPr/>
        </p:nvGrpSpPr>
        <p:grpSpPr>
          <a:xfrm>
            <a:off x="13382775" y="3720150"/>
            <a:ext cx="2666238" cy="2668715"/>
            <a:chOff x="0" y="0"/>
            <a:chExt cx="3554984" cy="3558286"/>
          </a:xfrm>
        </p:grpSpPr>
        <p:sp>
          <p:nvSpPr>
            <p:cNvPr id="122" name="Google Shape;122;p2"/>
            <p:cNvSpPr/>
            <p:nvPr/>
          </p:nvSpPr>
          <p:spPr>
            <a:xfrm>
              <a:off x="12700" y="12700"/>
              <a:ext cx="3529584" cy="3532759"/>
            </a:xfrm>
            <a:custGeom>
              <a:avLst/>
              <a:gdLst/>
              <a:ahLst/>
              <a:cxnLst/>
              <a:rect l="l" t="t" r="r" b="b"/>
              <a:pathLst>
                <a:path w="3529584" h="3532759" extrusionOk="0">
                  <a:moveTo>
                    <a:pt x="0" y="1766443"/>
                  </a:moveTo>
                  <a:cubicBezTo>
                    <a:pt x="0" y="790829"/>
                    <a:pt x="790067" y="0"/>
                    <a:pt x="1764792" y="0"/>
                  </a:cubicBezTo>
                  <a:cubicBezTo>
                    <a:pt x="2739517" y="0"/>
                    <a:pt x="3529584" y="790829"/>
                    <a:pt x="3529584" y="1766443"/>
                  </a:cubicBezTo>
                  <a:cubicBezTo>
                    <a:pt x="3529584" y="2742057"/>
                    <a:pt x="2739517" y="3532759"/>
                    <a:pt x="1764792" y="3532759"/>
                  </a:cubicBezTo>
                  <a:cubicBezTo>
                    <a:pt x="790067" y="3532759"/>
                    <a:pt x="0" y="2741930"/>
                    <a:pt x="0" y="1766443"/>
                  </a:cubicBezTo>
                  <a:close/>
                </a:path>
              </a:pathLst>
            </a:custGeom>
            <a:solidFill>
              <a:srgbClr val="ADAD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0" y="0"/>
              <a:ext cx="3554984" cy="3558286"/>
            </a:xfrm>
            <a:custGeom>
              <a:avLst/>
              <a:gdLst/>
              <a:ahLst/>
              <a:cxnLst/>
              <a:rect l="l" t="t" r="r" b="b"/>
              <a:pathLst>
                <a:path w="3554984" h="3558286" extrusionOk="0">
                  <a:moveTo>
                    <a:pt x="0" y="1779143"/>
                  </a:moveTo>
                  <a:cubicBezTo>
                    <a:pt x="0" y="796544"/>
                    <a:pt x="795782" y="0"/>
                    <a:pt x="1777492" y="0"/>
                  </a:cubicBezTo>
                  <a:lnTo>
                    <a:pt x="1777492" y="12700"/>
                  </a:lnTo>
                  <a:lnTo>
                    <a:pt x="1777492" y="0"/>
                  </a:lnTo>
                  <a:cubicBezTo>
                    <a:pt x="2759202" y="0"/>
                    <a:pt x="3554984" y="796544"/>
                    <a:pt x="3554984" y="1779143"/>
                  </a:cubicBezTo>
                  <a:lnTo>
                    <a:pt x="3542284" y="1779143"/>
                  </a:lnTo>
                  <a:lnTo>
                    <a:pt x="3554984" y="1779143"/>
                  </a:lnTo>
                  <a:cubicBezTo>
                    <a:pt x="3554984" y="2761742"/>
                    <a:pt x="2759202" y="3558286"/>
                    <a:pt x="1777492" y="3558286"/>
                  </a:cubicBezTo>
                  <a:lnTo>
                    <a:pt x="1777492" y="3545586"/>
                  </a:lnTo>
                  <a:lnTo>
                    <a:pt x="1777492" y="3558286"/>
                  </a:lnTo>
                  <a:cubicBezTo>
                    <a:pt x="795782" y="3558159"/>
                    <a:pt x="0" y="2761615"/>
                    <a:pt x="0" y="1779143"/>
                  </a:cubicBezTo>
                  <a:lnTo>
                    <a:pt x="12700" y="1779143"/>
                  </a:lnTo>
                  <a:lnTo>
                    <a:pt x="23368" y="1786001"/>
                  </a:lnTo>
                  <a:cubicBezTo>
                    <a:pt x="20320" y="1790700"/>
                    <a:pt x="14478" y="1792986"/>
                    <a:pt x="9144" y="1791335"/>
                  </a:cubicBezTo>
                  <a:cubicBezTo>
                    <a:pt x="3810" y="1789684"/>
                    <a:pt x="0" y="1784731"/>
                    <a:pt x="0" y="1779143"/>
                  </a:cubicBezTo>
                  <a:moveTo>
                    <a:pt x="25400" y="1779143"/>
                  </a:moveTo>
                  <a:lnTo>
                    <a:pt x="12700" y="1779143"/>
                  </a:lnTo>
                  <a:lnTo>
                    <a:pt x="2032" y="1772285"/>
                  </a:lnTo>
                  <a:cubicBezTo>
                    <a:pt x="5080" y="1767586"/>
                    <a:pt x="10922" y="1765300"/>
                    <a:pt x="16256" y="1766951"/>
                  </a:cubicBezTo>
                  <a:cubicBezTo>
                    <a:pt x="21590" y="1768602"/>
                    <a:pt x="25400" y="1773555"/>
                    <a:pt x="25400" y="1779143"/>
                  </a:cubicBezTo>
                  <a:cubicBezTo>
                    <a:pt x="25400" y="2747645"/>
                    <a:pt x="809879" y="3532886"/>
                    <a:pt x="1777492" y="3532886"/>
                  </a:cubicBezTo>
                  <a:cubicBezTo>
                    <a:pt x="2745105" y="3532886"/>
                    <a:pt x="3529584" y="2747772"/>
                    <a:pt x="3529584" y="1779143"/>
                  </a:cubicBezTo>
                  <a:cubicBezTo>
                    <a:pt x="3529584" y="810514"/>
                    <a:pt x="2745105" y="25400"/>
                    <a:pt x="1777492" y="25400"/>
                  </a:cubicBezTo>
                  <a:lnTo>
                    <a:pt x="1777492" y="12700"/>
                  </a:lnTo>
                  <a:lnTo>
                    <a:pt x="1777492" y="25400"/>
                  </a:lnTo>
                  <a:cubicBezTo>
                    <a:pt x="809879" y="25400"/>
                    <a:pt x="25400" y="810514"/>
                    <a:pt x="25400" y="1779143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4" name="Google Shape;124;p2"/>
          <p:cNvSpPr txBox="1"/>
          <p:nvPr/>
        </p:nvSpPr>
        <p:spPr>
          <a:xfrm>
            <a:off x="12950025" y="6755272"/>
            <a:ext cx="35317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dirty="0">
                <a:solidFill>
                  <a:srgbClr val="FFFFFF"/>
                </a:solidFill>
              </a:rPr>
              <a:t>Maniya Rawat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12950025" y="7272622"/>
            <a:ext cx="353175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20000"/>
              </a:lnSpc>
              <a:buSzPts val="3000"/>
            </a:pPr>
            <a:r>
              <a:rPr lang="en-US" sz="3000" dirty="0">
                <a:solidFill>
                  <a:srgbClr val="FFFFFF"/>
                </a:solidFill>
              </a:rPr>
              <a:t>SE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46A72359-08FE-499F-B100-F0A3CB68B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>
            <a:extLst>
              <a:ext uri="{FF2B5EF4-FFF2-40B4-BE49-F238E27FC236}">
                <a16:creationId xmlns:a16="http://schemas.microsoft.com/office/drawing/2014/main" id="{D25AD6D7-1833-5398-7EF3-56815E97E5F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49021" r="-5702" b="-38880"/>
            </a:stretch>
          </a:blip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6FE1F8-0C55-6701-E60D-6A5624B21C84}"/>
              </a:ext>
            </a:extLst>
          </p:cNvPr>
          <p:cNvSpPr txBox="1"/>
          <p:nvPr/>
        </p:nvSpPr>
        <p:spPr>
          <a:xfrm>
            <a:off x="740664" y="436565"/>
            <a:ext cx="5047488" cy="111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lvl="1">
              <a:lnSpc>
                <a:spcPct val="137972"/>
              </a:lnSpc>
              <a:buClr>
                <a:srgbClr val="D9D5D5"/>
              </a:buClr>
              <a:buSzPts val="3600"/>
            </a:pPr>
            <a:r>
              <a:rPr lang="en-US" sz="5400" i="1" dirty="0">
                <a:solidFill>
                  <a:srgbClr val="D9D5D5"/>
                </a:solidFill>
              </a:rPr>
              <a:t>Introduction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4B37E6-3E02-2F27-9A2D-2C954F43C051}"/>
              </a:ext>
            </a:extLst>
          </p:cNvPr>
          <p:cNvSpPr txBox="1"/>
          <p:nvPr/>
        </p:nvSpPr>
        <p:spPr>
          <a:xfrm>
            <a:off x="1133856" y="1983242"/>
            <a:ext cx="9144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The modern digital world has a rapidly expanding and complex attack surface, making traditional security methods insufficient.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Existing "bug bounty" programs are a critical security layer, but their centralized structure creates significant problems.</a:t>
            </a:r>
          </a:p>
          <a:p>
            <a:endParaRPr lang="en-US" sz="3600" dirty="0">
              <a:solidFill>
                <a:schemeClr val="bg1"/>
              </a:solidFill>
            </a:endParaRPr>
          </a:p>
          <a:p>
            <a:r>
              <a:rPr lang="en-US" sz="3600" dirty="0">
                <a:solidFill>
                  <a:schemeClr val="bg1"/>
                </a:solidFill>
              </a:rPr>
              <a:t>A paradigm shift is needed, especially for the high-stakes Web3 ecosystem, moving towards a decentralized, transparent, and fair model.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749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F46AFBEC-D0B7-F332-8FD5-C202A48E4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>
            <a:extLst>
              <a:ext uri="{FF2B5EF4-FFF2-40B4-BE49-F238E27FC236}">
                <a16:creationId xmlns:a16="http://schemas.microsoft.com/office/drawing/2014/main" id="{2D83084E-C8E8-33D8-8D72-D253EA4DF307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49021" r="-5702" b="-38880"/>
            </a:stretch>
          </a:blip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B734DC-882A-2E03-6C26-45A453E9E288}"/>
              </a:ext>
            </a:extLst>
          </p:cNvPr>
          <p:cNvSpPr txBox="1"/>
          <p:nvPr/>
        </p:nvSpPr>
        <p:spPr>
          <a:xfrm>
            <a:off x="740664" y="436565"/>
            <a:ext cx="8577072" cy="111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lvl="1">
              <a:lnSpc>
                <a:spcPct val="137972"/>
              </a:lnSpc>
              <a:buClr>
                <a:srgbClr val="D9D5D5"/>
              </a:buClr>
              <a:buSzPts val="3600"/>
            </a:pPr>
            <a:r>
              <a:rPr lang="en-US" sz="5400" i="1" dirty="0">
                <a:solidFill>
                  <a:srgbClr val="D9D5D5"/>
                </a:solidFill>
              </a:rPr>
              <a:t>Problem Statement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E85BA-EC44-6788-6DD9-CE23BB27044C}"/>
              </a:ext>
            </a:extLst>
          </p:cNvPr>
          <p:cNvSpPr txBox="1"/>
          <p:nvPr/>
        </p:nvSpPr>
        <p:spPr>
          <a:xfrm>
            <a:off x="1271016" y="2227760"/>
            <a:ext cx="9144000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Crisis of Trust &amp; Efficiency: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Centralized platforms act as biased intermediaries, creating friction between companies and security researchers.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For Companies: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They are flooded with </a:t>
            </a:r>
          </a:p>
          <a:p>
            <a:r>
              <a:rPr lang="en-US" sz="2800" dirty="0">
                <a:solidFill>
                  <a:schemeClr val="bg1"/>
                </a:solidFill>
              </a:rPr>
              <a:t>low-quality or duplicate bug submissions, wasting valuable time and resources.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For Researchers: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They face payment uncertainty, unfair dispute resolution, and a lack of transparency, where critical findings can be dismissed without explanation.</a:t>
            </a:r>
            <a:endParaRPr lang="en-I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196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5300E14E-A71B-D37C-B99C-D872F53FB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>
            <a:extLst>
              <a:ext uri="{FF2B5EF4-FFF2-40B4-BE49-F238E27FC236}">
                <a16:creationId xmlns:a16="http://schemas.microsoft.com/office/drawing/2014/main" id="{76DB713E-ADAD-551D-E948-F0DF5211E594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49021" r="-5702" b="-38880"/>
            </a:stretch>
          </a:blip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9606F7-C1E0-A651-6A7C-B8C0AA214D71}"/>
              </a:ext>
            </a:extLst>
          </p:cNvPr>
          <p:cNvSpPr txBox="1"/>
          <p:nvPr/>
        </p:nvSpPr>
        <p:spPr>
          <a:xfrm>
            <a:off x="740664" y="436565"/>
            <a:ext cx="8577072" cy="111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lvl="1">
              <a:lnSpc>
                <a:spcPct val="137972"/>
              </a:lnSpc>
              <a:buClr>
                <a:srgbClr val="D9D5D5"/>
              </a:buClr>
              <a:buSzPts val="3600"/>
            </a:pPr>
            <a:r>
              <a:rPr lang="en-US" sz="5400" i="1" dirty="0">
                <a:solidFill>
                  <a:srgbClr val="D9D5D5"/>
                </a:solidFill>
              </a:rPr>
              <a:t>Solution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8CD0B4-6D22-50A9-0D01-4E64F4DC34E6}"/>
              </a:ext>
            </a:extLst>
          </p:cNvPr>
          <p:cNvSpPr txBox="1"/>
          <p:nvPr/>
        </p:nvSpPr>
        <p:spPr>
          <a:xfrm>
            <a:off x="1271016" y="2227760"/>
            <a:ext cx="9144000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 </a:t>
            </a:r>
            <a:r>
              <a:rPr lang="en-US" sz="2800" b="1" dirty="0">
                <a:solidFill>
                  <a:schemeClr val="bg1"/>
                </a:solidFill>
              </a:rPr>
              <a:t>decentralized bug bounty </a:t>
            </a:r>
            <a:r>
              <a:rPr lang="en-US" sz="2800" dirty="0">
                <a:solidFill>
                  <a:schemeClr val="bg1"/>
                </a:solidFill>
              </a:rPr>
              <a:t>platform built on </a:t>
            </a:r>
            <a:r>
              <a:rPr lang="en-US" sz="2800" b="1" dirty="0">
                <a:solidFill>
                  <a:schemeClr val="bg1"/>
                </a:solidFill>
              </a:rPr>
              <a:t>Web3</a:t>
            </a:r>
            <a:r>
              <a:rPr lang="en-US" sz="2800" dirty="0">
                <a:solidFill>
                  <a:schemeClr val="bg1"/>
                </a:solidFill>
              </a:rPr>
              <a:t> principles, replacing the central intermediary with a transparent, provably fair protocol.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It functions as a </a:t>
            </a:r>
            <a:r>
              <a:rPr lang="en-US" sz="2800" b="1" dirty="0">
                <a:solidFill>
                  <a:schemeClr val="bg1"/>
                </a:solidFill>
              </a:rPr>
              <a:t>two-sided marketplace </a:t>
            </a:r>
            <a:r>
              <a:rPr lang="en-US" sz="2800" dirty="0">
                <a:solidFill>
                  <a:schemeClr val="bg1"/>
                </a:solidFill>
              </a:rPr>
              <a:t>directly connecting companies and researchers using smart contracts to govern the entire process impartially.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bg1"/>
                </a:solidFill>
              </a:rPr>
              <a:t>platform</a:t>
            </a:r>
            <a:r>
              <a:rPr lang="en-US" sz="2800" dirty="0">
                <a:solidFill>
                  <a:schemeClr val="bg1"/>
                </a:solidFill>
              </a:rPr>
              <a:t> ensures that rules, submissions, and payouts are managed by code, not by a company, creating a trust-minimized ecosystem.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4247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>
          <a:extLst>
            <a:ext uri="{FF2B5EF4-FFF2-40B4-BE49-F238E27FC236}">
              <a16:creationId xmlns:a16="http://schemas.microsoft.com/office/drawing/2014/main" id="{F512FE00-18E7-D2C7-DC49-8D32FED06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>
            <a:extLst>
              <a:ext uri="{FF2B5EF4-FFF2-40B4-BE49-F238E27FC236}">
                <a16:creationId xmlns:a16="http://schemas.microsoft.com/office/drawing/2014/main" id="{CD6CA377-19AA-EFC0-9546-E412697DD0DF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49021" r="-5702" b="-38880"/>
            </a:stretch>
          </a:blipFill>
          <a:ln>
            <a:noFill/>
          </a:ln>
        </p:spPr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6BD5DD-F5FD-EEC4-961A-446911987495}"/>
              </a:ext>
            </a:extLst>
          </p:cNvPr>
          <p:cNvSpPr txBox="1"/>
          <p:nvPr/>
        </p:nvSpPr>
        <p:spPr>
          <a:xfrm>
            <a:off x="740664" y="436565"/>
            <a:ext cx="9957816" cy="11101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48640" lvl="1">
              <a:lnSpc>
                <a:spcPct val="137972"/>
              </a:lnSpc>
              <a:buClr>
                <a:srgbClr val="D9D5D5"/>
              </a:buClr>
              <a:buSzPts val="3600"/>
            </a:pPr>
            <a:r>
              <a:rPr lang="en-US" sz="5400" i="1" dirty="0">
                <a:solidFill>
                  <a:srgbClr val="D9D5D5"/>
                </a:solidFill>
              </a:rPr>
              <a:t>Tech Stack and Flow Diagram</a:t>
            </a:r>
            <a:endParaRPr lang="en-US" sz="24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5CE84-AFC7-7A5D-A176-C13C943A9EE7}"/>
              </a:ext>
            </a:extLst>
          </p:cNvPr>
          <p:cNvSpPr txBox="1"/>
          <p:nvPr/>
        </p:nvSpPr>
        <p:spPr>
          <a:xfrm>
            <a:off x="1418734" y="1546677"/>
            <a:ext cx="9144000" cy="8956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Comprehensive Technology Stack: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Our platform leverages a modern full-stack JavaScript environment for optimal performance and developer experience.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Frontend</a:t>
            </a:r>
            <a:r>
              <a:rPr lang="en-US" sz="2400" dirty="0">
                <a:solidFill>
                  <a:schemeClr val="bg1"/>
                </a:solidFill>
              </a:rPr>
              <a:t>: Built with React 18 and TypeScript for a dynamic, type-safe user interface, enhanced by React Query for data management, Framer Motion for smooth animations, and Styled Components for modular styling.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Backend</a:t>
            </a:r>
            <a:r>
              <a:rPr lang="en-US" sz="2400" dirty="0">
                <a:solidFill>
                  <a:schemeClr val="bg1"/>
                </a:solidFill>
              </a:rPr>
              <a:t>: Powered by Node.js and Express.js with TypeScript, providing a scalable API. MongoDB and Mongoose handle database operations, while JWT and </a:t>
            </a:r>
            <a:r>
              <a:rPr lang="en-US" sz="2400" dirty="0" err="1">
                <a:solidFill>
                  <a:schemeClr val="bg1"/>
                </a:solidFill>
              </a:rPr>
              <a:t>bcryptjs</a:t>
            </a:r>
            <a:r>
              <a:rPr lang="en-US" sz="2400" dirty="0">
                <a:solidFill>
                  <a:schemeClr val="bg1"/>
                </a:solidFill>
              </a:rPr>
              <a:t> ensure robust authentication and security.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Development &amp; Deployment</a:t>
            </a:r>
            <a:r>
              <a:rPr lang="en-US" sz="2400" dirty="0">
                <a:solidFill>
                  <a:schemeClr val="bg1"/>
                </a:solidFill>
              </a:rPr>
              <a:t>: Essential tools like Docker for containerization, PM2 for process management, and Nginx for reverse proxying ensure efficient development and reliable production deployment.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RUN IT ON:</a:t>
            </a:r>
          </a:p>
          <a:p>
            <a:r>
              <a:rPr lang="en-IN" sz="2400" dirty="0">
                <a:solidFill>
                  <a:schemeClr val="bg1"/>
                </a:solidFill>
              </a:rPr>
              <a:t>https://github.com/EntroproxTheOne/Cybersecurity-Innovation-Platform</a:t>
            </a:r>
          </a:p>
          <a:p>
            <a:endParaRPr lang="en-IN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5841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382</Words>
  <Application>Microsoft Office PowerPoint</Application>
  <PresentationFormat>Custom</PresentationFormat>
  <Paragraphs>62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Arial</vt:lpstr>
      <vt:lpstr>Lobster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Abubakkar Shaikh</dc:creator>
  <cp:lastModifiedBy>Masoom Hathi</cp:lastModifiedBy>
  <cp:revision>5</cp:revision>
  <dcterms:created xsi:type="dcterms:W3CDTF">2006-08-16T00:00:00Z</dcterms:created>
  <dcterms:modified xsi:type="dcterms:W3CDTF">2025-09-12T22:13:16Z</dcterms:modified>
</cp:coreProperties>
</file>