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9" r:id="rId5"/>
    <p:sldId id="261" r:id="rId6"/>
    <p:sldId id="274" r:id="rId7"/>
    <p:sldId id="262" r:id="rId8"/>
    <p:sldId id="263" r:id="rId9"/>
    <p:sldId id="265" r:id="rId10"/>
    <p:sldId id="266"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zh-CN" b="1" dirty="0"/>
              <a:t>三维扫描体数据的</a:t>
            </a:r>
            <a:br>
              <a:rPr lang="zh-CN" altLang="zh-CN" dirty="0"/>
            </a:br>
            <a:r>
              <a:rPr lang="en-US" altLang="zh-CN" b="1" dirty="0"/>
              <a:t>VTK</a:t>
            </a:r>
            <a:r>
              <a:rPr lang="zh-CN" altLang="zh-CN" b="1" dirty="0"/>
              <a:t>体绘制程序设计</a:t>
            </a:r>
            <a:br>
              <a:rPr lang="zh-CN" altLang="zh-CN" dirty="0"/>
            </a:br>
            <a:endParaRPr lang="zh-CN" altLang="en-US" dirty="0"/>
          </a:p>
        </p:txBody>
      </p:sp>
      <p:sp>
        <p:nvSpPr>
          <p:cNvPr id="3" name="副标题 2"/>
          <p:cNvSpPr>
            <a:spLocks noGrp="1"/>
          </p:cNvSpPr>
          <p:nvPr>
            <p:ph type="subTitle" idx="1"/>
          </p:nvPr>
        </p:nvSpPr>
        <p:spPr/>
        <p:txBody>
          <a:bodyPr/>
          <a:lstStyle/>
          <a:p>
            <a:r>
              <a:rPr lang="zh-CN" altLang="en-US" dirty="0"/>
              <a:t>测绘学院</a:t>
            </a:r>
            <a:r>
              <a:rPr lang="en-US" altLang="zh-CN" dirty="0"/>
              <a:t>2012</a:t>
            </a:r>
            <a:r>
              <a:rPr lang="zh-CN" altLang="en-US" dirty="0"/>
              <a:t>级</a:t>
            </a:r>
            <a:r>
              <a:rPr lang="en-US" altLang="zh-CN" dirty="0"/>
              <a:t>7</a:t>
            </a:r>
            <a:r>
              <a:rPr lang="zh-CN" altLang="en-US" dirty="0"/>
              <a:t>班</a:t>
            </a:r>
            <a:endParaRPr lang="en-US" altLang="zh-CN" dirty="0"/>
          </a:p>
          <a:p>
            <a:r>
              <a:rPr lang="zh-CN" altLang="en-US" dirty="0"/>
              <a:t>蒋博洋</a:t>
            </a:r>
            <a:endParaRPr lang="en-US" altLang="zh-CN" dirty="0"/>
          </a:p>
          <a:p>
            <a:r>
              <a:rPr lang="en-US" altLang="zh-CN" dirty="0"/>
              <a:t>2012301610300</a:t>
            </a:r>
            <a:endParaRPr lang="zh-CN" altLang="en-US" dirty="0"/>
          </a:p>
        </p:txBody>
      </p:sp>
    </p:spTree>
    <p:extLst>
      <p:ext uri="{BB962C8B-B14F-4D97-AF65-F5344CB8AC3E}">
        <p14:creationId xmlns:p14="http://schemas.microsoft.com/office/powerpoint/2010/main" val="3386850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4.VTK</a:t>
            </a:r>
            <a:r>
              <a:rPr lang="zh-CN" altLang="en-US" dirty="0"/>
              <a:t>可视化工具包</a:t>
            </a:r>
          </a:p>
        </p:txBody>
      </p:sp>
      <p:sp>
        <p:nvSpPr>
          <p:cNvPr id="3" name="内容占位符 2"/>
          <p:cNvSpPr>
            <a:spLocks noGrp="1"/>
          </p:cNvSpPr>
          <p:nvPr>
            <p:ph idx="1"/>
          </p:nvPr>
        </p:nvSpPr>
        <p:spPr>
          <a:xfrm>
            <a:off x="1484311" y="2139519"/>
            <a:ext cx="10018713" cy="4634143"/>
          </a:xfrm>
        </p:spPr>
        <p:txBody>
          <a:bodyPr>
            <a:normAutofit/>
          </a:bodyPr>
          <a:lstStyle/>
          <a:p>
            <a:r>
              <a:rPr lang="en-US" altLang="zh-CN" dirty="0"/>
              <a:t>VTK(Visualization Toolkit)</a:t>
            </a:r>
            <a:r>
              <a:rPr lang="zh-CN" altLang="zh-CN" dirty="0"/>
              <a:t>由美国</a:t>
            </a:r>
            <a:r>
              <a:rPr lang="en-US" altLang="zh-CN" dirty="0" err="1"/>
              <a:t>Kitware</a:t>
            </a:r>
            <a:r>
              <a:rPr lang="zh-CN" altLang="zh-CN" dirty="0"/>
              <a:t>公司开发，一开始是专门面向医疗影像处理的程序软件包，后来随着其他领域对于体数据处理需求的提高而不断进行优化和升级。</a:t>
            </a:r>
            <a:endParaRPr lang="en-US" altLang="zh-CN" dirty="0"/>
          </a:p>
          <a:p>
            <a:r>
              <a:rPr lang="zh-CN" altLang="zh-CN" dirty="0"/>
              <a:t>其特点是开源代码、并且支持面向对象式编程。</a:t>
            </a:r>
            <a:r>
              <a:rPr lang="en-US" altLang="zh-CN" dirty="0"/>
              <a:t>VTK</a:t>
            </a:r>
            <a:r>
              <a:rPr lang="zh-CN" altLang="zh-CN" dirty="0"/>
              <a:t>将许多常用的图形处理和模型生成算法封装，有很多可以直接使用的类和函数，并且是基于</a:t>
            </a:r>
            <a:r>
              <a:rPr lang="en-US" altLang="zh-CN" dirty="0"/>
              <a:t>OpenGL</a:t>
            </a:r>
            <a:r>
              <a:rPr lang="zh-CN" altLang="zh-CN" dirty="0"/>
              <a:t>开发而成。</a:t>
            </a:r>
            <a:endParaRPr lang="en-US" altLang="zh-CN" dirty="0"/>
          </a:p>
          <a:p>
            <a:r>
              <a:rPr lang="en-US" altLang="zh-CN" dirty="0"/>
              <a:t>VTK</a:t>
            </a:r>
            <a:r>
              <a:rPr lang="zh-CN" altLang="zh-CN" dirty="0"/>
              <a:t>的使用十分方便，因为大多数经常使用的细节算法部分都被封装进类中从而使得开发者不需要了解其中各个算法实现的细节，而可以专注于解决实际需要解决的问题上，能够方便的对各类型的图像数据进行变换操作。</a:t>
            </a:r>
          </a:p>
          <a:p>
            <a:endParaRPr lang="zh-CN" altLang="en-US" dirty="0"/>
          </a:p>
        </p:txBody>
      </p:sp>
    </p:spTree>
    <p:extLst>
      <p:ext uri="{BB962C8B-B14F-4D97-AF65-F5344CB8AC3E}">
        <p14:creationId xmlns:p14="http://schemas.microsoft.com/office/powerpoint/2010/main" val="1160381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使用</a:t>
            </a:r>
            <a:r>
              <a:rPr lang="en-US" altLang="zh-CN" dirty="0"/>
              <a:t>VTK</a:t>
            </a:r>
            <a:r>
              <a:rPr lang="zh-CN" altLang="en-US" dirty="0"/>
              <a:t>编写体绘制程序</a:t>
            </a:r>
          </a:p>
        </p:txBody>
      </p:sp>
      <p:sp>
        <p:nvSpPr>
          <p:cNvPr id="6" name="圆角矩形 5"/>
          <p:cNvSpPr/>
          <p:nvPr/>
        </p:nvSpPr>
        <p:spPr>
          <a:xfrm>
            <a:off x="3794855" y="5619936"/>
            <a:ext cx="5388746" cy="927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t>    3.</a:t>
            </a:r>
            <a:r>
              <a:rPr lang="zh-CN" altLang="en-US" sz="3200" dirty="0"/>
              <a:t>体绘制程序编写运行</a:t>
            </a:r>
          </a:p>
        </p:txBody>
      </p:sp>
      <p:sp>
        <p:nvSpPr>
          <p:cNvPr id="7" name="圆角矩形 6"/>
          <p:cNvSpPr/>
          <p:nvPr/>
        </p:nvSpPr>
        <p:spPr>
          <a:xfrm>
            <a:off x="3794855" y="3976825"/>
            <a:ext cx="5388746" cy="927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t>    2.</a:t>
            </a:r>
            <a:r>
              <a:rPr lang="zh-CN" altLang="en-US" sz="3200" dirty="0"/>
              <a:t>数据预处理</a:t>
            </a:r>
          </a:p>
        </p:txBody>
      </p:sp>
      <p:sp>
        <p:nvSpPr>
          <p:cNvPr id="8" name="圆角矩形 7"/>
          <p:cNvSpPr/>
          <p:nvPr/>
        </p:nvSpPr>
        <p:spPr>
          <a:xfrm>
            <a:off x="3794855" y="2333714"/>
            <a:ext cx="5388746" cy="927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t>    1.</a:t>
            </a:r>
            <a:r>
              <a:rPr lang="zh-CN" altLang="en-US" sz="3200" dirty="0"/>
              <a:t>编程环境配置</a:t>
            </a:r>
          </a:p>
        </p:txBody>
      </p:sp>
    </p:spTree>
    <p:extLst>
      <p:ext uri="{BB962C8B-B14F-4D97-AF65-F5344CB8AC3E}">
        <p14:creationId xmlns:p14="http://schemas.microsoft.com/office/powerpoint/2010/main" val="1263310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使用的原始数据</a:t>
            </a:r>
          </a:p>
        </p:txBody>
      </p:sp>
      <p:pic>
        <p:nvPicPr>
          <p:cNvPr id="4" name="内容占位符 3"/>
          <p:cNvPicPr>
            <a:picLocks noGrp="1" noChangeAspect="1"/>
          </p:cNvPicPr>
          <p:nvPr>
            <p:ph idx="1"/>
          </p:nvPr>
        </p:nvPicPr>
        <p:blipFill>
          <a:blip r:embed="rId2"/>
          <a:stretch>
            <a:fillRect/>
          </a:stretch>
        </p:blipFill>
        <p:spPr>
          <a:xfrm>
            <a:off x="2221443" y="2056658"/>
            <a:ext cx="4353020" cy="4353020"/>
          </a:xfrm>
        </p:spPr>
      </p:pic>
      <p:pic>
        <p:nvPicPr>
          <p:cNvPr id="5" name="图片 4"/>
          <p:cNvPicPr>
            <a:picLocks noChangeAspect="1"/>
          </p:cNvPicPr>
          <p:nvPr/>
        </p:nvPicPr>
        <p:blipFill>
          <a:blip r:embed="rId3"/>
          <a:stretch>
            <a:fillRect/>
          </a:stretch>
        </p:blipFill>
        <p:spPr>
          <a:xfrm>
            <a:off x="6995888" y="2056658"/>
            <a:ext cx="4353020" cy="4353020"/>
          </a:xfrm>
          <a:prstGeom prst="rect">
            <a:avLst/>
          </a:prstGeom>
        </p:spPr>
      </p:pic>
    </p:spTree>
    <p:extLst>
      <p:ext uri="{BB962C8B-B14F-4D97-AF65-F5344CB8AC3E}">
        <p14:creationId xmlns:p14="http://schemas.microsoft.com/office/powerpoint/2010/main" val="830077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程序运行结果</a:t>
            </a:r>
          </a:p>
        </p:txBody>
      </p:sp>
      <p:pic>
        <p:nvPicPr>
          <p:cNvPr id="4" name="内容占位符 3"/>
          <p:cNvPicPr>
            <a:picLocks noGrp="1" noChangeAspect="1"/>
          </p:cNvPicPr>
          <p:nvPr>
            <p:ph idx="1"/>
          </p:nvPr>
        </p:nvPicPr>
        <p:blipFill>
          <a:blip r:embed="rId2"/>
          <a:stretch>
            <a:fillRect/>
          </a:stretch>
        </p:blipFill>
        <p:spPr>
          <a:xfrm>
            <a:off x="1484310" y="2228849"/>
            <a:ext cx="5103839" cy="4238626"/>
          </a:xfrm>
        </p:spPr>
      </p:pic>
      <p:pic>
        <p:nvPicPr>
          <p:cNvPr id="5" name="图片 4"/>
          <p:cNvPicPr>
            <a:picLocks noChangeAspect="1"/>
          </p:cNvPicPr>
          <p:nvPr/>
        </p:nvPicPr>
        <p:blipFill>
          <a:blip r:embed="rId3"/>
          <a:stretch>
            <a:fillRect/>
          </a:stretch>
        </p:blipFill>
        <p:spPr>
          <a:xfrm>
            <a:off x="7090868" y="2228849"/>
            <a:ext cx="4622275" cy="4238626"/>
          </a:xfrm>
          <a:prstGeom prst="rect">
            <a:avLst/>
          </a:prstGeom>
        </p:spPr>
      </p:pic>
      <p:sp>
        <p:nvSpPr>
          <p:cNvPr id="6" name="矩形 5"/>
          <p:cNvSpPr/>
          <p:nvPr/>
        </p:nvSpPr>
        <p:spPr>
          <a:xfrm>
            <a:off x="1484309" y="2240038"/>
            <a:ext cx="21621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典型光线投射法</a:t>
            </a:r>
          </a:p>
        </p:txBody>
      </p:sp>
      <p:sp>
        <p:nvSpPr>
          <p:cNvPr id="7" name="矩形 6"/>
          <p:cNvSpPr/>
          <p:nvPr/>
        </p:nvSpPr>
        <p:spPr>
          <a:xfrm>
            <a:off x="7010969" y="2240038"/>
            <a:ext cx="2292829" cy="396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灰度值梯度传递函数</a:t>
            </a:r>
          </a:p>
        </p:txBody>
      </p:sp>
    </p:spTree>
    <p:extLst>
      <p:ext uri="{BB962C8B-B14F-4D97-AF65-F5344CB8AC3E}">
        <p14:creationId xmlns:p14="http://schemas.microsoft.com/office/powerpoint/2010/main" val="3370208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程序运行结果</a:t>
            </a:r>
          </a:p>
        </p:txBody>
      </p:sp>
      <p:pic>
        <p:nvPicPr>
          <p:cNvPr id="4" name="内容占位符 3"/>
          <p:cNvPicPr>
            <a:picLocks noGrp="1" noChangeAspect="1"/>
          </p:cNvPicPr>
          <p:nvPr>
            <p:ph idx="1"/>
          </p:nvPr>
        </p:nvPicPr>
        <p:blipFill>
          <a:blip r:embed="rId2"/>
          <a:stretch>
            <a:fillRect/>
          </a:stretch>
        </p:blipFill>
        <p:spPr>
          <a:xfrm>
            <a:off x="1636203" y="2135067"/>
            <a:ext cx="5015283" cy="4389558"/>
          </a:xfrm>
        </p:spPr>
      </p:pic>
      <p:pic>
        <p:nvPicPr>
          <p:cNvPr id="5" name="图片 4"/>
          <p:cNvPicPr>
            <a:picLocks noChangeAspect="1"/>
          </p:cNvPicPr>
          <p:nvPr/>
        </p:nvPicPr>
        <p:blipFill>
          <a:blip r:embed="rId3"/>
          <a:stretch>
            <a:fillRect/>
          </a:stretch>
        </p:blipFill>
        <p:spPr>
          <a:xfrm>
            <a:off x="7024317" y="2135067"/>
            <a:ext cx="4700958" cy="4389557"/>
          </a:xfrm>
          <a:prstGeom prst="rect">
            <a:avLst/>
          </a:prstGeom>
        </p:spPr>
      </p:pic>
      <p:sp>
        <p:nvSpPr>
          <p:cNvPr id="6" name="矩形 5"/>
          <p:cNvSpPr/>
          <p:nvPr/>
        </p:nvSpPr>
        <p:spPr>
          <a:xfrm>
            <a:off x="1636204" y="2135067"/>
            <a:ext cx="1728434"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最大密度法</a:t>
            </a:r>
          </a:p>
        </p:txBody>
      </p:sp>
      <p:sp>
        <p:nvSpPr>
          <p:cNvPr id="7" name="矩形 6"/>
          <p:cNvSpPr/>
          <p:nvPr/>
        </p:nvSpPr>
        <p:spPr>
          <a:xfrm>
            <a:off x="7024317" y="2135067"/>
            <a:ext cx="1908699"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特定值等位面法</a:t>
            </a:r>
          </a:p>
        </p:txBody>
      </p:sp>
    </p:spTree>
    <p:extLst>
      <p:ext uri="{BB962C8B-B14F-4D97-AF65-F5344CB8AC3E}">
        <p14:creationId xmlns:p14="http://schemas.microsoft.com/office/powerpoint/2010/main" val="351328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a:xfrm>
            <a:off x="1484311" y="1455938"/>
            <a:ext cx="10527177" cy="4332303"/>
          </a:xfrm>
        </p:spPr>
        <p:txBody>
          <a:bodyPr/>
          <a:lstStyle/>
          <a:p>
            <a:r>
              <a:rPr lang="zh-CN" altLang="zh-CN" dirty="0"/>
              <a:t>使用科学可视化的体绘制方法，能够尽可能的提取每个体素数据的信息，尽可能的保留点集数据场属性关系，因此这种方法得到了越来越多研究人员的重视，也根据不同的需求提出了相应的各类原理和算法。</a:t>
            </a:r>
            <a:endParaRPr lang="en-US" altLang="zh-CN" dirty="0"/>
          </a:p>
          <a:p>
            <a:r>
              <a:rPr lang="zh-CN" altLang="zh-CN" dirty="0"/>
              <a:t>本</a:t>
            </a:r>
            <a:r>
              <a:rPr lang="zh-CN" altLang="en-US" dirty="0"/>
              <a:t>毕业设计</a:t>
            </a:r>
            <a:r>
              <a:rPr lang="zh-CN" altLang="zh-CN" dirty="0"/>
              <a:t>在介绍这些原理和算法的基础上结合实际，使用</a:t>
            </a:r>
            <a:r>
              <a:rPr lang="en-US" altLang="zh-CN" dirty="0"/>
              <a:t>VTK</a:t>
            </a:r>
            <a:r>
              <a:rPr lang="zh-CN" altLang="zh-CN" dirty="0"/>
              <a:t>可视化软件包实现了光线投射法的三种光线算法的基础功能，介绍了</a:t>
            </a:r>
            <a:r>
              <a:rPr lang="en-US" altLang="zh-CN" dirty="0"/>
              <a:t>VTK</a:t>
            </a:r>
            <a:r>
              <a:rPr lang="zh-CN" altLang="zh-CN" dirty="0"/>
              <a:t>编程环境搭建、程序结构和数据流特点等相关内容。</a:t>
            </a:r>
            <a:endParaRPr lang="zh-CN" altLang="en-US" dirty="0"/>
          </a:p>
        </p:txBody>
      </p:sp>
    </p:spTree>
    <p:extLst>
      <p:ext uri="{BB962C8B-B14F-4D97-AF65-F5344CB8AC3E}">
        <p14:creationId xmlns:p14="http://schemas.microsoft.com/office/powerpoint/2010/main" val="1307415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73287" y="2754297"/>
            <a:ext cx="10018713" cy="1752599"/>
          </a:xfrm>
        </p:spPr>
        <p:txBody>
          <a:bodyPr/>
          <a:lstStyle/>
          <a:p>
            <a:r>
              <a:rPr lang="zh-CN" altLang="en-US" dirty="0"/>
              <a:t>谢谢各位评阅老师！</a:t>
            </a:r>
          </a:p>
        </p:txBody>
      </p:sp>
    </p:spTree>
    <p:extLst>
      <p:ext uri="{BB962C8B-B14F-4D97-AF65-F5344CB8AC3E}">
        <p14:creationId xmlns:p14="http://schemas.microsoft.com/office/powerpoint/2010/main" val="4112347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sp>
        <p:nvSpPr>
          <p:cNvPr id="4" name="矩形 3"/>
          <p:cNvSpPr/>
          <p:nvPr/>
        </p:nvSpPr>
        <p:spPr>
          <a:xfrm>
            <a:off x="8027152" y="2438399"/>
            <a:ext cx="2599417" cy="870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2.</a:t>
            </a:r>
            <a:r>
              <a:rPr lang="zh-CN" altLang="en-US" sz="3200" dirty="0"/>
              <a:t>体绘制</a:t>
            </a:r>
            <a:endParaRPr lang="zh-CN" altLang="en-US" sz="3600" dirty="0"/>
          </a:p>
        </p:txBody>
      </p:sp>
      <p:sp>
        <p:nvSpPr>
          <p:cNvPr id="5" name="下箭头 4"/>
          <p:cNvSpPr/>
          <p:nvPr/>
        </p:nvSpPr>
        <p:spPr>
          <a:xfrm rot="5400000">
            <a:off x="6079012" y="1823646"/>
            <a:ext cx="870010" cy="20995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522998" y="2438399"/>
            <a:ext cx="2599417" cy="870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1.</a:t>
            </a:r>
            <a:r>
              <a:rPr lang="zh-CN" altLang="en-US" sz="3200" dirty="0"/>
              <a:t>体数据</a:t>
            </a:r>
          </a:p>
        </p:txBody>
      </p:sp>
      <p:sp>
        <p:nvSpPr>
          <p:cNvPr id="9" name="文本框 8"/>
          <p:cNvSpPr txBox="1"/>
          <p:nvPr/>
        </p:nvSpPr>
        <p:spPr>
          <a:xfrm>
            <a:off x="5761507" y="2615450"/>
            <a:ext cx="1811147" cy="523220"/>
          </a:xfrm>
          <a:prstGeom prst="rect">
            <a:avLst/>
          </a:prstGeom>
          <a:noFill/>
        </p:spPr>
        <p:txBody>
          <a:bodyPr wrap="square" rtlCol="0">
            <a:spAutoFit/>
          </a:bodyPr>
          <a:lstStyle/>
          <a:p>
            <a:r>
              <a:rPr lang="zh-CN" altLang="en-US" sz="2800" b="1" dirty="0"/>
              <a:t>三维还原</a:t>
            </a:r>
          </a:p>
        </p:txBody>
      </p:sp>
      <p:sp>
        <p:nvSpPr>
          <p:cNvPr id="10" name="下箭头 9"/>
          <p:cNvSpPr/>
          <p:nvPr/>
        </p:nvSpPr>
        <p:spPr>
          <a:xfrm>
            <a:off x="8895426" y="3596197"/>
            <a:ext cx="896644" cy="11052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027153" y="4989250"/>
            <a:ext cx="2599416" cy="870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t>
            </a:r>
            <a:r>
              <a:rPr lang="zh-CN" altLang="en-US" sz="2400" dirty="0"/>
              <a:t>体绘制主要算法</a:t>
            </a:r>
          </a:p>
        </p:txBody>
      </p:sp>
      <p:sp>
        <p:nvSpPr>
          <p:cNvPr id="12" name="文本框 11"/>
          <p:cNvSpPr txBox="1"/>
          <p:nvPr/>
        </p:nvSpPr>
        <p:spPr>
          <a:xfrm>
            <a:off x="9019083" y="3596197"/>
            <a:ext cx="615553" cy="1020932"/>
          </a:xfrm>
          <a:prstGeom prst="rect">
            <a:avLst/>
          </a:prstGeom>
          <a:noFill/>
        </p:spPr>
        <p:txBody>
          <a:bodyPr vert="eaVert" wrap="square" rtlCol="0">
            <a:spAutoFit/>
          </a:bodyPr>
          <a:lstStyle/>
          <a:p>
            <a:r>
              <a:rPr lang="zh-CN" altLang="en-US" sz="2800" dirty="0"/>
              <a:t>实现</a:t>
            </a:r>
          </a:p>
        </p:txBody>
      </p:sp>
      <p:sp>
        <p:nvSpPr>
          <p:cNvPr id="13" name="矩形 12"/>
          <p:cNvSpPr/>
          <p:nvPr/>
        </p:nvSpPr>
        <p:spPr>
          <a:xfrm>
            <a:off x="2522997" y="4989250"/>
            <a:ext cx="2599417" cy="870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4.VTK</a:t>
            </a:r>
          </a:p>
          <a:p>
            <a:pPr algn="ctr"/>
            <a:r>
              <a:rPr lang="zh-CN" altLang="en-US" sz="2400" dirty="0"/>
              <a:t>可视化工具包</a:t>
            </a:r>
          </a:p>
        </p:txBody>
      </p:sp>
      <p:sp>
        <p:nvSpPr>
          <p:cNvPr id="14" name="下箭头 13"/>
          <p:cNvSpPr/>
          <p:nvPr/>
        </p:nvSpPr>
        <p:spPr>
          <a:xfrm rot="10800000">
            <a:off x="3366147" y="3476346"/>
            <a:ext cx="913103" cy="1429304"/>
          </a:xfrm>
          <a:prstGeom prst="downArrow">
            <a:avLst>
              <a:gd name="adj1" fmla="val 45694"/>
              <a:gd name="adj2" fmla="val 58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右箭头 17"/>
          <p:cNvSpPr/>
          <p:nvPr/>
        </p:nvSpPr>
        <p:spPr>
          <a:xfrm rot="10800000">
            <a:off x="5464255" y="4989250"/>
            <a:ext cx="2108398" cy="8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201921" y="5131868"/>
            <a:ext cx="1597982" cy="584775"/>
          </a:xfrm>
          <a:prstGeom prst="rect">
            <a:avLst/>
          </a:prstGeom>
          <a:noFill/>
        </p:spPr>
        <p:txBody>
          <a:bodyPr wrap="square" rtlCol="0">
            <a:spAutoFit/>
          </a:bodyPr>
          <a:lstStyle/>
          <a:p>
            <a:r>
              <a:rPr lang="zh-CN" altLang="en-US" sz="3200" dirty="0"/>
              <a:t>软件</a:t>
            </a:r>
          </a:p>
        </p:txBody>
      </p:sp>
      <p:sp>
        <p:nvSpPr>
          <p:cNvPr id="20" name="文本框 19"/>
          <p:cNvSpPr txBox="1"/>
          <p:nvPr/>
        </p:nvSpPr>
        <p:spPr>
          <a:xfrm>
            <a:off x="3591867" y="3596196"/>
            <a:ext cx="461665" cy="1464814"/>
          </a:xfrm>
          <a:prstGeom prst="rect">
            <a:avLst/>
          </a:prstGeom>
          <a:noFill/>
        </p:spPr>
        <p:txBody>
          <a:bodyPr vert="eaVert" wrap="square" rtlCol="0">
            <a:spAutoFit/>
          </a:bodyPr>
          <a:lstStyle/>
          <a:p>
            <a:r>
              <a:rPr lang="zh-CN" altLang="en-US" b="1" dirty="0"/>
              <a:t>编写程序</a:t>
            </a:r>
          </a:p>
        </p:txBody>
      </p:sp>
    </p:spTree>
    <p:extLst>
      <p:ext uri="{BB962C8B-B14F-4D97-AF65-F5344CB8AC3E}">
        <p14:creationId xmlns:p14="http://schemas.microsoft.com/office/powerpoint/2010/main" val="835923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5"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图片 21"/>
          <p:cNvPicPr>
            <a:picLocks noChangeAspect="1"/>
          </p:cNvPicPr>
          <p:nvPr/>
        </p:nvPicPr>
        <p:blipFill rotWithShape="1">
          <a:blip r:embed="rId2"/>
          <a:srcRect l="52284" r="7398" b="1"/>
          <a:stretch/>
        </p:blipFill>
        <p:spPr>
          <a:xfrm>
            <a:off x="-385240" y="9535"/>
            <a:ext cx="4726526" cy="6857990"/>
          </a:xfrm>
          <a:prstGeom prst="rect">
            <a:avLst/>
          </a:prstGeom>
        </p:spPr>
      </p:pic>
      <p:grpSp>
        <p:nvGrpSpPr>
          <p:cNvPr id="25" name="Group 24"/>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26" name="Rectangle 19"/>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0"/>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29" name="Freeform 6"/>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 name="Freeform 7"/>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6" name="Freeform 8"/>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2" name="Freeform 9"/>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3" name="Freeform 10"/>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4" name="Freeform 11"/>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标题 1"/>
          <p:cNvSpPr>
            <a:spLocks noGrp="1"/>
          </p:cNvSpPr>
          <p:nvPr>
            <p:ph type="title"/>
          </p:nvPr>
        </p:nvSpPr>
        <p:spPr>
          <a:xfrm>
            <a:off x="3962399" y="685800"/>
            <a:ext cx="7345891" cy="1413933"/>
          </a:xfrm>
        </p:spPr>
        <p:txBody>
          <a:bodyPr>
            <a:normAutofit/>
          </a:bodyPr>
          <a:lstStyle/>
          <a:p>
            <a:r>
              <a:rPr lang="en-US" altLang="zh-CN" dirty="0"/>
              <a:t>1.</a:t>
            </a:r>
            <a:r>
              <a:rPr lang="zh-CN" altLang="en-US" dirty="0"/>
              <a:t>什么是体数据？</a:t>
            </a:r>
          </a:p>
        </p:txBody>
      </p:sp>
      <p:sp>
        <p:nvSpPr>
          <p:cNvPr id="3" name="内容占位符 2"/>
          <p:cNvSpPr>
            <a:spLocks noGrp="1"/>
          </p:cNvSpPr>
          <p:nvPr>
            <p:ph idx="1"/>
          </p:nvPr>
        </p:nvSpPr>
        <p:spPr>
          <a:xfrm>
            <a:off x="3843867" y="2048933"/>
            <a:ext cx="7659156" cy="3742267"/>
          </a:xfrm>
        </p:spPr>
        <p:txBody>
          <a:bodyPr>
            <a:normAutofit/>
          </a:bodyPr>
          <a:lstStyle/>
          <a:p>
            <a:r>
              <a:rPr lang="zh-CN" altLang="en-US" sz="2200"/>
              <a:t>数字图像对应的是描述数据元素的颜色和光强的二维阵列，这些元素成为像素，同理，一个三维数据场可以用一个具有相应值的三维阵列来描述，这些值称为体素。</a:t>
            </a:r>
            <a:endParaRPr lang="en-US" altLang="zh-CN" sz="2200"/>
          </a:p>
          <a:p>
            <a:r>
              <a:rPr lang="zh-CN" altLang="en-US" sz="2200"/>
              <a:t>类似于数字图像的二维光栅，可以把体数据场看为一个三维光栅。一个典型的三维数据场是医学图像三维数据场，由</a:t>
            </a:r>
            <a:r>
              <a:rPr lang="en-US" altLang="zh-CN" sz="2200"/>
              <a:t>CT</a:t>
            </a:r>
            <a:r>
              <a:rPr lang="zh-CN" altLang="en-US" sz="2200"/>
              <a:t>（计算机断层成像）或</a:t>
            </a:r>
            <a:r>
              <a:rPr lang="en-US" altLang="zh-CN" sz="2200"/>
              <a:t>MRI</a:t>
            </a:r>
            <a:r>
              <a:rPr lang="zh-CN" altLang="en-US" sz="2200"/>
              <a:t>（核磁共振）扫描获得一系列的医学图像切片数据，把这些切片数据按照位置和角度信息进行规则化处理，然后就形成一个三维空间中由均匀网格组成的规则的数据场，网格上的每个节点为一个体素，描述了对象的密度等属性信息。</a:t>
            </a:r>
          </a:p>
        </p:txBody>
      </p:sp>
    </p:spTree>
    <p:extLst>
      <p:ext uri="{BB962C8B-B14F-4D97-AF65-F5344CB8AC3E}">
        <p14:creationId xmlns:p14="http://schemas.microsoft.com/office/powerpoint/2010/main" val="4070253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0"/>
            <a:ext cx="10018713" cy="1752599"/>
          </a:xfrm>
        </p:spPr>
        <p:txBody>
          <a:bodyPr/>
          <a:lstStyle/>
          <a:p>
            <a:r>
              <a:rPr lang="en-US" altLang="zh-CN" dirty="0"/>
              <a:t>2.</a:t>
            </a:r>
            <a:r>
              <a:rPr lang="zh-CN" altLang="en-US" dirty="0"/>
              <a:t>什么是体绘制？</a:t>
            </a:r>
          </a:p>
        </p:txBody>
      </p:sp>
      <p:sp>
        <p:nvSpPr>
          <p:cNvPr id="3" name="内容占位符 2"/>
          <p:cNvSpPr>
            <a:spLocks noGrp="1"/>
          </p:cNvSpPr>
          <p:nvPr>
            <p:ph idx="1"/>
          </p:nvPr>
        </p:nvSpPr>
        <p:spPr>
          <a:xfrm>
            <a:off x="1484310" y="752475"/>
            <a:ext cx="10018713" cy="4050251"/>
          </a:xfrm>
        </p:spPr>
        <p:txBody>
          <a:bodyPr>
            <a:normAutofit/>
          </a:bodyPr>
          <a:lstStyle/>
          <a:p>
            <a:r>
              <a:rPr lang="zh-CN" altLang="en-US" dirty="0"/>
              <a:t>体绘制技术最大的优点是可以探索物体的内部结构，可以描述非常定形的物体，如肌肉，烟云等，而面绘制在这些方面比较弱。</a:t>
            </a:r>
            <a:endParaRPr lang="en-US" altLang="zh-CN" dirty="0"/>
          </a:p>
          <a:p>
            <a:r>
              <a:rPr lang="zh-CN" altLang="en-US" dirty="0"/>
              <a:t>缺点是数据存储量大，计算时间较长。</a:t>
            </a:r>
          </a:p>
          <a:p>
            <a:endParaRPr lang="zh-CN" altLang="en-US" dirty="0"/>
          </a:p>
        </p:txBody>
      </p:sp>
      <p:pic>
        <p:nvPicPr>
          <p:cNvPr id="4" name="内容占位符 3"/>
          <p:cNvPicPr>
            <a:picLocks noChangeAspect="1"/>
          </p:cNvPicPr>
          <p:nvPr/>
        </p:nvPicPr>
        <p:blipFill>
          <a:blip r:embed="rId2"/>
          <a:stretch>
            <a:fillRect/>
          </a:stretch>
        </p:blipFill>
        <p:spPr>
          <a:xfrm>
            <a:off x="2559045" y="3172101"/>
            <a:ext cx="9493335" cy="3504924"/>
          </a:xfrm>
          <a:prstGeom prst="rect">
            <a:avLst/>
          </a:prstGeom>
        </p:spPr>
      </p:pic>
    </p:spTree>
    <p:extLst>
      <p:ext uri="{BB962C8B-B14F-4D97-AF65-F5344CB8AC3E}">
        <p14:creationId xmlns:p14="http://schemas.microsoft.com/office/powerpoint/2010/main" val="2498040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什么是体绘制？</a:t>
            </a:r>
          </a:p>
        </p:txBody>
      </p:sp>
      <p:sp>
        <p:nvSpPr>
          <p:cNvPr id="3" name="内容占位符 2"/>
          <p:cNvSpPr>
            <a:spLocks noGrp="1"/>
          </p:cNvSpPr>
          <p:nvPr>
            <p:ph idx="1"/>
          </p:nvPr>
        </p:nvSpPr>
        <p:spPr>
          <a:xfrm>
            <a:off x="1484310" y="2139519"/>
            <a:ext cx="10018713" cy="3651682"/>
          </a:xfrm>
        </p:spPr>
        <p:txBody>
          <a:bodyPr/>
          <a:lstStyle/>
          <a:p>
            <a:r>
              <a:rPr lang="zh-CN" altLang="en-US" dirty="0"/>
              <a:t>体绘制形成的图像一般是半透明的图像，颜色一般是人工指定的伪彩色。体绘制首先需要对数据进行分类处理，不同类别赋予不同的颜色和不透明度值，然后根据空间中视点和体数据的相对位置确定最终的成像效果。</a:t>
            </a:r>
            <a:endParaRPr lang="en-US" altLang="zh-CN" dirty="0"/>
          </a:p>
          <a:p>
            <a:r>
              <a:rPr lang="zh-CN" altLang="en-US" dirty="0"/>
              <a:t>体绘制常用的算法有光线投射法，足迹表法，错切变形法，三维纹理贴图法等。</a:t>
            </a:r>
            <a:endParaRPr lang="en-US" altLang="zh-CN" dirty="0"/>
          </a:p>
          <a:p>
            <a:r>
              <a:rPr lang="zh-CN" altLang="en-US" dirty="0"/>
              <a:t>当前的热点是基于可编程图形显卡 的体绘制算法和并行化的体绘制算法。</a:t>
            </a:r>
          </a:p>
          <a:p>
            <a:endParaRPr lang="zh-CN" altLang="en-US" dirty="0"/>
          </a:p>
        </p:txBody>
      </p:sp>
    </p:spTree>
    <p:extLst>
      <p:ext uri="{BB962C8B-B14F-4D97-AF65-F5344CB8AC3E}">
        <p14:creationId xmlns:p14="http://schemas.microsoft.com/office/powerpoint/2010/main" val="3037611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今后主要的研究方向包括：</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a:t>
            </a:r>
            <a:r>
              <a:rPr lang="en-US" altLang="zh-CN" dirty="0"/>
              <a:t>1</a:t>
            </a:r>
            <a:r>
              <a:rPr lang="zh-CN" altLang="zh-CN" dirty="0"/>
              <a:t>）体绘制的算法和数据结构的改进依然是一个重要的研究方向，对于密集的三维体数据点集的体绘制过程，即便是在算法和数据结构上的一点小小改进也能显著加快程序的运行数度。</a:t>
            </a:r>
          </a:p>
          <a:p>
            <a:r>
              <a:rPr lang="zh-CN" altLang="zh-CN" dirty="0"/>
              <a:t>（</a:t>
            </a:r>
            <a:r>
              <a:rPr lang="en-US" altLang="zh-CN" dirty="0"/>
              <a:t>2</a:t>
            </a:r>
            <a:r>
              <a:rPr lang="zh-CN" altLang="zh-CN" dirty="0"/>
              <a:t>）如今的计算机运行速度和网络技术都得到了极大的提高，如何将体绘制技术与网络技术结合，提供一个更加高效的分析计算环境，发展更多有效的并行算法，这也是研究人员正在关注的问题。</a:t>
            </a:r>
          </a:p>
          <a:p>
            <a:r>
              <a:rPr lang="zh-CN" altLang="zh-CN" dirty="0"/>
              <a:t>（</a:t>
            </a:r>
            <a:r>
              <a:rPr lang="en-US" altLang="zh-CN" dirty="0"/>
              <a:t>3</a:t>
            </a:r>
            <a:r>
              <a:rPr lang="zh-CN" altLang="zh-CN" dirty="0"/>
              <a:t>）正如早期的图形硬件技术能够加快图形处理的速度一样，如何在现今的图形硬件技术下增加针对体绘制的图形绘制硬件设备，也是可视化硬件需要得到解决的。</a:t>
            </a:r>
            <a:endParaRPr lang="zh-CN" altLang="en-US" dirty="0"/>
          </a:p>
        </p:txBody>
      </p:sp>
    </p:spTree>
    <p:extLst>
      <p:ext uri="{BB962C8B-B14F-4D97-AF65-F5344CB8AC3E}">
        <p14:creationId xmlns:p14="http://schemas.microsoft.com/office/powerpoint/2010/main" val="224904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传统面元绘制的不足？</a:t>
            </a:r>
          </a:p>
        </p:txBody>
      </p:sp>
      <p:sp>
        <p:nvSpPr>
          <p:cNvPr id="3" name="内容占位符 2"/>
          <p:cNvSpPr>
            <a:spLocks noGrp="1"/>
          </p:cNvSpPr>
          <p:nvPr>
            <p:ph idx="1"/>
          </p:nvPr>
        </p:nvSpPr>
        <p:spPr>
          <a:xfrm>
            <a:off x="1484311" y="2098828"/>
            <a:ext cx="6114975" cy="4191001"/>
          </a:xfrm>
        </p:spPr>
        <p:txBody>
          <a:bodyPr/>
          <a:lstStyle/>
          <a:p>
            <a:r>
              <a:rPr lang="zh-CN" altLang="zh-CN" dirty="0"/>
              <a:t>传统三维数据绘制方法采用的是首先借助中间等值面拟合三维点集数据，再用拟合的等值面构建的多边形展现三维视觉的方式。</a:t>
            </a:r>
            <a:endParaRPr lang="en-US" altLang="zh-CN" dirty="0"/>
          </a:p>
          <a:p>
            <a:r>
              <a:rPr lang="zh-CN" altLang="zh-CN" dirty="0"/>
              <a:t>这种方式不仅算法简单，而且只需要存储中间面元数据，避免了对点集数据大量读写和处理，节约了内存空间和运算效率</a:t>
            </a:r>
            <a:r>
              <a:rPr lang="zh-CN" altLang="en-US" dirty="0"/>
              <a:t>。</a:t>
            </a:r>
            <a:endParaRPr lang="en-US" altLang="zh-CN" dirty="0"/>
          </a:p>
          <a:p>
            <a:r>
              <a:rPr lang="zh-CN" altLang="zh-CN" dirty="0"/>
              <a:t>但也存在丢失大量细节数据、对体数据场的属性表现不够等种种不足。</a:t>
            </a:r>
            <a:endParaRPr lang="zh-CN" altLang="en-US" dirty="0"/>
          </a:p>
        </p:txBody>
      </p:sp>
      <p:pic>
        <p:nvPicPr>
          <p:cNvPr id="4" name="图片 3"/>
          <p:cNvPicPr>
            <a:picLocks noChangeAspect="1"/>
          </p:cNvPicPr>
          <p:nvPr/>
        </p:nvPicPr>
        <p:blipFill>
          <a:blip r:embed="rId2"/>
          <a:stretch>
            <a:fillRect/>
          </a:stretch>
        </p:blipFill>
        <p:spPr>
          <a:xfrm>
            <a:off x="7947507" y="2438399"/>
            <a:ext cx="3751217" cy="375887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96078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光线投射法原理</a:t>
            </a:r>
          </a:p>
        </p:txBody>
      </p:sp>
      <p:sp>
        <p:nvSpPr>
          <p:cNvPr id="3" name="内容占位符 2"/>
          <p:cNvSpPr>
            <a:spLocks noGrp="1"/>
          </p:cNvSpPr>
          <p:nvPr>
            <p:ph idx="1"/>
          </p:nvPr>
        </p:nvSpPr>
        <p:spPr>
          <a:xfrm>
            <a:off x="1827210" y="2666999"/>
            <a:ext cx="5236085" cy="3787067"/>
          </a:xfrm>
        </p:spPr>
        <p:txBody>
          <a:bodyPr>
            <a:normAutofit lnSpcReduction="10000"/>
          </a:bodyPr>
          <a:lstStyle/>
          <a:p>
            <a:r>
              <a:rPr lang="zh-CN" altLang="en-US" dirty="0"/>
              <a:t>光线投射方法是基于图像序列的直接体绘制算法。</a:t>
            </a:r>
            <a:endParaRPr lang="en-US" altLang="zh-CN" dirty="0"/>
          </a:p>
          <a:p>
            <a:r>
              <a:rPr lang="zh-CN" altLang="en-US" dirty="0"/>
              <a:t>从图像的每一个像素，沿固定方向（通常是视线方向）发射一条光线，光线穿越整个图像序列，并在这个过程中，对图像序列进行采样获取颜色信息，同时依据光线吸收模型将颜色值进行累加，直至光线穿越整个图像序列，最后得到的颜色值就是渲染图像的颜色。</a:t>
            </a:r>
          </a:p>
        </p:txBody>
      </p:sp>
      <p:pic>
        <p:nvPicPr>
          <p:cNvPr id="6" name="图片 5"/>
          <p:cNvPicPr>
            <a:picLocks noChangeAspect="1"/>
          </p:cNvPicPr>
          <p:nvPr/>
        </p:nvPicPr>
        <p:blipFill>
          <a:blip r:embed="rId2"/>
          <a:stretch>
            <a:fillRect/>
          </a:stretch>
        </p:blipFill>
        <p:spPr>
          <a:xfrm>
            <a:off x="7603044" y="2666999"/>
            <a:ext cx="3566605" cy="3718624"/>
          </a:xfrm>
          <a:prstGeom prst="rect">
            <a:avLst/>
          </a:prstGeom>
        </p:spPr>
      </p:pic>
    </p:spTree>
    <p:extLst>
      <p:ext uri="{BB962C8B-B14F-4D97-AF65-F5344CB8AC3E}">
        <p14:creationId xmlns:p14="http://schemas.microsoft.com/office/powerpoint/2010/main" val="990684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光线投射法原理</a:t>
            </a:r>
          </a:p>
        </p:txBody>
      </p:sp>
      <p:pic>
        <p:nvPicPr>
          <p:cNvPr id="4" name="内容占位符 3"/>
          <p:cNvPicPr>
            <a:picLocks noGrp="1" noChangeAspect="1"/>
          </p:cNvPicPr>
          <p:nvPr>
            <p:ph idx="1"/>
          </p:nvPr>
        </p:nvPicPr>
        <p:blipFill>
          <a:blip r:embed="rId2"/>
          <a:stretch>
            <a:fillRect/>
          </a:stretch>
        </p:blipFill>
        <p:spPr>
          <a:xfrm>
            <a:off x="2028939" y="2739038"/>
            <a:ext cx="8929455" cy="3013691"/>
          </a:xfrm>
        </p:spPr>
      </p:pic>
    </p:spTree>
    <p:extLst>
      <p:ext uri="{BB962C8B-B14F-4D97-AF65-F5344CB8AC3E}">
        <p14:creationId xmlns:p14="http://schemas.microsoft.com/office/powerpoint/2010/main" val="750959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TM03457496[[fn=视差]]</Template>
  <TotalTime>105</TotalTime>
  <Words>988</Words>
  <Application>Microsoft Office PowerPoint</Application>
  <PresentationFormat>宽屏</PresentationFormat>
  <Paragraphs>55</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华文楷体</vt:lpstr>
      <vt:lpstr>Arial</vt:lpstr>
      <vt:lpstr>Corbel</vt:lpstr>
      <vt:lpstr>视差</vt:lpstr>
      <vt:lpstr>三维扫描体数据的 VTK体绘制程序设计 </vt:lpstr>
      <vt:lpstr>主要内容</vt:lpstr>
      <vt:lpstr>1.什么是体数据？</vt:lpstr>
      <vt:lpstr>2.什么是体绘制？</vt:lpstr>
      <vt:lpstr>2.什么是体绘制？</vt:lpstr>
      <vt:lpstr>今后主要的研究方向包括：</vt:lpstr>
      <vt:lpstr>2.传统面元绘制的不足？</vt:lpstr>
      <vt:lpstr>3.光线投射法原理</vt:lpstr>
      <vt:lpstr>3.光线投射法原理</vt:lpstr>
      <vt:lpstr>4.VTK可视化工具包</vt:lpstr>
      <vt:lpstr>4.使用VTK编写体绘制程序</vt:lpstr>
      <vt:lpstr>4.使用的原始数据</vt:lpstr>
      <vt:lpstr>4.程序运行结果</vt:lpstr>
      <vt:lpstr>4.程序运行结果</vt:lpstr>
      <vt:lpstr>总结</vt:lpstr>
      <vt:lpstr>谢谢各位评阅老师！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两仪式</dc:creator>
  <cp:lastModifiedBy>两仪式</cp:lastModifiedBy>
  <cp:revision>29</cp:revision>
  <dcterms:created xsi:type="dcterms:W3CDTF">2016-05-31T12:08:46Z</dcterms:created>
  <dcterms:modified xsi:type="dcterms:W3CDTF">2016-06-02T05:36:47Z</dcterms:modified>
</cp:coreProperties>
</file>