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7" r:id="rId3"/>
    <p:sldId id="259" r:id="rId4"/>
    <p:sldId id="506" r:id="rId5"/>
    <p:sldId id="260" r:id="rId6"/>
    <p:sldId id="452" r:id="rId7"/>
    <p:sldId id="397" r:id="rId8"/>
    <p:sldId id="398" r:id="rId9"/>
    <p:sldId id="399" r:id="rId10"/>
    <p:sldId id="400" r:id="rId11"/>
    <p:sldId id="264" r:id="rId12"/>
    <p:sldId id="266" r:id="rId13"/>
    <p:sldId id="268" r:id="rId14"/>
    <p:sldId id="270" r:id="rId15"/>
    <p:sldId id="318" r:id="rId16"/>
    <p:sldId id="401" r:id="rId17"/>
    <p:sldId id="402" r:id="rId18"/>
    <p:sldId id="406" r:id="rId19"/>
    <p:sldId id="407" r:id="rId20"/>
    <p:sldId id="403" r:id="rId21"/>
    <p:sldId id="408" r:id="rId22"/>
    <p:sldId id="404" r:id="rId23"/>
    <p:sldId id="405" r:id="rId24"/>
    <p:sldId id="273" r:id="rId25"/>
    <p:sldId id="319" r:id="rId26"/>
    <p:sldId id="275" r:id="rId28"/>
    <p:sldId id="276" r:id="rId29"/>
    <p:sldId id="277" r:id="rId30"/>
    <p:sldId id="366" r:id="rId31"/>
    <p:sldId id="278" r:id="rId32"/>
    <p:sldId id="279" r:id="rId33"/>
    <p:sldId id="280" r:id="rId34"/>
    <p:sldId id="281" r:id="rId35"/>
    <p:sldId id="283" r:id="rId36"/>
    <p:sldId id="284" r:id="rId37"/>
    <p:sldId id="285" r:id="rId38"/>
    <p:sldId id="286" r:id="rId39"/>
    <p:sldId id="287" r:id="rId40"/>
    <p:sldId id="289" r:id="rId41"/>
    <p:sldId id="291" r:id="rId42"/>
    <p:sldId id="292" r:id="rId43"/>
    <p:sldId id="293" r:id="rId44"/>
    <p:sldId id="294" r:id="rId45"/>
    <p:sldId id="295" r:id="rId46"/>
    <p:sldId id="296" r:id="rId47"/>
    <p:sldId id="297" r:id="rId48"/>
    <p:sldId id="298" r:id="rId49"/>
    <p:sldId id="300" r:id="rId50"/>
    <p:sldId id="301" r:id="rId51"/>
    <p:sldId id="302" r:id="rId52"/>
    <p:sldId id="303" r:id="rId53"/>
    <p:sldId id="304" r:id="rId54"/>
    <p:sldId id="305" r:id="rId55"/>
    <p:sldId id="306" r:id="rId56"/>
    <p:sldId id="308" r:id="rId57"/>
    <p:sldId id="309" r:id="rId58"/>
    <p:sldId id="310" r:id="rId59"/>
    <p:sldId id="316" r:id="rId60"/>
    <p:sldId id="317" r:id="rId61"/>
  </p:sldIdLst>
  <p:sldSz cx="12192000" cy="6858000"/>
  <p:notesSz cx="6858000" cy="9144000"/>
  <p:custDataLst>
    <p:tags r:id="rId6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0" clrIdx="0"/>
  <p:cmAuthor id="2" name="Administrator" initials="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96" y="78"/>
      </p:cViewPr>
      <p:guideLst>
        <p:guide orient="horz" pos="2209"/>
        <p:guide pos="381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gs" Target="tags/tag82.xml"/><Relationship Id="rId65" Type="http://schemas.openxmlformats.org/officeDocument/2006/relationships/commentAuthors" Target="commentAuthors.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p:sp>
      <p:sp>
        <p:nvSpPr>
          <p:cNvPr id="36866" name="文本占位符 2"/>
          <p:cNvSpPr>
            <a:spLocks noGrp="1"/>
          </p:cNvSpPr>
          <p:nvPr>
            <p:ph type="body" idx="1"/>
          </p:nvPr>
        </p:nvSpPr>
        <p:spPr/>
        <p:txBody>
          <a:bodyPr lIns="91440" tIns="45720" rIns="91440" bIns="45720" anchor="t" anchorCtr="0"/>
          <a:lstStyle/>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p:sp>
      <p:sp>
        <p:nvSpPr>
          <p:cNvPr id="36866" name="文本占位符 2"/>
          <p:cNvSpPr>
            <a:spLocks noGrp="1"/>
          </p:cNvSpPr>
          <p:nvPr>
            <p:ph type="body" idx="1"/>
          </p:nvPr>
        </p:nvSpPr>
        <p:spPr/>
        <p:txBody>
          <a:bodyPr lIns="91440" tIns="45720" rIns="91440" bIns="45720" anchor="t" anchorCtr="0"/>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a:t>单击此处编辑标题</a:t>
            </a:r>
            <a:endParaRPr lang="zh-CN" altLang="en-US"/>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单击此处编辑副标题</a:t>
            </a:r>
            <a:endParaRPr lang="zh-CN" altLang="en-US"/>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a:t>单击此处编辑母版文本样式</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两栏内容">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a:t>单击此处编辑标题</a:t>
            </a:r>
            <a:endParaRPr lang="zh-CN" altLang="en-US"/>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单击此处编辑文本</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a:sym typeface="+mn-ea"/>
              </a:rPr>
              <a:t>单击此处编辑标题</a:t>
            </a:r>
            <a:endParaRPr>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tags" Target="../tags/tag66.xml"/><Relationship Id="rId2" Type="http://schemas.openxmlformats.org/officeDocument/2006/relationships/image" Target="../media/image13.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3.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image" Target="../media/image1.sv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3.png"/><Relationship Id="rId3" Type="http://schemas.openxmlformats.org/officeDocument/2006/relationships/tags" Target="../tags/tag64.xml"/><Relationship Id="rId2" Type="http://schemas.openxmlformats.org/officeDocument/2006/relationships/image" Target="../media/image6.png"/><Relationship Id="rId1" Type="http://schemas.openxmlformats.org/officeDocument/2006/relationships/tags" Target="../tags/tag6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media/image26.wmf"/><Relationship Id="rId2" Type="http://schemas.openxmlformats.org/officeDocument/2006/relationships/image" Target="NULL" TargetMode="External"/><Relationship Id="rId1" Type="http://schemas.openxmlformats.org/officeDocument/2006/relationships/image" Target="../media/image25.wmf"/></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wmf"/><Relationship Id="rId2" Type="http://schemas.openxmlformats.org/officeDocument/2006/relationships/image" Target="NULL" TargetMode="External"/><Relationship Id="rId1" Type="http://schemas.openxmlformats.org/officeDocument/2006/relationships/image" Target="../media/image25.wmf"/></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6.wmf"/><Relationship Id="rId3" Type="http://schemas.openxmlformats.org/officeDocument/2006/relationships/image" Target="NULL" TargetMode="External"/><Relationship Id="rId2" Type="http://schemas.openxmlformats.org/officeDocument/2006/relationships/image" Target="../media/image25.wmf"/><Relationship Id="rId1" Type="http://schemas.openxmlformats.org/officeDocument/2006/relationships/tags" Target="../tags/tag8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NULL" TargetMode="External"/><Relationship Id="rId1" Type="http://schemas.openxmlformats.org/officeDocument/2006/relationships/image" Target="../media/image27.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NULL" TargetMode="External"/><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NULL" TargetMode="Externa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NULL" TargetMode="External"/><Relationship Id="rId1" Type="http://schemas.openxmlformats.org/officeDocument/2006/relationships/image" Target="../media/image3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tags" Target="../tags/tag8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tags" Target="../tags/tag6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192635" cy="6867525"/>
          </a:xfrm>
          <a:prstGeom prst="rect">
            <a:avLst/>
          </a:prstGeom>
        </p:spPr>
      </p:pic>
      <p:sp>
        <p:nvSpPr>
          <p:cNvPr id="15" name="标题 2"/>
          <p:cNvSpPr txBox="1"/>
          <p:nvPr/>
        </p:nvSpPr>
        <p:spPr>
          <a:xfrm>
            <a:off x="-1270" y="3783330"/>
            <a:ext cx="12193270" cy="932180"/>
          </a:xfrm>
          <a:prstGeom prst="rect">
            <a:avLst/>
          </a:prstGeom>
          <a:solidFill>
            <a:schemeClr val="bg1">
              <a:alpha val="49000"/>
            </a:schemeClr>
          </a:solidFill>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ctr" fontAlgn="base">
              <a:tabLst>
                <a:tab pos="2250440" algn="l"/>
              </a:tabLst>
            </a:pPr>
            <a:r>
              <a:rPr lang="en-US" sz="4800" b="1" strike="noStrike" kern="100" noProof="1" smtClean="0">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2022</a:t>
            </a:r>
            <a:r>
              <a:rPr lang="en-US" sz="4800" b="1" strike="noStrike" kern="100" noProof="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-15.</a:t>
            </a:r>
            <a:r>
              <a:rPr lang="zh-CN" altLang="zh-CN" sz="4800" b="1" strike="noStrike" kern="100" noProof="1">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b="1" strike="noStrike" kern="100" noProof="1"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细胞</a:t>
            </a:r>
            <a:r>
              <a:rPr lang="zh-CN" altLang="en-US" sz="4800" b="1" strike="noStrike" kern="100" noProof="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呼吸</a:t>
            </a:r>
            <a:endParaRPr lang="zh-CN" altLang="zh-CN" sz="4800" b="1" strike="noStrike" kern="100" noProof="1">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fontAlgn="base">
              <a:tabLst>
                <a:tab pos="2250440" algn="l"/>
              </a:tabLst>
            </a:pPr>
            <a:endParaRPr lang="zh-CN" altLang="zh-CN" sz="4800" b="1" strike="noStrike" kern="100" noProof="1">
              <a:solidFill>
                <a:schemeClr val="bg2">
                  <a:lumMod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rcRect b="6273"/>
          <a:stretch>
            <a:fillRect/>
          </a:stretch>
        </p:blipFill>
        <p:spPr>
          <a:xfrm rot="5400000">
            <a:off x="10790342" y="5456456"/>
            <a:ext cx="1480676" cy="1322643"/>
          </a:xfrm>
          <a:prstGeom prst="rect">
            <a:avLst/>
          </a:prstGeom>
        </p:spPr>
      </p:pic>
      <p:sp>
        <p:nvSpPr>
          <p:cNvPr id="20482" name="文本框 24577"/>
          <p:cNvSpPr txBox="1"/>
          <p:nvPr/>
        </p:nvSpPr>
        <p:spPr>
          <a:xfrm>
            <a:off x="1074738" y="0"/>
            <a:ext cx="7037387" cy="583565"/>
          </a:xfrm>
          <a:prstGeom prst="rect">
            <a:avLst/>
          </a:prstGeom>
          <a:solidFill>
            <a:srgbClr val="D9D9D9"/>
          </a:solidFill>
          <a:ln w="9525">
            <a:noFill/>
          </a:ln>
        </p:spPr>
        <p:txBody>
          <a:bodyPr wrap="square" anchor="t" anchorCtr="0">
            <a:spAutoFit/>
          </a:bodyPr>
          <a:lstStyle/>
          <a:p>
            <a:r>
              <a:rPr lang="en-US" altLang="zh-CN" sz="3200" b="1">
                <a:latin typeface="微软雅黑" panose="020B0503020204020204" pitchFamily="34" charset="-122"/>
                <a:ea typeface="微软雅黑" panose="020B0503020204020204" pitchFamily="34" charset="-122"/>
              </a:rPr>
              <a:t>①</a:t>
            </a:r>
            <a:r>
              <a:rPr lang="zh-CN" altLang="en-US" sz="3200" b="1">
                <a:latin typeface="微软雅黑" panose="020B0503020204020204" pitchFamily="34" charset="-122"/>
                <a:ea typeface="微软雅黑" panose="020B0503020204020204" pitchFamily="34" charset="-122"/>
              </a:rPr>
              <a:t>有氧呼吸中氧元素的来源和去路：</a:t>
            </a:r>
            <a:endParaRPr lang="zh-CN" altLang="en-US" sz="3200" b="1">
              <a:latin typeface="微软雅黑" panose="020B0503020204020204" pitchFamily="34" charset="-122"/>
              <a:ea typeface="微软雅黑" panose="020B0503020204020204" pitchFamily="34" charset="-122"/>
            </a:endParaRPr>
          </a:p>
        </p:txBody>
      </p:sp>
      <p:pic>
        <p:nvPicPr>
          <p:cNvPr id="24584" name="图片 24583"/>
          <p:cNvPicPr>
            <a:picLocks noChangeAspect="1"/>
          </p:cNvPicPr>
          <p:nvPr/>
        </p:nvPicPr>
        <p:blipFill>
          <a:blip r:embed="rId2">
            <a:lum bright="-29993" contrast="60000"/>
          </a:blip>
          <a:stretch>
            <a:fillRect/>
          </a:stretch>
        </p:blipFill>
        <p:spPr>
          <a:xfrm>
            <a:off x="1534795" y="619760"/>
            <a:ext cx="6905625" cy="1102360"/>
          </a:xfrm>
          <a:prstGeom prst="rect">
            <a:avLst/>
          </a:prstGeom>
          <a:noFill/>
          <a:ln w="9525">
            <a:noFill/>
          </a:ln>
        </p:spPr>
      </p:pic>
      <p:sp>
        <p:nvSpPr>
          <p:cNvPr id="20484" name="文本框 23577"/>
          <p:cNvSpPr txBox="1"/>
          <p:nvPr/>
        </p:nvSpPr>
        <p:spPr>
          <a:xfrm>
            <a:off x="1077278" y="1729740"/>
            <a:ext cx="7037387" cy="583565"/>
          </a:xfrm>
          <a:prstGeom prst="rect">
            <a:avLst/>
          </a:prstGeom>
          <a:solidFill>
            <a:srgbClr val="D9D9D9"/>
          </a:solidFill>
          <a:ln w="9525">
            <a:noFill/>
          </a:ln>
        </p:spPr>
        <p:txBody>
          <a:bodyPr wrap="square" anchor="t" anchorCtr="0">
            <a:spAutoFit/>
          </a:bodyPr>
          <a:lstStyle/>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②</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有氧呼吸过程中[H]的来源和去路</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485" name="文本框 2"/>
          <p:cNvSpPr txBox="1"/>
          <p:nvPr/>
        </p:nvSpPr>
        <p:spPr>
          <a:xfrm>
            <a:off x="-317" y="4278313"/>
            <a:ext cx="3317875" cy="583565"/>
          </a:xfrm>
          <a:prstGeom prst="rect">
            <a:avLst/>
          </a:prstGeom>
          <a:solidFill>
            <a:srgbClr val="FFC000"/>
          </a:solidFill>
          <a:ln w="9525">
            <a:noFill/>
          </a:ln>
        </p:spPr>
        <p:txBody>
          <a:bodyPr wrap="square" anchor="t" anchorCtr="0">
            <a:spAutoFit/>
          </a:bodyPr>
          <a:lstStyle/>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能量</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674053" y="2294890"/>
            <a:ext cx="8626475" cy="583565"/>
          </a:xfrm>
          <a:prstGeom prst="rect">
            <a:avLst/>
          </a:prstGeom>
          <a:noFill/>
          <a:ln w="9525">
            <a:noFill/>
          </a:ln>
        </p:spPr>
        <p:txBody>
          <a:bodyPr wrap="square" anchor="t" anchorCtr="0">
            <a:spAutoFit/>
          </a:bodyPr>
          <a:lstStyle/>
          <a:p>
            <a:pPr algn="ct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NADH</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还原型辅酶I</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endPar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0487" name="文本框 5"/>
          <p:cNvSpPr txBox="1"/>
          <p:nvPr/>
        </p:nvSpPr>
        <p:spPr>
          <a:xfrm>
            <a:off x="1594803" y="2905443"/>
            <a:ext cx="9001125" cy="1124585"/>
          </a:xfrm>
          <a:prstGeom prst="rect">
            <a:avLst/>
          </a:prstGeom>
          <a:noFill/>
          <a:ln w="9525">
            <a:noFill/>
          </a:ln>
        </p:spPr>
        <p:txBody>
          <a:bodyPr wrap="square" anchor="t" anchorCtr="0">
            <a:spAutoFit/>
          </a:bodyPr>
          <a:lstStyle/>
          <a:p>
            <a:pPr>
              <a:lnSpc>
                <a:spcPct val="12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A. </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的来源</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a:latin typeface="微软雅黑" panose="020B0503020204020204" pitchFamily="34" charset="-122"/>
                <a:ea typeface="微软雅黑" panose="020B0503020204020204" pitchFamily="34" charset="-122"/>
                <a:cs typeface="微软雅黑" panose="020B0503020204020204" pitchFamily="34" charset="-122"/>
              </a:rPr>
              <a:t>有氧呼吸的第</a:t>
            </a:r>
            <a:r>
              <a:rPr lang="zh-CN" altLang="zh-CN"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a:latin typeface="微软雅黑" panose="020B0503020204020204" pitchFamily="34" charset="-122"/>
                <a:ea typeface="微软雅黑" panose="020B0503020204020204" pitchFamily="34" charset="-122"/>
                <a:cs typeface="微软雅黑" panose="020B0503020204020204" pitchFamily="34" charset="-122"/>
              </a:rPr>
              <a:t>阶段</a:t>
            </a:r>
            <a:endParaRPr lang="zh-CN" altLang="zh-CN"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B. </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的</a:t>
            </a:r>
            <a:r>
              <a:rPr lang="zh-CN" altLang="zh-CN" sz="2800" b="1">
                <a:latin typeface="微软雅黑" panose="020B0503020204020204" pitchFamily="34" charset="-122"/>
                <a:ea typeface="微软雅黑" panose="020B0503020204020204" pitchFamily="34" charset="-122"/>
                <a:cs typeface="微软雅黑" panose="020B0503020204020204" pitchFamily="34" charset="-122"/>
              </a:rPr>
              <a:t>去路：在第</a:t>
            </a:r>
            <a:r>
              <a:rPr lang="zh-CN" altLang="zh-CN"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a:latin typeface="微软雅黑" panose="020B0503020204020204" pitchFamily="34" charset="-122"/>
                <a:ea typeface="微软雅黑" panose="020B0503020204020204" pitchFamily="34" charset="-122"/>
                <a:cs typeface="微软雅黑" panose="020B0503020204020204" pitchFamily="34" charset="-122"/>
              </a:rPr>
              <a:t>阶段中与</a:t>
            </a:r>
            <a:r>
              <a:rPr lang="zh-CN" altLang="zh-CN"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a:latin typeface="微软雅黑" panose="020B0503020204020204" pitchFamily="34" charset="-122"/>
                <a:ea typeface="微软雅黑" panose="020B0503020204020204" pitchFamily="34" charset="-122"/>
                <a:cs typeface="微软雅黑" panose="020B0503020204020204" pitchFamily="34" charset="-122"/>
              </a:rPr>
              <a:t>结合形成水</a:t>
            </a:r>
            <a:endParaRPr lang="zh-CN" altLang="zh-CN"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488" name="文本框 6"/>
          <p:cNvSpPr txBox="1"/>
          <p:nvPr/>
        </p:nvSpPr>
        <p:spPr>
          <a:xfrm>
            <a:off x="461645" y="5085080"/>
            <a:ext cx="11537315" cy="1038860"/>
          </a:xfrm>
          <a:prstGeom prst="rect">
            <a:avLst/>
          </a:prstGeom>
          <a:noFill/>
          <a:ln w="9525">
            <a:noFill/>
          </a:ln>
        </p:spPr>
        <p:txBody>
          <a:bodyPr wrap="square" anchor="t" anchorCtr="0">
            <a:spAutoFit/>
          </a:bodyPr>
          <a:lstStyle/>
          <a:p>
            <a:pPr>
              <a:lnSpc>
                <a:spcPct val="110000"/>
              </a:lnSpc>
            </a:pPr>
            <a:r>
              <a:rPr lang="en-US" altLang="en-US"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1mol</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的葡萄糖彻底氧化分解的能量为</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2870KJ</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，其中</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1161</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KJ</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左右的能量储存在</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中，另一部分以 </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形式散失。</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2534" name="文本框 22533"/>
          <p:cNvSpPr txBox="1"/>
          <p:nvPr/>
        </p:nvSpPr>
        <p:spPr>
          <a:xfrm>
            <a:off x="2098993" y="5586730"/>
            <a:ext cx="1360487" cy="521970"/>
          </a:xfrm>
          <a:prstGeom prst="rect">
            <a:avLst/>
          </a:prstGeom>
          <a:noFill/>
          <a:ln w="9525">
            <a:noFill/>
          </a:ln>
        </p:spPr>
        <p:txBody>
          <a:bodyPr wrap="square" anchor="t" anchorCtr="0">
            <a:spAutoFit/>
          </a:bodyPr>
          <a:lstStyle/>
          <a:p>
            <a:r>
              <a:rPr lang="en-US" altLang="zh-CN" sz="2800" b="1">
                <a:solidFill>
                  <a:srgbClr val="FF0000"/>
                </a:solidFill>
                <a:latin typeface="微软雅黑" panose="020B0503020204020204" pitchFamily="34" charset="-122"/>
                <a:ea typeface="微软雅黑" panose="020B0503020204020204" pitchFamily="34" charset="-122"/>
              </a:rPr>
              <a:t>ATP</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86133" y="5583555"/>
            <a:ext cx="1042987" cy="521970"/>
          </a:xfrm>
          <a:prstGeom prst="rect">
            <a:avLst/>
          </a:prstGeom>
          <a:noFill/>
          <a:ln w="9525">
            <a:noFill/>
          </a:ln>
        </p:spPr>
        <p:txBody>
          <a:bodyPr wrap="square" anchor="t" anchorCtr="0">
            <a:spAutoFit/>
          </a:bodyPr>
          <a:lstStyle/>
          <a:p>
            <a:r>
              <a:rPr lang="zh-CN" altLang="zh-CN" sz="2800" b="1">
                <a:solidFill>
                  <a:srgbClr val="FF0000"/>
                </a:solidFill>
                <a:latin typeface="微软雅黑" panose="020B0503020204020204" pitchFamily="34" charset="-122"/>
                <a:ea typeface="微软雅黑" panose="020B0503020204020204" pitchFamily="34" charset="-122"/>
              </a:rPr>
              <a:t>热能</a:t>
            </a:r>
            <a:endParaRPr lang="zh-CN" altLang="zh-CN" sz="28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013133" y="2966403"/>
            <a:ext cx="1884362" cy="521970"/>
          </a:xfrm>
          <a:prstGeom prst="rect">
            <a:avLst/>
          </a:prstGeom>
          <a:noFill/>
          <a:ln w="9525">
            <a:noFill/>
          </a:ln>
        </p:spPr>
        <p:txBody>
          <a:bodyPr wrap="square" anchor="t" anchorCtr="0">
            <a:spAutoFit/>
          </a:bodyPr>
          <a:lstStyle/>
          <a:p>
            <a:r>
              <a:rPr lang="zh-CN" altLang="zh-CN" sz="2800" b="1">
                <a:solidFill>
                  <a:srgbClr val="FF0000"/>
                </a:solidFill>
                <a:latin typeface="微软雅黑" panose="020B0503020204020204" pitchFamily="34" charset="-122"/>
                <a:ea typeface="微软雅黑" panose="020B0503020204020204" pitchFamily="34" charset="-122"/>
              </a:rPr>
              <a:t>一、第二</a:t>
            </a:r>
            <a:endParaRPr lang="zh-CN" altLang="zh-CN" sz="2800"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074285" y="3461068"/>
            <a:ext cx="573088"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三</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566343" y="3450908"/>
            <a:ext cx="1204912" cy="521970"/>
          </a:xfrm>
          <a:prstGeom prst="rect">
            <a:avLst/>
          </a:prstGeom>
          <a:noFill/>
          <a:ln w="9525">
            <a:noFill/>
          </a:ln>
        </p:spPr>
        <p:txBody>
          <a:bodyPr wrap="square" anchor="t" anchorCtr="0">
            <a:spAutoFit/>
          </a:bodyPr>
          <a:lstStyle/>
          <a:p>
            <a:r>
              <a:rPr lang="zh-CN" altLang="zh-CN" sz="2800" b="1">
                <a:solidFill>
                  <a:srgbClr val="FF0000"/>
                </a:solidFill>
                <a:latin typeface="微软雅黑" panose="020B0503020204020204" pitchFamily="34" charset="-122"/>
                <a:ea typeface="微软雅黑" panose="020B0503020204020204" pitchFamily="34" charset="-122"/>
              </a:rPr>
              <a:t>氧气</a:t>
            </a:r>
            <a:endParaRPr lang="zh-CN" altLang="zh-CN" sz="2800" b="1">
              <a:solidFill>
                <a:srgbClr val="FF0000"/>
              </a:solidFill>
              <a:latin typeface="微软雅黑" panose="020B0503020204020204" pitchFamily="34" charset="-122"/>
              <a:ea typeface="微软雅黑" panose="020B0503020204020204" pitchFamily="34" charset="-122"/>
            </a:endParaRPr>
          </a:p>
        </p:txBody>
      </p:sp>
      <p:pic>
        <p:nvPicPr>
          <p:cNvPr id="21506" name="图片 1" descr="微信图片_20200608084308"/>
          <p:cNvPicPr>
            <a:picLocks noChangeAspect="1"/>
          </p:cNvPicPr>
          <p:nvPr>
            <p:custDataLst>
              <p:tags r:id="rId3"/>
            </p:custDataLst>
          </p:nvPr>
        </p:nvPicPr>
        <p:blipFill>
          <a:blip r:embed="rId4"/>
          <a:srcRect l="2114" t="14323" r="56233"/>
          <a:stretch>
            <a:fillRect/>
          </a:stretch>
        </p:blipFill>
        <p:spPr>
          <a:xfrm>
            <a:off x="9300845" y="-36195"/>
            <a:ext cx="2635250" cy="352488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24584"/>
                                        </p:tgtEl>
                                        <p:attrNameLst>
                                          <p:attrName>style.visibility</p:attrName>
                                        </p:attrNameLst>
                                      </p:cBhvr>
                                      <p:to>
                                        <p:strVal val="visible"/>
                                      </p:to>
                                    </p:set>
                                    <p:animEffect transition="in" filter="fade">
                                      <p:cBhvr>
                                        <p:cTn id="7" dur="770" decel="100000"/>
                                        <p:tgtEl>
                                          <p:spTgt spid="24584"/>
                                        </p:tgtEl>
                                      </p:cBhvr>
                                    </p:animEffect>
                                    <p:animScale>
                                      <p:cBhvr>
                                        <p:cTn id="8" dur="770" decel="100000"/>
                                        <p:tgtEl>
                                          <p:spTgt spid="24584"/>
                                        </p:tgtEl>
                                      </p:cBhvr>
                                      <p:from x="10000" y="10000"/>
                                      <p:to x="200000" y="450000"/>
                                    </p:animScale>
                                    <p:animScale>
                                      <p:cBhvr>
                                        <p:cTn id="9" dur="1230" accel="100000" fill="hold">
                                          <p:stCondLst>
                                            <p:cond delay="770"/>
                                          </p:stCondLst>
                                        </p:cTn>
                                        <p:tgtEl>
                                          <p:spTgt spid="24584"/>
                                        </p:tgtEl>
                                      </p:cBhvr>
                                      <p:from x="200000" y="450000"/>
                                      <p:to x="100000" y="100000"/>
                                    </p:animScale>
                                    <p:set>
                                      <p:cBhvr>
                                        <p:cTn id="10" dur="770" fill="hold"/>
                                        <p:tgtEl>
                                          <p:spTgt spid="24584"/>
                                        </p:tgtEl>
                                        <p:attrNameLst>
                                          <p:attrName>ppt_x</p:attrName>
                                        </p:attrNameLst>
                                      </p:cBhvr>
                                      <p:to>
                                        <p:strVal val="(0.5)"/>
                                      </p:to>
                                    </p:set>
                                    <p:anim from="(0.5)" to="(#ppt_x)" calcmode="lin" valueType="num">
                                      <p:cBhvr>
                                        <p:cTn id="11" dur="1230" accel="100000" fill="hold">
                                          <p:stCondLst>
                                            <p:cond delay="770"/>
                                          </p:stCondLst>
                                        </p:cTn>
                                        <p:tgtEl>
                                          <p:spTgt spid="24584"/>
                                        </p:tgtEl>
                                        <p:attrNameLst>
                                          <p:attrName>ppt_x</p:attrName>
                                        </p:attrNameLst>
                                      </p:cBhvr>
                                    </p:anim>
                                    <p:set>
                                      <p:cBhvr>
                                        <p:cTn id="12" dur="770" fill="hold"/>
                                        <p:tgtEl>
                                          <p:spTgt spid="24584"/>
                                        </p:tgtEl>
                                        <p:attrNameLst>
                                          <p:attrName>ppt_y</p:attrName>
                                        </p:attrNameLst>
                                      </p:cBhvr>
                                      <p:to>
                                        <p:strVal val="(#ppt_y+0.4)"/>
                                      </p:to>
                                    </p:set>
                                    <p:anim from="(#ppt_y+0.4)" to="(#ppt_y)" calcmode="lin" valueType="num">
                                      <p:cBhvr>
                                        <p:cTn id="13" dur="1230" accel="100000" fill="hold">
                                          <p:stCondLst>
                                            <p:cond delay="770"/>
                                          </p:stCondLst>
                                        </p:cTn>
                                        <p:tgtEl>
                                          <p:spTgt spid="2458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5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534" grpId="0"/>
      <p:bldP spid="8" grpId="0"/>
      <p:bldP spid="2"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本框 25601"/>
          <p:cNvSpPr txBox="1"/>
          <p:nvPr/>
        </p:nvSpPr>
        <p:spPr>
          <a:xfrm>
            <a:off x="0" y="12700"/>
            <a:ext cx="12192000" cy="6585585"/>
          </a:xfrm>
          <a:prstGeom prst="rect">
            <a:avLst/>
          </a:prstGeom>
          <a:noFill/>
          <a:ln w="9525">
            <a:noFill/>
          </a:ln>
        </p:spPr>
        <p:txBody>
          <a:bodyPr wrap="square" anchor="t" anchorCtr="0">
            <a:spAutoFit/>
          </a:bodyPr>
          <a:lstStyle/>
          <a:p>
            <a:pPr>
              <a:lnSpc>
                <a:spcPct val="110000"/>
              </a:lnSpc>
            </a:pPr>
            <a:r>
              <a:rPr lang="zh-CN" altLang="en-US" sz="3200" b="1" u="sng">
                <a:solidFill>
                  <a:srgbClr val="FF0000"/>
                </a:solidFill>
                <a:latin typeface="微软雅黑" panose="020B0503020204020204" pitchFamily="34" charset="-122"/>
                <a:ea typeface="微软雅黑" panose="020B0503020204020204" pitchFamily="34" charset="-122"/>
              </a:rPr>
              <a:t>例</a:t>
            </a:r>
            <a:r>
              <a:rPr lang="en-US" altLang="zh-CN" sz="3200" b="1" u="sng">
                <a:solidFill>
                  <a:srgbClr val="FF0000"/>
                </a:solidFill>
                <a:latin typeface="微软雅黑" panose="020B0503020204020204" pitchFamily="34" charset="-122"/>
                <a:ea typeface="微软雅黑" panose="020B0503020204020204" pitchFamily="34" charset="-122"/>
              </a:rPr>
              <a:t>1</a:t>
            </a:r>
            <a:r>
              <a:rPr lang="zh-CN" altLang="en-US" sz="3200" b="1" u="sng">
                <a:solidFill>
                  <a:srgbClr val="FF0000"/>
                </a:solidFill>
                <a:latin typeface="微软雅黑" panose="020B0503020204020204" pitchFamily="34" charset="-122"/>
                <a:ea typeface="微软雅黑" panose="020B0503020204020204" pitchFamily="34" charset="-122"/>
              </a:rPr>
              <a:t>：【易错判断】</a:t>
            </a:r>
            <a:endParaRPr lang="zh-CN" altLang="en-US" sz="3200" b="1" u="sng">
              <a:solidFill>
                <a:srgbClr val="FF0000"/>
              </a:solidFill>
              <a:latin typeface="微软雅黑" panose="020B0503020204020204" pitchFamily="34" charset="-122"/>
              <a:ea typeface="微软雅黑" panose="020B0503020204020204" pitchFamily="34" charset="-122"/>
            </a:endParaRPr>
          </a:p>
          <a:p>
            <a:pPr>
              <a:lnSpc>
                <a:spcPct val="11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线粒体是真核生物进行有氧呼吸的</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主要场所</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，能否说生物没有线粒体就无法进行有氧呼吸</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线粒体能直接利用葡萄糖进行氧化分解</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charset="-122"/>
              </a:rPr>
              <a:t>3</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charset="-122"/>
              </a:rPr>
              <a:t>在线粒体内膜利用的</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charset="-122"/>
              </a:rPr>
              <a:t>【H】</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charset="-122"/>
              </a:rPr>
              <a:t>只来自于丙酮酸水解</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charset="-122"/>
            </a:endParaRPr>
          </a:p>
          <a:p>
            <a:pPr>
              <a:lnSpc>
                <a:spcPct val="110000"/>
              </a:lnSpc>
            </a:pP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charset="-122"/>
              </a:rPr>
              <a:t>4</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charset="-122"/>
              </a:rPr>
              <a:t>.</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charset="-122"/>
              </a:rPr>
              <a:t>有氧呼吸中只产生水不消耗水</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charset="-122"/>
            </a:endParaRPr>
          </a:p>
          <a:p>
            <a:pPr>
              <a:lnSpc>
                <a:spcPct val="11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charset="-122"/>
              </a:rPr>
              <a:t>5</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有氧呼吸三个阶段均产生ATP，第二阶段产生的ATP最多</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有氧呼吸过程等同于有机物在体外燃烧</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10000"/>
              </a:lnSpc>
            </a:pPr>
            <a:endParaRPr lang="zh-CN"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mn-ea"/>
              </a:rPr>
              <a:t>人体骨骼肌细胞在缺氧条件下，细胞呼吸产生的</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CO</a:t>
            </a:r>
            <a:r>
              <a:rPr lang="en-US" altLang="zh-CN" sz="3200" b="1" baseline="-250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mn-ea"/>
              </a:rPr>
              <a:t>体积多于吸收的</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O</a:t>
            </a:r>
            <a:r>
              <a:rPr lang="en-US" altLang="zh-CN" sz="3200" b="1" baseline="-250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mn-ea"/>
              </a:rPr>
              <a:t>的体积</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606" name="文本框 25605"/>
          <p:cNvSpPr txBox="1"/>
          <p:nvPr/>
        </p:nvSpPr>
        <p:spPr>
          <a:xfrm>
            <a:off x="8594090" y="1953895"/>
            <a:ext cx="1647825" cy="922020"/>
          </a:xfrm>
          <a:prstGeom prst="rect">
            <a:avLst/>
          </a:prstGeom>
          <a:noFill/>
          <a:ln w="9525">
            <a:noFill/>
          </a:ln>
        </p:spPr>
        <p:txBody>
          <a:bodyPr wrap="square" anchor="b" anchorCtr="1">
            <a:spAutoFit/>
          </a:bodyPr>
          <a:lstStyle/>
          <a:p>
            <a:pPr>
              <a:lnSpc>
                <a:spcPct val="150000"/>
              </a:lnSpc>
            </a:pPr>
            <a:r>
              <a:rPr lang="en-US" altLang="zh-CN" sz="3600" b="1">
                <a:solidFill>
                  <a:srgbClr val="FF0000"/>
                </a:solidFill>
                <a:latin typeface="微软雅黑" panose="020B0503020204020204" pitchFamily="34" charset="-122"/>
                <a:ea typeface="微软雅黑" panose="020B0503020204020204" pitchFamily="34" charset="-122"/>
              </a:rPr>
              <a:t>×</a:t>
            </a:r>
            <a:endParaRPr lang="en-US" altLang="zh-CN" sz="3600" b="1">
              <a:solidFill>
                <a:srgbClr val="FF0000"/>
              </a:solidFill>
              <a:latin typeface="微软雅黑" panose="020B0503020204020204" pitchFamily="34" charset="-122"/>
              <a:ea typeface="微软雅黑" panose="020B0503020204020204" pitchFamily="34" charset="-122"/>
            </a:endParaRPr>
          </a:p>
        </p:txBody>
      </p:sp>
      <p:sp>
        <p:nvSpPr>
          <p:cNvPr id="25607" name="文本框 25606"/>
          <p:cNvSpPr txBox="1"/>
          <p:nvPr/>
        </p:nvSpPr>
        <p:spPr>
          <a:xfrm>
            <a:off x="5462588" y="2500313"/>
            <a:ext cx="1647825" cy="922020"/>
          </a:xfrm>
          <a:prstGeom prst="rect">
            <a:avLst/>
          </a:prstGeom>
          <a:noFill/>
          <a:ln w="9525">
            <a:noFill/>
          </a:ln>
        </p:spPr>
        <p:txBody>
          <a:bodyPr wrap="square" anchor="b" anchorCtr="1">
            <a:spAutoFit/>
          </a:bodyPr>
          <a:lstStyle/>
          <a:p>
            <a:pPr>
              <a:lnSpc>
                <a:spcPct val="150000"/>
              </a:lnSpc>
            </a:pPr>
            <a:r>
              <a:rPr lang="en-US" altLang="zh-CN" sz="3600" b="1">
                <a:solidFill>
                  <a:srgbClr val="FF0000"/>
                </a:solidFill>
                <a:latin typeface="微软雅黑" panose="020B0503020204020204" pitchFamily="34" charset="-122"/>
                <a:ea typeface="微软雅黑" panose="020B0503020204020204" pitchFamily="34" charset="-122"/>
              </a:rPr>
              <a:t>×</a:t>
            </a:r>
            <a:endParaRPr lang="en-US" altLang="zh-CN" sz="36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065328" y="3541395"/>
            <a:ext cx="1647825" cy="922020"/>
          </a:xfrm>
          <a:prstGeom prst="rect">
            <a:avLst/>
          </a:prstGeom>
          <a:noFill/>
          <a:ln w="9525">
            <a:noFill/>
          </a:ln>
        </p:spPr>
        <p:txBody>
          <a:bodyPr wrap="square" anchor="b" anchorCtr="1">
            <a:spAutoFit/>
          </a:bodyPr>
          <a:lstStyle/>
          <a:p>
            <a:pPr>
              <a:lnSpc>
                <a:spcPct val="150000"/>
              </a:lnSpc>
            </a:pPr>
            <a:r>
              <a:rPr lang="en-US" altLang="zh-CN" sz="3600" b="1">
                <a:solidFill>
                  <a:srgbClr val="FF0000"/>
                </a:solidFill>
                <a:latin typeface="微软雅黑" panose="020B0503020204020204" pitchFamily="34" charset="-122"/>
                <a:ea typeface="微软雅黑" panose="020B0503020204020204" pitchFamily="34" charset="-122"/>
              </a:rPr>
              <a:t>×</a:t>
            </a:r>
            <a:endParaRPr lang="en-US" altLang="zh-CN" sz="36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69010" y="4349750"/>
            <a:ext cx="9811385" cy="583565"/>
          </a:xfrm>
          <a:prstGeom prst="rect">
            <a:avLst/>
          </a:prstGeom>
          <a:solidFill>
            <a:srgbClr val="F2F2F2"/>
          </a:solidFill>
          <a:ln w="9525">
            <a:noFill/>
          </a:ln>
        </p:spPr>
        <p:txBody>
          <a:bodyPr wrap="square" anchor="t" anchorCtr="0">
            <a:spAutoFit/>
          </a:bodyPr>
          <a:lstStyle/>
          <a:p>
            <a:r>
              <a:rPr lang="zh-CN" altLang="en-US" sz="3200" b="1">
                <a:latin typeface="楷体" panose="02010609060101010101" charset="-122"/>
                <a:ea typeface="楷体" panose="02010609060101010101" charset="-122"/>
                <a:cs typeface="楷体" panose="02010609060101010101" charset="-122"/>
                <a:sym typeface="宋体" panose="02010600030101010101" pitchFamily="2" charset="-122"/>
              </a:rPr>
              <a:t>有氧呼吸条件温和，能量逐渐释放，部分储存在</a:t>
            </a:r>
            <a:r>
              <a:rPr lang="en-US" altLang="zh-CN" sz="3200" b="1">
                <a:latin typeface="楷体" panose="02010609060101010101" charset="-122"/>
                <a:ea typeface="楷体" panose="02010609060101010101" charset="-122"/>
                <a:cs typeface="楷体" panose="02010609060101010101" charset="-122"/>
                <a:sym typeface="宋体" panose="02010600030101010101" pitchFamily="2" charset="-122"/>
              </a:rPr>
              <a:t>ATP</a:t>
            </a:r>
            <a:r>
              <a:rPr lang="zh-CN" altLang="en-US" sz="3200" b="1">
                <a:latin typeface="楷体" panose="02010609060101010101" charset="-122"/>
                <a:ea typeface="楷体" panose="02010609060101010101" charset="-122"/>
                <a:cs typeface="楷体" panose="02010609060101010101" charset="-122"/>
                <a:sym typeface="宋体" panose="02010600030101010101" pitchFamily="2" charset="-122"/>
              </a:rPr>
              <a:t>中</a:t>
            </a:r>
            <a:endParaRPr lang="zh-CN" altLang="en-US" sz="3200" b="1">
              <a:latin typeface="楷体" panose="02010609060101010101" charset="-122"/>
              <a:ea typeface="楷体" panose="02010609060101010101" charset="-122"/>
              <a:cs typeface="楷体" panose="02010609060101010101" charset="-122"/>
              <a:sym typeface="宋体" panose="02010600030101010101" pitchFamily="2" charset="-122"/>
            </a:endParaRPr>
          </a:p>
        </p:txBody>
      </p:sp>
      <p:sp>
        <p:nvSpPr>
          <p:cNvPr id="3" name="文本框 2"/>
          <p:cNvSpPr txBox="1"/>
          <p:nvPr/>
        </p:nvSpPr>
        <p:spPr>
          <a:xfrm>
            <a:off x="4272915" y="823278"/>
            <a:ext cx="1647825" cy="922020"/>
          </a:xfrm>
          <a:prstGeom prst="rect">
            <a:avLst/>
          </a:prstGeom>
          <a:noFill/>
          <a:ln w="9525">
            <a:noFill/>
          </a:ln>
        </p:spPr>
        <p:txBody>
          <a:bodyPr wrap="square" anchor="b" anchorCtr="1">
            <a:spAutoFit/>
          </a:bodyPr>
          <a:lstStyle/>
          <a:p>
            <a:pPr>
              <a:lnSpc>
                <a:spcPct val="150000"/>
              </a:lnSpc>
            </a:pPr>
            <a:r>
              <a:rPr lang="en-US" altLang="zh-CN" sz="3600" b="1">
                <a:solidFill>
                  <a:srgbClr val="FF0000"/>
                </a:solidFill>
                <a:latin typeface="微软雅黑" panose="020B0503020204020204" pitchFamily="34" charset="-122"/>
                <a:ea typeface="微软雅黑" panose="020B0503020204020204" pitchFamily="34" charset="-122"/>
              </a:rPr>
              <a:t>×</a:t>
            </a:r>
            <a:endParaRPr lang="en-US" altLang="zh-CN" sz="36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019290" y="1405255"/>
            <a:ext cx="1647825" cy="922020"/>
          </a:xfrm>
          <a:prstGeom prst="rect">
            <a:avLst/>
          </a:prstGeom>
          <a:noFill/>
          <a:ln w="9525">
            <a:noFill/>
          </a:ln>
        </p:spPr>
        <p:txBody>
          <a:bodyPr wrap="square" anchor="b" anchorCtr="1">
            <a:spAutoFit/>
          </a:bodyPr>
          <a:lstStyle/>
          <a:p>
            <a:pPr>
              <a:lnSpc>
                <a:spcPct val="150000"/>
              </a:lnSpc>
            </a:pPr>
            <a:r>
              <a:rPr lang="en-US" altLang="zh-CN" sz="3600" b="1">
                <a:solidFill>
                  <a:srgbClr val="FF0000"/>
                </a:solidFill>
                <a:latin typeface="微软雅黑" panose="020B0503020204020204" pitchFamily="34" charset="-122"/>
                <a:ea typeface="微软雅黑" panose="020B0503020204020204" pitchFamily="34" charset="-122"/>
              </a:rPr>
              <a:t>×</a:t>
            </a:r>
            <a:endParaRPr lang="en-US" altLang="zh-CN" sz="3600" b="1">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0241598" y="3023235"/>
            <a:ext cx="1647825" cy="922020"/>
          </a:xfrm>
          <a:prstGeom prst="rect">
            <a:avLst/>
          </a:prstGeom>
          <a:noFill/>
          <a:ln w="9525">
            <a:noFill/>
          </a:ln>
        </p:spPr>
        <p:txBody>
          <a:bodyPr wrap="square" anchor="b" anchorCtr="1">
            <a:spAutoFit/>
          </a:bodyPr>
          <a:lstStyle/>
          <a:p>
            <a:pPr>
              <a:lnSpc>
                <a:spcPct val="150000"/>
              </a:lnSpc>
            </a:pPr>
            <a:r>
              <a:rPr lang="en-US" altLang="zh-CN" sz="3600" b="1">
                <a:solidFill>
                  <a:srgbClr val="FF0000"/>
                </a:solidFill>
                <a:latin typeface="微软雅黑" panose="020B0503020204020204" pitchFamily="34" charset="-122"/>
                <a:ea typeface="微软雅黑" panose="020B0503020204020204" pitchFamily="34" charset="-122"/>
              </a:rPr>
              <a:t>×</a:t>
            </a:r>
            <a:endParaRPr lang="en-US" altLang="zh-CN" sz="3600" b="1">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0773" y="5173345"/>
            <a:ext cx="1647825" cy="922020"/>
          </a:xfrm>
          <a:prstGeom prst="rect">
            <a:avLst/>
          </a:prstGeom>
          <a:noFill/>
          <a:ln w="9525">
            <a:noFill/>
          </a:ln>
        </p:spPr>
        <p:txBody>
          <a:bodyPr wrap="square" anchor="b" anchorCtr="1">
            <a:spAutoFit/>
          </a:bodyPr>
          <a:lstStyle/>
          <a:p>
            <a:pPr>
              <a:lnSpc>
                <a:spcPct val="150000"/>
              </a:lnSpc>
            </a:pPr>
            <a:r>
              <a:rPr lang="en-US" altLang="zh-CN" sz="3600" b="1">
                <a:solidFill>
                  <a:srgbClr val="FF0000"/>
                </a:solidFill>
                <a:latin typeface="微软雅黑" panose="020B0503020204020204" pitchFamily="34" charset="-122"/>
                <a:ea typeface="微软雅黑" panose="020B0503020204020204" pitchFamily="34" charset="-122"/>
              </a:rPr>
              <a:t>×</a:t>
            </a:r>
            <a:endParaRPr lang="en-US" altLang="zh-CN" sz="36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ppt_x</p:attrName>
                                        </p:attrNameLst>
                                      </p:cBhvr>
                                      <p:tavLst>
                                        <p:tav tm="0">
                                          <p:val>
                                            <p:strVal val="#ppt_x"/>
                                          </p:val>
                                        </p:tav>
                                        <p:tav tm="100000">
                                          <p:val>
                                            <p:strVal val="#ppt_x"/>
                                          </p:val>
                                        </p:tav>
                                      </p:tavLst>
                                    </p:anim>
                                    <p:anim calcmode="lin" valueType="num">
                                      <p:cBhvr>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07" grpId="0"/>
      <p:bldP spid="2" grpId="0"/>
      <p:bldP spid="4" grpId="0"/>
      <p:bldP spid="3" grpId="0"/>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99"/>
          <p:cNvSpPr txBox="1"/>
          <p:nvPr/>
        </p:nvSpPr>
        <p:spPr>
          <a:xfrm>
            <a:off x="0" y="71755"/>
            <a:ext cx="12192635" cy="6185535"/>
          </a:xfrm>
          <a:prstGeom prst="rect">
            <a:avLst/>
          </a:prstGeom>
          <a:noFill/>
          <a:ln w="9525">
            <a:noFill/>
          </a:ln>
        </p:spPr>
        <p:txBody>
          <a:bodyPr wrap="square" anchor="t" anchorCtr="0">
            <a:spAutoFit/>
          </a:bodyPr>
          <a:lstStyle/>
          <a:p>
            <a:pPr indent="266700"/>
            <a:r>
              <a:rPr lang="zh-CN" altLang="en-US" sz="3200" b="1">
                <a:solidFill>
                  <a:srgbClr val="FF0000"/>
                </a:solidFill>
                <a:latin typeface="微软雅黑" panose="020B0503020204020204" pitchFamily="34" charset="-122"/>
                <a:ea typeface="微软雅黑" panose="020B0503020204020204" pitchFamily="34" charset="-122"/>
              </a:rPr>
              <a:t>例</a:t>
            </a:r>
            <a:r>
              <a:rPr lang="en-US" altLang="zh-CN" sz="3200" b="1">
                <a:solidFill>
                  <a:srgbClr val="FF0000"/>
                </a:solidFill>
                <a:latin typeface="微软雅黑" panose="020B0503020204020204" pitchFamily="34" charset="-122"/>
                <a:ea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rPr>
              <a:t>下列关于叶绿体和线粒体的比较的叙述，正确的是</a:t>
            </a:r>
            <a:r>
              <a:rPr lang="en-US" altLang="zh-CN" sz="3200" b="1">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　　</a:t>
            </a:r>
            <a:r>
              <a:rPr lang="en-US" altLang="zh-CN" sz="3200" b="1">
                <a:latin typeface="微软雅黑" panose="020B0503020204020204" pitchFamily="34" charset="-122"/>
                <a:ea typeface="微软雅黑" panose="020B0503020204020204" pitchFamily="34" charset="-122"/>
              </a:rPr>
              <a:t>)</a:t>
            </a:r>
            <a:endParaRPr lang="en-US" altLang="zh-CN" sz="3200" b="1">
              <a:latin typeface="微软雅黑" panose="020B0503020204020204" pitchFamily="34" charset="-122"/>
              <a:ea typeface="微软雅黑" panose="020B0503020204020204" pitchFamily="34" charset="-122"/>
            </a:endParaRPr>
          </a:p>
          <a:p>
            <a:pPr indent="266700"/>
            <a:endParaRPr lang="en-US" altLang="zh-CN" sz="2800" b="1">
              <a:latin typeface="微软雅黑" panose="020B0503020204020204" pitchFamily="34" charset="-122"/>
              <a:ea typeface="微软雅黑" panose="020B0503020204020204" pitchFamily="34" charset="-122"/>
            </a:endParaRPr>
          </a:p>
          <a:p>
            <a:pPr indent="266700"/>
            <a:r>
              <a:rPr lang="en-US" altLang="zh-CN" sz="2800" b="1">
                <a:solidFill>
                  <a:schemeClr val="tx1"/>
                </a:solidFill>
                <a:latin typeface="微软雅黑" panose="020B0503020204020204" pitchFamily="34" charset="-122"/>
                <a:ea typeface="微软雅黑" panose="020B0503020204020204" pitchFamily="34" charset="-122"/>
              </a:rPr>
              <a:t>A</a:t>
            </a:r>
            <a:r>
              <a:rPr lang="zh-CN" altLang="en-US" sz="2800" b="1">
                <a:solidFill>
                  <a:schemeClr val="tx1"/>
                </a:solidFill>
                <a:latin typeface="微软雅黑" panose="020B0503020204020204" pitchFamily="34" charset="-122"/>
                <a:ea typeface="微软雅黑" panose="020B0503020204020204" pitchFamily="34" charset="-122"/>
              </a:rPr>
              <a:t>．叶绿体中可发生</a:t>
            </a:r>
            <a:r>
              <a:rPr lang="en-US" altLang="zh-CN" sz="2800" b="1">
                <a:solidFill>
                  <a:schemeClr val="tx1"/>
                </a:solidFill>
                <a:latin typeface="微软雅黑" panose="020B0503020204020204" pitchFamily="34" charset="-122"/>
                <a:ea typeface="微软雅黑" panose="020B0503020204020204" pitchFamily="34" charset="-122"/>
              </a:rPr>
              <a:t>CO</a:t>
            </a:r>
            <a:r>
              <a:rPr lang="en-US" altLang="zh-CN" sz="2800" b="1" baseline="-25000">
                <a:solidFill>
                  <a:schemeClr val="tx1"/>
                </a:solidFill>
                <a:latin typeface="微软雅黑" panose="020B0503020204020204" pitchFamily="34" charset="-122"/>
                <a:ea typeface="微软雅黑" panose="020B0503020204020204" pitchFamily="34" charset="-122"/>
              </a:rPr>
              <a:t>2</a:t>
            </a:r>
            <a:r>
              <a:rPr lang="en-US" altLang="zh-CN" sz="2800" b="1">
                <a:solidFill>
                  <a:schemeClr val="tx1"/>
                </a:solidFill>
                <a:latin typeface="微软雅黑" panose="020B0503020204020204" pitchFamily="34" charset="-122"/>
                <a:ea typeface="微软雅黑" panose="020B0503020204020204" pitchFamily="34" charset="-122"/>
              </a:rPr>
              <a:t>→C</a:t>
            </a:r>
            <a:r>
              <a:rPr lang="en-US" altLang="zh-CN" sz="2800" b="1" baseline="-25000">
                <a:solidFill>
                  <a:schemeClr val="tx1"/>
                </a:solidFill>
                <a:latin typeface="微软雅黑" panose="020B0503020204020204" pitchFamily="34" charset="-122"/>
                <a:ea typeface="微软雅黑" panose="020B0503020204020204" pitchFamily="34" charset="-122"/>
              </a:rPr>
              <a:t>3</a:t>
            </a:r>
            <a:r>
              <a:rPr lang="en-US" altLang="zh-CN" sz="2800" b="1">
                <a:solidFill>
                  <a:schemeClr val="tx1"/>
                </a:solidFill>
                <a:latin typeface="微软雅黑" panose="020B0503020204020204" pitchFamily="34" charset="-122"/>
                <a:ea typeface="微软雅黑" panose="020B0503020204020204" pitchFamily="34" charset="-122"/>
              </a:rPr>
              <a:t>→C</a:t>
            </a:r>
            <a:r>
              <a:rPr lang="en-US" altLang="zh-CN" sz="2800" b="1" baseline="-25000">
                <a:solidFill>
                  <a:schemeClr val="tx1"/>
                </a:solidFill>
                <a:latin typeface="微软雅黑" panose="020B0503020204020204" pitchFamily="34" charset="-122"/>
                <a:ea typeface="微软雅黑" panose="020B0503020204020204" pitchFamily="34" charset="-122"/>
              </a:rPr>
              <a:t>6</a:t>
            </a:r>
            <a:r>
              <a:rPr lang="en-US" altLang="zh-CN" sz="2800" b="1">
                <a:solidFill>
                  <a:schemeClr val="tx1"/>
                </a:solidFill>
                <a:latin typeface="微软雅黑" panose="020B0503020204020204" pitchFamily="34" charset="-122"/>
                <a:ea typeface="微软雅黑" panose="020B0503020204020204" pitchFamily="34" charset="-122"/>
              </a:rPr>
              <a:t>H</a:t>
            </a:r>
            <a:r>
              <a:rPr lang="en-US" altLang="zh-CN" sz="2800" b="1" baseline="-25000">
                <a:solidFill>
                  <a:schemeClr val="tx1"/>
                </a:solidFill>
                <a:latin typeface="微软雅黑" panose="020B0503020204020204" pitchFamily="34" charset="-122"/>
                <a:ea typeface="微软雅黑" panose="020B0503020204020204" pitchFamily="34" charset="-122"/>
              </a:rPr>
              <a:t>12</a:t>
            </a:r>
            <a:r>
              <a:rPr lang="en-US" altLang="zh-CN" sz="2800" b="1">
                <a:solidFill>
                  <a:schemeClr val="tx1"/>
                </a:solidFill>
                <a:latin typeface="微软雅黑" panose="020B0503020204020204" pitchFamily="34" charset="-122"/>
                <a:ea typeface="微软雅黑" panose="020B0503020204020204" pitchFamily="34" charset="-122"/>
              </a:rPr>
              <a:t>O</a:t>
            </a:r>
            <a:r>
              <a:rPr lang="en-US" altLang="zh-CN" sz="2800" b="1" baseline="-25000">
                <a:solidFill>
                  <a:schemeClr val="tx1"/>
                </a:solidFill>
                <a:latin typeface="微软雅黑" panose="020B0503020204020204" pitchFamily="34" charset="-122"/>
                <a:ea typeface="微软雅黑" panose="020B0503020204020204" pitchFamily="34" charset="-122"/>
              </a:rPr>
              <a:t>6</a:t>
            </a:r>
            <a:r>
              <a:rPr lang="zh-CN" altLang="en-US" sz="2800" b="1">
                <a:solidFill>
                  <a:schemeClr val="tx1"/>
                </a:solidFill>
                <a:latin typeface="微软雅黑" panose="020B0503020204020204" pitchFamily="34" charset="-122"/>
                <a:ea typeface="微软雅黑" panose="020B0503020204020204" pitchFamily="34" charset="-122"/>
              </a:rPr>
              <a:t>，在线粒体中则会发生</a:t>
            </a:r>
            <a:r>
              <a:rPr lang="en-US" altLang="zh-CN" sz="2800" b="1">
                <a:solidFill>
                  <a:schemeClr val="tx1"/>
                </a:solidFill>
                <a:latin typeface="微软雅黑" panose="020B0503020204020204" pitchFamily="34" charset="-122"/>
                <a:ea typeface="微软雅黑" panose="020B0503020204020204" pitchFamily="34" charset="-122"/>
              </a:rPr>
              <a:t>C</a:t>
            </a:r>
            <a:r>
              <a:rPr lang="en-US" altLang="zh-CN" sz="2800" b="1" baseline="-25000">
                <a:solidFill>
                  <a:schemeClr val="tx1"/>
                </a:solidFill>
                <a:latin typeface="微软雅黑" panose="020B0503020204020204" pitchFamily="34" charset="-122"/>
                <a:ea typeface="微软雅黑" panose="020B0503020204020204" pitchFamily="34" charset="-122"/>
              </a:rPr>
              <a:t>6</a:t>
            </a:r>
            <a:r>
              <a:rPr lang="en-US" altLang="zh-CN" sz="2800" b="1">
                <a:solidFill>
                  <a:schemeClr val="tx1"/>
                </a:solidFill>
                <a:latin typeface="微软雅黑" panose="020B0503020204020204" pitchFamily="34" charset="-122"/>
                <a:ea typeface="微软雅黑" panose="020B0503020204020204" pitchFamily="34" charset="-122"/>
              </a:rPr>
              <a:t>H</a:t>
            </a:r>
            <a:r>
              <a:rPr lang="en-US" altLang="zh-CN" sz="2800" b="1" baseline="-25000">
                <a:solidFill>
                  <a:schemeClr val="tx1"/>
                </a:solidFill>
                <a:latin typeface="微软雅黑" panose="020B0503020204020204" pitchFamily="34" charset="-122"/>
                <a:ea typeface="微软雅黑" panose="020B0503020204020204" pitchFamily="34" charset="-122"/>
              </a:rPr>
              <a:t>12</a:t>
            </a:r>
            <a:r>
              <a:rPr lang="en-US" altLang="zh-CN" sz="2800" b="1">
                <a:solidFill>
                  <a:schemeClr val="tx1"/>
                </a:solidFill>
                <a:latin typeface="微软雅黑" panose="020B0503020204020204" pitchFamily="34" charset="-122"/>
                <a:ea typeface="微软雅黑" panose="020B0503020204020204" pitchFamily="34" charset="-122"/>
              </a:rPr>
              <a:t>O</a:t>
            </a:r>
            <a:r>
              <a:rPr lang="en-US" altLang="zh-CN" sz="2800" b="1" baseline="-25000">
                <a:solidFill>
                  <a:schemeClr val="tx1"/>
                </a:solidFill>
                <a:latin typeface="微软雅黑" panose="020B0503020204020204" pitchFamily="34" charset="-122"/>
                <a:ea typeface="微软雅黑" panose="020B0503020204020204" pitchFamily="34" charset="-122"/>
              </a:rPr>
              <a:t>6</a:t>
            </a:r>
            <a:r>
              <a:rPr lang="en-US" altLang="zh-CN" sz="2800" b="1">
                <a:solidFill>
                  <a:schemeClr val="tx1"/>
                </a:solidFill>
                <a:latin typeface="微软雅黑" panose="020B0503020204020204" pitchFamily="34" charset="-122"/>
                <a:ea typeface="微软雅黑" panose="020B0503020204020204" pitchFamily="34" charset="-122"/>
              </a:rPr>
              <a:t>→C</a:t>
            </a:r>
            <a:r>
              <a:rPr lang="en-US" altLang="zh-CN" sz="2800" b="1" baseline="-25000">
                <a:solidFill>
                  <a:schemeClr val="tx1"/>
                </a:solidFill>
                <a:latin typeface="微软雅黑" panose="020B0503020204020204" pitchFamily="34" charset="-122"/>
                <a:ea typeface="微软雅黑" panose="020B0503020204020204" pitchFamily="34" charset="-122"/>
              </a:rPr>
              <a:t>3</a:t>
            </a:r>
            <a:r>
              <a:rPr lang="en-US" altLang="zh-CN" sz="2800" b="1">
                <a:solidFill>
                  <a:schemeClr val="tx1"/>
                </a:solidFill>
                <a:latin typeface="微软雅黑" panose="020B0503020204020204" pitchFamily="34" charset="-122"/>
                <a:ea typeface="微软雅黑" panose="020B0503020204020204" pitchFamily="34" charset="-122"/>
              </a:rPr>
              <a:t>→CO</a:t>
            </a:r>
            <a:r>
              <a:rPr lang="en-US" altLang="zh-CN" sz="2800" b="1" baseline="-25000">
                <a:solidFill>
                  <a:schemeClr val="tx1"/>
                </a:solidFill>
                <a:latin typeface="微软雅黑" panose="020B0503020204020204" pitchFamily="34" charset="-122"/>
                <a:ea typeface="微软雅黑" panose="020B0503020204020204" pitchFamily="34" charset="-122"/>
              </a:rPr>
              <a:t>2</a:t>
            </a:r>
            <a:endParaRPr lang="en-US" altLang="zh-CN" sz="2800" b="1">
              <a:solidFill>
                <a:schemeClr val="tx1"/>
              </a:solidFill>
              <a:latin typeface="微软雅黑" panose="020B0503020204020204" pitchFamily="34" charset="-122"/>
              <a:ea typeface="微软雅黑" panose="020B0503020204020204" pitchFamily="34" charset="-122"/>
            </a:endParaRPr>
          </a:p>
          <a:p>
            <a:pPr indent="266700"/>
            <a:r>
              <a:rPr lang="en-US" altLang="zh-CN" sz="2800" b="1">
                <a:solidFill>
                  <a:schemeClr val="tx1"/>
                </a:solidFill>
                <a:latin typeface="微软雅黑" panose="020B0503020204020204" pitchFamily="34" charset="-122"/>
                <a:ea typeface="微软雅黑" panose="020B0503020204020204" pitchFamily="34" charset="-122"/>
              </a:rPr>
              <a:t>B</a:t>
            </a:r>
            <a:r>
              <a:rPr lang="zh-CN" altLang="en-US" sz="2800" b="1">
                <a:solidFill>
                  <a:schemeClr val="tx1"/>
                </a:solidFill>
                <a:latin typeface="微软雅黑" panose="020B0503020204020204" pitchFamily="34" charset="-122"/>
                <a:ea typeface="微软雅黑" panose="020B0503020204020204" pitchFamily="34" charset="-122"/>
              </a:rPr>
              <a:t>．</a:t>
            </a:r>
            <a:r>
              <a:rPr lang="en-US" altLang="zh-CN" sz="2800" b="1">
                <a:solidFill>
                  <a:schemeClr val="tx1"/>
                </a:solidFill>
                <a:latin typeface="微软雅黑" panose="020B0503020204020204" pitchFamily="34" charset="-122"/>
                <a:ea typeface="微软雅黑" panose="020B0503020204020204" pitchFamily="34" charset="-122"/>
              </a:rPr>
              <a:t>ATP</a:t>
            </a:r>
            <a:r>
              <a:rPr lang="zh-CN" altLang="en-US" sz="2800" b="1">
                <a:solidFill>
                  <a:schemeClr val="tx1"/>
                </a:solidFill>
                <a:latin typeface="微软雅黑" panose="020B0503020204020204" pitchFamily="34" charset="-122"/>
                <a:ea typeface="微软雅黑" panose="020B0503020204020204" pitchFamily="34" charset="-122"/>
              </a:rPr>
              <a:t>和</a:t>
            </a:r>
            <a:r>
              <a:rPr lang="en-US" altLang="zh-CN" sz="2800" b="1">
                <a:solidFill>
                  <a:schemeClr val="tx1"/>
                </a:solidFill>
                <a:latin typeface="微软雅黑" panose="020B0503020204020204" pitchFamily="34" charset="-122"/>
                <a:ea typeface="微软雅黑" panose="020B0503020204020204" pitchFamily="34" charset="-122"/>
              </a:rPr>
              <a:t>[H]</a:t>
            </a:r>
            <a:r>
              <a:rPr lang="zh-CN" altLang="en-US" sz="2800" b="1">
                <a:solidFill>
                  <a:schemeClr val="tx1"/>
                </a:solidFill>
                <a:latin typeface="微软雅黑" panose="020B0503020204020204" pitchFamily="34" charset="-122"/>
                <a:ea typeface="微软雅黑" panose="020B0503020204020204" pitchFamily="34" charset="-122"/>
              </a:rPr>
              <a:t>在叶绿体中随水的分解而产生，在线粒体中随水的生成而产生</a:t>
            </a:r>
            <a:endParaRPr lang="zh-CN" altLang="en-US" sz="2800" b="1">
              <a:solidFill>
                <a:schemeClr val="tx1"/>
              </a:solidFill>
              <a:latin typeface="微软雅黑" panose="020B0503020204020204" pitchFamily="34" charset="-122"/>
              <a:ea typeface="微软雅黑" panose="020B0503020204020204" pitchFamily="34" charset="-122"/>
            </a:endParaRPr>
          </a:p>
          <a:p>
            <a:pPr indent="266700"/>
            <a:r>
              <a:rPr lang="en-US" altLang="zh-CN" sz="2800" b="1">
                <a:solidFill>
                  <a:schemeClr val="tx1"/>
                </a:solidFill>
                <a:latin typeface="微软雅黑" panose="020B0503020204020204" pitchFamily="34" charset="-122"/>
                <a:ea typeface="微软雅黑" panose="020B0503020204020204" pitchFamily="34" charset="-122"/>
              </a:rPr>
              <a:t>C</a:t>
            </a:r>
            <a:r>
              <a:rPr lang="zh-CN" altLang="en-US" sz="2800" b="1">
                <a:solidFill>
                  <a:schemeClr val="tx1"/>
                </a:solidFill>
                <a:latin typeface="微软雅黑" panose="020B0503020204020204" pitchFamily="34" charset="-122"/>
                <a:ea typeface="微软雅黑" panose="020B0503020204020204" pitchFamily="34" charset="-122"/>
              </a:rPr>
              <a:t>．光能转变成化学能发生在叶绿体中，化学能转变成光能发生在线粒体中</a:t>
            </a:r>
            <a:endParaRPr lang="zh-CN" altLang="en-US" sz="2800" b="1">
              <a:solidFill>
                <a:schemeClr val="tx1"/>
              </a:solidFill>
              <a:latin typeface="微软雅黑" panose="020B0503020204020204" pitchFamily="34" charset="-122"/>
              <a:ea typeface="微软雅黑" panose="020B0503020204020204" pitchFamily="34" charset="-122"/>
            </a:endParaRPr>
          </a:p>
          <a:p>
            <a:pPr indent="266700"/>
            <a:r>
              <a:rPr lang="en-US" altLang="zh-CN" sz="2800" b="1">
                <a:solidFill>
                  <a:schemeClr val="tx1"/>
                </a:solidFill>
                <a:latin typeface="微软雅黑" panose="020B0503020204020204" pitchFamily="34" charset="-122"/>
                <a:ea typeface="微软雅黑" panose="020B0503020204020204" pitchFamily="34" charset="-122"/>
              </a:rPr>
              <a:t>D</a:t>
            </a:r>
            <a:r>
              <a:rPr lang="zh-CN" altLang="en-US" sz="2800" b="1">
                <a:solidFill>
                  <a:schemeClr val="tx1"/>
                </a:solidFill>
                <a:latin typeface="微软雅黑" panose="020B0503020204020204" pitchFamily="34" charset="-122"/>
                <a:ea typeface="微软雅黑" panose="020B0503020204020204" pitchFamily="34" charset="-122"/>
              </a:rPr>
              <a:t>．都具有较大膜面积和复杂的酶系统，有利于新陈代谢高效而有序地进行</a:t>
            </a:r>
            <a:endParaRPr lang="zh-CN" altLang="en-US" sz="2800" b="1">
              <a:solidFill>
                <a:schemeClr val="tx1"/>
              </a:solidFill>
              <a:latin typeface="微软雅黑" panose="020B0503020204020204" pitchFamily="34" charset="-122"/>
              <a:ea typeface="微软雅黑" panose="020B0503020204020204" pitchFamily="34" charset="-122"/>
            </a:endParaRPr>
          </a:p>
          <a:p>
            <a:pPr indent="266700"/>
            <a:r>
              <a:rPr lang="en-US" altLang="zh-CN" sz="2800" b="1">
                <a:solidFill>
                  <a:schemeClr val="tx1"/>
                </a:solidFill>
                <a:latin typeface="微软雅黑" panose="020B0503020204020204" pitchFamily="34" charset="-122"/>
                <a:ea typeface="微软雅黑" panose="020B0503020204020204" pitchFamily="34" charset="-122"/>
                <a:sym typeface="+mn-ea"/>
              </a:rPr>
              <a:t>E.</a:t>
            </a:r>
            <a:r>
              <a:rPr lang="zh-CN" altLang="zh-CN" sz="2800" b="1">
                <a:solidFill>
                  <a:schemeClr val="tx1"/>
                </a:solidFill>
                <a:latin typeface="微软雅黑" panose="020B0503020204020204" pitchFamily="34" charset="-122"/>
                <a:ea typeface="微软雅黑" panose="020B0503020204020204" pitchFamily="34" charset="-122"/>
                <a:sym typeface="+mn-ea"/>
              </a:rPr>
              <a:t>剧烈运动时肌细胞产生的CO</a:t>
            </a:r>
            <a:r>
              <a:rPr lang="zh-CN" altLang="zh-CN" sz="2800" b="1" baseline="-25000">
                <a:solidFill>
                  <a:schemeClr val="tx1"/>
                </a:solidFill>
                <a:latin typeface="微软雅黑" panose="020B0503020204020204" pitchFamily="34" charset="-122"/>
                <a:ea typeface="微软雅黑" panose="020B0503020204020204" pitchFamily="34" charset="-122"/>
                <a:sym typeface="+mn-ea"/>
              </a:rPr>
              <a:t>2</a:t>
            </a:r>
            <a:r>
              <a:rPr lang="zh-CN" altLang="zh-CN" sz="2800" b="1">
                <a:solidFill>
                  <a:schemeClr val="tx1"/>
                </a:solidFill>
                <a:latin typeface="微软雅黑" panose="020B0503020204020204" pitchFamily="34" charset="-122"/>
                <a:ea typeface="微软雅黑" panose="020B0503020204020204" pitchFamily="34" charset="-122"/>
                <a:sym typeface="+mn-ea"/>
              </a:rPr>
              <a:t>全部来自线粒体.</a:t>
            </a:r>
            <a:endParaRPr lang="zh-CN" altLang="zh-CN" sz="2800" b="1">
              <a:solidFill>
                <a:schemeClr val="tx1"/>
              </a:solidFill>
              <a:latin typeface="微软雅黑" panose="020B0503020204020204" pitchFamily="34" charset="-122"/>
              <a:ea typeface="微软雅黑" panose="020B0503020204020204" pitchFamily="34" charset="-122"/>
            </a:endParaRPr>
          </a:p>
          <a:p>
            <a:pPr indent="266700"/>
            <a:r>
              <a:rPr lang="en-US" altLang="zh-CN" sz="2800" b="1">
                <a:solidFill>
                  <a:schemeClr val="tx1"/>
                </a:solidFill>
                <a:latin typeface="微软雅黑" panose="020B0503020204020204" pitchFamily="34" charset="-122"/>
                <a:ea typeface="微软雅黑" panose="020B0503020204020204" pitchFamily="34" charset="-122"/>
                <a:sym typeface="+mn-ea"/>
              </a:rPr>
              <a:t>F.</a:t>
            </a:r>
            <a:r>
              <a:rPr lang="zh-CN" altLang="zh-CN" sz="2800" b="1">
                <a:solidFill>
                  <a:schemeClr val="tx1"/>
                </a:solidFill>
                <a:latin typeface="微软雅黑" panose="020B0503020204020204" pitchFamily="34" charset="-122"/>
                <a:ea typeface="微软雅黑" panose="020B0503020204020204" pitchFamily="34" charset="-122"/>
                <a:sym typeface="+mn-ea"/>
              </a:rPr>
              <a:t>线粒体是人体细胞产生CO</a:t>
            </a:r>
            <a:r>
              <a:rPr lang="zh-CN" altLang="zh-CN" sz="2800" b="1" baseline="-25000">
                <a:solidFill>
                  <a:schemeClr val="tx1"/>
                </a:solidFill>
                <a:latin typeface="微软雅黑" panose="020B0503020204020204" pitchFamily="34" charset="-122"/>
                <a:ea typeface="微软雅黑" panose="020B0503020204020204" pitchFamily="34" charset="-122"/>
                <a:sym typeface="+mn-ea"/>
              </a:rPr>
              <a:t>2</a:t>
            </a:r>
            <a:r>
              <a:rPr lang="zh-CN" altLang="zh-CN" sz="2800" b="1">
                <a:solidFill>
                  <a:schemeClr val="tx1"/>
                </a:solidFill>
                <a:latin typeface="微软雅黑" panose="020B0503020204020204" pitchFamily="34" charset="-122"/>
                <a:ea typeface="微软雅黑" panose="020B0503020204020204" pitchFamily="34" charset="-122"/>
                <a:sym typeface="+mn-ea"/>
              </a:rPr>
              <a:t>的唯一场所.</a:t>
            </a:r>
            <a:endParaRPr lang="zh-CN" altLang="zh-CN" sz="2800" b="1">
              <a:solidFill>
                <a:schemeClr val="tx1"/>
              </a:solidFill>
              <a:latin typeface="微软雅黑" panose="020B0503020204020204" pitchFamily="34" charset="-122"/>
              <a:ea typeface="微软雅黑" panose="020B0503020204020204" pitchFamily="34" charset="-122"/>
            </a:endParaRPr>
          </a:p>
          <a:p>
            <a:pPr indent="266700"/>
            <a:r>
              <a:rPr lang="en-US" altLang="zh-CN" sz="2800" b="1">
                <a:solidFill>
                  <a:schemeClr val="tx1"/>
                </a:solidFill>
                <a:latin typeface="微软雅黑" panose="020B0503020204020204" pitchFamily="34" charset="-122"/>
                <a:ea typeface="微软雅黑" panose="020B0503020204020204" pitchFamily="34" charset="-122"/>
                <a:sym typeface="+mn-ea"/>
              </a:rPr>
              <a:t>G.</a:t>
            </a:r>
            <a:r>
              <a:rPr lang="zh-CN" altLang="zh-CN" sz="2800" b="1">
                <a:solidFill>
                  <a:schemeClr val="tx1"/>
                </a:solidFill>
                <a:latin typeface="微软雅黑" panose="020B0503020204020204" pitchFamily="34" charset="-122"/>
                <a:ea typeface="微软雅黑" panose="020B0503020204020204" pitchFamily="34" charset="-122"/>
                <a:sym typeface="+mn-ea"/>
              </a:rPr>
              <a:t>叶绿体能通过光合作用合成葡萄糖，线粒体可以通过有氧呼吸分解葡萄糖</a:t>
            </a:r>
            <a:endParaRPr lang="zh-CN" altLang="zh-CN" sz="2800" b="1">
              <a:solidFill>
                <a:schemeClr val="tx1"/>
              </a:solidFill>
              <a:latin typeface="微软雅黑" panose="020B0503020204020204" pitchFamily="34" charset="-122"/>
              <a:ea typeface="微软雅黑" panose="020B0503020204020204" pitchFamily="34" charset="-122"/>
            </a:endParaRPr>
          </a:p>
          <a:p>
            <a:pPr indent="266700"/>
            <a:r>
              <a:rPr lang="en-US" altLang="zh-CN" sz="2800" b="1">
                <a:solidFill>
                  <a:schemeClr val="tx1"/>
                </a:solidFill>
                <a:latin typeface="微软雅黑" panose="020B0503020204020204" pitchFamily="34" charset="-122"/>
                <a:ea typeface="微软雅黑" panose="020B0503020204020204" pitchFamily="34" charset="-122"/>
                <a:sym typeface="+mn-ea"/>
              </a:rPr>
              <a:t>H.</a:t>
            </a:r>
            <a:r>
              <a:rPr lang="zh-CN" altLang="zh-CN" sz="2800" b="1">
                <a:solidFill>
                  <a:schemeClr val="tx1"/>
                </a:solidFill>
                <a:latin typeface="微软雅黑" panose="020B0503020204020204" pitchFamily="34" charset="-122"/>
                <a:ea typeface="微软雅黑" panose="020B0503020204020204" pitchFamily="34" charset="-122"/>
                <a:sym typeface="+mn-ea"/>
              </a:rPr>
              <a:t>分泌蛋白的合成与分泌与ATP水解反应相联系.</a:t>
            </a:r>
            <a:endParaRPr lang="zh-CN" altLang="zh-CN" sz="2800" b="1">
              <a:solidFill>
                <a:schemeClr val="tx1"/>
              </a:solidFill>
              <a:latin typeface="微软雅黑" panose="020B0503020204020204" pitchFamily="34" charset="-122"/>
              <a:ea typeface="微软雅黑" panose="020B0503020204020204" pitchFamily="34" charset="-122"/>
            </a:endParaRPr>
          </a:p>
          <a:p>
            <a:pPr indent="266700"/>
            <a:r>
              <a:rPr lang="en-US" altLang="zh-CN" sz="2800" b="1">
                <a:solidFill>
                  <a:schemeClr val="tx1"/>
                </a:solidFill>
                <a:latin typeface="微软雅黑" panose="020B0503020204020204" pitchFamily="34" charset="-122"/>
                <a:ea typeface="微软雅黑" panose="020B0503020204020204" pitchFamily="34" charset="-122"/>
                <a:sym typeface="+mn-ea"/>
              </a:rPr>
              <a:t>I.</a:t>
            </a:r>
            <a:r>
              <a:rPr lang="zh-CN" altLang="zh-CN" sz="2800" b="1">
                <a:solidFill>
                  <a:schemeClr val="tx1"/>
                </a:solidFill>
                <a:latin typeface="微软雅黑" panose="020B0503020204020204" pitchFamily="34" charset="-122"/>
                <a:ea typeface="微软雅黑" panose="020B0503020204020204" pitchFamily="34" charset="-122"/>
                <a:sym typeface="+mn-ea"/>
              </a:rPr>
              <a:t>线粒体、叶绿体的基质中都能产生ATP</a:t>
            </a:r>
            <a:endParaRPr lang="zh-CN" altLang="zh-CN" sz="2800" b="1">
              <a:solidFill>
                <a:schemeClr val="tx1"/>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0414318" y="60643"/>
            <a:ext cx="544830" cy="645160"/>
          </a:xfrm>
          <a:prstGeom prst="rect">
            <a:avLst/>
          </a:prstGeom>
          <a:noFill/>
          <a:ln w="9525">
            <a:noFill/>
          </a:ln>
        </p:spPr>
        <p:txBody>
          <a:bodyPr wrap="none" anchor="t" anchorCtr="0">
            <a:spAutoFit/>
          </a:bodyPr>
          <a:lstStyle/>
          <a:p>
            <a:r>
              <a:rPr lang="en-US" altLang="zh-CN" sz="36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D</a:t>
            </a:r>
            <a:endParaRPr lang="en-US" altLang="zh-CN" sz="36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文本框 2"/>
          <p:cNvSpPr txBox="1"/>
          <p:nvPr/>
        </p:nvSpPr>
        <p:spPr>
          <a:xfrm>
            <a:off x="10879773" y="71755"/>
            <a:ext cx="444500" cy="645160"/>
          </a:xfrm>
          <a:prstGeom prst="rect">
            <a:avLst/>
          </a:prstGeom>
          <a:noFill/>
          <a:ln w="9525">
            <a:noFill/>
          </a:ln>
        </p:spPr>
        <p:txBody>
          <a:bodyPr wrap="none" anchor="t" anchorCtr="0">
            <a:spAutoFit/>
          </a:bodyPr>
          <a:lstStyle/>
          <a:p>
            <a:r>
              <a:rPr lang="en-US" altLang="zh-CN" sz="36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E</a:t>
            </a:r>
            <a:endParaRPr lang="en-US" altLang="zh-CN" sz="36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文本框 3"/>
          <p:cNvSpPr txBox="1"/>
          <p:nvPr/>
        </p:nvSpPr>
        <p:spPr>
          <a:xfrm>
            <a:off x="11261408" y="71755"/>
            <a:ext cx="438150" cy="645160"/>
          </a:xfrm>
          <a:prstGeom prst="rect">
            <a:avLst/>
          </a:prstGeom>
          <a:noFill/>
          <a:ln w="9525">
            <a:noFill/>
          </a:ln>
        </p:spPr>
        <p:txBody>
          <a:bodyPr wrap="none" anchor="t" anchorCtr="0">
            <a:spAutoFit/>
          </a:bodyPr>
          <a:lstStyle/>
          <a:p>
            <a:r>
              <a:rPr lang="en-US" altLang="zh-CN" sz="36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F</a:t>
            </a:r>
            <a:endParaRPr lang="en-US" altLang="zh-CN" sz="36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文本框 4"/>
          <p:cNvSpPr txBox="1"/>
          <p:nvPr/>
        </p:nvSpPr>
        <p:spPr>
          <a:xfrm>
            <a:off x="11633835" y="71755"/>
            <a:ext cx="558165" cy="645160"/>
          </a:xfrm>
          <a:prstGeom prst="rect">
            <a:avLst/>
          </a:prstGeom>
          <a:noFill/>
          <a:ln w="9525">
            <a:noFill/>
          </a:ln>
        </p:spPr>
        <p:txBody>
          <a:bodyPr wrap="none" anchor="t" anchorCtr="0">
            <a:spAutoFit/>
          </a:bodyPr>
          <a:lstStyle/>
          <a:p>
            <a:r>
              <a:rPr lang="en-US" altLang="zh-CN" sz="36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H</a:t>
            </a:r>
            <a:endParaRPr lang="en-US" altLang="zh-CN" sz="36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3" name="图片 12"/>
          <p:cNvPicPr>
            <a:picLocks noChangeAspect="1"/>
          </p:cNvPicPr>
          <p:nvPr/>
        </p:nvPicPr>
        <p:blipFill>
          <a:blip r:embed="rId1"/>
          <a:srcRect b="6273"/>
          <a:stretch>
            <a:fillRect/>
          </a:stretch>
        </p:blipFill>
        <p:spPr>
          <a:xfrm rot="5400000">
            <a:off x="10790342" y="5456456"/>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p:nvPr/>
        </p:nvSpPr>
        <p:spPr>
          <a:xfrm>
            <a:off x="-317" y="706755"/>
            <a:ext cx="5534025" cy="583565"/>
          </a:xfrm>
          <a:prstGeom prst="rect">
            <a:avLst/>
          </a:prstGeom>
          <a:solidFill>
            <a:srgbClr val="FFC000"/>
          </a:solidFill>
          <a:ln w="9525">
            <a:noFill/>
          </a:ln>
        </p:spPr>
        <p:txBody>
          <a:bodyPr wrap="square" anchor="t" anchorCtr="0">
            <a:spAutoFit/>
          </a:bodyPr>
          <a:lstStyle/>
          <a:p>
            <a:pPr>
              <a:spcBef>
                <a:spcPct val="50000"/>
              </a:spcBef>
            </a:pPr>
            <a:r>
              <a:rPr lang="zh-CN" altLang="en-US" sz="3200" b="1">
                <a:latin typeface="微软雅黑" panose="020B0503020204020204" pitchFamily="34" charset="-122"/>
                <a:ea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rPr>
              <a:t>1</a:t>
            </a:r>
            <a:r>
              <a:rPr lang="zh-CN" altLang="en-US" sz="3200" b="1">
                <a:latin typeface="微软雅黑" panose="020B0503020204020204" pitchFamily="34" charset="-122"/>
                <a:ea typeface="微软雅黑" panose="020B0503020204020204" pitchFamily="34" charset="-122"/>
              </a:rPr>
              <a:t>）无氧呼吸的过程及场所</a:t>
            </a:r>
            <a:endParaRPr lang="zh-CN" altLang="en-US" sz="3200" b="1">
              <a:latin typeface="微软雅黑" panose="020B0503020204020204" pitchFamily="34" charset="-122"/>
              <a:ea typeface="微软雅黑" panose="020B0503020204020204" pitchFamily="34" charset="-122"/>
            </a:endParaRPr>
          </a:p>
        </p:txBody>
      </p:sp>
      <p:sp>
        <p:nvSpPr>
          <p:cNvPr id="28687" name="Text Box 35"/>
          <p:cNvSpPr txBox="1"/>
          <p:nvPr/>
        </p:nvSpPr>
        <p:spPr>
          <a:xfrm>
            <a:off x="7545388" y="1968500"/>
            <a:ext cx="2016125" cy="521970"/>
          </a:xfrm>
          <a:prstGeom prst="rect">
            <a:avLst/>
          </a:prstGeom>
          <a:noFill/>
          <a:ln w="9525">
            <a:noFill/>
          </a:ln>
        </p:spPr>
        <p:txBody>
          <a:bodyPr anchor="t" anchorCtr="0">
            <a:spAutoFit/>
          </a:bodyPr>
          <a:lstStyle/>
          <a:p>
            <a:pPr>
              <a:spcBef>
                <a:spcPct val="50000"/>
              </a:spcBef>
            </a:pPr>
            <a:r>
              <a:rPr lang="zh-CN" altLang="en-US" sz="2800" b="1">
                <a:solidFill>
                  <a:srgbClr val="0000CC"/>
                </a:solidFill>
                <a:latin typeface="微软雅黑" panose="020B0503020204020204" pitchFamily="34" charset="-122"/>
                <a:ea typeface="微软雅黑" panose="020B0503020204020204" pitchFamily="34" charset="-122"/>
              </a:rPr>
              <a:t>细胞质基质</a:t>
            </a:r>
            <a:endParaRPr lang="zh-CN" altLang="en-US" sz="2800" b="1">
              <a:solidFill>
                <a:srgbClr val="0000CC"/>
              </a:solidFill>
              <a:latin typeface="微软雅黑" panose="020B0503020204020204" pitchFamily="34" charset="-122"/>
              <a:ea typeface="微软雅黑" panose="020B0503020204020204" pitchFamily="34" charset="-122"/>
            </a:endParaRPr>
          </a:p>
        </p:txBody>
      </p:sp>
      <p:sp>
        <p:nvSpPr>
          <p:cNvPr id="28699" name="Text Box 35"/>
          <p:cNvSpPr txBox="1"/>
          <p:nvPr/>
        </p:nvSpPr>
        <p:spPr>
          <a:xfrm>
            <a:off x="7669213" y="3416300"/>
            <a:ext cx="2016125" cy="521970"/>
          </a:xfrm>
          <a:prstGeom prst="rect">
            <a:avLst/>
          </a:prstGeom>
          <a:noFill/>
          <a:ln w="9525">
            <a:noFill/>
          </a:ln>
        </p:spPr>
        <p:txBody>
          <a:bodyPr wrap="square" anchor="t" anchorCtr="0">
            <a:spAutoFit/>
          </a:bodyPr>
          <a:lstStyle/>
          <a:p>
            <a:pPr>
              <a:spcBef>
                <a:spcPct val="50000"/>
              </a:spcBef>
            </a:pPr>
            <a:r>
              <a:rPr lang="zh-CN" altLang="en-US" sz="2800" b="1">
                <a:solidFill>
                  <a:srgbClr val="0000CC"/>
                </a:solidFill>
                <a:latin typeface="微软雅黑" panose="020B0503020204020204" pitchFamily="34" charset="-122"/>
                <a:ea typeface="微软雅黑" panose="020B0503020204020204" pitchFamily="34" charset="-122"/>
              </a:rPr>
              <a:t>细胞质基质</a:t>
            </a:r>
            <a:endParaRPr lang="zh-CN" altLang="en-US" sz="2800" b="1">
              <a:solidFill>
                <a:srgbClr val="0000CC"/>
              </a:solidFill>
              <a:latin typeface="微软雅黑" panose="020B0503020204020204" pitchFamily="34" charset="-122"/>
              <a:ea typeface="微软雅黑" panose="020B0503020204020204" pitchFamily="34" charset="-122"/>
            </a:endParaRPr>
          </a:p>
        </p:txBody>
      </p:sp>
      <p:sp>
        <p:nvSpPr>
          <p:cNvPr id="15386" name="文本框 3"/>
          <p:cNvSpPr txBox="1"/>
          <p:nvPr/>
        </p:nvSpPr>
        <p:spPr>
          <a:xfrm>
            <a:off x="1760538" y="5027613"/>
            <a:ext cx="8445500" cy="632460"/>
          </a:xfrm>
          <a:prstGeom prst="rect">
            <a:avLst/>
          </a:prstGeom>
          <a:solidFill>
            <a:srgbClr val="D9D9D9"/>
          </a:solidFill>
          <a:ln w="9525">
            <a:noFill/>
          </a:ln>
        </p:spPr>
        <p:txBody>
          <a:bodyPr wrap="square" anchor="t" anchorCtr="0">
            <a:spAutoFit/>
          </a:bodyPr>
          <a:lstStyle/>
          <a:p>
            <a:pPr>
              <a:lnSpc>
                <a:spcPct val="110000"/>
              </a:lnSpc>
            </a:pP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思考：</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无氧呼吸过程中[H]的来源和去路是怎样的？</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2009775" y="5656263"/>
            <a:ext cx="8440738" cy="1038860"/>
          </a:xfrm>
          <a:prstGeom prst="rect">
            <a:avLst/>
          </a:prstGeom>
          <a:noFill/>
          <a:ln w="9525">
            <a:noFill/>
          </a:ln>
        </p:spPr>
        <p:txBody>
          <a:bodyPr wrap="square" anchor="t" anchorCtr="0">
            <a:spAutoFit/>
          </a:bodyPr>
          <a:lstStyle/>
          <a:p>
            <a:pPr>
              <a:lnSpc>
                <a:spcPct val="11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[H]的来源</a:t>
            </a:r>
            <a:r>
              <a:rPr lang="zh-CN" altLang="zh-CN"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：无氧呼吸的第一阶段即葡萄糖； </a:t>
            </a:r>
            <a:endParaRPr lang="zh-CN" altLang="zh-CN"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a:lnSpc>
                <a:spcPct val="11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[H]的</a:t>
            </a:r>
            <a:r>
              <a:rPr lang="zh-CN" altLang="zh-CN"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去路：还原丙酮酸</a:t>
            </a:r>
            <a:endParaRPr lang="zh-CN" altLang="zh-CN" sz="28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pic>
        <p:nvPicPr>
          <p:cNvPr id="26632" name="图片 1" descr="微信图片_20200608084308"/>
          <p:cNvPicPr>
            <a:picLocks noChangeAspect="1"/>
          </p:cNvPicPr>
          <p:nvPr/>
        </p:nvPicPr>
        <p:blipFill>
          <a:blip r:embed="rId1"/>
          <a:srcRect l="48869" t="16429" b="16570"/>
          <a:stretch>
            <a:fillRect/>
          </a:stretch>
        </p:blipFill>
        <p:spPr>
          <a:xfrm>
            <a:off x="2954338" y="1394460"/>
            <a:ext cx="4192587" cy="3571875"/>
          </a:xfrm>
          <a:prstGeom prst="rect">
            <a:avLst/>
          </a:prstGeom>
          <a:noFill/>
          <a:ln w="9525">
            <a:noFill/>
          </a:ln>
        </p:spPr>
      </p:pic>
      <p:sp>
        <p:nvSpPr>
          <p:cNvPr id="28686" name="Rectangle 26"/>
          <p:cNvSpPr/>
          <p:nvPr/>
        </p:nvSpPr>
        <p:spPr>
          <a:xfrm>
            <a:off x="6340475" y="1935163"/>
            <a:ext cx="1204595" cy="583565"/>
          </a:xfrm>
          <a:prstGeom prst="rect">
            <a:avLst/>
          </a:prstGeom>
          <a:noFill/>
          <a:ln w="9525">
            <a:noFill/>
          </a:ln>
        </p:spPr>
        <p:txBody>
          <a:bodyPr wrap="non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场所</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698" name="Rectangle 26"/>
          <p:cNvSpPr/>
          <p:nvPr/>
        </p:nvSpPr>
        <p:spPr>
          <a:xfrm>
            <a:off x="6340475" y="3382963"/>
            <a:ext cx="1204595" cy="583565"/>
          </a:xfrm>
          <a:prstGeom prst="rect">
            <a:avLst/>
          </a:prstGeom>
          <a:noFill/>
          <a:ln w="9525">
            <a:noFill/>
          </a:ln>
        </p:spPr>
        <p:txBody>
          <a:bodyPr wrap="non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场所</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414" name="文本框 20485"/>
          <p:cNvSpPr txBox="1"/>
          <p:nvPr/>
        </p:nvSpPr>
        <p:spPr>
          <a:xfrm>
            <a:off x="0" y="-20320"/>
            <a:ext cx="12192635" cy="730885"/>
          </a:xfrm>
          <a:prstGeom prst="rect">
            <a:avLst/>
          </a:prstGeom>
          <a:solidFill>
            <a:srgbClr val="92D050"/>
          </a:solidFill>
          <a:ln w="9525">
            <a:noFill/>
          </a:ln>
        </p:spPr>
        <p:txBody>
          <a:bodyPr wrap="square" anchor="t" anchorCtr="0">
            <a:spAutoFit/>
          </a:bodyPr>
          <a:lstStyle/>
          <a:p>
            <a:pPr>
              <a:lnSpc>
                <a:spcPct val="130000"/>
              </a:lnSpc>
            </a:pPr>
            <a:r>
              <a:rPr lang="en-US" altLang="zh-CN" sz="3200" b="1">
                <a:latin typeface="微软雅黑" panose="020B0503020204020204" pitchFamily="34" charset="-122"/>
                <a:ea typeface="微软雅黑" panose="020B0503020204020204" pitchFamily="34" charset="-122"/>
              </a:rPr>
              <a:t>3.</a:t>
            </a:r>
            <a:r>
              <a:rPr lang="zh-CN" altLang="en-US" sz="3200" b="1">
                <a:latin typeface="微软雅黑" panose="020B0503020204020204" pitchFamily="34" charset="-122"/>
                <a:ea typeface="微软雅黑" panose="020B0503020204020204" pitchFamily="34" charset="-122"/>
              </a:rPr>
              <a:t> 无</a:t>
            </a:r>
            <a:r>
              <a:rPr lang="zh-CN" sz="3200" b="1">
                <a:latin typeface="微软雅黑" panose="020B0503020204020204" pitchFamily="34" charset="-122"/>
                <a:ea typeface="微软雅黑" panose="020B0503020204020204" pitchFamily="34" charset="-122"/>
              </a:rPr>
              <a:t>氧呼吸</a:t>
            </a:r>
            <a:endParaRPr lang="zh-CN" sz="3200" b="1">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rcRect b="6273"/>
          <a:stretch>
            <a:fillRect/>
          </a:stretch>
        </p:blipFill>
        <p:spPr>
          <a:xfrm rot="10800000">
            <a:off x="-4724" y="5512607"/>
            <a:ext cx="1504157" cy="1342952"/>
          </a:xfrm>
          <a:prstGeom prst="rect">
            <a:avLst/>
          </a:prstGeom>
        </p:spPr>
      </p:pic>
      <p:pic>
        <p:nvPicPr>
          <p:cNvPr id="13" name="图片 12"/>
          <p:cNvPicPr>
            <a:picLocks noChangeAspect="1"/>
          </p:cNvPicPr>
          <p:nvPr/>
        </p:nvPicPr>
        <p:blipFill>
          <a:blip r:embed="rId2"/>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8698"/>
                                        </p:tgtEl>
                                        <p:attrNameLst>
                                          <p:attrName>style.visibility</p:attrName>
                                        </p:attrNameLst>
                                      </p:cBhvr>
                                      <p:to>
                                        <p:strVal val="visible"/>
                                      </p:to>
                                    </p:set>
                                    <p:animEffect transition="in" filter="blinds(horizontal)">
                                      <p:cBhvr>
                                        <p:cTn id="11" dur="500"/>
                                        <p:tgtEl>
                                          <p:spTgt spid="2869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5386"/>
                                        </p:tgtEl>
                                        <p:attrNameLst>
                                          <p:attrName>style.visibility</p:attrName>
                                        </p:attrNameLst>
                                      </p:cBhvr>
                                      <p:to>
                                        <p:strVal val="visible"/>
                                      </p:to>
                                    </p:set>
                                    <p:animEffect transition="in" filter="blinds(horizontal)">
                                      <p:cBhvr>
                                        <p:cTn id="16" dur="500"/>
                                        <p:tgtEl>
                                          <p:spTgt spid="15386"/>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 calcmode="lin" valueType="num">
                                      <p:cBhvr>
                                        <p:cTn id="23" dur="500" fill="hold"/>
                                        <p:tgtEl>
                                          <p:spTgt spid="6"/>
                                        </p:tgtEl>
                                        <p:attrNameLst>
                                          <p:attrName>style.rotation</p:attrName>
                                        </p:attrNameLst>
                                      </p:cBhvr>
                                      <p:tavLst>
                                        <p:tav tm="0">
                                          <p:val>
                                            <p:fltVal val="360"/>
                                          </p:val>
                                        </p:tav>
                                        <p:tav tm="100000">
                                          <p:val>
                                            <p:fltVal val="0"/>
                                          </p:val>
                                        </p:tav>
                                      </p:tavLst>
                                    </p:anim>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7" grpId="0"/>
      <p:bldP spid="15386" grpId="0"/>
      <p:bldP spid="6" grpId="0"/>
      <p:bldP spid="286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无氧呼吸过程图解"/>
          <p:cNvPicPr>
            <a:picLocks noChangeAspect="1"/>
          </p:cNvPicPr>
          <p:nvPr/>
        </p:nvPicPr>
        <p:blipFill>
          <a:blip r:embed="rId1"/>
          <a:stretch>
            <a:fillRect/>
          </a:stretch>
        </p:blipFill>
        <p:spPr>
          <a:xfrm>
            <a:off x="6543040" y="1089660"/>
            <a:ext cx="5340985" cy="5303520"/>
          </a:xfrm>
          <a:prstGeom prst="rect">
            <a:avLst/>
          </a:prstGeom>
        </p:spPr>
      </p:pic>
      <p:sp>
        <p:nvSpPr>
          <p:cNvPr id="41" name="文本框 40"/>
          <p:cNvSpPr txBox="1"/>
          <p:nvPr/>
        </p:nvSpPr>
        <p:spPr>
          <a:xfrm>
            <a:off x="132080" y="169545"/>
            <a:ext cx="7955280" cy="583565"/>
          </a:xfrm>
          <a:prstGeom prst="rect">
            <a:avLst/>
          </a:prstGeom>
          <a:noFill/>
        </p:spPr>
        <p:txBody>
          <a:bodyPr wrap="square" rtlCol="0">
            <a:spAutoFit/>
          </a:bodyPr>
          <a:lstStyle/>
          <a:p>
            <a:r>
              <a:rPr lang="zh-CN" altLang="en-US" sz="3200" b="1">
                <a:solidFill>
                  <a:schemeClr val="tx1"/>
                </a:solidFill>
                <a:latin typeface="微软雅黑" panose="020B0503020204020204" pitchFamily="34" charset="-122"/>
                <a:ea typeface="微软雅黑" panose="020B0503020204020204" pitchFamily="34" charset="-122"/>
              </a:rPr>
              <a:t>常见的主要进行无氧呼吸的生物或细胞</a:t>
            </a:r>
            <a:endParaRPr lang="zh-CN" altLang="en-US" sz="3200" b="1">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2295" y="1282700"/>
            <a:ext cx="4742815" cy="583565"/>
          </a:xfrm>
          <a:prstGeom prst="rect">
            <a:avLst/>
          </a:prstGeom>
          <a:noFill/>
        </p:spPr>
        <p:txBody>
          <a:bodyPr wrap="square" rtlCol="0">
            <a:spAutoFit/>
          </a:bodyPr>
          <a:lstStyle/>
          <a:p>
            <a:r>
              <a:rPr lang="en-US" altLang="zh-CN" sz="3200" b="1">
                <a:solidFill>
                  <a:srgbClr val="FF0000"/>
                </a:solidFill>
                <a:latin typeface="Calibri" panose="020F0502020204030204"/>
                <a:ea typeface="微软雅黑" panose="020B0503020204020204" pitchFamily="34" charset="-122"/>
                <a:cs typeface="微软雅黑" panose="020B0503020204020204" pitchFamily="34" charset="-122"/>
              </a:rPr>
              <a:t>①</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只进行无氧呼吸</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2096770" y="2040255"/>
            <a:ext cx="4301490" cy="1568450"/>
          </a:xfrm>
          <a:prstGeom prst="rect">
            <a:avLst/>
          </a:prstGeom>
          <a:noFill/>
        </p:spPr>
        <p:txBody>
          <a:bodyPr wrap="square" rtlCol="0">
            <a:spAutoFit/>
          </a:bodyPr>
          <a:lstStyle/>
          <a:p>
            <a:r>
              <a:rPr lang="zh-CN" sz="3200" b="1">
                <a:solidFill>
                  <a:schemeClr val="tx1"/>
                </a:solidFill>
                <a:latin typeface="微软雅黑" panose="020B0503020204020204" pitchFamily="34" charset="-122"/>
                <a:ea typeface="微软雅黑" panose="020B0503020204020204" pitchFamily="34" charset="-122"/>
              </a:rPr>
              <a:t>乳酸菌</a:t>
            </a:r>
            <a:endParaRPr lang="zh-CN" sz="3200" b="1">
              <a:solidFill>
                <a:schemeClr val="tx1"/>
              </a:solidFill>
              <a:latin typeface="微软雅黑" panose="020B0503020204020204" pitchFamily="34" charset="-122"/>
              <a:ea typeface="微软雅黑" panose="020B0503020204020204" pitchFamily="34" charset="-122"/>
            </a:endParaRPr>
          </a:p>
          <a:p>
            <a:r>
              <a:rPr lang="zh-CN" sz="3200" b="1">
                <a:solidFill>
                  <a:schemeClr val="tx1"/>
                </a:solidFill>
                <a:latin typeface="微软雅黑" panose="020B0503020204020204" pitchFamily="34" charset="-122"/>
                <a:ea typeface="微软雅黑" panose="020B0503020204020204" pitchFamily="34" charset="-122"/>
              </a:rPr>
              <a:t>破伤风杆菌</a:t>
            </a:r>
            <a:endParaRPr lang="zh-CN" sz="3200" b="1">
              <a:solidFill>
                <a:schemeClr val="tx1"/>
              </a:solidFill>
              <a:latin typeface="微软雅黑" panose="020B0503020204020204" pitchFamily="34" charset="-122"/>
              <a:ea typeface="微软雅黑" panose="020B0503020204020204" pitchFamily="34" charset="-122"/>
            </a:endParaRPr>
          </a:p>
          <a:p>
            <a:r>
              <a:rPr lang="zh-CN" sz="3200" b="1">
                <a:solidFill>
                  <a:schemeClr val="tx1"/>
                </a:solidFill>
                <a:latin typeface="微软雅黑" panose="020B0503020204020204" pitchFamily="34" charset="-122"/>
                <a:ea typeface="微软雅黑" panose="020B0503020204020204" pitchFamily="34" charset="-122"/>
              </a:rPr>
              <a:t>哺乳动物成熟红细胞</a:t>
            </a:r>
            <a:endParaRPr lang="zh-CN" sz="3200" b="1">
              <a:solidFill>
                <a:schemeClr val="tx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48970" y="4011930"/>
            <a:ext cx="4742815" cy="583565"/>
          </a:xfrm>
          <a:prstGeom prst="rect">
            <a:avLst/>
          </a:prstGeom>
          <a:noFill/>
        </p:spPr>
        <p:txBody>
          <a:bodyPr wrap="square" rtlCol="0">
            <a:spAutoFit/>
          </a:bodyPr>
          <a:lstStyle/>
          <a:p>
            <a:r>
              <a:rPr lang="en-US" altLang="zh-CN" sz="3200" b="1">
                <a:solidFill>
                  <a:srgbClr val="FF0000"/>
                </a:solidFill>
                <a:latin typeface="Calibri" panose="020F0502020204030204"/>
                <a:ea typeface="微软雅黑" panose="020B0503020204020204" pitchFamily="34" charset="-122"/>
                <a:cs typeface="微软雅黑" panose="020B0503020204020204" pitchFamily="34" charset="-122"/>
              </a:rPr>
              <a:t>②</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主要进行无氧呼吸</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2274570" y="4895850"/>
            <a:ext cx="5282565" cy="583565"/>
          </a:xfrm>
          <a:prstGeom prst="rect">
            <a:avLst/>
          </a:prstGeom>
          <a:noFill/>
        </p:spPr>
        <p:txBody>
          <a:bodyPr wrap="square" rtlCol="0">
            <a:spAutoFit/>
          </a:bodyPr>
          <a:lstStyle/>
          <a:p>
            <a:r>
              <a:rPr lang="zh-CN" sz="3200" b="1">
                <a:solidFill>
                  <a:schemeClr val="tx1"/>
                </a:solidFill>
                <a:latin typeface="微软雅黑" panose="020B0503020204020204" pitchFamily="34" charset="-122"/>
                <a:ea typeface="微软雅黑" panose="020B0503020204020204" pitchFamily="34" charset="-122"/>
              </a:rPr>
              <a:t>种子萌发初期</a:t>
            </a:r>
            <a:endParaRPr lang="zh-CN" sz="3200" b="1">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299970" y="5501640"/>
            <a:ext cx="5561965" cy="583565"/>
          </a:xfrm>
          <a:prstGeom prst="rect">
            <a:avLst/>
          </a:prstGeom>
          <a:noFill/>
        </p:spPr>
        <p:txBody>
          <a:bodyPr wrap="square" rtlCol="0">
            <a:spAutoFit/>
          </a:bodyPr>
          <a:lstStyle/>
          <a:p>
            <a:r>
              <a:rPr lang="zh-CN" sz="3200" b="1">
                <a:solidFill>
                  <a:schemeClr val="tx1"/>
                </a:solidFill>
                <a:latin typeface="微软雅黑" panose="020B0503020204020204" pitchFamily="34" charset="-122"/>
                <a:ea typeface="微软雅黑" panose="020B0503020204020204" pitchFamily="34" charset="-122"/>
              </a:rPr>
              <a:t>癌细胞</a:t>
            </a:r>
            <a:endParaRPr lang="zh-CN" sz="3200" b="1">
              <a:solidFill>
                <a:schemeClr val="tx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rcRect b="6273"/>
          <a:stretch>
            <a:fillRect/>
          </a:stretch>
        </p:blipFill>
        <p:spPr>
          <a:xfrm rot="10800000">
            <a:off x="-4724" y="5512607"/>
            <a:ext cx="1504157" cy="1342952"/>
          </a:xfrm>
          <a:prstGeom prst="rect">
            <a:avLst/>
          </a:prstGeom>
        </p:spPr>
      </p:pic>
      <p:pic>
        <p:nvPicPr>
          <p:cNvPr id="13" name="图片 12"/>
          <p:cNvPicPr>
            <a:picLocks noChangeAspect="1"/>
          </p:cNvPicPr>
          <p:nvPr/>
        </p:nvPicPr>
        <p:blipFill>
          <a:blip r:embed="rId2"/>
          <a:srcRect b="6273"/>
          <a:stretch>
            <a:fillRect/>
          </a:stretch>
        </p:blipFill>
        <p:spPr>
          <a:xfrm>
            <a:off x="10720492" y="1171"/>
            <a:ext cx="1480676" cy="1322643"/>
          </a:xfrm>
          <a:prstGeom prst="rect">
            <a:avLst/>
          </a:prstGeom>
        </p:spPr>
      </p:pic>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83940" y="659185"/>
            <a:ext cx="10969200" cy="4759200"/>
          </a:xfrm>
        </p:spPr>
        <p:txBody>
          <a:bodyPr/>
          <a:p>
            <a:r>
              <a:rPr lang="zh-CN" altLang="en-US" sz="2000" b="1"/>
              <a:t>（2012年四川高考试题改编）研究表明，癌细胞和正常分化的细胞在有氧条件下产生的ATP总量没有明显差异，但癌细胞从内环境中摄取并用于细胞呼吸的葡萄糖是正常细胞的若干倍。如图是癌细胞在有氧条件下葡萄糖的部分代谢过程，据图分析回答问题。</a:t>
            </a:r>
            <a:endParaRPr lang="zh-CN" altLang="en-US" sz="2000" b="1"/>
          </a:p>
        </p:txBody>
      </p:sp>
      <p:pic>
        <p:nvPicPr>
          <p:cNvPr id="4" name="图片 3"/>
          <p:cNvPicPr>
            <a:picLocks noChangeAspect="1"/>
          </p:cNvPicPr>
          <p:nvPr/>
        </p:nvPicPr>
        <p:blipFill>
          <a:blip r:embed="rId1"/>
          <a:stretch>
            <a:fillRect/>
          </a:stretch>
        </p:blipFill>
        <p:spPr>
          <a:xfrm>
            <a:off x="1344930" y="2091055"/>
            <a:ext cx="5686425" cy="1895475"/>
          </a:xfrm>
          <a:prstGeom prst="rect">
            <a:avLst/>
          </a:prstGeom>
        </p:spPr>
      </p:pic>
      <p:sp>
        <p:nvSpPr>
          <p:cNvPr id="5" name="文本框 4"/>
          <p:cNvSpPr txBox="1"/>
          <p:nvPr/>
        </p:nvSpPr>
        <p:spPr>
          <a:xfrm>
            <a:off x="264795" y="3803650"/>
            <a:ext cx="11707495" cy="2553335"/>
          </a:xfrm>
          <a:prstGeom prst="rect">
            <a:avLst/>
          </a:prstGeom>
          <a:noFill/>
        </p:spPr>
        <p:txBody>
          <a:bodyPr wrap="square" rtlCol="0">
            <a:spAutoFit/>
          </a:bodyPr>
          <a:p>
            <a:r>
              <a:rPr lang="zh-CN" altLang="en-US" sz="2000" b="1"/>
              <a:t>（1）图中A代表细胞膜上的__________。葡萄糖进入癌细胞后，在代谢过程中可合成非必需氨基酸，此过程一定需要______元素，也可通过形成五碳糖进而合成____________作为DNA复制的原料。</a:t>
            </a:r>
            <a:endParaRPr lang="zh-CN" altLang="en-US" sz="2000" b="1"/>
          </a:p>
          <a:p>
            <a:r>
              <a:rPr lang="zh-CN" altLang="en-US" sz="2000" b="1"/>
              <a:t>（2）在有氧条件下，癌细胞呼吸作用的方式为________。与正常细胞相比，①～④过程在癌细胞中明显增强的有_______（填编号），代谢途径发生这种变化的意义在于能够________________，从而有利于癌细胞的增殖。</a:t>
            </a:r>
            <a:endParaRPr lang="zh-CN" altLang="en-US" sz="2000" b="1"/>
          </a:p>
          <a:p>
            <a:r>
              <a:rPr lang="zh-CN" altLang="en-US" sz="2000" b="1"/>
              <a:t>（3）细胞在致癌因素的影响下，相关基因的结构发生改变而被激活，进而调控______的合成来改变代谢途径。若要研制药物来抑制癌症患者细胞中的异常代谢途径，图中的过程________（填编号）不宜选为作用位点。</a:t>
            </a:r>
            <a:endParaRPr lang="zh-CN" altLang="en-US" sz="2000" b="1"/>
          </a:p>
        </p:txBody>
      </p:sp>
      <p:sp>
        <p:nvSpPr>
          <p:cNvPr id="6" name="文本框 5"/>
          <p:cNvSpPr txBox="1"/>
          <p:nvPr/>
        </p:nvSpPr>
        <p:spPr>
          <a:xfrm>
            <a:off x="8111490" y="2201545"/>
            <a:ext cx="3674110" cy="1476375"/>
          </a:xfrm>
          <a:prstGeom prst="rect">
            <a:avLst/>
          </a:prstGeom>
          <a:noFill/>
        </p:spPr>
        <p:txBody>
          <a:bodyPr wrap="square" rtlCol="0">
            <a:spAutoFit/>
          </a:bodyPr>
          <a:p>
            <a:r>
              <a:rPr lang="zh-CN" altLang="en-US" b="1">
                <a:solidFill>
                  <a:srgbClr val="FF0000"/>
                </a:solidFill>
              </a:rPr>
              <a:t>答案：（1）载体蛋白　氮　脱氧核苷酸　（2）需氧呼吸和厌氧呼吸　①②③　产生大量的中间产物，为合成DNA和蛋白质等重要物质提供原料　（3）酶　①④</a:t>
            </a:r>
            <a:endParaRPr lang="zh-CN" altLang="en-US" b="1">
              <a:solidFill>
                <a:srgbClr val="FF0000"/>
              </a:solidFill>
            </a:endParaRPr>
          </a:p>
        </p:txBody>
      </p:sp>
      <p:sp>
        <p:nvSpPr>
          <p:cNvPr id="7" name="椭圆 6"/>
          <p:cNvSpPr/>
          <p:nvPr/>
        </p:nvSpPr>
        <p:spPr>
          <a:xfrm>
            <a:off x="3907155" y="1531620"/>
            <a:ext cx="1391285" cy="453390"/>
          </a:xfrm>
          <a:prstGeom prst="ellipse">
            <a:avLst/>
          </a:prstGeom>
          <a:noFill/>
          <a:ln w="571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animBg="1"/>
      <p:bldP spid="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75" y="646485"/>
            <a:ext cx="10969200" cy="4759200"/>
          </a:xfrm>
        </p:spPr>
        <p:txBody>
          <a:bodyPr>
            <a:noAutofit/>
          </a:bodyPr>
          <a:p>
            <a:r>
              <a:rPr lang="zh-CN" altLang="en-US" sz="2400" b="1"/>
              <a:t>解析：（1）细胞膜上的A代表运输葡萄糖的载体蛋白；在癌细胞中，通过②形成五碳糖乃至脱氧核糖核苷酸，作为DNA复制的原料。 （2）在有氧条件下，正常细胞一般进行有氧呼吸；而癌细胞由于快速增殖形成大量子细胞，可使部分细胞处于缺氧状态，呼吸作用可出现需氧呼吸④和厌氧呼吸③这两种方式。由于癌细胞从内环境中摄取的葡萄糖是正常细胞的若干倍，结合已知图形，与正常细胞相比，①～④过程在癌细胞中明显增强的有①②③；呼吸作用能够产生大量的中间产物，为合成DNA和蛋白质等重要物质提供原料，从而有利于癌细胞的增殖。 （3）在致癌因子的影响下，细胞中原癌基因发生结构改变即基因突变而成为癌基因最终被激活，基因控制性状的一条途径是调控酶的合成来改变代谢途径进而控制性状。图中①、④是正常细胞和癌细胞的共有途径，不宜选为研制治疗癌症患者的药物作用位点。</a:t>
            </a:r>
            <a:endParaRPr lang="zh-CN" altLang="en-US" sz="2400" b="1"/>
          </a:p>
        </p:txBody>
      </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96595" y="161290"/>
            <a:ext cx="11089640" cy="4039235"/>
          </a:xfrm>
          <a:prstGeom prst="rect">
            <a:avLst/>
          </a:prstGeom>
          <a:ln>
            <a:solidFill>
              <a:srgbClr val="FF0000"/>
            </a:solidFill>
          </a:ln>
        </p:spPr>
      </p:pic>
      <p:pic>
        <p:nvPicPr>
          <p:cNvPr id="5" name="图片 4"/>
          <p:cNvPicPr>
            <a:picLocks noChangeAspect="1"/>
          </p:cNvPicPr>
          <p:nvPr/>
        </p:nvPicPr>
        <p:blipFill>
          <a:blip r:embed="rId2"/>
          <a:stretch>
            <a:fillRect/>
          </a:stretch>
        </p:blipFill>
        <p:spPr>
          <a:xfrm>
            <a:off x="696595" y="4200525"/>
            <a:ext cx="11089005" cy="2695575"/>
          </a:xfrm>
          <a:prstGeom prst="rect">
            <a:avLst/>
          </a:prstGeom>
          <a:ln>
            <a:solidFill>
              <a:srgbClr val="FF0000"/>
            </a:solidFill>
          </a:ln>
        </p:spPr>
      </p:pic>
    </p:spTree>
    <p:custDataLst>
      <p:tags r:id="rId3"/>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11200" y="457835"/>
            <a:ext cx="11097260" cy="5737860"/>
          </a:xfrm>
          <a:prstGeom prst="rect">
            <a:avLst/>
          </a:prstGeom>
          <a:ln w="38100">
            <a:solidFill>
              <a:srgbClr val="FF0000"/>
            </a:solidFill>
          </a:ln>
        </p:spPr>
      </p:pic>
    </p:spTree>
    <p:custDataLst>
      <p:tags r:id="rId2"/>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8425" y="990600"/>
            <a:ext cx="11864975" cy="5696585"/>
          </a:xfrm>
          <a:ln w="57150">
            <a:solidFill>
              <a:srgbClr val="FF0000"/>
            </a:solidFill>
          </a:ln>
        </p:spPr>
        <p:txBody>
          <a:bodyPr>
            <a:noAutofit/>
          </a:bodyPr>
          <a:p>
            <a:r>
              <a:rPr lang="zh-CN" altLang="en-US" sz="2400"/>
              <a:t>1920年，德国生理学家瓦博格（Warburg）发现：肝癌细胞的糖酵解活性较正常肝细胞活跃。</a:t>
            </a:r>
            <a:endParaRPr lang="zh-CN" altLang="en-US" sz="2400"/>
          </a:p>
          <a:p>
            <a:r>
              <a:rPr lang="zh-CN" altLang="en-US" sz="2400"/>
              <a:t>提出：即使在有氧状态下，肿瘤细胞也会优先进行糖酵解，而不是通过产能效率更高的氧化磷酸化途径为细胞生长提供能量，这就是著名的瓦博格效应。表现为葡萄糖摄取率高，糖酵解活跃，代谢产物乳酸含量高。糖酵解消耗更多葡萄糖，但产生的ATP数量比较少。</a:t>
            </a:r>
            <a:endParaRPr lang="zh-CN" altLang="en-US" sz="2400"/>
          </a:p>
          <a:p>
            <a:r>
              <a:rPr lang="zh-CN" altLang="en-US" sz="2400"/>
              <a:t>肿瘤细胞利用特殊的代谢方式获得能量和构筑细胞结构的材料，以满足细胞无限制的增殖。</a:t>
            </a:r>
            <a:endParaRPr lang="zh-CN" altLang="en-US" sz="2400"/>
          </a:p>
          <a:p>
            <a:r>
              <a:rPr lang="zh-CN" altLang="en-US" sz="2400"/>
              <a:t>瓦博格效应在植物中的含义是氧气浓度增加可以降低光合作用。</a:t>
            </a:r>
            <a:endParaRPr lang="zh-CN" altLang="en-US" sz="2400"/>
          </a:p>
          <a:p>
            <a:r>
              <a:rPr lang="zh-CN" altLang="en-US" sz="2400"/>
              <a:t>1931年，德国生理学家奥托•瓦博格因为发现细胞代谢关键的酶而获得诺贝尔医学生理学奖。</a:t>
            </a:r>
            <a:endParaRPr lang="zh-CN" altLang="en-US" sz="2400"/>
          </a:p>
        </p:txBody>
      </p:sp>
      <p:sp>
        <p:nvSpPr>
          <p:cNvPr id="4" name="标题 1"/>
          <p:cNvSpPr>
            <a:spLocks noGrp="1"/>
          </p:cNvSpPr>
          <p:nvPr/>
        </p:nvSpPr>
        <p:spPr>
          <a:xfrm>
            <a:off x="633800" y="10865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sz="3200"/>
              <a:t>癌细胞的瓦博格（Warburg）效应 </a:t>
            </a:r>
            <a:endParaRPr lang="zh-CN" altLang="en-US" sz="320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有氧呼吸知识框架"/>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23290" y="1270"/>
            <a:ext cx="9958705" cy="6898005"/>
          </a:xfrm>
          <a:prstGeom prst="rect">
            <a:avLst/>
          </a:prstGeom>
        </p:spPr>
      </p:pic>
      <p:pic>
        <p:nvPicPr>
          <p:cNvPr id="5" name="图片 4"/>
          <p:cNvPicPr>
            <a:picLocks noChangeAspect="1"/>
          </p:cNvPicPr>
          <p:nvPr/>
        </p:nvPicPr>
        <p:blipFill>
          <a:blip r:embed="rId3"/>
          <a:srcRect b="6273"/>
          <a:stretch>
            <a:fillRect/>
          </a:stretch>
        </p:blipFill>
        <p:spPr>
          <a:xfrm rot="10800000">
            <a:off x="-4724" y="5512607"/>
            <a:ext cx="1504157" cy="1342952"/>
          </a:xfrm>
          <a:prstGeom prst="rect">
            <a:avLst/>
          </a:prstGeom>
        </p:spPr>
      </p:pic>
      <p:pic>
        <p:nvPicPr>
          <p:cNvPr id="4" name="图片 3"/>
          <p:cNvPicPr>
            <a:picLocks noChangeAspect="1"/>
          </p:cNvPicPr>
          <p:nvPr/>
        </p:nvPicPr>
        <p:blipFill>
          <a:blip r:embed="rId3"/>
          <a:srcRect b="6273"/>
          <a:stretch>
            <a:fillRect/>
          </a:stretch>
        </p:blipFill>
        <p:spPr>
          <a:xfrm>
            <a:off x="10720492" y="1171"/>
            <a:ext cx="1480676" cy="1322643"/>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224915" y="193040"/>
            <a:ext cx="9742170" cy="6472555"/>
          </a:xfrm>
          <a:prstGeom prst="rect">
            <a:avLst/>
          </a:prstGeom>
          <a:ln w="57150">
            <a:solidFill>
              <a:srgbClr val="FF0000"/>
            </a:solidFill>
          </a:ln>
        </p:spPr>
      </p:pic>
    </p:spTree>
    <p:custDataLst>
      <p:tags r:id="rId2"/>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22580" y="127635"/>
            <a:ext cx="10757535" cy="6087745"/>
          </a:xfrm>
          <a:prstGeom prst="rect">
            <a:avLst/>
          </a:prstGeom>
        </p:spPr>
      </p:pic>
    </p:spTree>
    <p:custDataLst>
      <p:tags r:id="rId2"/>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318260" y="255905"/>
            <a:ext cx="9924415" cy="6211570"/>
          </a:xfrm>
          <a:prstGeom prst="rect">
            <a:avLst/>
          </a:prstGeom>
        </p:spPr>
      </p:pic>
    </p:spTree>
    <p:custDataLst>
      <p:tags r:id="rId2"/>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27649"/>
          <p:cNvSpPr txBox="1"/>
          <p:nvPr/>
        </p:nvSpPr>
        <p:spPr>
          <a:xfrm>
            <a:off x="0" y="976630"/>
            <a:ext cx="11961495" cy="4485640"/>
          </a:xfrm>
          <a:prstGeom prst="rect">
            <a:avLst/>
          </a:prstGeom>
          <a:noFill/>
          <a:ln w="9525">
            <a:noFill/>
          </a:ln>
        </p:spPr>
        <p:txBody>
          <a:bodyPr wrap="square" anchor="t" anchorCtr="0">
            <a:spAutoFit/>
          </a:bodyPr>
          <a:lstStyle/>
          <a:p>
            <a:pPr>
              <a:lnSpc>
                <a:spcPct val="120000"/>
              </a:lnSpc>
            </a:pPr>
            <a:r>
              <a:rPr lang="zh-CN" altLang="en-US" sz="34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34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4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：【易错警示】</a:t>
            </a:r>
            <a:endParaRPr lang="zh-CN" altLang="en-US" sz="34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有氧呼吸和无氧呼吸第一阶段反应完全相同？</a:t>
            </a:r>
            <a:endParaRPr lang="zh-CN" altLang="en-US"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无氧呼吸的第一阶段和第二阶段两个阶段都可以释放出能量？</a:t>
            </a:r>
            <a:endParaRPr lang="zh-CN" altLang="en-US"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无氧呼吸时有机物中的能量大部分以热能的形式散失了？</a:t>
            </a:r>
            <a:endParaRPr lang="zh-CN" altLang="en-US"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34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400" b="1">
                <a:latin typeface="微软雅黑" panose="020B0503020204020204" pitchFamily="34" charset="-122"/>
                <a:ea typeface="微软雅黑" panose="020B0503020204020204" pitchFamily="34" charset="-122"/>
                <a:cs typeface="微软雅黑" panose="020B0503020204020204" pitchFamily="34" charset="-122"/>
              </a:rPr>
              <a:t>不同生物无氧呼吸产物不同的</a:t>
            </a:r>
            <a:r>
              <a:rPr lang="zh-CN" altLang="en-US" sz="3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直接原因</a:t>
            </a:r>
            <a:r>
              <a:rPr lang="zh-CN" altLang="en-US" sz="3400" b="1">
                <a:latin typeface="微软雅黑" panose="020B0503020204020204" pitchFamily="34" charset="-122"/>
                <a:ea typeface="微软雅黑" panose="020B0503020204020204" pitchFamily="34" charset="-122"/>
                <a:cs typeface="微软雅黑" panose="020B0503020204020204" pitchFamily="34" charset="-122"/>
              </a:rPr>
              <a:t>是酶不同，</a:t>
            </a:r>
            <a:r>
              <a:rPr lang="zh-CN" altLang="en-US" sz="3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根本原因</a:t>
            </a:r>
            <a:r>
              <a:rPr lang="zh-CN" altLang="en-US" sz="3400" b="1">
                <a:latin typeface="微软雅黑" panose="020B0503020204020204" pitchFamily="34" charset="-122"/>
                <a:ea typeface="微软雅黑" panose="020B0503020204020204" pitchFamily="34" charset="-122"/>
                <a:cs typeface="微软雅黑" panose="020B0503020204020204" pitchFamily="34" charset="-122"/>
              </a:rPr>
              <a:t>是</a:t>
            </a:r>
            <a:r>
              <a:rPr lang="zh-CN" altLang="en-US" sz="34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基因选择性表达</a:t>
            </a:r>
            <a:r>
              <a:rPr lang="zh-CN" altLang="en-US" sz="3400" b="1">
                <a:latin typeface="微软雅黑" panose="020B0503020204020204" pitchFamily="34" charset="-122"/>
                <a:ea typeface="微软雅黑" panose="020B0503020204020204" pitchFamily="34" charset="-122"/>
                <a:cs typeface="微软雅黑" panose="020B0503020204020204" pitchFamily="34" charset="-122"/>
              </a:rPr>
              <a:t>的结果。</a:t>
            </a:r>
            <a:endParaRPr lang="zh-CN" altLang="en-US" sz="3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51" name="文本框 27650"/>
          <p:cNvSpPr txBox="1"/>
          <p:nvPr/>
        </p:nvSpPr>
        <p:spPr>
          <a:xfrm>
            <a:off x="8526463" y="1198245"/>
            <a:ext cx="1704975" cy="1198880"/>
          </a:xfrm>
          <a:prstGeom prst="rect">
            <a:avLst/>
          </a:prstGeom>
          <a:noFill/>
          <a:ln w="9525">
            <a:noFill/>
          </a:ln>
        </p:spPr>
        <p:txBody>
          <a:bodyPr wrap="square" anchor="b" anchorCtr="1">
            <a:spAutoFit/>
          </a:bodyPr>
          <a:lstStyle/>
          <a:p>
            <a:pPr>
              <a:lnSpc>
                <a:spcPct val="150000"/>
              </a:lnSpc>
            </a:pPr>
            <a:r>
              <a:rPr lang="en-US" altLang="zh-CN" sz="4800" b="1">
                <a:solidFill>
                  <a:srgbClr val="FF0000"/>
                </a:solidFill>
                <a:latin typeface="微软雅黑" panose="020B0503020204020204" pitchFamily="34" charset="-122"/>
                <a:ea typeface="微软雅黑" panose="020B0503020204020204" pitchFamily="34" charset="-122"/>
              </a:rPr>
              <a:t>√</a:t>
            </a:r>
            <a:endParaRPr lang="en-US" altLang="zh-CN" sz="4800" b="1">
              <a:solidFill>
                <a:srgbClr val="FF0000"/>
              </a:solidFill>
              <a:latin typeface="微软雅黑" panose="020B0503020204020204" pitchFamily="34" charset="-122"/>
              <a:ea typeface="微软雅黑" panose="020B0503020204020204" pitchFamily="34" charset="-122"/>
            </a:endParaRPr>
          </a:p>
        </p:txBody>
      </p:sp>
      <p:sp>
        <p:nvSpPr>
          <p:cNvPr id="27652" name="文本框 27651"/>
          <p:cNvSpPr txBox="1"/>
          <p:nvPr/>
        </p:nvSpPr>
        <p:spPr>
          <a:xfrm>
            <a:off x="10550525" y="2397125"/>
            <a:ext cx="1666875" cy="1198880"/>
          </a:xfrm>
          <a:prstGeom prst="rect">
            <a:avLst/>
          </a:prstGeom>
          <a:noFill/>
          <a:ln w="9525">
            <a:noFill/>
          </a:ln>
        </p:spPr>
        <p:txBody>
          <a:bodyPr wrap="square" anchor="b" anchorCtr="1">
            <a:spAutoFit/>
          </a:bodyPr>
          <a:lstStyle/>
          <a:p>
            <a:pPr>
              <a:lnSpc>
                <a:spcPct val="150000"/>
              </a:lnSpc>
            </a:pPr>
            <a:r>
              <a:rPr lang="en-US" altLang="zh-CN" sz="4800" b="1">
                <a:solidFill>
                  <a:srgbClr val="FF0000"/>
                </a:solidFill>
                <a:latin typeface="微软雅黑" panose="020B0503020204020204" pitchFamily="34" charset="-122"/>
                <a:ea typeface="微软雅黑" panose="020B0503020204020204" pitchFamily="34" charset="-122"/>
              </a:rPr>
              <a:t>×</a:t>
            </a:r>
            <a:endParaRPr lang="en-US" altLang="zh-CN" sz="4800" b="1">
              <a:solidFill>
                <a:srgbClr val="FF0000"/>
              </a:solidFill>
              <a:latin typeface="微软雅黑" panose="020B0503020204020204" pitchFamily="34" charset="-122"/>
              <a:ea typeface="微软雅黑" panose="020B0503020204020204" pitchFamily="34" charset="-122"/>
            </a:endParaRPr>
          </a:p>
        </p:txBody>
      </p:sp>
      <p:sp>
        <p:nvSpPr>
          <p:cNvPr id="27653" name="文本框 27652"/>
          <p:cNvSpPr txBox="1"/>
          <p:nvPr/>
        </p:nvSpPr>
        <p:spPr>
          <a:xfrm>
            <a:off x="10552113" y="3117533"/>
            <a:ext cx="1666875" cy="1198880"/>
          </a:xfrm>
          <a:prstGeom prst="rect">
            <a:avLst/>
          </a:prstGeom>
          <a:noFill/>
          <a:ln w="9525">
            <a:noFill/>
          </a:ln>
        </p:spPr>
        <p:txBody>
          <a:bodyPr wrap="square" anchor="b" anchorCtr="1">
            <a:spAutoFit/>
          </a:bodyPr>
          <a:lstStyle/>
          <a:p>
            <a:pPr>
              <a:lnSpc>
                <a:spcPct val="150000"/>
              </a:lnSpc>
            </a:pPr>
            <a:r>
              <a:rPr lang="en-US" altLang="zh-CN" sz="4800" b="1">
                <a:solidFill>
                  <a:srgbClr val="FF0000"/>
                </a:solidFill>
                <a:latin typeface="微软雅黑" panose="020B0503020204020204" pitchFamily="34" charset="-122"/>
                <a:ea typeface="微软雅黑" panose="020B0503020204020204" pitchFamily="34" charset="-122"/>
              </a:rPr>
              <a:t>×</a:t>
            </a:r>
            <a:endParaRPr lang="en-US" altLang="zh-CN" sz="4800" b="1">
              <a:solidFill>
                <a:srgbClr val="FF0000"/>
              </a:solidFill>
              <a:latin typeface="微软雅黑" panose="020B0503020204020204" pitchFamily="34" charset="-122"/>
              <a:ea typeface="微软雅黑" panose="020B0503020204020204" pitchFamily="34" charset="-122"/>
            </a:endParaRPr>
          </a:p>
        </p:txBody>
      </p:sp>
      <p:sp>
        <p:nvSpPr>
          <p:cNvPr id="27654" name="文本框 27653"/>
          <p:cNvSpPr txBox="1"/>
          <p:nvPr/>
        </p:nvSpPr>
        <p:spPr>
          <a:xfrm>
            <a:off x="4601210" y="4316413"/>
            <a:ext cx="1666875" cy="1198880"/>
          </a:xfrm>
          <a:prstGeom prst="rect">
            <a:avLst/>
          </a:prstGeom>
          <a:noFill/>
          <a:ln w="9525">
            <a:noFill/>
          </a:ln>
        </p:spPr>
        <p:txBody>
          <a:bodyPr wrap="square" anchor="b" anchorCtr="1">
            <a:spAutoFit/>
          </a:bodyPr>
          <a:lstStyle/>
          <a:p>
            <a:pPr>
              <a:lnSpc>
                <a:spcPct val="150000"/>
              </a:lnSpc>
            </a:pPr>
            <a:r>
              <a:rPr lang="en-US" altLang="zh-CN" sz="4800" b="1">
                <a:solidFill>
                  <a:srgbClr val="FF0000"/>
                </a:solidFill>
                <a:latin typeface="微软雅黑" panose="020B0503020204020204" pitchFamily="34" charset="-122"/>
                <a:ea typeface="微软雅黑" panose="020B0503020204020204" pitchFamily="34" charset="-122"/>
              </a:rPr>
              <a:t>×</a:t>
            </a:r>
            <a:endParaRPr lang="en-US" altLang="zh-CN" sz="4800" b="1">
              <a:solidFill>
                <a:srgbClr val="FF0000"/>
              </a:solidFill>
              <a:latin typeface="微软雅黑" panose="020B0503020204020204" pitchFamily="34" charset="-122"/>
              <a:ea typeface="微软雅黑" panose="020B0503020204020204" pitchFamily="34" charset="-122"/>
            </a:endParaRPr>
          </a:p>
        </p:txBody>
      </p:sp>
      <p:sp>
        <p:nvSpPr>
          <p:cNvPr id="27655" name="文本框 27654"/>
          <p:cNvSpPr txBox="1"/>
          <p:nvPr/>
        </p:nvSpPr>
        <p:spPr>
          <a:xfrm>
            <a:off x="3622675" y="5413375"/>
            <a:ext cx="5508625" cy="583565"/>
          </a:xfrm>
          <a:prstGeom prst="rect">
            <a:avLst/>
          </a:prstGeom>
          <a:solidFill>
            <a:srgbClr val="F2F2F2"/>
          </a:solidFill>
          <a:ln w="9525">
            <a:noFill/>
          </a:ln>
        </p:spPr>
        <p:txBody>
          <a:bodyPr wrap="square" anchor="t" anchorCtr="0">
            <a:spAutoFit/>
          </a:bodyPr>
          <a:lstStyle/>
          <a:p>
            <a:r>
              <a:rPr lang="zh-CN" altLang="en-US" sz="3200" b="1">
                <a:solidFill>
                  <a:srgbClr val="FF0000"/>
                </a:solidFill>
                <a:latin typeface="楷体" panose="02010609060101010101" charset="-122"/>
                <a:ea typeface="楷体" panose="02010609060101010101" charset="-122"/>
              </a:rPr>
              <a:t>控制不同酶合成的基因不同</a:t>
            </a:r>
            <a:endParaRPr lang="zh-CN" altLang="en-US" sz="3200" b="1">
              <a:solidFill>
                <a:srgbClr val="FF0000"/>
              </a:solidFill>
              <a:latin typeface="楷体" panose="02010609060101010101" charset="-122"/>
              <a:ea typeface="楷体" panose="02010609060101010101" charset="-122"/>
            </a:endParaRPr>
          </a:p>
        </p:txBody>
      </p:sp>
      <p:pic>
        <p:nvPicPr>
          <p:cNvPr id="9" name="图片 8"/>
          <p:cNvPicPr>
            <a:picLocks noChangeAspect="1"/>
          </p:cNvPicPr>
          <p:nvPr/>
        </p:nvPicPr>
        <p:blipFill>
          <a:blip r:embed="rId1"/>
          <a:srcRect b="6273"/>
          <a:stretch>
            <a:fillRect/>
          </a:stretch>
        </p:blipFill>
        <p:spPr>
          <a:xfrm rot="10800000">
            <a:off x="-4724" y="5512607"/>
            <a:ext cx="1504157" cy="1342952"/>
          </a:xfrm>
          <a:prstGeom prst="rect">
            <a:avLst/>
          </a:prstGeom>
        </p:spPr>
      </p:pic>
      <p:pic>
        <p:nvPicPr>
          <p:cNvPr id="13" name="图片 12"/>
          <p:cNvPicPr>
            <a:picLocks noChangeAspect="1"/>
          </p:cNvPicPr>
          <p:nvPr/>
        </p:nvPicPr>
        <p:blipFill>
          <a:blip r:embed="rId1"/>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655"/>
                                        </p:tgtEl>
                                        <p:attrNameLst>
                                          <p:attrName>style.visibility</p:attrName>
                                        </p:attrNameLst>
                                      </p:cBhvr>
                                      <p:to>
                                        <p:strVal val="visible"/>
                                      </p:to>
                                    </p:set>
                                    <p:animEffect transition="in" filter="blinds(horizontal)">
                                      <p:cBhvr>
                                        <p:cTn id="23"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7652" grpId="0"/>
      <p:bldP spid="27653" grpId="0"/>
      <p:bldP spid="27654" grpId="0"/>
      <p:bldP spid="276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098280" y="2450465"/>
            <a:ext cx="3093085" cy="7321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576695" y="-12065"/>
            <a:ext cx="5626100" cy="26028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4925" y="-12065"/>
            <a:ext cx="5612765"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判断下列说法是否正确</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6811645" y="50165"/>
            <a:ext cx="5821680" cy="2997835"/>
            <a:chOff x="391" y="1456"/>
            <a:chExt cx="9168" cy="4721"/>
          </a:xfrm>
        </p:grpSpPr>
        <p:sp>
          <p:nvSpPr>
            <p:cNvPr id="4" name="文本框 3"/>
            <p:cNvSpPr txBox="1"/>
            <p:nvPr/>
          </p:nvSpPr>
          <p:spPr>
            <a:xfrm>
              <a:off x="4335" y="1456"/>
              <a:ext cx="1896" cy="725"/>
            </a:xfrm>
            <a:prstGeom prst="rect">
              <a:avLst/>
            </a:prstGeom>
            <a:noFill/>
          </p:spPr>
          <p:txBody>
            <a:bodyPr wrap="square" rtlCol="0">
              <a:spAutoFit/>
            </a:bodyPr>
            <a:lstStyle/>
            <a:p>
              <a:pPr algn="ctr"/>
              <a:r>
                <a:rPr lang="zh-CN" altLang="en-US" sz="2400" b="1">
                  <a:latin typeface="微软雅黑" panose="020B0503020204020204" pitchFamily="34" charset="-122"/>
                  <a:ea typeface="微软雅黑" panose="020B0503020204020204" pitchFamily="34" charset="-122"/>
                </a:rPr>
                <a:t>葡萄糖</a:t>
              </a:r>
              <a:endParaRPr lang="zh-CN" altLang="en-US" sz="2400" b="1">
                <a:latin typeface="微软雅黑" panose="020B0503020204020204" pitchFamily="34" charset="-122"/>
                <a:ea typeface="微软雅黑" panose="020B0503020204020204" pitchFamily="34" charset="-122"/>
              </a:endParaRPr>
            </a:p>
          </p:txBody>
        </p:sp>
        <p:sp>
          <p:nvSpPr>
            <p:cNvPr id="5" name="文本框 4"/>
            <p:cNvSpPr txBox="1"/>
            <p:nvPr/>
          </p:nvSpPr>
          <p:spPr>
            <a:xfrm>
              <a:off x="4335" y="3363"/>
              <a:ext cx="1896" cy="725"/>
            </a:xfrm>
            <a:prstGeom prst="rect">
              <a:avLst/>
            </a:prstGeom>
            <a:noFill/>
          </p:spPr>
          <p:txBody>
            <a:bodyPr wrap="square" rtlCol="0">
              <a:spAutoFit/>
            </a:bodyPr>
            <a:lstStyle/>
            <a:p>
              <a:pPr algn="ctr"/>
              <a:r>
                <a:rPr lang="zh-CN" altLang="en-US" sz="2400" b="1">
                  <a:solidFill>
                    <a:srgbClr val="FF0000"/>
                  </a:solidFill>
                  <a:latin typeface="微软雅黑" panose="020B0503020204020204" pitchFamily="34" charset="-122"/>
                  <a:ea typeface="微软雅黑" panose="020B0503020204020204" pitchFamily="34" charset="-122"/>
                </a:rPr>
                <a:t>丙酮酸</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992" y="5452"/>
              <a:ext cx="2689" cy="725"/>
            </a:xfrm>
            <a:prstGeom prst="rect">
              <a:avLst/>
            </a:prstGeom>
            <a:noFill/>
          </p:spPr>
          <p:txBody>
            <a:bodyPr wrap="square" rtlCol="0">
              <a:spAutoFit/>
            </a:bodyPr>
            <a:lstStyle/>
            <a:p>
              <a:pPr algn="ctr"/>
              <a:r>
                <a:rPr lang="en-US" altLang="zh-CN" sz="2400" b="1">
                  <a:latin typeface="微软雅黑" panose="020B0503020204020204" pitchFamily="34" charset="-122"/>
                  <a:ea typeface="微软雅黑" panose="020B0503020204020204" pitchFamily="34" charset="-122"/>
                </a:rPr>
                <a:t>CO</a:t>
              </a:r>
              <a:r>
                <a:rPr lang="en-US" altLang="zh-CN" sz="2400" b="1" baseline="-25000">
                  <a:latin typeface="微软雅黑" panose="020B0503020204020204" pitchFamily="34" charset="-122"/>
                  <a:ea typeface="微软雅黑" panose="020B0503020204020204" pitchFamily="34" charset="-122"/>
                </a:rPr>
                <a:t>2</a:t>
              </a:r>
              <a:r>
                <a:rPr lang="en-US" altLang="zh-CN" sz="2400" b="1">
                  <a:latin typeface="微软雅黑" panose="020B0503020204020204" pitchFamily="34" charset="-122"/>
                  <a:ea typeface="微软雅黑" panose="020B0503020204020204" pitchFamily="34" charset="-122"/>
                </a:rPr>
                <a:t>+H</a:t>
              </a:r>
              <a:r>
                <a:rPr lang="en-US" altLang="zh-CN" sz="2400" b="1" baseline="-25000">
                  <a:latin typeface="微软雅黑" panose="020B0503020204020204" pitchFamily="34" charset="-122"/>
                  <a:ea typeface="微软雅黑" panose="020B0503020204020204" pitchFamily="34" charset="-122"/>
                </a:rPr>
                <a:t>2</a:t>
              </a:r>
              <a:r>
                <a:rPr lang="en-US" altLang="zh-CN" sz="2400" b="1">
                  <a:latin typeface="微软雅黑" panose="020B0503020204020204" pitchFamily="34" charset="-122"/>
                  <a:ea typeface="微软雅黑" panose="020B0503020204020204" pitchFamily="34" charset="-122"/>
                </a:rPr>
                <a:t>O</a:t>
              </a:r>
              <a:endParaRPr lang="en-US" altLang="zh-CN" sz="2400" b="1">
                <a:latin typeface="微软雅黑" panose="020B0503020204020204" pitchFamily="34" charset="-122"/>
                <a:ea typeface="微软雅黑" panose="020B0503020204020204" pitchFamily="34" charset="-122"/>
              </a:endParaRPr>
            </a:p>
          </p:txBody>
        </p:sp>
        <p:sp>
          <p:nvSpPr>
            <p:cNvPr id="7" name="矩形 6"/>
            <p:cNvSpPr/>
            <p:nvPr/>
          </p:nvSpPr>
          <p:spPr>
            <a:xfrm>
              <a:off x="4233" y="3245"/>
              <a:ext cx="2090" cy="985"/>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flipH="1">
              <a:off x="5278" y="2121"/>
              <a:ext cx="5" cy="1064"/>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5278" y="4371"/>
              <a:ext cx="5" cy="1064"/>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3"/>
            </p:cNvCxnSpPr>
            <p:nvPr/>
          </p:nvCxnSpPr>
          <p:spPr>
            <a:xfrm>
              <a:off x="6323" y="3738"/>
              <a:ext cx="1481"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1"/>
            </p:cNvCxnSpPr>
            <p:nvPr/>
          </p:nvCxnSpPr>
          <p:spPr>
            <a:xfrm flipH="1">
              <a:off x="2735" y="3738"/>
              <a:ext cx="1498" cy="0"/>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738" y="3353"/>
              <a:ext cx="1821" cy="725"/>
            </a:xfrm>
            <a:prstGeom prst="rect">
              <a:avLst/>
            </a:prstGeom>
            <a:noFill/>
          </p:spPr>
          <p:txBody>
            <a:bodyPr wrap="square" rtlCol="0">
              <a:spAutoFit/>
            </a:bodyPr>
            <a:lstStyle/>
            <a:p>
              <a:pPr algn="l"/>
              <a:r>
                <a:rPr lang="zh-CN" altLang="en-US" sz="2400" b="1">
                  <a:latin typeface="微软雅黑" panose="020B0503020204020204" pitchFamily="34" charset="-122"/>
                  <a:ea typeface="微软雅黑" panose="020B0503020204020204" pitchFamily="34" charset="-122"/>
                </a:rPr>
                <a:t>乳酸</a:t>
              </a:r>
              <a:endParaRPr lang="zh-CN" altLang="en-US" sz="2400" b="1">
                <a:latin typeface="微软雅黑" panose="020B0503020204020204" pitchFamily="34" charset="-122"/>
                <a:ea typeface="微软雅黑" panose="020B0503020204020204" pitchFamily="34" charset="-122"/>
              </a:endParaRPr>
            </a:p>
          </p:txBody>
        </p:sp>
        <p:sp>
          <p:nvSpPr>
            <p:cNvPr id="13" name="文本框 12"/>
            <p:cNvSpPr txBox="1"/>
            <p:nvPr/>
          </p:nvSpPr>
          <p:spPr>
            <a:xfrm>
              <a:off x="391" y="3363"/>
              <a:ext cx="2699" cy="725"/>
            </a:xfrm>
            <a:prstGeom prst="rect">
              <a:avLst/>
            </a:prstGeom>
            <a:noFill/>
          </p:spPr>
          <p:txBody>
            <a:bodyPr wrap="square" rtlCol="0">
              <a:spAutoFit/>
            </a:bodyPr>
            <a:lstStyle/>
            <a:p>
              <a:pPr algn="l"/>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乙醇</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400" b="1" baseline="-25000">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sz="2400" b="1" baseline="-250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 name="文本框 1"/>
          <p:cNvSpPr txBox="1"/>
          <p:nvPr/>
        </p:nvSpPr>
        <p:spPr>
          <a:xfrm>
            <a:off x="9874885" y="445770"/>
            <a:ext cx="739775" cy="521970"/>
          </a:xfrm>
          <a:prstGeom prst="rect">
            <a:avLst/>
          </a:prstGeom>
          <a:noFill/>
        </p:spPr>
        <p:txBody>
          <a:bodyPr wrap="square" rtlCol="0">
            <a:spAutoFit/>
          </a:bodyPr>
          <a:lstStyle/>
          <a:p>
            <a:r>
              <a:rPr lang="zh-CN" altLang="en-US" sz="2800"/>
              <a:t>①</a:t>
            </a:r>
            <a:endParaRPr lang="zh-CN" altLang="en-US" sz="2800"/>
          </a:p>
        </p:txBody>
      </p:sp>
      <p:sp>
        <p:nvSpPr>
          <p:cNvPr id="15" name="文本框 14"/>
          <p:cNvSpPr txBox="1"/>
          <p:nvPr/>
        </p:nvSpPr>
        <p:spPr>
          <a:xfrm>
            <a:off x="9874885" y="1879600"/>
            <a:ext cx="739775" cy="521970"/>
          </a:xfrm>
          <a:prstGeom prst="rect">
            <a:avLst/>
          </a:prstGeom>
          <a:noFill/>
        </p:spPr>
        <p:txBody>
          <a:bodyPr wrap="square" rtlCol="0">
            <a:spAutoFit/>
          </a:bodyPr>
          <a:lstStyle/>
          <a:p>
            <a:r>
              <a:rPr lang="zh-CN" altLang="en-US" sz="2800"/>
              <a:t>②</a:t>
            </a:r>
            <a:endParaRPr lang="zh-CN" altLang="en-US" sz="2800"/>
          </a:p>
        </p:txBody>
      </p:sp>
      <p:sp>
        <p:nvSpPr>
          <p:cNvPr id="16" name="文本框 15"/>
          <p:cNvSpPr txBox="1"/>
          <p:nvPr/>
        </p:nvSpPr>
        <p:spPr>
          <a:xfrm>
            <a:off x="8522970" y="976630"/>
            <a:ext cx="739775" cy="521970"/>
          </a:xfrm>
          <a:prstGeom prst="rect">
            <a:avLst/>
          </a:prstGeom>
          <a:noFill/>
        </p:spPr>
        <p:txBody>
          <a:bodyPr wrap="square" rtlCol="0">
            <a:spAutoFit/>
          </a:bodyPr>
          <a:lstStyle/>
          <a:p>
            <a:r>
              <a:rPr lang="zh-CN" altLang="en-US" sz="2800"/>
              <a:t>③</a:t>
            </a:r>
            <a:endParaRPr lang="zh-CN" altLang="en-US" sz="2800"/>
          </a:p>
        </p:txBody>
      </p:sp>
      <p:sp>
        <p:nvSpPr>
          <p:cNvPr id="17" name="文本框 16"/>
          <p:cNvSpPr txBox="1"/>
          <p:nvPr/>
        </p:nvSpPr>
        <p:spPr>
          <a:xfrm>
            <a:off x="10777855" y="963930"/>
            <a:ext cx="739775" cy="521970"/>
          </a:xfrm>
          <a:prstGeom prst="rect">
            <a:avLst/>
          </a:prstGeom>
          <a:noFill/>
        </p:spPr>
        <p:txBody>
          <a:bodyPr wrap="square" rtlCol="0">
            <a:spAutoFit/>
          </a:bodyPr>
          <a:lstStyle/>
          <a:p>
            <a:r>
              <a:rPr lang="zh-CN" altLang="en-US" sz="2800"/>
              <a:t>④</a:t>
            </a:r>
            <a:endParaRPr lang="zh-CN" altLang="en-US" sz="2800"/>
          </a:p>
        </p:txBody>
      </p:sp>
      <p:sp>
        <p:nvSpPr>
          <p:cNvPr id="18" name="文本框 17"/>
          <p:cNvSpPr txBox="1"/>
          <p:nvPr/>
        </p:nvSpPr>
        <p:spPr>
          <a:xfrm>
            <a:off x="0" y="2590800"/>
            <a:ext cx="12191365" cy="4225290"/>
          </a:xfrm>
          <a:prstGeom prst="rect">
            <a:avLst/>
          </a:prstGeom>
          <a:noFill/>
        </p:spPr>
        <p:txBody>
          <a:bodyPr wrap="square" rtlCol="0">
            <a:spAutoFit/>
          </a:bodyPr>
          <a:lstStyle/>
          <a:p>
            <a:pPr>
              <a:lnSpc>
                <a:spcPct val="12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）植物细胞能进行过程①和③或①和④（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）真核细胞的细胞质基质能进行过程①和②（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）原核细胞不能进行过程②</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）乳酸菌细胞内过程④消耗</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，并产生少量</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ATP(       )</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）哺乳成熟的红细胞只能进行过程①和④（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）葡萄糖中的能量通过过程①和③一部分转移至</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ATP</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，其余的存留在酒精中（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文本框 22"/>
          <p:cNvSpPr txBox="1"/>
          <p:nvPr/>
        </p:nvSpPr>
        <p:spPr>
          <a:xfrm>
            <a:off x="8582025" y="4982210"/>
            <a:ext cx="680720" cy="645160"/>
          </a:xfrm>
          <a:prstGeom prst="rect">
            <a:avLst/>
          </a:prstGeom>
          <a:noFill/>
        </p:spPr>
        <p:txBody>
          <a:bodyPr wrap="square" rtlCol="0">
            <a:spAutoFit/>
          </a:bodyPr>
          <a:lstStyle/>
          <a:p>
            <a:r>
              <a:rPr lang="en-US" altLang="zh-CN" sz="3600" b="1">
                <a:solidFill>
                  <a:srgbClr val="FF0000"/>
                </a:solidFill>
                <a:latin typeface="微软雅黑" panose="020B0503020204020204" pitchFamily="34" charset="-122"/>
                <a:ea typeface="微软雅黑" panose="020B0503020204020204" pitchFamily="34" charset="-122"/>
              </a:rPr>
              <a:t>√</a:t>
            </a:r>
            <a:endParaRPr lang="en-US" altLang="zh-CN" sz="3600" b="1">
              <a:solidFill>
                <a:srgbClr val="FF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2934335" y="6170930"/>
            <a:ext cx="680720" cy="645160"/>
          </a:xfrm>
          <a:prstGeom prst="rect">
            <a:avLst/>
          </a:prstGeom>
          <a:noFill/>
        </p:spPr>
        <p:txBody>
          <a:bodyPr wrap="square" rtlCol="0">
            <a:spAutoFit/>
          </a:bodyPr>
          <a:lstStyle/>
          <a:p>
            <a:r>
              <a:rPr lang="zh-CN" altLang="en-US" sz="3600" b="1">
                <a:solidFill>
                  <a:srgbClr val="FF0000"/>
                </a:solidFill>
                <a:latin typeface="微软雅黑" panose="020B0503020204020204" pitchFamily="34" charset="-122"/>
                <a:ea typeface="微软雅黑" panose="020B0503020204020204" pitchFamily="34" charset="-122"/>
              </a:rPr>
              <a:t>×</a:t>
            </a:r>
            <a:endParaRPr lang="zh-CN" altLang="en-US" sz="3600" b="1">
              <a:solidFill>
                <a:srgbClr val="FF000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252460" y="2670175"/>
            <a:ext cx="680720" cy="645160"/>
          </a:xfrm>
          <a:prstGeom prst="rect">
            <a:avLst/>
          </a:prstGeom>
          <a:noFill/>
        </p:spPr>
        <p:txBody>
          <a:bodyPr wrap="square" rtlCol="0">
            <a:spAutoFit/>
          </a:bodyPr>
          <a:lstStyle/>
          <a:p>
            <a:r>
              <a:rPr lang="en-US" altLang="zh-CN" sz="3600" b="1">
                <a:solidFill>
                  <a:srgbClr val="FF0000"/>
                </a:solidFill>
                <a:latin typeface="微软雅黑" panose="020B0503020204020204" pitchFamily="34" charset="-122"/>
                <a:ea typeface="微软雅黑" panose="020B0503020204020204" pitchFamily="34" charset="-122"/>
              </a:rPr>
              <a:t>√</a:t>
            </a:r>
            <a:endParaRPr lang="en-US" altLang="zh-CN" sz="3600" b="1">
              <a:solidFill>
                <a:srgbClr val="FF000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8933180" y="3195955"/>
            <a:ext cx="680720" cy="645160"/>
          </a:xfrm>
          <a:prstGeom prst="rect">
            <a:avLst/>
          </a:prstGeom>
          <a:noFill/>
        </p:spPr>
        <p:txBody>
          <a:bodyPr wrap="square" rtlCol="0">
            <a:spAutoFit/>
          </a:bodyPr>
          <a:lstStyle/>
          <a:p>
            <a:r>
              <a:rPr lang="zh-CN" altLang="en-US" sz="3600" b="1">
                <a:solidFill>
                  <a:srgbClr val="FF0000"/>
                </a:solidFill>
                <a:latin typeface="微软雅黑" panose="020B0503020204020204" pitchFamily="34" charset="-122"/>
                <a:ea typeface="微软雅黑" panose="020B0503020204020204" pitchFamily="34" charset="-122"/>
              </a:rPr>
              <a:t>×</a:t>
            </a:r>
            <a:endParaRPr lang="zh-CN" altLang="en-US" sz="3600" b="1">
              <a:solidFill>
                <a:srgbClr val="FF0000"/>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5933440" y="3841115"/>
            <a:ext cx="680720" cy="645160"/>
          </a:xfrm>
          <a:prstGeom prst="rect">
            <a:avLst/>
          </a:prstGeom>
          <a:noFill/>
        </p:spPr>
        <p:txBody>
          <a:bodyPr wrap="square" rtlCol="0">
            <a:spAutoFit/>
          </a:bodyPr>
          <a:lstStyle/>
          <a:p>
            <a:r>
              <a:rPr lang="zh-CN" altLang="en-US" sz="3600" b="1">
                <a:solidFill>
                  <a:srgbClr val="FF0000"/>
                </a:solidFill>
                <a:latin typeface="微软雅黑" panose="020B0503020204020204" pitchFamily="34" charset="-122"/>
                <a:ea typeface="微软雅黑" panose="020B0503020204020204" pitchFamily="34" charset="-122"/>
              </a:rPr>
              <a:t>×</a:t>
            </a:r>
            <a:endParaRPr lang="zh-CN" altLang="en-US" sz="3600" b="1">
              <a:solidFill>
                <a:srgbClr val="FF0000"/>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9737725" y="4487545"/>
            <a:ext cx="680720" cy="645160"/>
          </a:xfrm>
          <a:prstGeom prst="rect">
            <a:avLst/>
          </a:prstGeom>
          <a:noFill/>
        </p:spPr>
        <p:txBody>
          <a:bodyPr wrap="square" rtlCol="0">
            <a:spAutoFit/>
          </a:bodyPr>
          <a:lstStyle/>
          <a:p>
            <a:r>
              <a:rPr lang="zh-CN" altLang="en-US" sz="3600" b="1">
                <a:solidFill>
                  <a:srgbClr val="FF0000"/>
                </a:solidFill>
                <a:latin typeface="微软雅黑" panose="020B0503020204020204" pitchFamily="34" charset="-122"/>
                <a:ea typeface="微软雅黑" panose="020B0503020204020204" pitchFamily="34" charset="-122"/>
              </a:rPr>
              <a:t>×</a:t>
            </a:r>
            <a:endParaRPr lang="zh-CN" altLang="en-US" sz="3600" b="1">
              <a:solidFill>
                <a:srgbClr val="FF000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表格 32769"/>
          <p:cNvGraphicFramePr>
            <a:graphicFrameLocks noGrp="1"/>
          </p:cNvGraphicFramePr>
          <p:nvPr>
            <p:custDataLst>
              <p:tags r:id="rId1"/>
            </p:custDataLst>
          </p:nvPr>
        </p:nvGraphicFramePr>
        <p:xfrm>
          <a:off x="34925" y="73025"/>
          <a:ext cx="12087225" cy="6635750"/>
        </p:xfrm>
        <a:graphic>
          <a:graphicData uri="http://schemas.openxmlformats.org/drawingml/2006/table">
            <a:tbl>
              <a:tblPr/>
              <a:tblGrid>
                <a:gridCol w="847725"/>
                <a:gridCol w="1378585"/>
                <a:gridCol w="4622800"/>
                <a:gridCol w="5238115"/>
              </a:tblGrid>
              <a:tr h="628650">
                <a:tc gridSpan="2">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项目</a:t>
                      </a: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hMerge="1">
                  <a:tcPr>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有氧呼吸</a:t>
                      </a: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无氧呼吸</a:t>
                      </a: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r>
              <a:tr h="584835">
                <a:tc rowSpan="5">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不同点</a:t>
                      </a: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场所</a:t>
                      </a: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r>
              <a:tr h="730250">
                <a:tc vMerge="1">
                  <a:tcP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条件</a:t>
                      </a: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r>
              <a:tr h="577850">
                <a:tc vMerge="1">
                  <a:tcP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产物</a:t>
                      </a: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r>
              <a:tr h="880110">
                <a:tc vMerge="1">
                  <a:tcP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能量</a:t>
                      </a: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r>
              <a:tr h="1040130">
                <a:tc vMerge="1">
                  <a:tcP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B w="19050" cap="flat" cmpd="sng">
                      <a:solidFill>
                        <a:srgbClr val="000099"/>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特点</a:t>
                      </a:r>
                      <a:endParaRPr lang="zh-CN" altLang="en-US" sz="2800" b="1">
                        <a:solidFill>
                          <a:schemeClr val="tx1"/>
                        </a:solidFill>
                        <a:latin typeface="微软雅黑" panose="020B0503020204020204" pitchFamily="34" charset="-122"/>
                        <a:ea typeface="微软雅黑" panose="020B0503020204020204" pitchFamily="34" charset="-122"/>
                      </a:endParaRPr>
                    </a:p>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r>
              <a:tr h="730885">
                <a:tc rowSpan="3">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相同点</a:t>
                      </a: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过程</a:t>
                      </a: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gridSpan="2">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hMerge="1">
                  <a:tcPr>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tcPr>
                </a:tc>
              </a:tr>
              <a:tr h="732155">
                <a:tc vMerge="1">
                  <a:tcP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实质</a:t>
                      </a: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gridSpan="2">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hMerge="1">
                  <a:tcPr>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tcPr>
                </a:tc>
              </a:tr>
              <a:tr h="730885">
                <a:tc vMerge="1">
                  <a:tcP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B w="19050" cap="flat" cmpd="sng">
                      <a:solidFill>
                        <a:srgbClr val="000099"/>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2800" b="1">
                          <a:solidFill>
                            <a:schemeClr val="tx1"/>
                          </a:solidFill>
                          <a:latin typeface="微软雅黑" panose="020B0503020204020204" pitchFamily="34" charset="-122"/>
                          <a:ea typeface="微软雅黑" panose="020B0503020204020204" pitchFamily="34" charset="-122"/>
                        </a:rPr>
                        <a:t>意义</a:t>
                      </a: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gridSpan="2">
                  <a:txBody>
                    <a:bodyPr wrap="square"/>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zh-CN" altLang="en-US" sz="2800" b="1">
                        <a:solidFill>
                          <a:schemeClr val="tx1"/>
                        </a:solidFill>
                        <a:latin typeface="微软雅黑" panose="020B0503020204020204" pitchFamily="34" charset="-122"/>
                        <a:ea typeface="微软雅黑" panose="020B0503020204020204" pitchFamily="34" charset="-122"/>
                      </a:endParaRPr>
                    </a:p>
                  </a:txBody>
                  <a:tcPr vert="horz" anchor="ctr">
                    <a:lnL w="19050" cap="flat" cmpd="sng">
                      <a:solidFill>
                        <a:srgbClr val="000099"/>
                      </a:solidFill>
                      <a:prstDash val="solid"/>
                      <a:headEnd type="none" w="med" len="med"/>
                      <a:tailEnd type="none" w="med" len="med"/>
                    </a:lnL>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lnTlToBr>
                      <a:noFill/>
                    </a:lnTlToBr>
                    <a:lnBlToTr>
                      <a:noFill/>
                    </a:lnBlToTr>
                    <a:noFill/>
                  </a:tcPr>
                </a:tc>
                <a:tc hMerge="1">
                  <a:tcPr>
                    <a:lnR w="19050" cap="flat" cmpd="sng">
                      <a:solidFill>
                        <a:srgbClr val="000099"/>
                      </a:solidFill>
                      <a:prstDash val="solid"/>
                      <a:headEnd type="none" w="med" len="med"/>
                      <a:tailEnd type="none" w="med" len="med"/>
                    </a:lnR>
                    <a:lnT w="19050" cap="flat" cmpd="sng">
                      <a:solidFill>
                        <a:srgbClr val="000099"/>
                      </a:solidFill>
                      <a:prstDash val="solid"/>
                      <a:headEnd type="none" w="med" len="med"/>
                      <a:tailEnd type="none" w="med" len="med"/>
                    </a:lnT>
                    <a:lnB w="19050" cap="flat" cmpd="sng">
                      <a:solidFill>
                        <a:srgbClr val="000099"/>
                      </a:solidFill>
                      <a:prstDash val="solid"/>
                      <a:headEnd type="none" w="med" len="med"/>
                      <a:tailEnd type="none" w="med" len="med"/>
                    </a:lnB>
                  </a:tcPr>
                </a:tc>
              </a:tr>
            </a:tbl>
          </a:graphicData>
        </a:graphic>
      </p:graphicFrame>
      <p:sp>
        <p:nvSpPr>
          <p:cNvPr id="32812" name="矩形 32811"/>
          <p:cNvSpPr/>
          <p:nvPr/>
        </p:nvSpPr>
        <p:spPr>
          <a:xfrm>
            <a:off x="3060700" y="781050"/>
            <a:ext cx="3530600" cy="521970"/>
          </a:xfrm>
          <a:prstGeom prst="rect">
            <a:avLst/>
          </a:prstGeom>
          <a:noFill/>
          <a:ln w="9525">
            <a:noFill/>
          </a:ln>
        </p:spPr>
        <p:txBody>
          <a:bodyPr wrap="square" anchor="t" anchorCtr="0">
            <a:spAutoFit/>
          </a:bodyPr>
          <a:lstStyle/>
          <a:p>
            <a:pPr algn="ctr"/>
            <a:r>
              <a:rPr lang="zh-CN" altLang="en-US" sz="2800" b="1">
                <a:solidFill>
                  <a:srgbClr val="FF0000"/>
                </a:solidFill>
                <a:latin typeface="微软雅黑" panose="020B0503020204020204" pitchFamily="34" charset="-122"/>
                <a:ea typeface="微软雅黑" panose="020B0503020204020204" pitchFamily="34" charset="-122"/>
              </a:rPr>
              <a:t>细胞质基质、线粒体</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32813" name="矩形 32812"/>
          <p:cNvSpPr/>
          <p:nvPr/>
        </p:nvSpPr>
        <p:spPr>
          <a:xfrm>
            <a:off x="7807325" y="781050"/>
            <a:ext cx="3455988" cy="521970"/>
          </a:xfrm>
          <a:prstGeom prst="rect">
            <a:avLst/>
          </a:prstGeom>
          <a:noFill/>
          <a:ln w="9525">
            <a:noFill/>
          </a:ln>
        </p:spPr>
        <p:txBody>
          <a:bodyPr anchor="t" anchorCtr="0">
            <a:spAutoFit/>
          </a:bodyPr>
          <a:lstStyle/>
          <a:p>
            <a:pPr algn="ctr">
              <a:spcBef>
                <a:spcPct val="20000"/>
              </a:spcBef>
              <a:buClr>
                <a:schemeClr val="hlink"/>
              </a:buClr>
              <a:buSzPct val="80000"/>
            </a:pPr>
            <a:r>
              <a:rPr lang="zh-CN" altLang="en-US" sz="2800" b="1">
                <a:solidFill>
                  <a:srgbClr val="000000"/>
                </a:solidFill>
                <a:latin typeface="微软雅黑" panose="020B0503020204020204" pitchFamily="34" charset="-122"/>
                <a:ea typeface="微软雅黑" panose="020B0503020204020204" pitchFamily="34" charset="-122"/>
              </a:rPr>
              <a:t>细胞质基质</a:t>
            </a: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2814" name="矩形 32813"/>
          <p:cNvSpPr/>
          <p:nvPr/>
        </p:nvSpPr>
        <p:spPr>
          <a:xfrm>
            <a:off x="3222625" y="1356360"/>
            <a:ext cx="2952750" cy="521970"/>
          </a:xfrm>
          <a:prstGeom prst="rect">
            <a:avLst/>
          </a:prstGeom>
          <a:noFill/>
          <a:ln w="9525">
            <a:noFill/>
          </a:ln>
        </p:spPr>
        <p:txBody>
          <a:bodyPr anchor="t" anchorCtr="0">
            <a:spAutoFit/>
          </a:bodyPr>
          <a:lstStyle/>
          <a:p>
            <a:pPr algn="ctr">
              <a:spcBef>
                <a:spcPct val="20000"/>
              </a:spcBef>
              <a:buClr>
                <a:schemeClr val="hlink"/>
              </a:buClr>
              <a:buSzPct val="80000"/>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需</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、多种酶</a:t>
            </a:r>
            <a:endParaRPr lang="zh-CN" altLang="en-US"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815" name="矩形 32814"/>
          <p:cNvSpPr/>
          <p:nvPr/>
        </p:nvSpPr>
        <p:spPr>
          <a:xfrm>
            <a:off x="3144838" y="2058353"/>
            <a:ext cx="2879725" cy="521970"/>
          </a:xfrm>
          <a:prstGeom prst="rect">
            <a:avLst/>
          </a:prstGeom>
          <a:noFill/>
          <a:ln w="9525">
            <a:noFill/>
          </a:ln>
        </p:spPr>
        <p:txBody>
          <a:bodyPr anchor="t" anchorCtr="0">
            <a:spAutoFit/>
          </a:bodyPr>
          <a:lstStyle/>
          <a:p>
            <a:pPr algn="ct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a:t>
            </a:r>
            <a:endPar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816" name="矩形 32815"/>
          <p:cNvSpPr/>
          <p:nvPr/>
        </p:nvSpPr>
        <p:spPr>
          <a:xfrm>
            <a:off x="7940675" y="2058353"/>
            <a:ext cx="3600450" cy="521970"/>
          </a:xfrm>
          <a:prstGeom prst="rect">
            <a:avLst/>
          </a:prstGeom>
          <a:noFill/>
          <a:ln w="9525">
            <a:noFill/>
          </a:ln>
        </p:spPr>
        <p:txBody>
          <a:bodyPr anchor="t" anchorCtr="0">
            <a:spAutoFit/>
          </a:bodyPr>
          <a:lstStyle/>
          <a:p>
            <a:pPr algn="ct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酒精和</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或乳酸</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817" name="矩形 32816"/>
          <p:cNvSpPr/>
          <p:nvPr/>
        </p:nvSpPr>
        <p:spPr>
          <a:xfrm>
            <a:off x="2727960" y="2857500"/>
            <a:ext cx="4196080" cy="521970"/>
          </a:xfrm>
          <a:prstGeom prst="rect">
            <a:avLst/>
          </a:prstGeom>
          <a:noFill/>
          <a:ln w="9525">
            <a:noFill/>
          </a:ln>
        </p:spPr>
        <p:txBody>
          <a:bodyPr wrap="square" anchor="t" anchorCtr="0">
            <a:spAutoFit/>
          </a:bodyPr>
          <a:lstStyle/>
          <a:p>
            <a:pPr algn="ct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大量（</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2870KJ/mol</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818" name="矩形 32817"/>
          <p:cNvSpPr/>
          <p:nvPr/>
        </p:nvSpPr>
        <p:spPr>
          <a:xfrm>
            <a:off x="6809105" y="2863850"/>
            <a:ext cx="5354320" cy="521970"/>
          </a:xfrm>
          <a:prstGeom prst="rect">
            <a:avLst/>
          </a:prstGeom>
          <a:noFill/>
          <a:ln w="9525">
            <a:noFill/>
          </a:ln>
        </p:spPr>
        <p:txBody>
          <a:bodyPr wrap="square" anchor="t" anchorCtr="0">
            <a:spAutoFit/>
          </a:bodyPr>
          <a:lstStyle/>
          <a:p>
            <a:pPr algn="ct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少量</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(196.65</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225.94KJ/mol)</a:t>
            </a:r>
            <a:endPar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819" name="矩形 32818"/>
          <p:cNvSpPr/>
          <p:nvPr/>
        </p:nvSpPr>
        <p:spPr>
          <a:xfrm>
            <a:off x="2856230" y="3522980"/>
            <a:ext cx="3853815" cy="953135"/>
          </a:xfrm>
          <a:prstGeom prst="rect">
            <a:avLst/>
          </a:prstGeom>
          <a:noFill/>
          <a:ln w="9525">
            <a:noFill/>
          </a:ln>
        </p:spPr>
        <p:txBody>
          <a:bodyPr wrap="square" anchor="t" anchorCtr="0">
            <a:spAutoFit/>
          </a:bodyPr>
          <a:lstStyle/>
          <a:p>
            <a:pPr algn="ctr"/>
            <a:r>
              <a:rPr lang="zh-CN" altLang="en-US" sz="2800" b="1">
                <a:solidFill>
                  <a:srgbClr val="FF0000"/>
                </a:solidFill>
                <a:latin typeface="微软雅黑" panose="020B0503020204020204" pitchFamily="34" charset="-122"/>
                <a:ea typeface="微软雅黑" panose="020B0503020204020204" pitchFamily="34" charset="-122"/>
              </a:rPr>
              <a:t>有机物彻底分解，</a:t>
            </a:r>
            <a:endParaRPr lang="zh-CN" altLang="en-US" sz="2800" b="1">
              <a:solidFill>
                <a:srgbClr val="FF0000"/>
              </a:solidFill>
              <a:latin typeface="微软雅黑" panose="020B0503020204020204" pitchFamily="34" charset="-122"/>
              <a:ea typeface="微软雅黑" panose="020B0503020204020204" pitchFamily="34" charset="-122"/>
            </a:endParaRPr>
          </a:p>
          <a:p>
            <a:pPr algn="ctr"/>
            <a:r>
              <a:rPr lang="zh-CN" altLang="en-US" sz="2800" b="1">
                <a:solidFill>
                  <a:srgbClr val="FF0000"/>
                </a:solidFill>
                <a:latin typeface="微软雅黑" panose="020B0503020204020204" pitchFamily="34" charset="-122"/>
                <a:ea typeface="微软雅黑" panose="020B0503020204020204" pitchFamily="34" charset="-122"/>
              </a:rPr>
              <a:t>能量完全释放</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32820" name="矩形 32819"/>
          <p:cNvSpPr/>
          <p:nvPr/>
        </p:nvSpPr>
        <p:spPr>
          <a:xfrm>
            <a:off x="8084820" y="3529013"/>
            <a:ext cx="3455988" cy="953135"/>
          </a:xfrm>
          <a:prstGeom prst="rect">
            <a:avLst/>
          </a:prstGeom>
          <a:noFill/>
          <a:ln w="9525">
            <a:noFill/>
          </a:ln>
        </p:spPr>
        <p:txBody>
          <a:bodyPr anchor="t" anchorCtr="0">
            <a:spAutoFit/>
          </a:bodyPr>
          <a:lstStyle/>
          <a:p>
            <a:pPr algn="ctr">
              <a:spcBef>
                <a:spcPct val="20000"/>
              </a:spcBef>
              <a:buClr>
                <a:schemeClr val="hlink"/>
              </a:buClr>
              <a:buSzPct val="80000"/>
            </a:pPr>
            <a:r>
              <a:rPr lang="zh-CN" altLang="en-US" sz="2800" b="1">
                <a:solidFill>
                  <a:srgbClr val="000000"/>
                </a:solidFill>
                <a:latin typeface="微软雅黑" panose="020B0503020204020204" pitchFamily="34" charset="-122"/>
                <a:ea typeface="微软雅黑" panose="020B0503020204020204" pitchFamily="34" charset="-122"/>
              </a:rPr>
              <a:t>有机物没有彻底分解，能量没完全释放</a:t>
            </a: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32821" name="矩形 32820"/>
          <p:cNvSpPr/>
          <p:nvPr/>
        </p:nvSpPr>
        <p:spPr>
          <a:xfrm>
            <a:off x="4583430" y="4631690"/>
            <a:ext cx="6286500" cy="521970"/>
          </a:xfrm>
          <a:prstGeom prst="rect">
            <a:avLst/>
          </a:prstGeom>
          <a:noFill/>
          <a:ln w="9525">
            <a:noFill/>
          </a:ln>
        </p:spPr>
        <p:txBody>
          <a:bodyPr anchor="t" anchorCtr="0">
            <a:spAutoFit/>
          </a:bodyPr>
          <a:lstStyle/>
          <a:p>
            <a:pPr>
              <a:spcBef>
                <a:spcPct val="20000"/>
              </a:spcBef>
              <a:buClr>
                <a:schemeClr val="hlink"/>
              </a:buClr>
              <a:buSzPct val="80000"/>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第一阶段</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葡萄糖</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pitchFamily="2" charset="2"/>
              </a:rPr>
              <a:t></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丙酮酸</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相同</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822" name="矩形 32821"/>
          <p:cNvSpPr/>
          <p:nvPr/>
        </p:nvSpPr>
        <p:spPr>
          <a:xfrm>
            <a:off x="4008438" y="5363210"/>
            <a:ext cx="6276975" cy="521970"/>
          </a:xfrm>
          <a:prstGeom prst="rect">
            <a:avLst/>
          </a:prstGeom>
          <a:noFill/>
          <a:ln w="9525">
            <a:noFill/>
          </a:ln>
        </p:spPr>
        <p:txBody>
          <a:bodyPr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氧化分解有机物，释放能量，产生ATP</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823" name="矩形 32822"/>
          <p:cNvSpPr/>
          <p:nvPr/>
        </p:nvSpPr>
        <p:spPr>
          <a:xfrm>
            <a:off x="4802188" y="5967413"/>
            <a:ext cx="6218237" cy="521970"/>
          </a:xfrm>
          <a:prstGeom prst="rect">
            <a:avLst/>
          </a:prstGeom>
          <a:noFill/>
          <a:ln w="9525">
            <a:noFill/>
          </a:ln>
        </p:spPr>
        <p:txBody>
          <a:bodyPr anchor="t" anchorCtr="0">
            <a:spAutoFit/>
          </a:bodyPr>
          <a:lstStyle/>
          <a:p>
            <a:pPr>
              <a:spcBef>
                <a:spcPct val="20000"/>
              </a:spcBef>
              <a:buClr>
                <a:schemeClr val="hlink"/>
              </a:buClr>
              <a:buSzPct val="80000"/>
            </a:pPr>
            <a:r>
              <a:rPr lang="zh-CN" altLang="en-US" sz="2800" b="1">
                <a:solidFill>
                  <a:srgbClr val="FF0000"/>
                </a:solidFill>
                <a:latin typeface="微软雅黑" panose="020B0503020204020204" pitchFamily="34" charset="-122"/>
                <a:ea typeface="微软雅黑" panose="020B0503020204020204" pitchFamily="34" charset="-122"/>
              </a:rPr>
              <a:t>为生物体生命活动提供能量</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32824" name="矩形 32823"/>
          <p:cNvSpPr/>
          <p:nvPr/>
        </p:nvSpPr>
        <p:spPr>
          <a:xfrm>
            <a:off x="7850188" y="1356360"/>
            <a:ext cx="3527425" cy="521970"/>
          </a:xfrm>
          <a:prstGeom prst="rect">
            <a:avLst/>
          </a:prstGeom>
          <a:noFill/>
          <a:ln w="9525">
            <a:noFill/>
          </a:ln>
        </p:spPr>
        <p:txBody>
          <a:bodyPr anchor="t" anchorCtr="0">
            <a:spAutoFit/>
          </a:bodyPr>
          <a:lstStyle/>
          <a:p>
            <a:pPr algn="ctr">
              <a:spcBef>
                <a:spcPct val="20000"/>
              </a:spcBef>
              <a:buClr>
                <a:schemeClr val="hlink"/>
              </a:buClr>
              <a:buSzPct val="80000"/>
            </a:pP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不需</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、多种酶</a:t>
            </a:r>
            <a:endParaRPr lang="zh-CN" altLang="en-US" sz="2800" b="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812"/>
                                        </p:tgtEl>
                                        <p:attrNameLst>
                                          <p:attrName>style.visibility</p:attrName>
                                        </p:attrNameLst>
                                      </p:cBhvr>
                                      <p:to>
                                        <p:strVal val="visible"/>
                                      </p:to>
                                    </p:set>
                                    <p:animEffect transition="in" filter="randombar(horizontal)">
                                      <p:cBhvr>
                                        <p:cTn id="7" dur="500"/>
                                        <p:tgtEl>
                                          <p:spTgt spid="328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2813"/>
                                        </p:tgtEl>
                                        <p:attrNameLst>
                                          <p:attrName>style.visibility</p:attrName>
                                        </p:attrNameLst>
                                      </p:cBhvr>
                                      <p:to>
                                        <p:strVal val="visible"/>
                                      </p:to>
                                    </p:set>
                                    <p:animEffect transition="in" filter="randombar(horizontal)">
                                      <p:cBhvr>
                                        <p:cTn id="12" dur="500"/>
                                        <p:tgtEl>
                                          <p:spTgt spid="328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2814"/>
                                        </p:tgtEl>
                                        <p:attrNameLst>
                                          <p:attrName>style.visibility</p:attrName>
                                        </p:attrNameLst>
                                      </p:cBhvr>
                                      <p:to>
                                        <p:strVal val="visible"/>
                                      </p:to>
                                    </p:set>
                                    <p:animEffect transition="in" filter="randombar(horizontal)">
                                      <p:cBhvr>
                                        <p:cTn id="17" dur="500"/>
                                        <p:tgtEl>
                                          <p:spTgt spid="3281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2824"/>
                                        </p:tgtEl>
                                        <p:attrNameLst>
                                          <p:attrName>style.visibility</p:attrName>
                                        </p:attrNameLst>
                                      </p:cBhvr>
                                      <p:to>
                                        <p:strVal val="visible"/>
                                      </p:to>
                                    </p:set>
                                    <p:animEffect transition="in" filter="randombar(horizontal)">
                                      <p:cBhvr>
                                        <p:cTn id="22" dur="500"/>
                                        <p:tgtEl>
                                          <p:spTgt spid="3282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2815"/>
                                        </p:tgtEl>
                                        <p:attrNameLst>
                                          <p:attrName>style.visibility</p:attrName>
                                        </p:attrNameLst>
                                      </p:cBhvr>
                                      <p:to>
                                        <p:strVal val="visible"/>
                                      </p:to>
                                    </p:set>
                                    <p:animEffect transition="in" filter="randombar(horizontal)">
                                      <p:cBhvr>
                                        <p:cTn id="27" dur="500"/>
                                        <p:tgtEl>
                                          <p:spTgt spid="328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2816"/>
                                        </p:tgtEl>
                                        <p:attrNameLst>
                                          <p:attrName>style.visibility</p:attrName>
                                        </p:attrNameLst>
                                      </p:cBhvr>
                                      <p:to>
                                        <p:strVal val="visible"/>
                                      </p:to>
                                    </p:set>
                                    <p:animEffect transition="in" filter="randombar(horizontal)">
                                      <p:cBhvr>
                                        <p:cTn id="32" dur="500"/>
                                        <p:tgtEl>
                                          <p:spTgt spid="3281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2817"/>
                                        </p:tgtEl>
                                        <p:attrNameLst>
                                          <p:attrName>style.visibility</p:attrName>
                                        </p:attrNameLst>
                                      </p:cBhvr>
                                      <p:to>
                                        <p:strVal val="visible"/>
                                      </p:to>
                                    </p:set>
                                    <p:animEffect transition="in" filter="randombar(horizontal)">
                                      <p:cBhvr>
                                        <p:cTn id="37" dur="500"/>
                                        <p:tgtEl>
                                          <p:spTgt spid="32817"/>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2818"/>
                                        </p:tgtEl>
                                        <p:attrNameLst>
                                          <p:attrName>style.visibility</p:attrName>
                                        </p:attrNameLst>
                                      </p:cBhvr>
                                      <p:to>
                                        <p:strVal val="visible"/>
                                      </p:to>
                                    </p:set>
                                    <p:animEffect transition="in" filter="randombar(horizontal)">
                                      <p:cBhvr>
                                        <p:cTn id="42" dur="500"/>
                                        <p:tgtEl>
                                          <p:spTgt spid="3281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2819"/>
                                        </p:tgtEl>
                                        <p:attrNameLst>
                                          <p:attrName>style.visibility</p:attrName>
                                        </p:attrNameLst>
                                      </p:cBhvr>
                                      <p:to>
                                        <p:strVal val="visible"/>
                                      </p:to>
                                    </p:set>
                                    <p:animEffect transition="in" filter="randombar(horizontal)">
                                      <p:cBhvr>
                                        <p:cTn id="47" dur="500"/>
                                        <p:tgtEl>
                                          <p:spTgt spid="32819"/>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2820"/>
                                        </p:tgtEl>
                                        <p:attrNameLst>
                                          <p:attrName>style.visibility</p:attrName>
                                        </p:attrNameLst>
                                      </p:cBhvr>
                                      <p:to>
                                        <p:strVal val="visible"/>
                                      </p:to>
                                    </p:set>
                                    <p:animEffect transition="in" filter="randombar(horizontal)">
                                      <p:cBhvr>
                                        <p:cTn id="52" dur="500"/>
                                        <p:tgtEl>
                                          <p:spTgt spid="32820"/>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2821"/>
                                        </p:tgtEl>
                                        <p:attrNameLst>
                                          <p:attrName>style.visibility</p:attrName>
                                        </p:attrNameLst>
                                      </p:cBhvr>
                                      <p:to>
                                        <p:strVal val="visible"/>
                                      </p:to>
                                    </p:set>
                                    <p:animEffect transition="in" filter="randombar(horizontal)">
                                      <p:cBhvr>
                                        <p:cTn id="57" dur="500"/>
                                        <p:tgtEl>
                                          <p:spTgt spid="32821"/>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2822"/>
                                        </p:tgtEl>
                                        <p:attrNameLst>
                                          <p:attrName>style.visibility</p:attrName>
                                        </p:attrNameLst>
                                      </p:cBhvr>
                                      <p:to>
                                        <p:strVal val="visible"/>
                                      </p:to>
                                    </p:set>
                                    <p:animEffect transition="in" filter="randombar(horizontal)">
                                      <p:cBhvr>
                                        <p:cTn id="62" dur="500"/>
                                        <p:tgtEl>
                                          <p:spTgt spid="32822"/>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2823"/>
                                        </p:tgtEl>
                                        <p:attrNameLst>
                                          <p:attrName>style.visibility</p:attrName>
                                        </p:attrNameLst>
                                      </p:cBhvr>
                                      <p:to>
                                        <p:strVal val="visible"/>
                                      </p:to>
                                    </p:set>
                                    <p:animEffect transition="in" filter="randombar(horizontal)">
                                      <p:cBhvr>
                                        <p:cTn id="67" dur="500"/>
                                        <p:tgtEl>
                                          <p:spTgt spid="32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12" grpId="0"/>
      <p:bldP spid="32813" grpId="0"/>
      <p:bldP spid="32814" grpId="0"/>
      <p:bldP spid="32815" grpId="0"/>
      <p:bldP spid="32816" grpId="0"/>
      <p:bldP spid="32817" grpId="0"/>
      <p:bldP spid="32818" grpId="0"/>
      <p:bldP spid="32819" grpId="0"/>
      <p:bldP spid="32820" grpId="0"/>
      <p:bldP spid="32821" grpId="0"/>
      <p:bldP spid="32822" grpId="0"/>
      <p:bldP spid="32823" grpId="0"/>
      <p:bldP spid="328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5841"/>
          <p:cNvSpPr txBox="1"/>
          <p:nvPr/>
        </p:nvSpPr>
        <p:spPr>
          <a:xfrm>
            <a:off x="80645" y="0"/>
            <a:ext cx="12031345" cy="6342380"/>
          </a:xfrm>
          <a:prstGeom prst="rect">
            <a:avLst/>
          </a:prstGeom>
          <a:noFill/>
          <a:ln w="9525">
            <a:noFill/>
          </a:ln>
        </p:spPr>
        <p:txBody>
          <a:bodyPr wrap="square" anchor="t" anchorCtr="0">
            <a:spAutoFit/>
          </a:bodyPr>
          <a:lstStyle/>
          <a:p>
            <a:pPr>
              <a:lnSpc>
                <a:spcPct val="120000"/>
              </a:lnSpc>
            </a:pPr>
            <a:endParaRPr lang="en-US" altLang="zh-CN"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①</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【H】的去向</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A.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有氧呼吸</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阶段产生的［H］用于第三阶段与</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结合生成水；</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B.</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无氧呼吸第一阶段产生的［H］用于第二阶段将</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还原为</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endParaRPr lang="en-US" altLang="zh-CN"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B.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有氧呼吸中</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既是反应物，又是生成物，且生成该物质中的氧全部来自</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2462530" y="1825625"/>
            <a:ext cx="350710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第一、第二</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71145" y="2409190"/>
            <a:ext cx="133032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O</a:t>
            </a:r>
            <a:r>
              <a:rPr lang="zh-CN" altLang="en-US" sz="3200" b="1" baseline="-30000">
                <a:solidFill>
                  <a:srgbClr val="FF0000"/>
                </a:solidFill>
                <a:latin typeface="微软雅黑" panose="020B0503020204020204" pitchFamily="34" charset="-122"/>
                <a:ea typeface="微软雅黑" panose="020B0503020204020204" pitchFamily="34" charset="-122"/>
              </a:rPr>
              <a:t>2</a:t>
            </a:r>
            <a:endParaRPr lang="zh-CN" altLang="en-US" sz="3200" b="1" baseline="-3000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218930" y="2992755"/>
            <a:ext cx="2054860"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丙酮酸</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7705" y="3665855"/>
            <a:ext cx="5065395"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32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32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OH和CO</a:t>
            </a:r>
            <a:r>
              <a:rPr lang="zh-CN" altLang="en-US" sz="3200" b="1" baseline="-30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或</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乳酸</a:t>
            </a:r>
            <a:endPar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2805430" y="4998720"/>
            <a:ext cx="149034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H</a:t>
            </a:r>
            <a:r>
              <a:rPr lang="zh-CN" altLang="en-US" sz="3200" b="1" baseline="-30000">
                <a:solidFill>
                  <a:srgbClr val="FF0000"/>
                </a:solidFill>
                <a:latin typeface="微软雅黑" panose="020B0503020204020204" pitchFamily="34" charset="-122"/>
                <a:ea typeface="微软雅黑" panose="020B0503020204020204" pitchFamily="34" charset="-122"/>
              </a:rPr>
              <a:t>2</a:t>
            </a:r>
            <a:r>
              <a:rPr lang="zh-CN" altLang="en-US" sz="3200" b="1">
                <a:solidFill>
                  <a:srgbClr val="FF0000"/>
                </a:solidFill>
                <a:latin typeface="微软雅黑" panose="020B0503020204020204" pitchFamily="34" charset="-122"/>
                <a:ea typeface="微软雅黑" panose="020B0503020204020204" pitchFamily="34" charset="-122"/>
              </a:rPr>
              <a:t>O</a:t>
            </a:r>
            <a:endParaRPr lang="zh-CN" altLang="en-US" sz="3200" b="1">
              <a:latin typeface="微软雅黑" panose="020B0503020204020204" pitchFamily="34" charset="-122"/>
              <a:ea typeface="微软雅黑" panose="020B0503020204020204" pitchFamily="34" charset="-122"/>
            </a:endParaRPr>
          </a:p>
        </p:txBody>
      </p:sp>
      <p:sp>
        <p:nvSpPr>
          <p:cNvPr id="7" name="文本框 6"/>
          <p:cNvSpPr txBox="1"/>
          <p:nvPr/>
        </p:nvSpPr>
        <p:spPr>
          <a:xfrm>
            <a:off x="2279650" y="5582285"/>
            <a:ext cx="1099185"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rPr>
              <a:t>O</a:t>
            </a:r>
            <a:r>
              <a:rPr lang="zh-CN" altLang="en-US" sz="3200" b="1" baseline="-30000">
                <a:solidFill>
                  <a:srgbClr val="0000FF"/>
                </a:solidFill>
                <a:latin typeface="微软雅黑" panose="020B0503020204020204" pitchFamily="34" charset="-122"/>
                <a:ea typeface="微软雅黑" panose="020B0503020204020204" pitchFamily="34" charset="-122"/>
              </a:rPr>
              <a:t>2</a:t>
            </a:r>
            <a:endParaRPr lang="zh-CN" altLang="en-US" sz="3200" b="1" baseline="-30000">
              <a:solidFill>
                <a:srgbClr val="0000FF"/>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1"/>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36865"/>
          <p:cNvSpPr txBox="1"/>
          <p:nvPr/>
        </p:nvSpPr>
        <p:spPr>
          <a:xfrm>
            <a:off x="0" y="100965"/>
            <a:ext cx="12192000" cy="6587490"/>
          </a:xfrm>
          <a:prstGeom prst="rect">
            <a:avLst/>
          </a:prstGeom>
          <a:noFill/>
          <a:ln w="9525">
            <a:noFill/>
          </a:ln>
        </p:spPr>
        <p:txBody>
          <a:bodyPr wrap="square" anchor="t" anchorCtr="0">
            <a:spAutoFit/>
          </a:bodyPr>
          <a:lstStyle/>
          <a:p>
            <a:pPr>
              <a:lnSpc>
                <a:spcPct val="12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②</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呼吸作用中释放出来的能量绝大多数以</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的形式散失了，产生的热能可用于维持体温或提高外界环境温度</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③</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呼吸作用产生的CO</a:t>
            </a:r>
            <a:r>
              <a:rPr lang="zh-CN" altLang="en-US" sz="32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能</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（降低</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升高）环境中的</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H值</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④</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若呼吸底物为葡萄糖，人和动物呼吸作用产生的CO</a:t>
            </a:r>
            <a:r>
              <a:rPr lang="zh-CN" altLang="en-US" sz="3200" b="1" baseline="-2500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（大于</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等于</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小于）O</a:t>
            </a:r>
            <a:r>
              <a:rPr lang="zh-CN" altLang="en-US" sz="32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的消耗量</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⑤</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无氧呼吸过程中</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（有</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没有）</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积累</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⑥</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无氧呼吸过程中底物中能量</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（有</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没有）全部释放出来</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7359650" y="100965"/>
            <a:ext cx="1243013"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热能</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514850" y="1958975"/>
            <a:ext cx="1111250"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降低</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863138" y="3102610"/>
            <a:ext cx="1150937"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等于</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389313" y="4811713"/>
            <a:ext cx="1125537"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没有</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370513" y="5994400"/>
            <a:ext cx="1123950"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没有</a:t>
            </a:r>
            <a:endParaRPr lang="zh-CN" altLang="en-US"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24578"/>
          <p:cNvSpPr>
            <a:spLocks noGrp="1"/>
          </p:cNvSpPr>
          <p:nvPr>
            <p:ph idx="1"/>
          </p:nvPr>
        </p:nvSpPr>
        <p:spPr>
          <a:xfrm>
            <a:off x="859155" y="758825"/>
            <a:ext cx="10579735" cy="1386840"/>
          </a:xfrm>
          <a:solidFill>
            <a:srgbClr val="D9D9D9"/>
          </a:solidFill>
          <a:ln>
            <a:noFill/>
          </a:ln>
        </p:spPr>
        <p:txBody>
          <a:bodyPr anchor="t" anchorCtr="0">
            <a:noAutofit/>
          </a:bodyPr>
          <a:lstStyle/>
          <a:p>
            <a:pPr marL="1905" indent="-344805">
              <a:buNone/>
            </a:pPr>
            <a:r>
              <a:rPr lang="en-US" altLang="zh-CN" sz="3200" b="1">
                <a:solidFill>
                  <a:schemeClr val="tx1"/>
                </a:solidFill>
                <a:latin typeface="微软雅黑" panose="020B0503020204020204" pitchFamily="34" charset="-122"/>
                <a:cs typeface="微软雅黑" panose="020B0503020204020204" pitchFamily="34" charset="-122"/>
              </a:rPr>
              <a:t>(</a:t>
            </a:r>
            <a:r>
              <a:rPr lang="zh-CN" altLang="en-US" sz="3200" b="1">
                <a:solidFill>
                  <a:schemeClr val="tx1"/>
                </a:solidFill>
                <a:latin typeface="微软雅黑" panose="020B0503020204020204" pitchFamily="34" charset="-122"/>
                <a:cs typeface="微软雅黑" panose="020B0503020204020204" pitchFamily="34" charset="-122"/>
              </a:rPr>
              <a:t>1</a:t>
            </a:r>
            <a:r>
              <a:rPr lang="en-US" altLang="zh-CN" sz="3200" b="1">
                <a:solidFill>
                  <a:schemeClr val="tx1"/>
                </a:solidFill>
                <a:latin typeface="微软雅黑" panose="020B0503020204020204" pitchFamily="34" charset="-122"/>
                <a:cs typeface="微软雅黑" panose="020B0503020204020204" pitchFamily="34" charset="-122"/>
              </a:rPr>
              <a:t>)</a:t>
            </a:r>
            <a:r>
              <a:rPr lang="zh-CN" altLang="en-US" sz="3200" b="1">
                <a:solidFill>
                  <a:schemeClr val="tx1"/>
                </a:solidFill>
                <a:latin typeface="微软雅黑" panose="020B0503020204020204" pitchFamily="34" charset="-122"/>
                <a:cs typeface="微软雅黑" panose="020B0503020204020204" pitchFamily="34" charset="-122"/>
              </a:rPr>
              <a:t>包扎伤口时需要使用透气的消毒纱布或松软的“创口贴”等敷料目的是？</a:t>
            </a:r>
            <a:endParaRPr lang="zh-CN" altLang="en-US" sz="3200" b="1">
              <a:solidFill>
                <a:schemeClr val="tx1"/>
              </a:solidFill>
              <a:latin typeface="微软雅黑" panose="020B0503020204020204" pitchFamily="34" charset="-122"/>
              <a:cs typeface="微软雅黑" panose="020B0503020204020204" pitchFamily="34" charset="-122"/>
            </a:endParaRPr>
          </a:p>
        </p:txBody>
      </p:sp>
      <p:sp>
        <p:nvSpPr>
          <p:cNvPr id="24580" name="文本框 24579"/>
          <p:cNvSpPr txBox="1"/>
          <p:nvPr/>
        </p:nvSpPr>
        <p:spPr>
          <a:xfrm>
            <a:off x="479425" y="3911600"/>
            <a:ext cx="555307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为了抑制厌氧型细菌的繁殖</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0" y="0"/>
            <a:ext cx="12192000" cy="583565"/>
          </a:xfrm>
          <a:prstGeom prst="rect">
            <a:avLst/>
          </a:prstGeom>
          <a:solidFill>
            <a:srgbClr val="92D050"/>
          </a:solidFill>
        </p:spPr>
        <p:txBody>
          <a:bodyPr wrap="square" rtlCol="0" anchor="t">
            <a:spAutoFit/>
          </a:bodyPr>
          <a:lstStyle/>
          <a:p>
            <a:r>
              <a:rPr lang="en-US" altLang="zh-CN" sz="3200" b="1">
                <a:latin typeface="微软雅黑" panose="020B0503020204020204" pitchFamily="34" charset="-122"/>
                <a:ea typeface="微软雅黑" panose="020B0503020204020204" pitchFamily="34" charset="-122"/>
                <a:sym typeface="+mn-ea"/>
              </a:rPr>
              <a:t>4.</a:t>
            </a:r>
            <a:r>
              <a:rPr lang="zh-CN" altLang="en-US" sz="3200" b="1">
                <a:latin typeface="微软雅黑" panose="020B0503020204020204" pitchFamily="34" charset="-122"/>
                <a:ea typeface="微软雅黑" panose="020B0503020204020204" pitchFamily="34" charset="-122"/>
                <a:sym typeface="+mn-ea"/>
              </a:rPr>
              <a:t>细胞呼吸原理的应用  </a:t>
            </a:r>
            <a:r>
              <a:rPr lang="zh-CN" altLang="en-US" sz="3200" b="1">
                <a:solidFill>
                  <a:srgbClr val="FF0000"/>
                </a:solidFill>
                <a:latin typeface="微软雅黑" panose="020B0503020204020204" pitchFamily="34" charset="-122"/>
                <a:ea typeface="微软雅黑" panose="020B0503020204020204" pitchFamily="34" charset="-122"/>
                <a:sym typeface="+mn-ea"/>
              </a:rPr>
              <a:t> P</a:t>
            </a:r>
            <a:r>
              <a:rPr lang="zh-CN" altLang="en-US" sz="3200" b="1" baseline="-25000">
                <a:solidFill>
                  <a:srgbClr val="FF0000"/>
                </a:solidFill>
                <a:latin typeface="微软雅黑" panose="020B0503020204020204" pitchFamily="34" charset="-122"/>
                <a:ea typeface="微软雅黑" panose="020B0503020204020204" pitchFamily="34" charset="-122"/>
                <a:sym typeface="+mn-ea"/>
              </a:rPr>
              <a:t>95</a:t>
            </a:r>
            <a:endParaRPr lang="zh-CN" altLang="en-US" sz="3200" b="1" baseline="-25000">
              <a:solidFill>
                <a:srgbClr val="FF0000"/>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rcRect b="13333"/>
          <a:stretch>
            <a:fillRect/>
          </a:stretch>
        </p:blipFill>
        <p:spPr>
          <a:xfrm>
            <a:off x="6032500" y="2717800"/>
            <a:ext cx="5930265" cy="3212465"/>
          </a:xfrm>
          <a:prstGeom prst="round2DiagRect">
            <a:avLst/>
          </a:prstGeom>
        </p:spPr>
      </p:pic>
      <p:pic>
        <p:nvPicPr>
          <p:cNvPr id="9" name="图片 8"/>
          <p:cNvPicPr>
            <a:picLocks noChangeAspect="1"/>
          </p:cNvPicPr>
          <p:nvPr/>
        </p:nvPicPr>
        <p:blipFill>
          <a:blip r:embed="rId2"/>
          <a:srcRect b="6273"/>
          <a:stretch>
            <a:fillRect/>
          </a:stretch>
        </p:blipFill>
        <p:spPr>
          <a:xfrm rot="10800000">
            <a:off x="-4724" y="5512607"/>
            <a:ext cx="1504157" cy="134295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文本框 24580"/>
          <p:cNvSpPr txBox="1"/>
          <p:nvPr/>
        </p:nvSpPr>
        <p:spPr>
          <a:xfrm>
            <a:off x="0" y="777875"/>
            <a:ext cx="12192000" cy="2061210"/>
          </a:xfrm>
          <a:prstGeom prst="rect">
            <a:avLst/>
          </a:prstGeom>
          <a:solidFill>
            <a:srgbClr val="D9D9D9"/>
          </a:solidFill>
          <a:ln w="9525">
            <a:noFill/>
          </a:ln>
        </p:spPr>
        <p:txBody>
          <a:bodyPr wrap="square" anchor="t" anchorCtr="0">
            <a:spAutoFit/>
          </a:bodyPr>
          <a:lstStyle/>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利用麦芽、葡萄、粮食和酵母菌以及发酵罐等在</a:t>
            </a:r>
            <a:r>
              <a:rPr lang="zh-CN" altLang="en-US" sz="32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控制通气</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的情况下可产生各种</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酒</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而利用淀粉、醋酸杆菌或谷氨酸棒状杆菌以及发酵罐，在</a:t>
            </a:r>
            <a:r>
              <a:rPr lang="zh-CN" altLang="en-US" sz="32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控制通气</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的情况下，可以产生</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食醋或味精</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82" name="文本框 24581"/>
          <p:cNvSpPr txBox="1"/>
          <p:nvPr/>
        </p:nvSpPr>
        <p:spPr>
          <a:xfrm>
            <a:off x="102235" y="3448685"/>
            <a:ext cx="11969115" cy="107632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rPr>
              <a:t>酵母菌是</a:t>
            </a:r>
            <a:r>
              <a:rPr lang="zh-CN" altLang="en-US" sz="3200" b="1">
                <a:solidFill>
                  <a:srgbClr val="FF0000"/>
                </a:solidFill>
                <a:latin typeface="微软雅黑" panose="020B0503020204020204" pitchFamily="34" charset="-122"/>
                <a:ea typeface="微软雅黑" panose="020B0503020204020204" pitchFamily="34" charset="-122"/>
              </a:rPr>
              <a:t>兼性厌氧型</a:t>
            </a:r>
            <a:r>
              <a:rPr lang="zh-CN" altLang="en-US" sz="3200" b="1">
                <a:solidFill>
                  <a:srgbClr val="0000FF"/>
                </a:solidFill>
                <a:latin typeface="微软雅黑" panose="020B0503020204020204" pitchFamily="34" charset="-122"/>
                <a:ea typeface="微软雅黑" panose="020B0503020204020204" pitchFamily="34" charset="-122"/>
              </a:rPr>
              <a:t>生物，刚开始通气是为了使酵母菌通过有氧呼吸增殖，后来不通气进行无氧呼吸产生</a:t>
            </a:r>
            <a:r>
              <a:rPr lang="zh-CN" altLang="en-US" sz="3200" b="1">
                <a:solidFill>
                  <a:srgbClr val="FF0000"/>
                </a:solidFill>
                <a:latin typeface="微软雅黑" panose="020B0503020204020204" pitchFamily="34" charset="-122"/>
                <a:ea typeface="微软雅黑" panose="020B0503020204020204" pitchFamily="34" charset="-122"/>
              </a:rPr>
              <a:t>酒精</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24583" name="文本框 24582"/>
          <p:cNvSpPr txBox="1"/>
          <p:nvPr/>
        </p:nvSpPr>
        <p:spPr>
          <a:xfrm>
            <a:off x="139700" y="5235575"/>
            <a:ext cx="11854815" cy="107632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rPr>
              <a:t>醋酸杆菌或谷氨酸棒状杆菌是</a:t>
            </a:r>
            <a:r>
              <a:rPr lang="zh-CN" altLang="en-US" sz="3200" b="1">
                <a:solidFill>
                  <a:srgbClr val="FF0000"/>
                </a:solidFill>
                <a:latin typeface="微软雅黑" panose="020B0503020204020204" pitchFamily="34" charset="-122"/>
                <a:ea typeface="微软雅黑" panose="020B0503020204020204" pitchFamily="34" charset="-122"/>
              </a:rPr>
              <a:t>严格的</a:t>
            </a:r>
            <a:r>
              <a:rPr lang="zh-CN" altLang="en-US" sz="3200" b="1">
                <a:latin typeface="微软雅黑" panose="020B0503020204020204" pitchFamily="34" charset="-122"/>
                <a:ea typeface="微软雅黑" panose="020B0503020204020204" pitchFamily="34" charset="-122"/>
              </a:rPr>
              <a:t>好氧型</a:t>
            </a:r>
            <a:r>
              <a:rPr lang="zh-CN" altLang="en-US" sz="3200" b="1">
                <a:solidFill>
                  <a:srgbClr val="0000FF"/>
                </a:solidFill>
                <a:latin typeface="微软雅黑" panose="020B0503020204020204" pitchFamily="34" charset="-122"/>
                <a:ea typeface="微软雅黑" panose="020B0503020204020204" pitchFamily="34" charset="-122"/>
              </a:rPr>
              <a:t>生物，通气是为了让其有氧发酵产生</a:t>
            </a:r>
            <a:r>
              <a:rPr lang="zh-CN" altLang="en-US" sz="3200" b="1">
                <a:solidFill>
                  <a:srgbClr val="FF0000"/>
                </a:solidFill>
                <a:latin typeface="微软雅黑" panose="020B0503020204020204" pitchFamily="34" charset="-122"/>
                <a:ea typeface="微软雅黑" panose="020B0503020204020204" pitchFamily="34" charset="-122"/>
              </a:rPr>
              <a:t>食醋或味精</a:t>
            </a:r>
            <a:endParaRPr lang="zh-CN" altLang="en-US" sz="32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blinds(horizontal)">
                                      <p:cBhvr>
                                        <p:cTn id="7" dur="500"/>
                                        <p:tgtEl>
                                          <p:spTgt spid="245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3"/>
                                        </p:tgtEl>
                                        <p:attrNameLst>
                                          <p:attrName>style.visibility</p:attrName>
                                        </p:attrNameLst>
                                      </p:cBhvr>
                                      <p:to>
                                        <p:strVal val="visible"/>
                                      </p:to>
                                    </p:set>
                                    <p:animEffect transition="in" filter="blinds(horizontal)">
                                      <p:cBhvr>
                                        <p:cTn id="12"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47420" y="1113155"/>
            <a:ext cx="3923665" cy="5297805"/>
          </a:xfrm>
          <a:prstGeom prst="rect">
            <a:avLst/>
          </a:prstGeom>
        </p:spPr>
      </p:pic>
      <p:pic>
        <p:nvPicPr>
          <p:cNvPr id="3" name="图片 2"/>
          <p:cNvPicPr>
            <a:picLocks noChangeAspect="1"/>
          </p:cNvPicPr>
          <p:nvPr/>
        </p:nvPicPr>
        <p:blipFill>
          <a:blip r:embed="rId2"/>
          <a:stretch>
            <a:fillRect/>
          </a:stretch>
        </p:blipFill>
        <p:spPr>
          <a:xfrm>
            <a:off x="6461125" y="790575"/>
            <a:ext cx="4467225" cy="4838700"/>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占位符 25601"/>
          <p:cNvSpPr>
            <a:spLocks noGrp="1"/>
          </p:cNvSpPr>
          <p:nvPr>
            <p:ph idx="1"/>
          </p:nvPr>
        </p:nvSpPr>
        <p:spPr>
          <a:xfrm>
            <a:off x="-635" y="20955"/>
            <a:ext cx="12192635" cy="690245"/>
          </a:xfrm>
          <a:solidFill>
            <a:srgbClr val="D9D9D9"/>
          </a:solidFill>
          <a:ln>
            <a:noFill/>
          </a:ln>
        </p:spPr>
        <p:txBody>
          <a:bodyPr anchor="t" anchorCtr="0">
            <a:noAutofit/>
          </a:bodyPr>
          <a:lstStyle/>
          <a:p>
            <a:pPr marL="1905" indent="-344805">
              <a:buNone/>
            </a:pPr>
            <a:r>
              <a:rPr lang="en-US" altLang="zh-CN" sz="3200" b="1">
                <a:solidFill>
                  <a:schemeClr val="tx1"/>
                </a:solidFill>
                <a:latin typeface="微软雅黑" panose="020B0503020204020204" pitchFamily="34" charset="-122"/>
                <a:cs typeface="微软雅黑" panose="020B0503020204020204" pitchFamily="34" charset="-122"/>
              </a:rPr>
              <a:t>(</a:t>
            </a:r>
            <a:r>
              <a:rPr lang="zh-CN" altLang="en-US" sz="3200" b="1">
                <a:solidFill>
                  <a:schemeClr val="tx1"/>
                </a:solidFill>
                <a:latin typeface="微软雅黑" panose="020B0503020204020204" pitchFamily="34" charset="-122"/>
                <a:cs typeface="微软雅黑" panose="020B0503020204020204" pitchFamily="34" charset="-122"/>
              </a:rPr>
              <a:t>3</a:t>
            </a:r>
            <a:r>
              <a:rPr lang="en-US" altLang="zh-CN" sz="3200" b="1">
                <a:solidFill>
                  <a:schemeClr val="tx1"/>
                </a:solidFill>
                <a:latin typeface="微软雅黑" panose="020B0503020204020204" pitchFamily="34" charset="-122"/>
                <a:cs typeface="微软雅黑" panose="020B0503020204020204" pitchFamily="34" charset="-122"/>
              </a:rPr>
              <a:t>)</a:t>
            </a:r>
            <a:r>
              <a:rPr lang="zh-CN" altLang="en-US" sz="3200" b="1">
                <a:solidFill>
                  <a:schemeClr val="tx1"/>
                </a:solidFill>
                <a:latin typeface="微软雅黑" panose="020B0503020204020204" pitchFamily="34" charset="-122"/>
                <a:cs typeface="微软雅黑" panose="020B0503020204020204" pitchFamily="34" charset="-122"/>
              </a:rPr>
              <a:t>花盆，菜地需中耕松土，不然会影响根系生长，目的是？</a:t>
            </a:r>
            <a:endParaRPr lang="zh-CN" altLang="en-US" sz="3200" b="1">
              <a:solidFill>
                <a:schemeClr val="tx1"/>
              </a:solidFill>
              <a:latin typeface="微软雅黑" panose="020B0503020204020204" pitchFamily="34" charset="-122"/>
              <a:cs typeface="微软雅黑" panose="020B0503020204020204" pitchFamily="34" charset="-122"/>
            </a:endParaRPr>
          </a:p>
        </p:txBody>
      </p:sp>
      <p:sp>
        <p:nvSpPr>
          <p:cNvPr id="25603" name="文本框 25602"/>
          <p:cNvSpPr txBox="1"/>
          <p:nvPr/>
        </p:nvSpPr>
        <p:spPr>
          <a:xfrm>
            <a:off x="452755" y="982980"/>
            <a:ext cx="11652250" cy="1568450"/>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松土是为了：</a:t>
            </a:r>
            <a:endPar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①促进根细胞</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有氧呼吸产生ATP</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，有利于根细胞通过</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主动运输</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方式</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吸收矿质离子</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892" name="文本框 25603"/>
          <p:cNvSpPr txBox="1"/>
          <p:nvPr/>
        </p:nvSpPr>
        <p:spPr>
          <a:xfrm>
            <a:off x="0" y="4895850"/>
            <a:ext cx="12193270" cy="1076325"/>
          </a:xfrm>
          <a:prstGeom prst="rect">
            <a:avLst/>
          </a:prstGeom>
          <a:solidFill>
            <a:srgbClr val="D9D9D9"/>
          </a:solidFill>
          <a:ln w="9525">
            <a:noFill/>
          </a:ln>
        </p:spPr>
        <p:txBody>
          <a:bodyPr wrap="square" anchor="t" anchorCtr="0">
            <a:spAutoFit/>
          </a:bodyPr>
          <a:lstStyle/>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稻田也需要定期排水，否则水稻幼根因缺氧而变黑、腐烂。目的是？</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605" name="文本框 25604"/>
          <p:cNvSpPr txBox="1"/>
          <p:nvPr/>
        </p:nvSpPr>
        <p:spPr>
          <a:xfrm>
            <a:off x="452755" y="6124575"/>
            <a:ext cx="11472545"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rPr>
              <a:t>防止根细胞无氧呼吸产生酒精，对幼根细胞的毒害作用</a:t>
            </a:r>
            <a:endParaRPr lang="zh-CN" altLang="en-US" sz="3200" b="1">
              <a:solidFill>
                <a:srgbClr val="0000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52755" y="2746375"/>
            <a:ext cx="11652885" cy="107632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rPr>
              <a:t>②促进</a:t>
            </a:r>
            <a:r>
              <a:rPr lang="zh-CN" altLang="en-US" sz="3200" b="1">
                <a:solidFill>
                  <a:srgbClr val="FF0000"/>
                </a:solidFill>
                <a:latin typeface="微软雅黑" panose="020B0503020204020204" pitchFamily="34" charset="-122"/>
                <a:ea typeface="微软雅黑" panose="020B0503020204020204" pitchFamily="34" charset="-122"/>
              </a:rPr>
              <a:t>好氧微生物</a:t>
            </a:r>
            <a:r>
              <a:rPr lang="zh-CN" altLang="en-US" sz="3200" b="1">
                <a:solidFill>
                  <a:srgbClr val="0000FF"/>
                </a:solidFill>
                <a:latin typeface="微软雅黑" panose="020B0503020204020204" pitchFamily="34" charset="-122"/>
                <a:ea typeface="微软雅黑" panose="020B0503020204020204" pitchFamily="34" charset="-122"/>
              </a:rPr>
              <a:t>的生长繁殖，增大其对有机物的分解供植物体利用</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37895" name="文本框 99"/>
          <p:cNvSpPr txBox="1"/>
          <p:nvPr/>
        </p:nvSpPr>
        <p:spPr>
          <a:xfrm>
            <a:off x="452755" y="3929380"/>
            <a:ext cx="11281410"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rPr>
              <a:t>去除杂草是为了：</a:t>
            </a:r>
            <a:r>
              <a:rPr lang="zh-CN" altLang="en-US" sz="3200" b="1">
                <a:solidFill>
                  <a:srgbClr val="FF0000"/>
                </a:solidFill>
                <a:latin typeface="微软雅黑" panose="020B0503020204020204" pitchFamily="34" charset="-122"/>
                <a:ea typeface="微软雅黑" panose="020B0503020204020204" pitchFamily="34" charset="-122"/>
              </a:rPr>
              <a:t>减少杂草对水分、矿质元素和光的竞争</a:t>
            </a:r>
            <a:endParaRPr lang="zh-CN" altLang="en-US" sz="32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blinds(horizontal)">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5"/>
                                        </p:tgtEl>
                                        <p:attrNameLst>
                                          <p:attrName>style.visibility</p:attrName>
                                        </p:attrNameLst>
                                      </p:cBhvr>
                                      <p:to>
                                        <p:strVal val="visible"/>
                                      </p:to>
                                    </p:set>
                                    <p:animEffect transition="in" filter="blinds(horizontal)">
                                      <p:cBhvr>
                                        <p:cTn id="17" dur="500"/>
                                        <p:tgtEl>
                                          <p:spTgt spid="378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5"/>
                                        </p:tgtEl>
                                        <p:attrNameLst>
                                          <p:attrName>style.visibility</p:attrName>
                                        </p:attrNameLst>
                                      </p:cBhvr>
                                      <p:to>
                                        <p:strVal val="visible"/>
                                      </p:to>
                                    </p:set>
                                    <p:animEffect transition="in" filter="blinds(horizontal)">
                                      <p:cBhvr>
                                        <p:cTn id="22"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5" grpId="0"/>
      <p:bldP spid="2" grpId="0"/>
      <p:bldP spid="3789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rcRect b="6273"/>
          <a:stretch>
            <a:fillRect/>
          </a:stretch>
        </p:blipFill>
        <p:spPr>
          <a:xfrm>
            <a:off x="10720492" y="1171"/>
            <a:ext cx="1480676" cy="1322643"/>
          </a:xfrm>
          <a:prstGeom prst="rect">
            <a:avLst/>
          </a:prstGeom>
        </p:spPr>
      </p:pic>
      <p:sp>
        <p:nvSpPr>
          <p:cNvPr id="38913" name="文本框 99"/>
          <p:cNvSpPr txBox="1"/>
          <p:nvPr/>
        </p:nvSpPr>
        <p:spPr>
          <a:xfrm>
            <a:off x="64135" y="889000"/>
            <a:ext cx="12058015" cy="3415030"/>
          </a:xfrm>
          <a:prstGeom prst="rect">
            <a:avLst/>
          </a:prstGeom>
          <a:noFill/>
          <a:ln w="9525">
            <a:noFill/>
          </a:ln>
        </p:spPr>
        <p:txBody>
          <a:bodyPr wrap="square" anchor="t" anchorCtr="0">
            <a:spAutoFit/>
          </a:bodyPr>
          <a:lstStyle/>
          <a:p>
            <a:r>
              <a:rPr lang="en-US" altLang="zh-CN" sz="3600" b="1">
                <a:solidFill>
                  <a:srgbClr val="FF0000"/>
                </a:solidFill>
                <a:latin typeface="微软雅黑" panose="020B0503020204020204" pitchFamily="34" charset="-122"/>
                <a:ea typeface="微软雅黑" panose="020B0503020204020204" pitchFamily="34" charset="-122"/>
              </a:rPr>
              <a:t>2020</a:t>
            </a:r>
            <a:r>
              <a:rPr lang="zh-CN" altLang="en-US" sz="3600" b="1">
                <a:solidFill>
                  <a:srgbClr val="FF0000"/>
                </a:solidFill>
                <a:latin typeface="微软雅黑" panose="020B0503020204020204" pitchFamily="34" charset="-122"/>
                <a:ea typeface="微软雅黑" panose="020B0503020204020204" pitchFamily="34" charset="-122"/>
              </a:rPr>
              <a:t>，全国</a:t>
            </a:r>
            <a:r>
              <a:rPr lang="en-US" altLang="zh-CN" sz="3600" b="1">
                <a:solidFill>
                  <a:srgbClr val="FF0000"/>
                </a:solidFill>
                <a:latin typeface="微软雅黑" panose="020B0503020204020204" pitchFamily="34" charset="-122"/>
                <a:ea typeface="微软雅黑" panose="020B0503020204020204" pitchFamily="34" charset="-122"/>
              </a:rPr>
              <a:t>1</a:t>
            </a:r>
            <a:r>
              <a:rPr lang="zh-CN" altLang="en-US" sz="3600" b="1">
                <a:solidFill>
                  <a:srgbClr val="FF0000"/>
                </a:solidFill>
                <a:latin typeface="微软雅黑" panose="020B0503020204020204" pitchFamily="34" charset="-122"/>
                <a:ea typeface="微软雅黑" panose="020B0503020204020204" pitchFamily="34" charset="-122"/>
              </a:rPr>
              <a:t>卷</a:t>
            </a:r>
            <a:r>
              <a:rPr lang="zh-CN" altLang="zh-CN" sz="3600" b="1">
                <a:latin typeface="微软雅黑" panose="020B0503020204020204" pitchFamily="34" charset="-122"/>
                <a:ea typeface="微软雅黑" panose="020B0503020204020204" pitchFamily="34" charset="-122"/>
              </a:rPr>
              <a:t>农业生产中的一些栽培措施可以影响作物的生理活动，促进作物的生长发育，达到增加产量等目的，回答下列问题：</a:t>
            </a:r>
            <a:endParaRPr lang="zh-CN" altLang="zh-CN" sz="3600" b="1">
              <a:latin typeface="微软雅黑" panose="020B0503020204020204" pitchFamily="34" charset="-122"/>
              <a:ea typeface="微软雅黑" panose="020B0503020204020204" pitchFamily="34" charset="-122"/>
            </a:endParaRPr>
          </a:p>
          <a:p>
            <a:r>
              <a:rPr lang="zh-CN" altLang="zh-CN" sz="3600" b="1">
                <a:latin typeface="微软雅黑" panose="020B0503020204020204" pitchFamily="34" charset="-122"/>
                <a:ea typeface="微软雅黑" panose="020B0503020204020204" pitchFamily="34" charset="-122"/>
              </a:rPr>
              <a:t>(1)中耕是指作物生长期中，在植株之间去除杂草并进行松土的一项栽培措施，该措施对作物的作用有</a:t>
            </a:r>
            <a:r>
              <a:rPr lang="en-US" altLang="zh-CN" sz="3600" b="1" u="sng">
                <a:latin typeface="微软雅黑" panose="020B0503020204020204" pitchFamily="34" charset="-122"/>
                <a:ea typeface="微软雅黑" panose="020B0503020204020204" pitchFamily="34" charset="-122"/>
              </a:rPr>
              <a:t>                                  </a:t>
            </a:r>
            <a:r>
              <a:rPr lang="zh-CN" altLang="zh-CN" sz="3600" b="1">
                <a:latin typeface="微软雅黑" panose="020B0503020204020204" pitchFamily="34" charset="-122"/>
                <a:ea typeface="微软雅黑" panose="020B0503020204020204" pitchFamily="34" charset="-122"/>
              </a:rPr>
              <a:t>。</a:t>
            </a:r>
            <a:endParaRPr lang="zh-CN" altLang="en-US" sz="3600" b="1">
              <a:latin typeface="微软雅黑" panose="020B0503020204020204" pitchFamily="34" charset="-122"/>
              <a:ea typeface="微软雅黑" panose="020B0503020204020204" pitchFamily="34" charset="-122"/>
            </a:endParaRPr>
          </a:p>
        </p:txBody>
      </p:sp>
      <p:sp>
        <p:nvSpPr>
          <p:cNvPr id="2" name="文本框 1"/>
          <p:cNvSpPr txBox="1"/>
          <p:nvPr/>
        </p:nvSpPr>
        <p:spPr>
          <a:xfrm>
            <a:off x="226060" y="4873625"/>
            <a:ext cx="11871960" cy="1198880"/>
          </a:xfrm>
          <a:prstGeom prst="rect">
            <a:avLst/>
          </a:prstGeom>
          <a:noFill/>
          <a:ln w="9525">
            <a:noFill/>
          </a:ln>
        </p:spPr>
        <p:txBody>
          <a:bodyPr wrap="square" anchor="t" anchorCtr="0">
            <a:spAutoFit/>
          </a:bodyPr>
          <a:lstStyle/>
          <a:p>
            <a:r>
              <a:rPr lang="zh-CN" altLang="zh-CN" sz="3600" b="1">
                <a:solidFill>
                  <a:srgbClr val="FF0000"/>
                </a:solidFill>
                <a:latin typeface="微软雅黑" panose="020B0503020204020204" pitchFamily="34" charset="-122"/>
                <a:ea typeface="微软雅黑" panose="020B0503020204020204" pitchFamily="34" charset="-122"/>
              </a:rPr>
              <a:t>减少杂草对水分、矿质元素和光的竞争，</a:t>
            </a:r>
            <a:endParaRPr lang="zh-CN" altLang="zh-CN" sz="3600" b="1">
              <a:solidFill>
                <a:srgbClr val="FF0000"/>
              </a:solidFill>
              <a:latin typeface="微软雅黑" panose="020B0503020204020204" pitchFamily="34" charset="-122"/>
              <a:ea typeface="微软雅黑" panose="020B0503020204020204" pitchFamily="34" charset="-122"/>
            </a:endParaRPr>
          </a:p>
          <a:p>
            <a:r>
              <a:rPr lang="zh-CN" altLang="zh-CN" sz="3600" b="1">
                <a:solidFill>
                  <a:srgbClr val="FF0000"/>
                </a:solidFill>
                <a:latin typeface="微软雅黑" panose="020B0503020204020204" pitchFamily="34" charset="-122"/>
                <a:ea typeface="微软雅黑" panose="020B0503020204020204" pitchFamily="34" charset="-122"/>
              </a:rPr>
              <a:t>增加土壤氧气含量，促进根系的呼吸作用</a:t>
            </a:r>
            <a:endParaRPr lang="zh-CN" altLang="en-US" sz="36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占位符 26625"/>
          <p:cNvSpPr>
            <a:spLocks noGrp="1"/>
          </p:cNvSpPr>
          <p:nvPr>
            <p:ph idx="1"/>
          </p:nvPr>
        </p:nvSpPr>
        <p:spPr>
          <a:xfrm>
            <a:off x="635" y="57150"/>
            <a:ext cx="12190730" cy="1470025"/>
          </a:xfrm>
          <a:solidFill>
            <a:srgbClr val="D9D9D9"/>
          </a:solidFill>
          <a:ln>
            <a:noFill/>
          </a:ln>
        </p:spPr>
        <p:txBody>
          <a:bodyPr anchor="t" anchorCtr="0">
            <a:noAutofit/>
          </a:bodyPr>
          <a:lstStyle/>
          <a:p>
            <a:pPr marL="1905" indent="-344805">
              <a:lnSpc>
                <a:spcPct val="90000"/>
              </a:lnSpc>
              <a:buNone/>
            </a:pPr>
            <a:r>
              <a:rPr lang="en-US" altLang="zh-CN" sz="3200" b="1">
                <a:solidFill>
                  <a:schemeClr val="tx1"/>
                </a:solidFill>
                <a:latin typeface="微软雅黑" panose="020B0503020204020204" pitchFamily="34" charset="-122"/>
                <a:cs typeface="微软雅黑" panose="020B0503020204020204" pitchFamily="34" charset="-122"/>
              </a:rPr>
              <a:t>(</a:t>
            </a:r>
            <a:r>
              <a:rPr lang="zh-CN" altLang="en-US" sz="3200" b="1">
                <a:solidFill>
                  <a:schemeClr val="tx1"/>
                </a:solidFill>
                <a:latin typeface="微软雅黑" panose="020B0503020204020204" pitchFamily="34" charset="-122"/>
                <a:cs typeface="微软雅黑" panose="020B0503020204020204" pitchFamily="34" charset="-122"/>
              </a:rPr>
              <a:t>5</a:t>
            </a:r>
            <a:r>
              <a:rPr lang="en-US" altLang="zh-CN" sz="3200" b="1">
                <a:solidFill>
                  <a:schemeClr val="tx1"/>
                </a:solidFill>
                <a:latin typeface="微软雅黑" panose="020B0503020204020204" pitchFamily="34" charset="-122"/>
                <a:cs typeface="微软雅黑" panose="020B0503020204020204" pitchFamily="34" charset="-122"/>
              </a:rPr>
              <a:t>)</a:t>
            </a:r>
            <a:r>
              <a:rPr lang="zh-CN" altLang="en-US" sz="3200" b="1">
                <a:solidFill>
                  <a:schemeClr val="tx1"/>
                </a:solidFill>
                <a:latin typeface="微软雅黑" panose="020B0503020204020204" pitchFamily="34" charset="-122"/>
                <a:cs typeface="微软雅黑" panose="020B0503020204020204" pitchFamily="34" charset="-122"/>
              </a:rPr>
              <a:t>皮肤破损较深或被锈钉扎伤后，病菌容易繁殖，遇到这种情况，需要及时到医院清理伤口、敷药并注射破伤风抗毒血清。其中清理伤口目的是？</a:t>
            </a:r>
            <a:endParaRPr lang="zh-CN" altLang="en-US" sz="3200" b="1">
              <a:solidFill>
                <a:schemeClr val="tx1"/>
              </a:solidFill>
              <a:latin typeface="微软雅黑" panose="020B0503020204020204" pitchFamily="34" charset="-122"/>
              <a:cs typeface="微软雅黑" panose="020B0503020204020204" pitchFamily="34" charset="-122"/>
            </a:endParaRPr>
          </a:p>
        </p:txBody>
      </p:sp>
      <p:sp>
        <p:nvSpPr>
          <p:cNvPr id="26627" name="文本框 26626"/>
          <p:cNvSpPr txBox="1"/>
          <p:nvPr/>
        </p:nvSpPr>
        <p:spPr>
          <a:xfrm>
            <a:off x="0" y="1660525"/>
            <a:ext cx="12190730" cy="107632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破伤风杆菌</a:t>
            </a:r>
            <a:r>
              <a:rPr lang="zh-CN" altLang="en-US" sz="3200" b="1">
                <a:latin typeface="微软雅黑" panose="020B0503020204020204" pitchFamily="34" charset="-122"/>
                <a:ea typeface="微软雅黑" panose="020B0503020204020204" pitchFamily="34" charset="-122"/>
              </a:rPr>
              <a:t>是</a:t>
            </a:r>
            <a:r>
              <a:rPr lang="zh-CN" altLang="en-US" sz="3200" b="1">
                <a:solidFill>
                  <a:srgbClr val="0000FF"/>
                </a:solidFill>
                <a:latin typeface="微软雅黑" panose="020B0503020204020204" pitchFamily="34" charset="-122"/>
                <a:ea typeface="微软雅黑" panose="020B0503020204020204" pitchFamily="34" charset="-122"/>
              </a:rPr>
              <a:t>严格的</a:t>
            </a:r>
            <a:r>
              <a:rPr lang="zh-CN" altLang="en-US" sz="3200" b="1">
                <a:solidFill>
                  <a:srgbClr val="FF0000"/>
                </a:solidFill>
                <a:latin typeface="微软雅黑" panose="020B0503020204020204" pitchFamily="34" charset="-122"/>
                <a:ea typeface="微软雅黑" panose="020B0503020204020204" pitchFamily="34" charset="-122"/>
              </a:rPr>
              <a:t>厌氧型生物</a:t>
            </a:r>
            <a:r>
              <a:rPr lang="zh-CN" altLang="en-US" sz="3200" b="1">
                <a:solidFill>
                  <a:srgbClr val="0000FF"/>
                </a:solidFill>
                <a:latin typeface="微软雅黑" panose="020B0503020204020204" pitchFamily="34" charset="-122"/>
                <a:ea typeface="微软雅黑" panose="020B0503020204020204" pitchFamily="34" charset="-122"/>
              </a:rPr>
              <a:t>，清理伤口时可抑制其通过无氧呼吸繁殖</a:t>
            </a:r>
            <a:endParaRPr lang="zh-CN" altLang="en-US" sz="3200" b="1">
              <a:solidFill>
                <a:srgbClr val="0000FF"/>
              </a:solidFill>
              <a:latin typeface="微软雅黑" panose="020B0503020204020204" pitchFamily="34" charset="-122"/>
              <a:ea typeface="微软雅黑" panose="020B0503020204020204" pitchFamily="34" charset="-122"/>
            </a:endParaRPr>
          </a:p>
        </p:txBody>
      </p:sp>
      <p:sp>
        <p:nvSpPr>
          <p:cNvPr id="39940" name="文本框 26627"/>
          <p:cNvSpPr txBox="1"/>
          <p:nvPr/>
        </p:nvSpPr>
        <p:spPr>
          <a:xfrm>
            <a:off x="635" y="3254375"/>
            <a:ext cx="12192000" cy="583565"/>
          </a:xfrm>
          <a:prstGeom prst="rect">
            <a:avLst/>
          </a:prstGeom>
          <a:solidFill>
            <a:srgbClr val="D9D9D9"/>
          </a:solidFill>
          <a:ln w="9525">
            <a:noFill/>
          </a:ln>
        </p:spPr>
        <p:txBody>
          <a:bodyPr wrap="square" anchor="t" anchorCtr="0">
            <a:spAutoFit/>
          </a:bodyPr>
          <a:lstStyle/>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6</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提倡慢跑运动等有氧运动的</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原因之一</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是？</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629" name="文本框 26628"/>
          <p:cNvSpPr txBox="1"/>
          <p:nvPr/>
        </p:nvSpPr>
        <p:spPr>
          <a:xfrm>
            <a:off x="1604963" y="3917950"/>
            <a:ext cx="8982075"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rPr>
              <a:t>防止肌肉细胞进行无氧呼吸产生乳酸使肌肉酸痛</a:t>
            </a:r>
            <a:endParaRPr lang="zh-CN" altLang="en-US" sz="3200" b="1">
              <a:solidFill>
                <a:srgbClr val="0000FF"/>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35" y="4691380"/>
            <a:ext cx="12098020" cy="2061210"/>
          </a:xfrm>
          <a:prstGeom prst="rect">
            <a:avLst/>
          </a:prstGeom>
          <a:noFill/>
          <a:ln w="9525">
            <a:noFill/>
          </a:ln>
        </p:spPr>
        <p:txBody>
          <a:bodyPr wrap="square" anchor="t" anchorCtr="0">
            <a:spAutoFit/>
          </a:bodyPr>
          <a:lstStyle/>
          <a:p>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2020</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全国</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卷，</a:t>
            </a:r>
            <a:r>
              <a:rPr lang="zh-CN" altLang="zh-CN" sz="3200" b="1">
                <a:latin typeface="微软雅黑" panose="020B0503020204020204" pitchFamily="34" charset="-122"/>
                <a:ea typeface="微软雅黑" panose="020B0503020204020204" pitchFamily="34" charset="-122"/>
                <a:cs typeface="微软雅黑" panose="020B0503020204020204" pitchFamily="34" charset="-122"/>
              </a:rPr>
              <a:t>人在剧烈奔跑运动时机体会出现一些生理变化。回答下列问题：</a:t>
            </a:r>
            <a:endParaRPr lang="zh-CN" altLang="zh-CN" sz="3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sz="3200" b="1">
                <a:latin typeface="微软雅黑" panose="020B0503020204020204" pitchFamily="34" charset="-122"/>
                <a:ea typeface="微软雅黑" panose="020B0503020204020204" pitchFamily="34" charset="-122"/>
                <a:cs typeface="微软雅黑" panose="020B0503020204020204" pitchFamily="34" charset="-122"/>
              </a:rPr>
              <a:t>（1)剧烈奔跑运动时肌细胞会出现 </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_</a:t>
            </a:r>
            <a:r>
              <a:rPr lang="en-US" altLang="zh-CN" sz="3200" b="1" u="sng">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_</a:t>
            </a:r>
            <a:r>
              <a:rPr lang="zh-CN" altLang="zh-CN" sz="3200" b="1">
                <a:latin typeface="微软雅黑" panose="020B0503020204020204" pitchFamily="34" charset="-122"/>
                <a:ea typeface="微软雅黑" panose="020B0503020204020204" pitchFamily="34" charset="-122"/>
                <a:cs typeface="微软雅黑" panose="020B0503020204020204" pitchFamily="34" charset="-122"/>
              </a:rPr>
              <a:t>，这一呼吸方式会导致肌肉有酸痛感。</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6013450" y="6169025"/>
            <a:ext cx="3086100" cy="583565"/>
          </a:xfrm>
          <a:prstGeom prst="rect">
            <a:avLst/>
          </a:prstGeom>
          <a:noFill/>
          <a:ln w="9525">
            <a:noFill/>
          </a:ln>
        </p:spPr>
        <p:txBody>
          <a:bodyPr wrap="square" anchor="t" anchorCtr="0">
            <a:spAutoFit/>
          </a:bodyPr>
          <a:lstStyle/>
          <a:p>
            <a:r>
              <a:rPr lang="zh-CN" altLang="zh-CN" sz="3200" b="1">
                <a:solidFill>
                  <a:srgbClr val="FF0000"/>
                </a:solidFill>
                <a:latin typeface="微软雅黑" panose="020B0503020204020204" pitchFamily="34" charset="-122"/>
                <a:ea typeface="微软雅黑" panose="020B0503020204020204" pitchFamily="34" charset="-122"/>
              </a:rPr>
              <a:t>无氧呼吸</a:t>
            </a:r>
            <a:endParaRPr lang="zh-CN" altLang="zh-CN" sz="32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blinds(horizontal)">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blinds(horizontal)">
                                      <p:cBhvr>
                                        <p:cTn id="12" dur="500"/>
                                        <p:tgtEl>
                                          <p:spTgt spid="266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blinds(horizontal)">
                                      <p:cBhvr>
                                        <p:cTn id="17" dur="500"/>
                                        <p:tgtEl>
                                          <p:spTgt spid="1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9" grpId="0"/>
      <p:bldP spid="100"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44033"/>
          <p:cNvSpPr txBox="1"/>
          <p:nvPr/>
        </p:nvSpPr>
        <p:spPr>
          <a:xfrm>
            <a:off x="0" y="786130"/>
            <a:ext cx="12191365" cy="452310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例</a:t>
            </a:r>
            <a:r>
              <a:rPr lang="en-US" altLang="zh-CN" sz="3200" b="1">
                <a:solidFill>
                  <a:srgbClr val="FF0000"/>
                </a:solidFill>
                <a:latin typeface="微软雅黑" panose="020B0503020204020204" pitchFamily="34" charset="-122"/>
                <a:ea typeface="微软雅黑" panose="020B0503020204020204" pitchFamily="34" charset="-122"/>
              </a:rPr>
              <a:t>3</a:t>
            </a:r>
            <a:r>
              <a:rPr lang="zh-CN" altLang="en-US" sz="3200" b="1">
                <a:solidFill>
                  <a:srgbClr val="FF0000"/>
                </a:solidFill>
                <a:latin typeface="微软雅黑" panose="020B0503020204020204" pitchFamily="34" charset="-122"/>
                <a:ea typeface="微软雅黑" panose="020B0503020204020204" pitchFamily="34" charset="-122"/>
              </a:rPr>
              <a:t>，</a:t>
            </a:r>
            <a:r>
              <a:rPr lang="en-US" altLang="zh-CN" sz="3200" b="1">
                <a:solidFill>
                  <a:srgbClr val="FF0000"/>
                </a:solidFill>
                <a:latin typeface="微软雅黑" panose="020B0503020204020204" pitchFamily="34" charset="-122"/>
                <a:ea typeface="微软雅黑" panose="020B0503020204020204" pitchFamily="34" charset="-122"/>
              </a:rPr>
              <a:t>(</a:t>
            </a:r>
            <a:r>
              <a:rPr lang="zh-CN" altLang="en-US" sz="3200" b="1">
                <a:solidFill>
                  <a:srgbClr val="FF0000"/>
                </a:solidFill>
                <a:latin typeface="微软雅黑" panose="020B0503020204020204" pitchFamily="34" charset="-122"/>
                <a:ea typeface="微软雅黑" panose="020B0503020204020204" pitchFamily="34" charset="-122"/>
              </a:rPr>
              <a:t>原创</a:t>
            </a:r>
            <a:r>
              <a:rPr lang="en-US" altLang="zh-CN" sz="3200" b="1">
                <a:solidFill>
                  <a:srgbClr val="FF0000"/>
                </a:solidFill>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人的肌肉组织分为快肌纤维和慢肌纤维两种，快肌纤维几乎不含有线粒体，与短跑等剧烈运动有关；慢肌纤维与慢跑等有氧运动有关．下列叙述错误的是（　　）</a:t>
            </a:r>
            <a:endParaRPr lang="zh-CN" altLang="en-US" sz="3200" b="1">
              <a:latin typeface="微软雅黑" panose="020B0503020204020204" pitchFamily="34" charset="-122"/>
              <a:ea typeface="微软雅黑" panose="020B0503020204020204" pitchFamily="34" charset="-122"/>
            </a:endParaRPr>
          </a:p>
          <a:p>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A．消耗等摩尔葡萄糖，快肌纤维比慢肌纤维产生的ATP多</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B．两种肌纤维均可在细胞质基质中产生丙酮酸、[H]和ATP</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C．短跑时快肌纤维无氧呼吸产生大量乳酸，故产生酸痛感觉</a:t>
            </a:r>
            <a:endParaRPr lang="zh-CN" altLang="en-US" sz="3200" b="1">
              <a:latin typeface="微软雅黑" panose="020B0503020204020204" pitchFamily="34" charset="-122"/>
              <a:ea typeface="微软雅黑" panose="020B0503020204020204" pitchFamily="34" charset="-122"/>
            </a:endParaRPr>
          </a:p>
          <a:p>
            <a:r>
              <a:rPr lang="zh-CN" altLang="en-US" sz="3200" b="1">
                <a:latin typeface="微软雅黑" panose="020B0503020204020204" pitchFamily="34" charset="-122"/>
                <a:ea typeface="微软雅黑" panose="020B0503020204020204" pitchFamily="34" charset="-122"/>
              </a:rPr>
              <a:t>D．慢跑时慢肌纤维产生的ATP，主要来自于有氧呼吸的第二阶段</a:t>
            </a:r>
            <a:endParaRPr lang="zh-CN" altLang="en-US" sz="3200" b="1">
              <a:latin typeface="微软雅黑" panose="020B0503020204020204" pitchFamily="34" charset="-122"/>
              <a:ea typeface="微软雅黑" panose="020B0503020204020204" pitchFamily="34" charset="-122"/>
            </a:endParaRPr>
          </a:p>
          <a:p>
            <a:r>
              <a:rPr lang="en-US" altLang="zh-CN" sz="3200" b="1">
                <a:latin typeface="微软雅黑" panose="020B0503020204020204" pitchFamily="34" charset="-122"/>
                <a:ea typeface="微软雅黑" panose="020B0503020204020204" pitchFamily="34" charset="-122"/>
              </a:rPr>
              <a:t>E.</a:t>
            </a:r>
            <a:r>
              <a:rPr lang="zh-CN" altLang="en-US" sz="3200" b="1">
                <a:latin typeface="微软雅黑" panose="020B0503020204020204" pitchFamily="34" charset="-122"/>
                <a:ea typeface="微软雅黑" panose="020B0503020204020204" pitchFamily="34" charset="-122"/>
              </a:rPr>
              <a:t>两种肌纤维的呼吸作用起点都可以是葡萄糖</a:t>
            </a:r>
            <a:endParaRPr lang="zh-CN" altLang="en-US" sz="3200" b="1">
              <a:latin typeface="微软雅黑" panose="020B0503020204020204" pitchFamily="34" charset="-122"/>
              <a:ea typeface="微软雅黑" panose="020B0503020204020204" pitchFamily="34" charset="-122"/>
            </a:endParaRPr>
          </a:p>
        </p:txBody>
      </p:sp>
      <p:sp>
        <p:nvSpPr>
          <p:cNvPr id="44036" name="矩形 44035"/>
          <p:cNvSpPr/>
          <p:nvPr/>
        </p:nvSpPr>
        <p:spPr>
          <a:xfrm>
            <a:off x="6099175" y="1546225"/>
            <a:ext cx="1508125" cy="866140"/>
          </a:xfrm>
          <a:prstGeom prst="rect">
            <a:avLst/>
          </a:prstGeom>
          <a:noFill/>
          <a:ln w="9525">
            <a:noFill/>
          </a:ln>
        </p:spPr>
        <p:txBody>
          <a:bodyPr wrap="square" anchor="t" anchorCtr="0">
            <a:spAutoFit/>
          </a:bodyPr>
          <a:lstStyle/>
          <a:p>
            <a:pPr>
              <a:lnSpc>
                <a:spcPct val="140000"/>
              </a:lnSpc>
            </a:pPr>
            <a:r>
              <a:rPr lang="en-US" altLang="zh-CN" sz="3600" b="1">
                <a:solidFill>
                  <a:srgbClr val="FF0000"/>
                </a:solidFill>
                <a:latin typeface="微软雅黑" panose="020B0503020204020204" pitchFamily="34" charset="-122"/>
                <a:ea typeface="微软雅黑" panose="020B0503020204020204" pitchFamily="34" charset="-122"/>
              </a:rPr>
              <a:t>A </a:t>
            </a:r>
            <a:r>
              <a:rPr lang="zh-CN" altLang="en-US" sz="3600" b="1">
                <a:solidFill>
                  <a:srgbClr val="FF0000"/>
                </a:solidFill>
                <a:latin typeface="微软雅黑" panose="020B0503020204020204" pitchFamily="34" charset="-122"/>
                <a:ea typeface="微软雅黑" panose="020B0503020204020204" pitchFamily="34" charset="-122"/>
              </a:rPr>
              <a:t>D</a:t>
            </a:r>
            <a:endParaRPr lang="zh-CN" altLang="en-US" sz="3600" b="1">
              <a:solidFill>
                <a:srgbClr val="FF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rcRect b="6273"/>
          <a:stretch>
            <a:fillRect/>
          </a:stretch>
        </p:blipFill>
        <p:spPr>
          <a:xfrm rot="10800000">
            <a:off x="-4724" y="5512607"/>
            <a:ext cx="1504157" cy="134295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linds(horizontal)">
                                      <p:cBhvr>
                                        <p:cTn id="7"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rcRect b="6273"/>
          <a:stretch>
            <a:fillRect/>
          </a:stretch>
        </p:blipFill>
        <p:spPr>
          <a:xfrm rot="10800000">
            <a:off x="-4724" y="5512607"/>
            <a:ext cx="1504157" cy="1342952"/>
          </a:xfrm>
          <a:prstGeom prst="rect">
            <a:avLst/>
          </a:prstGeom>
        </p:spPr>
      </p:pic>
      <p:sp>
        <p:nvSpPr>
          <p:cNvPr id="43011" name="文本框 48130"/>
          <p:cNvSpPr txBox="1"/>
          <p:nvPr/>
        </p:nvSpPr>
        <p:spPr>
          <a:xfrm>
            <a:off x="450850" y="887730"/>
            <a:ext cx="11499215" cy="5604510"/>
          </a:xfrm>
          <a:prstGeom prst="rect">
            <a:avLst/>
          </a:prstGeom>
          <a:noFill/>
          <a:ln w="9525">
            <a:noFill/>
          </a:ln>
        </p:spPr>
        <p:txBody>
          <a:bodyPr wrap="square" anchor="t" anchorCtr="0">
            <a:spAutoFit/>
          </a:bodyPr>
          <a:lstStyle/>
          <a:p>
            <a:pPr algn="ctr">
              <a:lnSpc>
                <a:spcPct val="13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在以</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葡萄糖</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为呼吸底物的情况下：</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从反应条件上看有无O</a:t>
            </a:r>
            <a:r>
              <a:rPr lang="zh-CN" altLang="en-US" sz="32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32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参与</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3200" b="1">
                <a:latin typeface="Calibri" panose="020F0502020204030204"/>
                <a:ea typeface="微软雅黑" panose="020B0503020204020204" pitchFamily="34" charset="-122"/>
                <a:cs typeface="微软雅黑" panose="020B0503020204020204" pitchFamily="34" charset="-122"/>
              </a:rPr>
              <a:t>        </a:t>
            </a:r>
            <a:r>
              <a:rPr lang="zh-CN" altLang="en-US" sz="3200" b="1">
                <a:latin typeface="Calibri" panose="020F0502020204030204"/>
                <a:ea typeface="微软雅黑" panose="020B0503020204020204" pitchFamily="34" charset="-122"/>
                <a:cs typeface="微软雅黑" panose="020B0503020204020204" pitchFamily="34" charset="-122"/>
              </a:rPr>
              <a:t>①</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不耗O</a:t>
            </a:r>
            <a:r>
              <a:rPr lang="zh-CN" altLang="en-US" sz="32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：只进行</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pPr>
            <a:r>
              <a:rPr lang="en-US" altLang="zh-CN" sz="3200" b="1">
                <a:latin typeface="Calibri" panose="020F0502020204030204"/>
                <a:ea typeface="微软雅黑" panose="020B0503020204020204" pitchFamily="34" charset="-122"/>
                <a:cs typeface="微软雅黑" panose="020B0503020204020204" pitchFamily="34" charset="-122"/>
              </a:rPr>
              <a:t>        </a:t>
            </a:r>
            <a:r>
              <a:rPr lang="zh-CN" altLang="en-US" sz="3200" b="1">
                <a:latin typeface="Calibri" panose="020F0502020204030204"/>
                <a:ea typeface="微软雅黑" panose="020B0503020204020204" pitchFamily="34" charset="-122"/>
                <a:cs typeface="微软雅黑" panose="020B0503020204020204" pitchFamily="34" charset="-122"/>
              </a:rPr>
              <a:t>②</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耗O</a:t>
            </a:r>
            <a:r>
              <a:rPr lang="zh-CN" altLang="en-US" sz="32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：一定存在</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3200" b="1">
                <a:latin typeface="Calibri" panose="020F0502020204030204"/>
                <a:ea typeface="微软雅黑" panose="020B0503020204020204" pitchFamily="34" charset="-122"/>
                <a:cs typeface="微软雅黑" panose="020B0503020204020204" pitchFamily="34" charset="-122"/>
              </a:rPr>
              <a:t>        ③</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耗</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32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一定存在</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80000"/>
              </a:lnSpc>
            </a:pP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80000"/>
              </a:lnSpc>
            </a:pP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（2）从产物角度看:</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3200" b="1">
                <a:latin typeface="Calibri" panose="020F0502020204030204"/>
                <a:ea typeface="微软雅黑" panose="020B0503020204020204" pitchFamily="34" charset="-122"/>
                <a:cs typeface="微软雅黑" panose="020B0503020204020204" pitchFamily="34" charset="-122"/>
              </a:rPr>
              <a:t>        </a:t>
            </a:r>
            <a:r>
              <a:rPr lang="zh-CN" altLang="en-US" sz="3200" b="1">
                <a:latin typeface="Calibri" panose="020F0502020204030204"/>
                <a:ea typeface="微软雅黑" panose="020B0503020204020204" pitchFamily="34" charset="-122"/>
                <a:cs typeface="微软雅黑" panose="020B0503020204020204" pitchFamily="34" charset="-122"/>
              </a:rPr>
              <a:t>①</a:t>
            </a:r>
            <a:r>
              <a:rPr lang="zh-CN" altLang="en-US" sz="3200" b="1">
                <a:solidFill>
                  <a:srgbClr val="0D0D0D"/>
                </a:solidFill>
                <a:latin typeface="微软雅黑" panose="020B0503020204020204" pitchFamily="34" charset="-122"/>
                <a:ea typeface="微软雅黑" panose="020B0503020204020204" pitchFamily="34" charset="-122"/>
                <a:cs typeface="微软雅黑" panose="020B0503020204020204" pitchFamily="34" charset="-122"/>
              </a:rPr>
              <a:t>有水产生时一定存在</a:t>
            </a:r>
            <a:r>
              <a:rPr lang="zh-CN" altLang="en-US" sz="3200" b="1" u="sng">
                <a:solidFill>
                  <a:srgbClr val="0D0D0D"/>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0D0D0D"/>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solidFill>
                <a:srgbClr val="0D0D0D"/>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pPr>
            <a:r>
              <a:rPr lang="en-US" altLang="zh-CN" sz="3200" b="1">
                <a:solidFill>
                  <a:srgbClr val="0D0D0D"/>
                </a:solidFill>
                <a:latin typeface="Calibri" panose="020F0502020204030204"/>
                <a:ea typeface="微软雅黑" panose="020B0503020204020204" pitchFamily="34" charset="-122"/>
                <a:cs typeface="微软雅黑" panose="020B0503020204020204" pitchFamily="34" charset="-122"/>
              </a:rPr>
              <a:t>        </a:t>
            </a:r>
            <a:r>
              <a:rPr lang="zh-CN" altLang="en-US" sz="3200" b="1">
                <a:solidFill>
                  <a:srgbClr val="0D0D0D"/>
                </a:solidFill>
                <a:latin typeface="Calibri" panose="020F0502020204030204"/>
                <a:ea typeface="微软雅黑" panose="020B0503020204020204" pitchFamily="34" charset="-122"/>
                <a:cs typeface="微软雅黑" panose="020B0503020204020204" pitchFamily="34" charset="-122"/>
              </a:rPr>
              <a:t>②</a:t>
            </a:r>
            <a:r>
              <a:rPr lang="zh-CN" altLang="en-US" sz="3200" b="1">
                <a:solidFill>
                  <a:srgbClr val="0D0D0D"/>
                </a:solidFill>
                <a:latin typeface="微软雅黑" panose="020B0503020204020204" pitchFamily="34" charset="-122"/>
                <a:ea typeface="微软雅黑" panose="020B0503020204020204" pitchFamily="34" charset="-122"/>
                <a:cs typeface="微软雅黑" panose="020B0503020204020204" pitchFamily="34" charset="-122"/>
              </a:rPr>
              <a:t>有酒精或是乳酸产生一定存在</a:t>
            </a:r>
            <a:r>
              <a:rPr lang="zh-CN" altLang="en-US" sz="3200" b="1" i="1" u="sng">
                <a:solidFill>
                  <a:srgbClr val="0D0D0D"/>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0D0D0D"/>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solidFill>
                <a:srgbClr val="0D0D0D"/>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4602163" y="2247900"/>
            <a:ext cx="2157412"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rPr>
              <a:t>无氧呼吸</a:t>
            </a:r>
            <a:endParaRPr lang="zh-CN" altLang="en-US" sz="3200" b="1">
              <a:solidFill>
                <a:srgbClr val="0000F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27563" y="2741613"/>
            <a:ext cx="2154237"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有氧呼吸</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648200" y="3324225"/>
            <a:ext cx="2155825"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sym typeface="宋体" panose="02010600030101010101" pitchFamily="2" charset="-122"/>
              </a:rPr>
              <a:t>有氧呼吸</a:t>
            </a:r>
            <a:endParaRPr lang="zh-CN" altLang="en-US" sz="3200" b="1">
              <a:solidFill>
                <a:srgbClr val="0000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文本框 4"/>
          <p:cNvSpPr txBox="1"/>
          <p:nvPr/>
        </p:nvSpPr>
        <p:spPr>
          <a:xfrm>
            <a:off x="5378450" y="4714875"/>
            <a:ext cx="215582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有氧呼吸</a:t>
            </a:r>
            <a:endParaRPr lang="zh-CN" altLang="en-US"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文本框 5"/>
          <p:cNvSpPr txBox="1"/>
          <p:nvPr/>
        </p:nvSpPr>
        <p:spPr>
          <a:xfrm>
            <a:off x="7038975" y="5149850"/>
            <a:ext cx="2157413"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sym typeface="宋体" panose="02010600030101010101" pitchFamily="2" charset="-122"/>
              </a:rPr>
              <a:t>无氧呼吸</a:t>
            </a:r>
            <a:endParaRPr lang="zh-CN" altLang="en-US" sz="3200" b="1">
              <a:solidFill>
                <a:srgbClr val="0000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6"/>
          <p:cNvSpPr txBox="1"/>
          <p:nvPr/>
        </p:nvSpPr>
        <p:spPr>
          <a:xfrm>
            <a:off x="0" y="0"/>
            <a:ext cx="12192635" cy="583565"/>
          </a:xfrm>
          <a:prstGeom prst="rect">
            <a:avLst/>
          </a:prstGeom>
          <a:solidFill>
            <a:srgbClr val="92D050"/>
          </a:solidFill>
        </p:spPr>
        <p:txBody>
          <a:bodyPr wrap="square" rtlCol="0" anchor="t">
            <a:spAutoFit/>
          </a:bodyPr>
          <a:lstStyle/>
          <a:p>
            <a:r>
              <a:rPr lang="en-US" altLang="zh-CN" sz="3200" b="1">
                <a:latin typeface="微软雅黑" panose="020B0503020204020204" pitchFamily="34" charset="-122"/>
                <a:ea typeface="微软雅黑" panose="020B0503020204020204" pitchFamily="34" charset="-122"/>
                <a:sym typeface="+mn-ea"/>
              </a:rPr>
              <a:t>5.</a:t>
            </a:r>
            <a:r>
              <a:rPr lang="zh-CN" altLang="en-US" sz="3200" b="1">
                <a:latin typeface="微软雅黑" panose="020B0503020204020204" pitchFamily="34" charset="-122"/>
                <a:ea typeface="微软雅黑" panose="020B0503020204020204" pitchFamily="34" charset="-122"/>
                <a:sym typeface="+mn-ea"/>
              </a:rPr>
              <a:t>细胞呼吸方式的判断方法</a:t>
            </a:r>
            <a:endParaRPr lang="zh-CN" altLang="en-US" sz="3200" b="1"/>
          </a:p>
        </p:txBody>
      </p:sp>
      <p:pic>
        <p:nvPicPr>
          <p:cNvPr id="13" name="图片 12"/>
          <p:cNvPicPr>
            <a:picLocks noChangeAspect="1"/>
          </p:cNvPicPr>
          <p:nvPr/>
        </p:nvPicPr>
        <p:blipFill>
          <a:blip r:embed="rId1"/>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1"/>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custDataLst>
              <p:tags r:id="rId1"/>
            </p:custDataLst>
          </p:nvPr>
        </p:nvGraphicFramePr>
        <p:xfrm>
          <a:off x="50800" y="3424873"/>
          <a:ext cx="12141200" cy="3397885"/>
        </p:xfrm>
        <a:graphic>
          <a:graphicData uri="http://schemas.openxmlformats.org/drawingml/2006/table">
            <a:tbl>
              <a:tblPr firstRow="1" bandRow="1">
                <a:tableStyleId>{5940675A-B579-460E-94D1-54222C63F5DA}</a:tableStyleId>
              </a:tblPr>
              <a:tblGrid>
                <a:gridCol w="1202690"/>
                <a:gridCol w="5292090"/>
                <a:gridCol w="5646420"/>
              </a:tblGrid>
              <a:tr h="581025">
                <a:tc>
                  <a:txBody>
                    <a:bodyPr wrap="square"/>
                    <a:lstStyle/>
                    <a:p>
                      <a:pPr>
                        <a:buNone/>
                      </a:pPr>
                      <a:endParaRPr lang="zh-CN" altLang="en-US" sz="3200" b="1">
                        <a:latin typeface="微软雅黑" panose="020B0503020204020204" pitchFamily="34" charset="-122"/>
                        <a:ea typeface="微软雅黑" panose="020B0503020204020204" pitchFamily="34" charset="-122"/>
                      </a:endParaRPr>
                    </a:p>
                  </a:txBody>
                  <a:tcPr vert="horz"/>
                </a:tc>
                <a:tc>
                  <a:txBody>
                    <a:bodyPr wrap="square"/>
                    <a:lstStyle/>
                    <a:p>
                      <a:pPr algn="ctr">
                        <a:buNone/>
                      </a:pPr>
                      <a:r>
                        <a:rPr lang="zh-CN" altLang="en-US" sz="3200" b="1">
                          <a:latin typeface="微软雅黑" panose="020B0503020204020204" pitchFamily="34" charset="-122"/>
                          <a:ea typeface="微软雅黑" panose="020B0503020204020204" pitchFamily="34" charset="-122"/>
                        </a:rPr>
                        <a:t>物质变化特点</a:t>
                      </a:r>
                      <a:endParaRPr lang="zh-CN" altLang="en-US" sz="3200" b="1">
                        <a:latin typeface="微软雅黑" panose="020B0503020204020204" pitchFamily="34" charset="-122"/>
                        <a:ea typeface="微软雅黑" panose="020B0503020204020204" pitchFamily="34" charset="-122"/>
                      </a:endParaRPr>
                    </a:p>
                  </a:txBody>
                  <a:tcPr vert="horz">
                    <a:solidFill>
                      <a:schemeClr val="bg1">
                        <a:lumMod val="85000"/>
                      </a:schemeClr>
                    </a:solidFill>
                  </a:tcPr>
                </a:tc>
                <a:tc>
                  <a:txBody>
                    <a:bodyPr wrap="square"/>
                    <a:lstStyle/>
                    <a:p>
                      <a:pPr algn="ctr">
                        <a:buNone/>
                      </a:pPr>
                      <a:r>
                        <a:rPr lang="zh-CN" altLang="en-US" sz="3200" b="1">
                          <a:latin typeface="微软雅黑" panose="020B0503020204020204" pitchFamily="34" charset="-122"/>
                          <a:ea typeface="微软雅黑" panose="020B0503020204020204" pitchFamily="34" charset="-122"/>
                        </a:rPr>
                        <a:t>细胞呼吸方式</a:t>
                      </a:r>
                      <a:endParaRPr lang="zh-CN" altLang="en-US" sz="3200" b="1">
                        <a:latin typeface="微软雅黑" panose="020B0503020204020204" pitchFamily="34" charset="-122"/>
                        <a:ea typeface="微软雅黑" panose="020B0503020204020204" pitchFamily="34" charset="-122"/>
                      </a:endParaRPr>
                    </a:p>
                  </a:txBody>
                  <a:tcPr vert="horz">
                    <a:solidFill>
                      <a:schemeClr val="bg1">
                        <a:lumMod val="85000"/>
                      </a:schemeClr>
                    </a:solidFill>
                  </a:tcPr>
                </a:tc>
              </a:tr>
              <a:tr h="1070610">
                <a:tc>
                  <a:txBody>
                    <a:bodyPr wrap="square"/>
                    <a:lstStyle/>
                    <a:p>
                      <a:pPr algn="ctr">
                        <a:buNone/>
                      </a:pPr>
                      <a:r>
                        <a:rPr lang="en-US" altLang="zh-CN" sz="3200" b="1">
                          <a:latin typeface="微软雅黑" panose="020B0503020204020204" pitchFamily="34" charset="-122"/>
                          <a:ea typeface="微软雅黑" panose="020B0503020204020204" pitchFamily="34" charset="-122"/>
                        </a:rPr>
                        <a:t>A</a:t>
                      </a:r>
                      <a:endParaRPr lang="en-US" altLang="zh-CN" sz="3200" b="1">
                        <a:latin typeface="微软雅黑" panose="020B0503020204020204" pitchFamily="34" charset="-122"/>
                        <a:ea typeface="微软雅黑" panose="020B0503020204020204" pitchFamily="34" charset="-122"/>
                      </a:endParaRPr>
                    </a:p>
                  </a:txBody>
                  <a:tcPr vert="horz">
                    <a:solidFill>
                      <a:schemeClr val="bg1">
                        <a:lumMod val="85000"/>
                      </a:schemeClr>
                    </a:solidFill>
                  </a:tcPr>
                </a:tc>
                <a:tc>
                  <a:txBody>
                    <a:bodyPr wrap="square"/>
                    <a:lstStyle/>
                    <a:p>
                      <a:pPr>
                        <a:buNone/>
                      </a:pPr>
                      <a:r>
                        <a:rPr lang="en-US" altLang="zh-CN" sz="2800" b="1">
                          <a:latin typeface="微软雅黑" panose="020B0503020204020204" pitchFamily="34" charset="-122"/>
                          <a:ea typeface="微软雅黑" panose="020B0503020204020204" pitchFamily="34" charset="-122"/>
                          <a:sym typeface="+mn-ea"/>
                        </a:rPr>
                        <a:t>CO</a:t>
                      </a:r>
                      <a:r>
                        <a:rPr lang="en-US" altLang="zh-CN" sz="2800" b="1" baseline="-25000">
                          <a:latin typeface="微软雅黑" panose="020B0503020204020204" pitchFamily="34" charset="-122"/>
                          <a:ea typeface="微软雅黑" panose="020B0503020204020204" pitchFamily="34" charset="-122"/>
                          <a:sym typeface="+mn-ea"/>
                        </a:rPr>
                        <a:t>2</a:t>
                      </a:r>
                      <a:r>
                        <a:rPr lang="zh-CN" altLang="en-US" sz="2800" b="1">
                          <a:latin typeface="微软雅黑" panose="020B0503020204020204" pitchFamily="34" charset="-122"/>
                          <a:ea typeface="微软雅黑" panose="020B0503020204020204" pitchFamily="34" charset="-122"/>
                        </a:rPr>
                        <a:t>释放量</a:t>
                      </a:r>
                      <a:r>
                        <a:rPr lang="en-US" altLang="zh-CN" sz="2800" b="1">
                          <a:latin typeface="微软雅黑" panose="020B0503020204020204" pitchFamily="34" charset="-122"/>
                          <a:ea typeface="微软雅黑" panose="020B0503020204020204" pitchFamily="34" charset="-122"/>
                        </a:rPr>
                        <a:t>=O</a:t>
                      </a:r>
                      <a:r>
                        <a:rPr lang="en-US" altLang="zh-CN" sz="2800" b="1" baseline="-25000">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吸收量</a:t>
                      </a:r>
                      <a:endParaRPr lang="zh-CN" altLang="en-US" sz="2800" b="1">
                        <a:latin typeface="微软雅黑" panose="020B0503020204020204" pitchFamily="34" charset="-122"/>
                        <a:ea typeface="微软雅黑" panose="020B0503020204020204" pitchFamily="34" charset="-122"/>
                      </a:endParaRPr>
                    </a:p>
                  </a:txBody>
                  <a:tcPr vert="horz"/>
                </a:tc>
                <a:tc>
                  <a:txBody>
                    <a:bodyPr wrap="square"/>
                    <a:lstStyle/>
                    <a:p>
                      <a:pPr>
                        <a:buNone/>
                      </a:pPr>
                      <a:r>
                        <a:rPr lang="zh-CN" altLang="en-US" sz="3200" b="1">
                          <a:latin typeface="微软雅黑" panose="020B0503020204020204" pitchFamily="34" charset="-122"/>
                          <a:ea typeface="微软雅黑" panose="020B0503020204020204" pitchFamily="34" charset="-122"/>
                        </a:rPr>
                        <a:t>只进行有氧呼吸</a:t>
                      </a:r>
                      <a:endParaRPr lang="zh-CN" altLang="en-US" sz="3200" b="1">
                        <a:latin typeface="微软雅黑" panose="020B0503020204020204" pitchFamily="34" charset="-122"/>
                        <a:ea typeface="微软雅黑" panose="020B0503020204020204" pitchFamily="34" charset="-122"/>
                      </a:endParaRPr>
                    </a:p>
                    <a:p>
                      <a:pPr>
                        <a:buNone/>
                      </a:pPr>
                      <a:r>
                        <a:rPr lang="zh-CN" altLang="en-US" sz="3200" b="1">
                          <a:solidFill>
                            <a:srgbClr val="FF0000"/>
                          </a:solidFill>
                          <a:latin typeface="微软雅黑" panose="020B0503020204020204" pitchFamily="34" charset="-122"/>
                          <a:ea typeface="微软雅黑" panose="020B0503020204020204" pitchFamily="34" charset="-122"/>
                        </a:rPr>
                        <a:t>或</a:t>
                      </a:r>
                      <a:r>
                        <a:rPr lang="zh-CN" altLang="en-US" sz="3200" b="1">
                          <a:latin typeface="微软雅黑" panose="020B0503020204020204" pitchFamily="34" charset="-122"/>
                          <a:ea typeface="微软雅黑" panose="020B0503020204020204" pitchFamily="34" charset="-122"/>
                        </a:rPr>
                        <a:t>有氧呼吸</a:t>
                      </a:r>
                      <a:r>
                        <a:rPr lang="en-US" altLang="zh-CN" sz="3200" b="1">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乳酸发酵</a:t>
                      </a:r>
                      <a:endParaRPr lang="zh-CN" altLang="en-US" sz="3200" b="1">
                        <a:latin typeface="微软雅黑" panose="020B0503020204020204" pitchFamily="34" charset="-122"/>
                        <a:ea typeface="微软雅黑" panose="020B0503020204020204" pitchFamily="34" charset="-122"/>
                      </a:endParaRPr>
                    </a:p>
                  </a:txBody>
                  <a:tcPr vert="horz"/>
                </a:tc>
              </a:tr>
              <a:tr h="568325">
                <a:tc>
                  <a:txBody>
                    <a:bodyPr wrap="square"/>
                    <a:lstStyle/>
                    <a:p>
                      <a:pPr algn="ctr">
                        <a:buNone/>
                      </a:pPr>
                      <a:r>
                        <a:rPr lang="en-US" altLang="zh-CN" sz="3200" b="1">
                          <a:latin typeface="微软雅黑" panose="020B0503020204020204" pitchFamily="34" charset="-122"/>
                          <a:ea typeface="微软雅黑" panose="020B0503020204020204" pitchFamily="34" charset="-122"/>
                        </a:rPr>
                        <a:t>B</a:t>
                      </a:r>
                      <a:endParaRPr lang="en-US" altLang="zh-CN" sz="3200" b="1">
                        <a:latin typeface="微软雅黑" panose="020B0503020204020204" pitchFamily="34" charset="-122"/>
                        <a:ea typeface="微软雅黑" panose="020B0503020204020204" pitchFamily="34" charset="-122"/>
                      </a:endParaRPr>
                    </a:p>
                  </a:txBody>
                  <a:tcPr vert="horz">
                    <a:solidFill>
                      <a:schemeClr val="bg1">
                        <a:lumMod val="85000"/>
                      </a:schemeClr>
                    </a:solidFill>
                  </a:tcPr>
                </a:tc>
                <a:tc>
                  <a:txBody>
                    <a:bodyPr wrap="square"/>
                    <a:lstStyle/>
                    <a:p>
                      <a:pPr>
                        <a:buNone/>
                      </a:pPr>
                      <a:r>
                        <a:rPr lang="zh-CN" altLang="en-US" sz="3200" b="1">
                          <a:latin typeface="微软雅黑" panose="020B0503020204020204" pitchFamily="34" charset="-122"/>
                          <a:ea typeface="微软雅黑" panose="020B0503020204020204" pitchFamily="34" charset="-122"/>
                        </a:rPr>
                        <a:t>不消耗</a:t>
                      </a:r>
                      <a:r>
                        <a:rPr lang="en-US" altLang="zh-CN" sz="3200" b="1">
                          <a:latin typeface="微软雅黑" panose="020B0503020204020204" pitchFamily="34" charset="-122"/>
                          <a:ea typeface="微软雅黑" panose="020B0503020204020204" pitchFamily="34" charset="-122"/>
                          <a:sym typeface="+mn-ea"/>
                        </a:rPr>
                        <a:t>O</a:t>
                      </a:r>
                      <a:r>
                        <a:rPr lang="en-US" altLang="zh-CN" sz="3200" b="1" baseline="-25000">
                          <a:latin typeface="微软雅黑" panose="020B0503020204020204" pitchFamily="34" charset="-122"/>
                          <a:ea typeface="微软雅黑" panose="020B0503020204020204" pitchFamily="34" charset="-122"/>
                          <a:sym typeface="+mn-ea"/>
                        </a:rPr>
                        <a:t>2</a:t>
                      </a:r>
                      <a:r>
                        <a:rPr lang="zh-CN" altLang="en-US" sz="3200" b="1" baseline="-25000">
                          <a:latin typeface="微软雅黑" panose="020B0503020204020204" pitchFamily="34" charset="-122"/>
                          <a:ea typeface="微软雅黑" panose="020B0503020204020204" pitchFamily="34" charset="-122"/>
                          <a:sym typeface="+mn-ea"/>
                        </a:rPr>
                        <a:t>，</a:t>
                      </a:r>
                      <a:r>
                        <a:rPr lang="zh-CN" altLang="en-US" sz="3200" b="1">
                          <a:latin typeface="微软雅黑" panose="020B0503020204020204" pitchFamily="34" charset="-122"/>
                          <a:ea typeface="微软雅黑" panose="020B0503020204020204" pitchFamily="34" charset="-122"/>
                        </a:rPr>
                        <a:t>释放</a:t>
                      </a:r>
                      <a:r>
                        <a:rPr lang="en-US" altLang="zh-CN" sz="3200" b="1">
                          <a:latin typeface="微软雅黑" panose="020B0503020204020204" pitchFamily="34" charset="-122"/>
                          <a:ea typeface="微软雅黑" panose="020B0503020204020204" pitchFamily="34" charset="-122"/>
                        </a:rPr>
                        <a:t>C</a:t>
                      </a:r>
                      <a:r>
                        <a:rPr lang="en-US" altLang="zh-CN" sz="3200" b="1">
                          <a:latin typeface="微软雅黑" panose="020B0503020204020204" pitchFamily="34" charset="-122"/>
                          <a:ea typeface="微软雅黑" panose="020B0503020204020204" pitchFamily="34" charset="-122"/>
                          <a:sym typeface="+mn-ea"/>
                        </a:rPr>
                        <a:t>O</a:t>
                      </a:r>
                      <a:r>
                        <a:rPr lang="en-US" altLang="zh-CN" sz="3200" b="1" baseline="-25000">
                          <a:latin typeface="微软雅黑" panose="020B0503020204020204" pitchFamily="34" charset="-122"/>
                          <a:ea typeface="微软雅黑" panose="020B0503020204020204" pitchFamily="34" charset="-122"/>
                          <a:sym typeface="+mn-ea"/>
                        </a:rPr>
                        <a:t>2</a:t>
                      </a:r>
                      <a:endParaRPr lang="zh-CN" altLang="en-US" sz="3200" b="1">
                        <a:latin typeface="微软雅黑" panose="020B0503020204020204" pitchFamily="34" charset="-122"/>
                        <a:ea typeface="微软雅黑" panose="020B0503020204020204" pitchFamily="34" charset="-122"/>
                      </a:endParaRPr>
                    </a:p>
                  </a:txBody>
                  <a:tcPr vert="horz"/>
                </a:tc>
                <a:tc>
                  <a:txBody>
                    <a:bodyPr wrap="square"/>
                    <a:lstStyle/>
                    <a:p>
                      <a:pPr>
                        <a:buNone/>
                      </a:pPr>
                      <a:r>
                        <a:rPr lang="zh-CN" altLang="en-US" sz="3200" b="1">
                          <a:latin typeface="微软雅黑" panose="020B0503020204020204" pitchFamily="34" charset="-122"/>
                          <a:ea typeface="微软雅黑" panose="020B0503020204020204" pitchFamily="34" charset="-122"/>
                          <a:sym typeface="+mn-ea"/>
                        </a:rPr>
                        <a:t>只进行酒精发酵</a:t>
                      </a:r>
                      <a:endParaRPr lang="zh-CN" altLang="en-US" sz="3200" b="1">
                        <a:latin typeface="微软雅黑" panose="020B0503020204020204" pitchFamily="34" charset="-122"/>
                        <a:ea typeface="微软雅黑" panose="020B0503020204020204" pitchFamily="34" charset="-122"/>
                      </a:endParaRPr>
                    </a:p>
                  </a:txBody>
                  <a:tcPr vert="horz"/>
                </a:tc>
              </a:tr>
              <a:tr h="586105">
                <a:tc>
                  <a:txBody>
                    <a:bodyPr wrap="square"/>
                    <a:lstStyle/>
                    <a:p>
                      <a:pPr algn="ctr">
                        <a:buNone/>
                      </a:pPr>
                      <a:r>
                        <a:rPr lang="en-US" altLang="zh-CN" sz="3200" b="1">
                          <a:latin typeface="微软雅黑" panose="020B0503020204020204" pitchFamily="34" charset="-122"/>
                          <a:ea typeface="微软雅黑" panose="020B0503020204020204" pitchFamily="34" charset="-122"/>
                        </a:rPr>
                        <a:t>C</a:t>
                      </a:r>
                      <a:endParaRPr lang="en-US" altLang="zh-CN" sz="3200" b="1">
                        <a:latin typeface="微软雅黑" panose="020B0503020204020204" pitchFamily="34" charset="-122"/>
                        <a:ea typeface="微软雅黑" panose="020B0503020204020204" pitchFamily="34" charset="-122"/>
                      </a:endParaRPr>
                    </a:p>
                  </a:txBody>
                  <a:tcPr vert="horz">
                    <a:solidFill>
                      <a:schemeClr val="bg1">
                        <a:lumMod val="85000"/>
                      </a:schemeClr>
                    </a:solidFill>
                  </a:tcPr>
                </a:tc>
                <a:tc>
                  <a:txBody>
                    <a:bodyPr wrap="square"/>
                    <a:lstStyle/>
                    <a:p>
                      <a:pPr>
                        <a:buNone/>
                      </a:pPr>
                      <a:r>
                        <a:rPr lang="zh-CN" altLang="en-US" sz="2800" b="1">
                          <a:latin typeface="微软雅黑" panose="020B0503020204020204" pitchFamily="34" charset="-122"/>
                          <a:ea typeface="微软雅黑" panose="020B0503020204020204" pitchFamily="34" charset="-122"/>
                        </a:rPr>
                        <a:t>酒精产生量</a:t>
                      </a:r>
                      <a:r>
                        <a:rPr lang="en-US" altLang="zh-CN" sz="2800" b="1">
                          <a:latin typeface="微软雅黑" panose="020B0503020204020204" pitchFamily="34" charset="-122"/>
                          <a:ea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sym typeface="+mn-ea"/>
                        </a:rPr>
                        <a:t>CO</a:t>
                      </a:r>
                      <a:r>
                        <a:rPr lang="en-US" altLang="zh-CN" sz="2800" b="1" baseline="-25000">
                          <a:latin typeface="微软雅黑" panose="020B0503020204020204" pitchFamily="34" charset="-122"/>
                          <a:ea typeface="微软雅黑" panose="020B0503020204020204" pitchFamily="34" charset="-122"/>
                          <a:sym typeface="+mn-ea"/>
                        </a:rPr>
                        <a:t>2</a:t>
                      </a:r>
                      <a:r>
                        <a:rPr lang="zh-CN" altLang="en-US" sz="2800" b="1">
                          <a:latin typeface="微软雅黑" panose="020B0503020204020204" pitchFamily="34" charset="-122"/>
                          <a:ea typeface="微软雅黑" panose="020B0503020204020204" pitchFamily="34" charset="-122"/>
                          <a:sym typeface="+mn-ea"/>
                        </a:rPr>
                        <a:t>释放量</a:t>
                      </a:r>
                      <a:endParaRPr lang="en-US" altLang="zh-CN" sz="2800" b="1">
                        <a:latin typeface="微软雅黑" panose="020B0503020204020204" pitchFamily="34" charset="-122"/>
                        <a:ea typeface="微软雅黑" panose="020B0503020204020204" pitchFamily="34" charset="-122"/>
                      </a:endParaRPr>
                    </a:p>
                  </a:txBody>
                  <a:tcPr vert="horz"/>
                </a:tc>
                <a:tc>
                  <a:txBody>
                    <a:bodyPr wrap="square"/>
                    <a:lstStyle/>
                    <a:p>
                      <a:pPr>
                        <a:buNone/>
                      </a:pPr>
                      <a:r>
                        <a:rPr lang="zh-CN" altLang="en-US" sz="3200" b="1">
                          <a:latin typeface="微软雅黑" panose="020B0503020204020204" pitchFamily="34" charset="-122"/>
                          <a:ea typeface="微软雅黑" panose="020B0503020204020204" pitchFamily="34" charset="-122"/>
                          <a:sym typeface="+mn-ea"/>
                        </a:rPr>
                        <a:t>只进行酒精发酵</a:t>
                      </a:r>
                      <a:endParaRPr lang="zh-CN" altLang="en-US" sz="3200" b="1">
                        <a:latin typeface="微软雅黑" panose="020B0503020204020204" pitchFamily="34" charset="-122"/>
                        <a:ea typeface="微软雅黑" panose="020B0503020204020204" pitchFamily="34" charset="-122"/>
                      </a:endParaRPr>
                    </a:p>
                  </a:txBody>
                  <a:tcPr vert="horz"/>
                </a:tc>
              </a:tr>
              <a:tr h="581025">
                <a:tc>
                  <a:txBody>
                    <a:bodyPr wrap="square"/>
                    <a:lstStyle/>
                    <a:p>
                      <a:pPr algn="ctr">
                        <a:buNone/>
                      </a:pPr>
                      <a:r>
                        <a:rPr lang="en-US" altLang="zh-CN" sz="3200" b="1">
                          <a:latin typeface="微软雅黑" panose="020B0503020204020204" pitchFamily="34" charset="-122"/>
                          <a:ea typeface="微软雅黑" panose="020B0503020204020204" pitchFamily="34" charset="-122"/>
                        </a:rPr>
                        <a:t>D</a:t>
                      </a:r>
                      <a:endParaRPr lang="en-US" altLang="zh-CN" sz="3200" b="1">
                        <a:latin typeface="微软雅黑" panose="020B0503020204020204" pitchFamily="34" charset="-122"/>
                        <a:ea typeface="微软雅黑" panose="020B0503020204020204" pitchFamily="34" charset="-122"/>
                      </a:endParaRPr>
                    </a:p>
                  </a:txBody>
                  <a:tcPr vert="horz">
                    <a:solidFill>
                      <a:schemeClr val="bg1">
                        <a:lumMod val="85000"/>
                      </a:schemeClr>
                    </a:solidFill>
                  </a:tcPr>
                </a:tc>
                <a:tc>
                  <a:txBody>
                    <a:bodyPr wrap="square"/>
                    <a:lstStyle/>
                    <a:p>
                      <a:pPr>
                        <a:buNone/>
                      </a:pPr>
                      <a:r>
                        <a:rPr lang="zh-CN" altLang="en-US" sz="3200" b="1">
                          <a:latin typeface="微软雅黑" panose="020B0503020204020204" pitchFamily="34" charset="-122"/>
                          <a:ea typeface="微软雅黑" panose="020B0503020204020204" pitchFamily="34" charset="-122"/>
                        </a:rPr>
                        <a:t>无</a:t>
                      </a:r>
                      <a:r>
                        <a:rPr lang="en-US" altLang="zh-CN" sz="3200" b="1">
                          <a:latin typeface="微软雅黑" panose="020B0503020204020204" pitchFamily="34" charset="-122"/>
                          <a:ea typeface="微软雅黑" panose="020B0503020204020204" pitchFamily="34" charset="-122"/>
                          <a:sym typeface="+mn-ea"/>
                        </a:rPr>
                        <a:t>CO</a:t>
                      </a:r>
                      <a:r>
                        <a:rPr lang="en-US" altLang="zh-CN" sz="3200" b="1" baseline="-25000">
                          <a:latin typeface="微软雅黑" panose="020B0503020204020204" pitchFamily="34" charset="-122"/>
                          <a:ea typeface="微软雅黑" panose="020B0503020204020204" pitchFamily="34" charset="-122"/>
                          <a:sym typeface="+mn-ea"/>
                        </a:rPr>
                        <a:t>2</a:t>
                      </a:r>
                      <a:r>
                        <a:rPr lang="zh-CN" altLang="en-US" sz="3200" b="1">
                          <a:latin typeface="微软雅黑" panose="020B0503020204020204" pitchFamily="34" charset="-122"/>
                          <a:ea typeface="微软雅黑" panose="020B0503020204020204" pitchFamily="34" charset="-122"/>
                          <a:sym typeface="+mn-ea"/>
                        </a:rPr>
                        <a:t>释放</a:t>
                      </a:r>
                      <a:endParaRPr lang="zh-CN" altLang="en-US" sz="3200" b="1">
                        <a:latin typeface="微软雅黑" panose="020B0503020204020204" pitchFamily="34" charset="-122"/>
                        <a:ea typeface="微软雅黑" panose="020B0503020204020204" pitchFamily="34" charset="-122"/>
                      </a:endParaRPr>
                    </a:p>
                  </a:txBody>
                  <a:tcPr vert="horz"/>
                </a:tc>
                <a:tc>
                  <a:txBody>
                    <a:bodyPr wrap="square"/>
                    <a:lstStyle/>
                    <a:p>
                      <a:pPr>
                        <a:buNone/>
                      </a:pPr>
                      <a:r>
                        <a:rPr lang="zh-CN" altLang="en-US" sz="3200" b="1">
                          <a:latin typeface="微软雅黑" panose="020B0503020204020204" pitchFamily="34" charset="-122"/>
                          <a:ea typeface="微软雅黑" panose="020B0503020204020204" pitchFamily="34" charset="-122"/>
                          <a:sym typeface="+mn-ea"/>
                        </a:rPr>
                        <a:t>只进行乳酸发酵</a:t>
                      </a:r>
                      <a:endParaRPr lang="zh-CN" altLang="en-US" sz="3200" b="1">
                        <a:latin typeface="微软雅黑" panose="020B0503020204020204" pitchFamily="34" charset="-122"/>
                        <a:ea typeface="微软雅黑" panose="020B0503020204020204" pitchFamily="34" charset="-122"/>
                      </a:endParaRPr>
                    </a:p>
                  </a:txBody>
                  <a:tcPr vert="horz"/>
                </a:tc>
              </a:tr>
            </a:tbl>
          </a:graphicData>
        </a:graphic>
      </p:graphicFrame>
      <p:sp>
        <p:nvSpPr>
          <p:cNvPr id="3" name="文本框 2"/>
          <p:cNvSpPr txBox="1"/>
          <p:nvPr/>
        </p:nvSpPr>
        <p:spPr>
          <a:xfrm>
            <a:off x="0" y="0"/>
            <a:ext cx="12192000" cy="1210945"/>
          </a:xfrm>
          <a:prstGeom prst="rect">
            <a:avLst/>
          </a:prstGeom>
          <a:noFill/>
        </p:spPr>
        <p:txBody>
          <a:bodyPr wrap="square" rtlCol="0" anchor="t">
            <a:spAutoFit/>
          </a:bodyPr>
          <a:lstStyle/>
          <a:p>
            <a:pPr>
              <a:lnSpc>
                <a:spcPct val="13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）根据物质的量的关系来判断（</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O</a:t>
            </a:r>
            <a:r>
              <a:rPr lang="en-US" altLang="zh-CN" sz="28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消耗量与</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CO</a:t>
            </a:r>
            <a:r>
              <a:rPr lang="en-US" altLang="zh-CN" sz="28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释放量，酒精和</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CO</a:t>
            </a:r>
            <a:r>
              <a:rPr lang="en-US" altLang="zh-CN" sz="28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生产量</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800"/>
          </a:p>
        </p:txBody>
      </p:sp>
      <p:grpSp>
        <p:nvGrpSpPr>
          <p:cNvPr id="4" name="组合 3"/>
          <p:cNvGrpSpPr/>
          <p:nvPr/>
        </p:nvGrpSpPr>
        <p:grpSpPr>
          <a:xfrm>
            <a:off x="2036445" y="761365"/>
            <a:ext cx="9686290" cy="754380"/>
            <a:chOff x="3227" y="673"/>
            <a:chExt cx="11115" cy="1188"/>
          </a:xfrm>
        </p:grpSpPr>
        <p:sp>
          <p:nvSpPr>
            <p:cNvPr id="5" name="文本框 4"/>
            <p:cNvSpPr txBox="1"/>
            <p:nvPr/>
          </p:nvSpPr>
          <p:spPr>
            <a:xfrm>
              <a:off x="3227" y="1029"/>
              <a:ext cx="5175" cy="822"/>
            </a:xfrm>
            <a:prstGeom prst="rect">
              <a:avLst/>
            </a:prstGeom>
            <a:noFill/>
          </p:spPr>
          <p:txBody>
            <a:bodyPr wrap="square" rtlCol="0">
              <a:spAutoFit/>
            </a:bodyPr>
            <a:lstStyle/>
            <a:p>
              <a:r>
                <a:rPr lang="en-US" altLang="zh-CN" sz="2800" b="1">
                  <a:solidFill>
                    <a:srgbClr val="FF0000"/>
                  </a:solidFill>
                </a:rPr>
                <a:t>C</a:t>
              </a:r>
              <a:r>
                <a:rPr lang="en-US" altLang="zh-CN" sz="2800" b="1" baseline="-25000">
                  <a:solidFill>
                    <a:srgbClr val="FF0000"/>
                  </a:solidFill>
                </a:rPr>
                <a:t>6</a:t>
              </a:r>
              <a:r>
                <a:rPr lang="en-US" altLang="zh-CN" sz="2800" b="1">
                  <a:solidFill>
                    <a:srgbClr val="FF0000"/>
                  </a:solidFill>
                </a:rPr>
                <a:t>H</a:t>
              </a:r>
              <a:r>
                <a:rPr lang="en-US" altLang="zh-CN" sz="2800" b="1" baseline="-25000">
                  <a:solidFill>
                    <a:srgbClr val="FF0000"/>
                  </a:solidFill>
                </a:rPr>
                <a:t>12</a:t>
              </a:r>
              <a:r>
                <a:rPr lang="en-US" altLang="zh-CN" sz="2800" b="1">
                  <a:solidFill>
                    <a:srgbClr val="FF0000"/>
                  </a:solidFill>
                </a:rPr>
                <a:t>O</a:t>
              </a:r>
              <a:r>
                <a:rPr lang="en-US" altLang="zh-CN" sz="2800" b="1" baseline="-25000">
                  <a:solidFill>
                    <a:srgbClr val="FF0000"/>
                  </a:solidFill>
                </a:rPr>
                <a:t>6</a:t>
              </a:r>
              <a:r>
                <a:rPr lang="en-US" altLang="zh-CN" sz="2800" b="1">
                  <a:solidFill>
                    <a:srgbClr val="FF0000"/>
                  </a:solidFill>
                </a:rPr>
                <a:t>+6H</a:t>
              </a:r>
              <a:r>
                <a:rPr lang="en-US" altLang="zh-CN" sz="2800" b="1" baseline="-25000">
                  <a:solidFill>
                    <a:srgbClr val="FF0000"/>
                  </a:solidFill>
                </a:rPr>
                <a:t>2</a:t>
              </a:r>
              <a:r>
                <a:rPr lang="en-US" altLang="zh-CN" sz="2800" b="1">
                  <a:solidFill>
                    <a:srgbClr val="FF0000"/>
                  </a:solidFill>
                </a:rPr>
                <a:t>O+6O</a:t>
              </a:r>
              <a:r>
                <a:rPr lang="en-US" altLang="zh-CN" sz="2800" b="1" baseline="-25000">
                  <a:solidFill>
                    <a:srgbClr val="FF0000"/>
                  </a:solidFill>
                </a:rPr>
                <a:t>2</a:t>
              </a:r>
              <a:endParaRPr lang="en-US" altLang="zh-CN" sz="2800" b="1" baseline="-25000">
                <a:solidFill>
                  <a:srgbClr val="FF0000"/>
                </a:solidFill>
              </a:endParaRPr>
            </a:p>
          </p:txBody>
        </p:sp>
        <p:sp>
          <p:nvSpPr>
            <p:cNvPr id="17" name="文本框 16"/>
            <p:cNvSpPr txBox="1"/>
            <p:nvPr/>
          </p:nvSpPr>
          <p:spPr>
            <a:xfrm>
              <a:off x="8745" y="1039"/>
              <a:ext cx="5597" cy="822"/>
            </a:xfrm>
            <a:prstGeom prst="rect">
              <a:avLst/>
            </a:prstGeom>
            <a:noFill/>
          </p:spPr>
          <p:txBody>
            <a:bodyPr wrap="square" rtlCol="0">
              <a:spAutoFit/>
            </a:bodyPr>
            <a:lstStyle/>
            <a:p>
              <a:r>
                <a:rPr lang="en-US" altLang="zh-CN" sz="2800" b="1">
                  <a:solidFill>
                    <a:srgbClr val="FF0000"/>
                  </a:solidFill>
                </a:rPr>
                <a:t>6CO</a:t>
              </a:r>
              <a:r>
                <a:rPr lang="en-US" altLang="zh-CN" sz="2800" b="1" baseline="-25000">
                  <a:solidFill>
                    <a:srgbClr val="FF0000"/>
                  </a:solidFill>
                </a:rPr>
                <a:t>2</a:t>
              </a:r>
              <a:r>
                <a:rPr lang="en-US" altLang="zh-CN" sz="2800" b="1">
                  <a:solidFill>
                    <a:srgbClr val="FF0000"/>
                  </a:solidFill>
                </a:rPr>
                <a:t>+12H</a:t>
              </a:r>
              <a:r>
                <a:rPr lang="en-US" altLang="zh-CN" sz="2800" b="1" baseline="-25000">
                  <a:solidFill>
                    <a:srgbClr val="FF0000"/>
                  </a:solidFill>
                </a:rPr>
                <a:t>2</a:t>
              </a:r>
              <a:r>
                <a:rPr lang="en-US" altLang="zh-CN" sz="2800" b="1">
                  <a:solidFill>
                    <a:srgbClr val="FF0000"/>
                  </a:solidFill>
                </a:rPr>
                <a:t>O+</a:t>
              </a:r>
              <a:r>
                <a:rPr lang="zh-CN" altLang="en-US" sz="2800" b="1">
                  <a:solidFill>
                    <a:srgbClr val="FF0000"/>
                  </a:solidFill>
                </a:rPr>
                <a:t>大量能量</a:t>
              </a:r>
              <a:endParaRPr lang="zh-CN" altLang="en-US" sz="2800" b="1">
                <a:solidFill>
                  <a:srgbClr val="FF0000"/>
                </a:solidFill>
              </a:endParaRPr>
            </a:p>
          </p:txBody>
        </p:sp>
        <p:sp>
          <p:nvSpPr>
            <p:cNvPr id="19" name="文本框 18"/>
            <p:cNvSpPr txBox="1"/>
            <p:nvPr/>
          </p:nvSpPr>
          <p:spPr>
            <a:xfrm>
              <a:off x="7743" y="673"/>
              <a:ext cx="900" cy="822"/>
            </a:xfrm>
            <a:prstGeom prst="rect">
              <a:avLst/>
            </a:prstGeom>
            <a:noFill/>
          </p:spPr>
          <p:txBody>
            <a:bodyPr wrap="square" rtlCol="0">
              <a:spAutoFit/>
            </a:bodyPr>
            <a:lstStyle/>
            <a:p>
              <a:r>
                <a:rPr lang="zh-CN" altLang="zh-CN" sz="2800" b="1">
                  <a:solidFill>
                    <a:srgbClr val="FF0000"/>
                  </a:solidFill>
                </a:rPr>
                <a:t>酶</a:t>
              </a:r>
              <a:endParaRPr lang="zh-CN" altLang="zh-CN" sz="2800" b="1">
                <a:solidFill>
                  <a:srgbClr val="FF0000"/>
                </a:solidFill>
              </a:endParaRPr>
            </a:p>
          </p:txBody>
        </p:sp>
        <p:cxnSp>
          <p:nvCxnSpPr>
            <p:cNvPr id="20" name="直接箭头连接符 19"/>
            <p:cNvCxnSpPr/>
            <p:nvPr/>
          </p:nvCxnSpPr>
          <p:spPr>
            <a:xfrm>
              <a:off x="7489" y="1431"/>
              <a:ext cx="1117" cy="0"/>
            </a:xfrm>
            <a:prstGeom prst="straightConnector1">
              <a:avLst/>
            </a:prstGeom>
            <a:ln w="28575" cmpd="sng">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2077720" y="1570355"/>
            <a:ext cx="7901305" cy="721995"/>
            <a:chOff x="452" y="2873"/>
            <a:chExt cx="7924" cy="1137"/>
          </a:xfrm>
        </p:grpSpPr>
        <p:sp>
          <p:nvSpPr>
            <p:cNvPr id="7" name="文本框 6"/>
            <p:cNvSpPr txBox="1"/>
            <p:nvPr/>
          </p:nvSpPr>
          <p:spPr>
            <a:xfrm>
              <a:off x="452" y="3188"/>
              <a:ext cx="2121" cy="822"/>
            </a:xfrm>
            <a:prstGeom prst="rect">
              <a:avLst/>
            </a:prstGeom>
            <a:noFill/>
          </p:spPr>
          <p:txBody>
            <a:bodyPr wrap="square" rtlCol="0">
              <a:spAutoFit/>
            </a:bodyPr>
            <a:lstStyle/>
            <a:p>
              <a:r>
                <a:rPr lang="en-US" altLang="zh-CN" sz="2800" b="1">
                  <a:solidFill>
                    <a:schemeClr val="tx1"/>
                  </a:solidFill>
                  <a:latin typeface="微软雅黑" panose="020B0503020204020204" pitchFamily="34" charset="-122"/>
                  <a:ea typeface="微软雅黑" panose="020B0503020204020204" pitchFamily="34" charset="-122"/>
                </a:rPr>
                <a:t>C</a:t>
              </a:r>
              <a:r>
                <a:rPr lang="en-US" altLang="zh-CN" sz="2800" b="1" baseline="-25000">
                  <a:solidFill>
                    <a:schemeClr val="tx1"/>
                  </a:solidFill>
                  <a:latin typeface="微软雅黑" panose="020B0503020204020204" pitchFamily="34" charset="-122"/>
                  <a:ea typeface="微软雅黑" panose="020B0503020204020204" pitchFamily="34" charset="-122"/>
                </a:rPr>
                <a:t>6</a:t>
              </a:r>
              <a:r>
                <a:rPr lang="en-US" altLang="zh-CN" sz="2800" b="1">
                  <a:solidFill>
                    <a:schemeClr val="tx1"/>
                  </a:solidFill>
                  <a:latin typeface="微软雅黑" panose="020B0503020204020204" pitchFamily="34" charset="-122"/>
                  <a:ea typeface="微软雅黑" panose="020B0503020204020204" pitchFamily="34" charset="-122"/>
                </a:rPr>
                <a:t>H</a:t>
              </a:r>
              <a:r>
                <a:rPr lang="en-US" altLang="zh-CN" sz="2800" b="1" baseline="-25000">
                  <a:solidFill>
                    <a:schemeClr val="tx1"/>
                  </a:solidFill>
                  <a:latin typeface="微软雅黑" panose="020B0503020204020204" pitchFamily="34" charset="-122"/>
                  <a:ea typeface="微软雅黑" panose="020B0503020204020204" pitchFamily="34" charset="-122"/>
                </a:rPr>
                <a:t>12</a:t>
              </a:r>
              <a:r>
                <a:rPr lang="en-US" altLang="zh-CN" sz="2800" b="1">
                  <a:solidFill>
                    <a:schemeClr val="tx1"/>
                  </a:solidFill>
                  <a:latin typeface="微软雅黑" panose="020B0503020204020204" pitchFamily="34" charset="-122"/>
                  <a:ea typeface="微软雅黑" panose="020B0503020204020204" pitchFamily="34" charset="-122"/>
                </a:rPr>
                <a:t>O</a:t>
              </a:r>
              <a:r>
                <a:rPr lang="en-US" altLang="zh-CN" sz="2800" b="1" baseline="-25000">
                  <a:solidFill>
                    <a:schemeClr val="tx1"/>
                  </a:solidFill>
                  <a:latin typeface="微软雅黑" panose="020B0503020204020204" pitchFamily="34" charset="-122"/>
                  <a:ea typeface="微软雅黑" panose="020B0503020204020204" pitchFamily="34" charset="-122"/>
                </a:rPr>
                <a:t>6</a:t>
              </a:r>
              <a:endParaRPr lang="en-US" altLang="zh-CN" sz="2800" b="1" baseline="-2500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592" y="3173"/>
              <a:ext cx="4784" cy="822"/>
            </a:xfrm>
            <a:prstGeom prst="rect">
              <a:avLst/>
            </a:prstGeom>
            <a:noFill/>
          </p:spPr>
          <p:txBody>
            <a:bodyPr wrap="square" rtlCol="0">
              <a:spAutoFit/>
            </a:bodyPr>
            <a:lstStyle/>
            <a:p>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2C</a:t>
              </a:r>
              <a:r>
                <a:rPr lang="en-US" altLang="zh-CN" sz="2800" b="1" baseline="-25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800" b="1" baseline="-25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baseline="-25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少量能量</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2519" y="2873"/>
              <a:ext cx="900" cy="822"/>
            </a:xfrm>
            <a:prstGeom prst="rect">
              <a:avLst/>
            </a:prstGeom>
            <a:noFill/>
          </p:spPr>
          <p:txBody>
            <a:bodyPr wrap="square" rtlCol="0">
              <a:spAutoFit/>
            </a:bodyPr>
            <a:lstStyle/>
            <a:p>
              <a:r>
                <a:rPr lang="zh-CN" altLang="zh-CN" sz="2800" b="1">
                  <a:solidFill>
                    <a:schemeClr val="tx1"/>
                  </a:solidFill>
                  <a:latin typeface="微软雅黑" panose="020B0503020204020204" pitchFamily="34" charset="-122"/>
                  <a:ea typeface="微软雅黑" panose="020B0503020204020204" pitchFamily="34" charset="-122"/>
                </a:rPr>
                <a:t>酶</a:t>
              </a:r>
              <a:endParaRPr lang="zh-CN" altLang="zh-CN" sz="2800" b="1">
                <a:solidFill>
                  <a:schemeClr val="tx1"/>
                </a:solidFill>
                <a:latin typeface="微软雅黑" panose="020B0503020204020204" pitchFamily="34" charset="-122"/>
                <a:ea typeface="微软雅黑" panose="020B0503020204020204" pitchFamily="34" charset="-122"/>
              </a:endParaRPr>
            </a:p>
          </p:txBody>
        </p:sp>
        <p:cxnSp>
          <p:nvCxnSpPr>
            <p:cNvPr id="21" name="直接箭头连接符 20"/>
            <p:cNvCxnSpPr/>
            <p:nvPr/>
          </p:nvCxnSpPr>
          <p:spPr>
            <a:xfrm>
              <a:off x="2263" y="3638"/>
              <a:ext cx="1117" cy="0"/>
            </a:xfrm>
            <a:prstGeom prst="straightConnector1">
              <a:avLst/>
            </a:prstGeom>
            <a:ln w="28575" cmpd="sng">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65655" y="2386965"/>
            <a:ext cx="8653780" cy="721995"/>
            <a:chOff x="473" y="7407"/>
            <a:chExt cx="10249" cy="1137"/>
          </a:xfrm>
        </p:grpSpPr>
        <p:sp>
          <p:nvSpPr>
            <p:cNvPr id="22" name="文本框 21"/>
            <p:cNvSpPr txBox="1"/>
            <p:nvPr/>
          </p:nvSpPr>
          <p:spPr>
            <a:xfrm>
              <a:off x="473" y="7722"/>
              <a:ext cx="2121" cy="822"/>
            </a:xfrm>
            <a:prstGeom prst="rect">
              <a:avLst/>
            </a:prstGeom>
            <a:noFill/>
          </p:spPr>
          <p:txBody>
            <a:bodyPr wrap="square" rtlCol="0">
              <a:spAutoFit/>
            </a:bodyPr>
            <a:lstStyle/>
            <a:p>
              <a:r>
                <a:rPr lang="en-US" altLang="zh-CN" sz="2800" b="1">
                  <a:solidFill>
                    <a:srgbClr val="FF0000"/>
                  </a:solidFill>
                  <a:latin typeface="微软雅黑" panose="020B0503020204020204" pitchFamily="34" charset="-122"/>
                  <a:ea typeface="微软雅黑" panose="020B0503020204020204" pitchFamily="34" charset="-122"/>
                </a:rPr>
                <a:t>C</a:t>
              </a:r>
              <a:r>
                <a:rPr lang="en-US" altLang="zh-CN" sz="2800" b="1" baseline="-25000">
                  <a:solidFill>
                    <a:srgbClr val="FF0000"/>
                  </a:solidFill>
                  <a:latin typeface="微软雅黑" panose="020B0503020204020204" pitchFamily="34" charset="-122"/>
                  <a:ea typeface="微软雅黑" panose="020B0503020204020204" pitchFamily="34" charset="-122"/>
                </a:rPr>
                <a:t>6</a:t>
              </a:r>
              <a:r>
                <a:rPr lang="en-US" altLang="zh-CN" sz="2800" b="1">
                  <a:solidFill>
                    <a:srgbClr val="FF0000"/>
                  </a:solidFill>
                  <a:latin typeface="微软雅黑" panose="020B0503020204020204" pitchFamily="34" charset="-122"/>
                  <a:ea typeface="微软雅黑" panose="020B0503020204020204" pitchFamily="34" charset="-122"/>
                </a:rPr>
                <a:t>H</a:t>
              </a:r>
              <a:r>
                <a:rPr lang="en-US" altLang="zh-CN" sz="2800" b="1" baseline="-25000">
                  <a:solidFill>
                    <a:srgbClr val="FF0000"/>
                  </a:solidFill>
                  <a:latin typeface="微软雅黑" panose="020B0503020204020204" pitchFamily="34" charset="-122"/>
                  <a:ea typeface="微软雅黑" panose="020B0503020204020204" pitchFamily="34" charset="-122"/>
                </a:rPr>
                <a:t>12</a:t>
              </a:r>
              <a:r>
                <a:rPr lang="en-US" altLang="zh-CN" sz="2800" b="1">
                  <a:solidFill>
                    <a:srgbClr val="FF0000"/>
                  </a:solidFill>
                  <a:latin typeface="微软雅黑" panose="020B0503020204020204" pitchFamily="34" charset="-122"/>
                  <a:ea typeface="微软雅黑" panose="020B0503020204020204" pitchFamily="34" charset="-122"/>
                </a:rPr>
                <a:t>O</a:t>
              </a:r>
              <a:r>
                <a:rPr lang="en-US" altLang="zh-CN" sz="2800" b="1" baseline="-25000">
                  <a:solidFill>
                    <a:srgbClr val="FF0000"/>
                  </a:solidFill>
                  <a:latin typeface="微软雅黑" panose="020B0503020204020204" pitchFamily="34" charset="-122"/>
                  <a:ea typeface="微软雅黑" panose="020B0503020204020204" pitchFamily="34" charset="-122"/>
                </a:rPr>
                <a:t>6</a:t>
              </a:r>
              <a:endParaRPr lang="en-US" altLang="zh-CN" sz="2800" b="1" baseline="-25000">
                <a:solidFill>
                  <a:srgbClr val="FF0000"/>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613" y="7707"/>
              <a:ext cx="7109" cy="822"/>
            </a:xfrm>
            <a:prstGeom prst="rect">
              <a:avLst/>
            </a:prstGeom>
            <a:noFill/>
          </p:spPr>
          <p:txBody>
            <a:bodyPr wrap="square" rtlCol="0">
              <a:spAutoFit/>
            </a:bodyPr>
            <a:lstStyle/>
            <a:p>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2C</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OH+2CO</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少量能量</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文本框 23"/>
            <p:cNvSpPr txBox="1"/>
            <p:nvPr/>
          </p:nvSpPr>
          <p:spPr>
            <a:xfrm>
              <a:off x="2631" y="7407"/>
              <a:ext cx="900" cy="822"/>
            </a:xfrm>
            <a:prstGeom prst="rect">
              <a:avLst/>
            </a:prstGeom>
            <a:noFill/>
          </p:spPr>
          <p:txBody>
            <a:bodyPr wrap="square" rtlCol="0">
              <a:spAutoFit/>
            </a:bodyPr>
            <a:lstStyle/>
            <a:p>
              <a:r>
                <a:rPr lang="zh-CN" altLang="zh-CN" sz="2800" b="1">
                  <a:solidFill>
                    <a:srgbClr val="FF0000"/>
                  </a:solidFill>
                  <a:latin typeface="微软雅黑" panose="020B0503020204020204" pitchFamily="34" charset="-122"/>
                  <a:ea typeface="微软雅黑" panose="020B0503020204020204" pitchFamily="34" charset="-122"/>
                </a:rPr>
                <a:t>酶</a:t>
              </a:r>
              <a:endParaRPr lang="zh-CN" altLang="zh-CN" sz="2800" b="1">
                <a:solidFill>
                  <a:srgbClr val="FF0000"/>
                </a:solidFill>
                <a:latin typeface="微软雅黑" panose="020B0503020204020204" pitchFamily="34" charset="-122"/>
                <a:ea typeface="微软雅黑" panose="020B0503020204020204" pitchFamily="34" charset="-122"/>
              </a:endParaRPr>
            </a:p>
          </p:txBody>
        </p:sp>
        <p:cxnSp>
          <p:nvCxnSpPr>
            <p:cNvPr id="26" name="直接箭头连接符 25"/>
            <p:cNvCxnSpPr/>
            <p:nvPr/>
          </p:nvCxnSpPr>
          <p:spPr>
            <a:xfrm>
              <a:off x="2361" y="8217"/>
              <a:ext cx="1117" cy="0"/>
            </a:xfrm>
            <a:prstGeom prst="straightConnector1">
              <a:avLst/>
            </a:prstGeom>
            <a:ln w="28575" cmpd="sng">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custDataLst>
              <p:tags r:id="rId1"/>
            </p:custDataLst>
          </p:nvPr>
        </p:nvGraphicFramePr>
        <p:xfrm>
          <a:off x="57150" y="3325813"/>
          <a:ext cx="12128500" cy="3441065"/>
        </p:xfrm>
        <a:graphic>
          <a:graphicData uri="http://schemas.openxmlformats.org/drawingml/2006/table">
            <a:tbl>
              <a:tblPr firstRow="1" bandRow="1">
                <a:tableStyleId>{5940675A-B579-460E-94D1-54222C63F5DA}</a:tableStyleId>
              </a:tblPr>
              <a:tblGrid>
                <a:gridCol w="1201420"/>
                <a:gridCol w="4432300"/>
                <a:gridCol w="6494780"/>
              </a:tblGrid>
              <a:tr h="622300">
                <a:tc>
                  <a:txBody>
                    <a:bodyPr wrap="square"/>
                    <a:lstStyle/>
                    <a:p>
                      <a:pPr>
                        <a:buNone/>
                      </a:pPr>
                      <a:endParaRPr lang="zh-CN" altLang="en-US" sz="3200" b="1">
                        <a:latin typeface="微软雅黑" panose="020B0503020204020204" pitchFamily="34" charset="-122"/>
                        <a:ea typeface="微软雅黑" panose="020B0503020204020204" pitchFamily="34" charset="-122"/>
                      </a:endParaRPr>
                    </a:p>
                  </a:txBody>
                  <a:tcPr vert="horz"/>
                </a:tc>
                <a:tc>
                  <a:txBody>
                    <a:bodyPr wrap="square"/>
                    <a:lstStyle/>
                    <a:p>
                      <a:pPr algn="ctr">
                        <a:buNone/>
                      </a:pPr>
                      <a:r>
                        <a:rPr lang="zh-CN" altLang="en-US" sz="3200" b="1">
                          <a:latin typeface="微软雅黑" panose="020B0503020204020204" pitchFamily="34" charset="-122"/>
                          <a:ea typeface="微软雅黑" panose="020B0503020204020204" pitchFamily="34" charset="-122"/>
                        </a:rPr>
                        <a:t>物质变化特点</a:t>
                      </a:r>
                      <a:endParaRPr lang="zh-CN" altLang="en-US" sz="3200" b="1">
                        <a:latin typeface="微软雅黑" panose="020B0503020204020204" pitchFamily="34" charset="-122"/>
                        <a:ea typeface="微软雅黑" panose="020B0503020204020204" pitchFamily="34" charset="-122"/>
                      </a:endParaRPr>
                    </a:p>
                  </a:txBody>
                  <a:tcPr vert="horz">
                    <a:solidFill>
                      <a:schemeClr val="bg1">
                        <a:lumMod val="85000"/>
                      </a:schemeClr>
                    </a:solidFill>
                  </a:tcPr>
                </a:tc>
                <a:tc>
                  <a:txBody>
                    <a:bodyPr wrap="square"/>
                    <a:lstStyle/>
                    <a:p>
                      <a:pPr algn="ctr">
                        <a:buNone/>
                      </a:pPr>
                      <a:r>
                        <a:rPr lang="zh-CN" altLang="en-US" sz="3200" b="1">
                          <a:latin typeface="微软雅黑" panose="020B0503020204020204" pitchFamily="34" charset="-122"/>
                          <a:ea typeface="微软雅黑" panose="020B0503020204020204" pitchFamily="34" charset="-122"/>
                        </a:rPr>
                        <a:t>细胞呼吸方式</a:t>
                      </a:r>
                      <a:endParaRPr lang="zh-CN" altLang="en-US" sz="3200" b="1">
                        <a:latin typeface="微软雅黑" panose="020B0503020204020204" pitchFamily="34" charset="-122"/>
                        <a:ea typeface="微软雅黑" panose="020B0503020204020204" pitchFamily="34" charset="-122"/>
                      </a:endParaRPr>
                    </a:p>
                  </a:txBody>
                  <a:tcPr vert="horz">
                    <a:solidFill>
                      <a:schemeClr val="bg1">
                        <a:lumMod val="85000"/>
                      </a:schemeClr>
                    </a:solidFill>
                  </a:tcPr>
                </a:tc>
              </a:tr>
              <a:tr h="1066800">
                <a:tc>
                  <a:txBody>
                    <a:bodyPr wrap="square"/>
                    <a:lstStyle/>
                    <a:p>
                      <a:pPr algn="ctr">
                        <a:buNone/>
                      </a:pPr>
                      <a:r>
                        <a:rPr lang="en-US" altLang="zh-CN" sz="3200" b="1">
                          <a:latin typeface="微软雅黑" panose="020B0503020204020204" pitchFamily="34" charset="-122"/>
                          <a:ea typeface="微软雅黑" panose="020B0503020204020204" pitchFamily="34" charset="-122"/>
                        </a:rPr>
                        <a:t>E</a:t>
                      </a:r>
                      <a:endParaRPr lang="en-US" altLang="zh-CN" sz="3200" b="1">
                        <a:latin typeface="微软雅黑" panose="020B0503020204020204" pitchFamily="34" charset="-122"/>
                        <a:ea typeface="微软雅黑" panose="020B0503020204020204" pitchFamily="34" charset="-122"/>
                      </a:endParaRPr>
                    </a:p>
                  </a:txBody>
                  <a:tcPr vert="horz">
                    <a:solidFill>
                      <a:schemeClr val="bg1">
                        <a:lumMod val="85000"/>
                      </a:schemeClr>
                    </a:solidFill>
                  </a:tcPr>
                </a:tc>
                <a:tc>
                  <a:txBody>
                    <a:bodyPr wrap="square"/>
                    <a:lstStyle/>
                    <a:p>
                      <a:pPr>
                        <a:buNone/>
                      </a:pPr>
                      <a:r>
                        <a:rPr lang="en-US" altLang="zh-CN" sz="3200" b="1">
                          <a:latin typeface="微软雅黑" panose="020B0503020204020204" pitchFamily="34" charset="-122"/>
                          <a:ea typeface="微软雅黑" panose="020B0503020204020204" pitchFamily="34" charset="-122"/>
                          <a:sym typeface="+mn-ea"/>
                        </a:rPr>
                        <a:t>CO</a:t>
                      </a:r>
                      <a:r>
                        <a:rPr lang="en-US" altLang="zh-CN" sz="3200" b="1" baseline="-25000">
                          <a:latin typeface="微软雅黑" panose="020B0503020204020204" pitchFamily="34" charset="-122"/>
                          <a:ea typeface="微软雅黑" panose="020B0503020204020204" pitchFamily="34" charset="-122"/>
                          <a:sym typeface="+mn-ea"/>
                        </a:rPr>
                        <a:t>2</a:t>
                      </a:r>
                      <a:r>
                        <a:rPr lang="zh-CN" altLang="en-US" sz="3200" b="1">
                          <a:latin typeface="微软雅黑" panose="020B0503020204020204" pitchFamily="34" charset="-122"/>
                          <a:ea typeface="微软雅黑" panose="020B0503020204020204" pitchFamily="34" charset="-122"/>
                          <a:sym typeface="+mn-ea"/>
                        </a:rPr>
                        <a:t>释放量</a:t>
                      </a:r>
                      <a:r>
                        <a:rPr lang="en-US" altLang="zh-CN" sz="3200" b="1">
                          <a:latin typeface="Arial" panose="020B0604020202020204" pitchFamily="34" charset="0"/>
                          <a:ea typeface="微软雅黑" panose="020B0503020204020204" pitchFamily="34" charset="-122"/>
                          <a:cs typeface="Arial" panose="020B0604020202020204" pitchFamily="34" charset="0"/>
                          <a:sym typeface="+mn-ea"/>
                        </a:rPr>
                        <a:t>&gt;</a:t>
                      </a:r>
                      <a:r>
                        <a:rPr lang="en-US" altLang="zh-CN" sz="3200" b="1">
                          <a:latin typeface="微软雅黑" panose="020B0503020204020204" pitchFamily="34" charset="-122"/>
                          <a:ea typeface="微软雅黑" panose="020B0503020204020204" pitchFamily="34" charset="-122"/>
                          <a:sym typeface="+mn-ea"/>
                        </a:rPr>
                        <a:t>O</a:t>
                      </a:r>
                      <a:r>
                        <a:rPr lang="en-US" altLang="zh-CN" sz="3200" b="1" baseline="-25000">
                          <a:latin typeface="微软雅黑" panose="020B0503020204020204" pitchFamily="34" charset="-122"/>
                          <a:ea typeface="微软雅黑" panose="020B0503020204020204" pitchFamily="34" charset="-122"/>
                          <a:sym typeface="+mn-ea"/>
                        </a:rPr>
                        <a:t>2</a:t>
                      </a:r>
                      <a:r>
                        <a:rPr lang="zh-CN" altLang="en-US" sz="3200" b="1">
                          <a:latin typeface="微软雅黑" panose="020B0503020204020204" pitchFamily="34" charset="-122"/>
                          <a:ea typeface="微软雅黑" panose="020B0503020204020204" pitchFamily="34" charset="-122"/>
                          <a:sym typeface="+mn-ea"/>
                        </a:rPr>
                        <a:t>吸收量</a:t>
                      </a:r>
                      <a:endParaRPr lang="zh-CN" altLang="en-US" sz="3200" b="1">
                        <a:latin typeface="微软雅黑" panose="020B0503020204020204" pitchFamily="34" charset="-122"/>
                        <a:ea typeface="微软雅黑" panose="020B0503020204020204" pitchFamily="34" charset="-122"/>
                      </a:endParaRPr>
                    </a:p>
                  </a:txBody>
                  <a:tcPr vert="horz"/>
                </a:tc>
                <a:tc>
                  <a:txBody>
                    <a:bodyPr wrap="square"/>
                    <a:lstStyle/>
                    <a:p>
                      <a:pPr>
                        <a:buNone/>
                      </a:pPr>
                      <a:r>
                        <a:rPr lang="zh-CN" altLang="en-US" sz="3200" b="1">
                          <a:latin typeface="微软雅黑" panose="020B0503020204020204" pitchFamily="34" charset="-122"/>
                          <a:ea typeface="微软雅黑" panose="020B0503020204020204" pitchFamily="34" charset="-122"/>
                        </a:rPr>
                        <a:t>进行有氧呼吸和酒精发酵，多余的</a:t>
                      </a:r>
                      <a:r>
                        <a:rPr lang="en-US" altLang="zh-CN" sz="3200" b="1">
                          <a:latin typeface="微软雅黑" panose="020B0503020204020204" pitchFamily="34" charset="-122"/>
                          <a:ea typeface="微软雅黑" panose="020B0503020204020204" pitchFamily="34" charset="-122"/>
                          <a:sym typeface="+mn-ea"/>
                        </a:rPr>
                        <a:t>CO</a:t>
                      </a:r>
                      <a:r>
                        <a:rPr lang="en-US" altLang="zh-CN" sz="3200" b="1" baseline="-25000">
                          <a:latin typeface="微软雅黑" panose="020B0503020204020204" pitchFamily="34" charset="-122"/>
                          <a:ea typeface="微软雅黑" panose="020B0503020204020204" pitchFamily="34" charset="-122"/>
                          <a:sym typeface="+mn-ea"/>
                        </a:rPr>
                        <a:t>2</a:t>
                      </a:r>
                      <a:r>
                        <a:rPr lang="zh-CN" altLang="en-US" sz="3200" b="1">
                          <a:latin typeface="微软雅黑" panose="020B0503020204020204" pitchFamily="34" charset="-122"/>
                          <a:ea typeface="微软雅黑" panose="020B0503020204020204" pitchFamily="34" charset="-122"/>
                        </a:rPr>
                        <a:t>来自于酒精发酵</a:t>
                      </a:r>
                      <a:endParaRPr lang="zh-CN" altLang="en-US" sz="3200" b="1">
                        <a:latin typeface="微软雅黑" panose="020B0503020204020204" pitchFamily="34" charset="-122"/>
                        <a:ea typeface="微软雅黑" panose="020B0503020204020204" pitchFamily="34" charset="-122"/>
                      </a:endParaRPr>
                    </a:p>
                  </a:txBody>
                  <a:tcPr vert="horz"/>
                </a:tc>
              </a:tr>
              <a:tr h="1066800">
                <a:tc>
                  <a:txBody>
                    <a:bodyPr wrap="square"/>
                    <a:lstStyle/>
                    <a:p>
                      <a:pPr algn="ctr">
                        <a:buNone/>
                      </a:pPr>
                      <a:r>
                        <a:rPr lang="en-US" altLang="zh-CN" sz="3200" b="1">
                          <a:latin typeface="微软雅黑" panose="020B0503020204020204" pitchFamily="34" charset="-122"/>
                          <a:ea typeface="微软雅黑" panose="020B0503020204020204" pitchFamily="34" charset="-122"/>
                        </a:rPr>
                        <a:t>F</a:t>
                      </a:r>
                      <a:endParaRPr lang="en-US" altLang="zh-CN" sz="3200" b="1">
                        <a:latin typeface="微软雅黑" panose="020B0503020204020204" pitchFamily="34" charset="-122"/>
                        <a:ea typeface="微软雅黑" panose="020B0503020204020204" pitchFamily="34" charset="-122"/>
                      </a:endParaRPr>
                    </a:p>
                  </a:txBody>
                  <a:tcPr vert="horz">
                    <a:solidFill>
                      <a:schemeClr val="bg1">
                        <a:lumMod val="85000"/>
                      </a:schemeClr>
                    </a:solidFill>
                  </a:tcPr>
                </a:tc>
                <a:tc>
                  <a:txBody>
                    <a:bodyPr wrap="square"/>
                    <a:lstStyle/>
                    <a:p>
                      <a:pPr>
                        <a:buNone/>
                      </a:pPr>
                      <a:r>
                        <a:rPr lang="zh-CN" altLang="en-US" sz="3200" b="1">
                          <a:latin typeface="微软雅黑" panose="020B0503020204020204" pitchFamily="34" charset="-122"/>
                          <a:ea typeface="微软雅黑" panose="020B0503020204020204" pitchFamily="34" charset="-122"/>
                        </a:rPr>
                        <a:t>酒精的产生量</a:t>
                      </a:r>
                      <a:r>
                        <a:rPr lang="zh-CN" altLang="en-US" sz="3200" b="1">
                          <a:latin typeface="Arial" panose="020B0604020202020204" pitchFamily="34" charset="0"/>
                          <a:ea typeface="微软雅黑" panose="020B0503020204020204" pitchFamily="34" charset="-122"/>
                          <a:cs typeface="Arial" panose="020B0604020202020204" pitchFamily="34" charset="0"/>
                        </a:rPr>
                        <a:t>&lt;</a:t>
                      </a:r>
                      <a:r>
                        <a:rPr lang="en-US" altLang="zh-CN" sz="3200" b="1">
                          <a:latin typeface="微软雅黑" panose="020B0503020204020204" pitchFamily="34" charset="-122"/>
                          <a:ea typeface="微软雅黑" panose="020B0503020204020204" pitchFamily="34" charset="-122"/>
                          <a:sym typeface="+mn-ea"/>
                        </a:rPr>
                        <a:t>CO</a:t>
                      </a:r>
                      <a:r>
                        <a:rPr lang="en-US" altLang="zh-CN" sz="3200" b="1" baseline="-25000">
                          <a:latin typeface="微软雅黑" panose="020B0503020204020204" pitchFamily="34" charset="-122"/>
                          <a:ea typeface="微软雅黑" panose="020B0503020204020204" pitchFamily="34" charset="-122"/>
                          <a:sym typeface="+mn-ea"/>
                        </a:rPr>
                        <a:t>2</a:t>
                      </a:r>
                      <a:r>
                        <a:rPr lang="zh-CN" altLang="en-US" sz="3200" b="1">
                          <a:latin typeface="微软雅黑" panose="020B0503020204020204" pitchFamily="34" charset="-122"/>
                          <a:ea typeface="微软雅黑" panose="020B0503020204020204" pitchFamily="34" charset="-122"/>
                          <a:sym typeface="+mn-ea"/>
                        </a:rPr>
                        <a:t>释放量</a:t>
                      </a:r>
                      <a:endParaRPr lang="zh-CN" altLang="en-US" sz="3200" b="1">
                        <a:latin typeface="微软雅黑" panose="020B0503020204020204" pitchFamily="34" charset="-122"/>
                        <a:ea typeface="微软雅黑" panose="020B0503020204020204" pitchFamily="34" charset="-122"/>
                      </a:endParaRPr>
                    </a:p>
                  </a:txBody>
                  <a:tcPr vert="horz"/>
                </a:tc>
                <a:tc>
                  <a:txBody>
                    <a:bodyPr wrap="square"/>
                    <a:lstStyle/>
                    <a:p>
                      <a:pPr>
                        <a:buNone/>
                      </a:pPr>
                      <a:r>
                        <a:rPr lang="zh-CN" altLang="en-US" sz="3200" b="1">
                          <a:latin typeface="微软雅黑" panose="020B0503020204020204" pitchFamily="34" charset="-122"/>
                          <a:ea typeface="微软雅黑" panose="020B0503020204020204" pitchFamily="34" charset="-122"/>
                          <a:sym typeface="+mn-ea"/>
                        </a:rPr>
                        <a:t>进行有氧呼吸和酒精发酵，多余的</a:t>
                      </a:r>
                      <a:r>
                        <a:rPr lang="en-US" altLang="zh-CN" sz="3200" b="1">
                          <a:latin typeface="微软雅黑" panose="020B0503020204020204" pitchFamily="34" charset="-122"/>
                          <a:ea typeface="微软雅黑" panose="020B0503020204020204" pitchFamily="34" charset="-122"/>
                          <a:sym typeface="+mn-ea"/>
                        </a:rPr>
                        <a:t>CO</a:t>
                      </a:r>
                      <a:r>
                        <a:rPr lang="en-US" altLang="zh-CN" sz="3200" b="1" baseline="-25000">
                          <a:latin typeface="微软雅黑" panose="020B0503020204020204" pitchFamily="34" charset="-122"/>
                          <a:ea typeface="微软雅黑" panose="020B0503020204020204" pitchFamily="34" charset="-122"/>
                          <a:sym typeface="+mn-ea"/>
                        </a:rPr>
                        <a:t>2</a:t>
                      </a:r>
                      <a:r>
                        <a:rPr lang="zh-CN" altLang="en-US" sz="3200" b="1">
                          <a:latin typeface="微软雅黑" panose="020B0503020204020204" pitchFamily="34" charset="-122"/>
                          <a:ea typeface="微软雅黑" panose="020B0503020204020204" pitchFamily="34" charset="-122"/>
                          <a:sym typeface="+mn-ea"/>
                        </a:rPr>
                        <a:t>来自于来自有氧呼吸</a:t>
                      </a:r>
                      <a:endParaRPr lang="zh-CN" altLang="en-US" sz="3200" b="1">
                        <a:latin typeface="微软雅黑" panose="020B0503020204020204" pitchFamily="34" charset="-122"/>
                        <a:ea typeface="微软雅黑" panose="020B0503020204020204" pitchFamily="34" charset="-122"/>
                      </a:endParaRPr>
                    </a:p>
                  </a:txBody>
                  <a:tcPr vert="horz"/>
                </a:tc>
              </a:tr>
              <a:tr h="685165">
                <a:tc>
                  <a:txBody>
                    <a:bodyPr wrap="square"/>
                    <a:lstStyle/>
                    <a:p>
                      <a:pPr algn="ctr">
                        <a:buNone/>
                      </a:pPr>
                      <a:r>
                        <a:rPr lang="en-US" altLang="zh-CN" sz="3200" b="1">
                          <a:latin typeface="微软雅黑" panose="020B0503020204020204" pitchFamily="34" charset="-122"/>
                          <a:ea typeface="微软雅黑" panose="020B0503020204020204" pitchFamily="34" charset="-122"/>
                        </a:rPr>
                        <a:t>G</a:t>
                      </a:r>
                      <a:endParaRPr lang="en-US" altLang="zh-CN" sz="3200" b="1">
                        <a:latin typeface="微软雅黑" panose="020B0503020204020204" pitchFamily="34" charset="-122"/>
                        <a:ea typeface="微软雅黑" panose="020B0503020204020204" pitchFamily="34" charset="-122"/>
                      </a:endParaRPr>
                    </a:p>
                  </a:txBody>
                  <a:tcPr vert="horz">
                    <a:solidFill>
                      <a:schemeClr val="bg1">
                        <a:lumMod val="85000"/>
                      </a:schemeClr>
                    </a:solidFill>
                  </a:tcPr>
                </a:tc>
                <a:tc>
                  <a:txBody>
                    <a:bodyPr wrap="square"/>
                    <a:lstStyle/>
                    <a:p>
                      <a:pPr>
                        <a:buNone/>
                      </a:pPr>
                      <a:r>
                        <a:rPr lang="en-US" altLang="zh-CN"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CO</a:t>
                      </a:r>
                      <a:r>
                        <a:rPr lang="en-US" altLang="zh-CN" sz="3200" b="1" baseline="-25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释放量&lt;</a:t>
                      </a:r>
                      <a:r>
                        <a:rPr lang="en-US" altLang="zh-CN"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O</a:t>
                      </a:r>
                      <a:r>
                        <a:rPr lang="en-US" altLang="zh-CN" sz="3200" b="1" baseline="-25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消耗量   </a:t>
                      </a:r>
                      <a:endPar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vert="horz"/>
                </a:tc>
                <a:tc>
                  <a:txBody>
                    <a:bodyPr wrap="square"/>
                    <a:lstStyle/>
                    <a:p>
                      <a:pPr>
                        <a:buNone/>
                      </a:pPr>
                      <a:r>
                        <a:rPr lang="zh-CN" altLang="en-US" sz="3200" b="1">
                          <a:solidFill>
                            <a:schemeClr val="tx1"/>
                          </a:solidFill>
                          <a:latin typeface="微软雅黑" panose="020B0503020204020204" pitchFamily="34" charset="-122"/>
                          <a:ea typeface="微软雅黑" panose="020B0503020204020204" pitchFamily="34" charset="-122"/>
                          <a:sym typeface="+mn-ea"/>
                        </a:rPr>
                        <a:t>存在于脂质类氧化分解</a:t>
                      </a:r>
                      <a:endParaRPr lang="zh-CN" altLang="en-US" sz="3200" b="1">
                        <a:solidFill>
                          <a:schemeClr val="tx1"/>
                        </a:solidFill>
                        <a:latin typeface="微软雅黑" panose="020B0503020204020204" pitchFamily="34" charset="-122"/>
                        <a:ea typeface="微软雅黑" panose="020B0503020204020204" pitchFamily="34" charset="-122"/>
                        <a:sym typeface="+mn-ea"/>
                      </a:endParaRPr>
                    </a:p>
                  </a:txBody>
                  <a:tcPr vert="horz"/>
                </a:tc>
              </a:tr>
            </a:tbl>
          </a:graphicData>
        </a:graphic>
      </p:graphicFrame>
      <p:sp>
        <p:nvSpPr>
          <p:cNvPr id="2" name="文本框 1"/>
          <p:cNvSpPr txBox="1"/>
          <p:nvPr/>
        </p:nvSpPr>
        <p:spPr>
          <a:xfrm>
            <a:off x="0" y="0"/>
            <a:ext cx="12192000" cy="1210945"/>
          </a:xfrm>
          <a:prstGeom prst="rect">
            <a:avLst/>
          </a:prstGeom>
          <a:noFill/>
        </p:spPr>
        <p:txBody>
          <a:bodyPr wrap="square" rtlCol="0" anchor="t">
            <a:spAutoFit/>
          </a:bodyPr>
          <a:lstStyle/>
          <a:p>
            <a:pPr>
              <a:lnSpc>
                <a:spcPct val="13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）根据物质的量的关系来判断（</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O</a:t>
            </a:r>
            <a:r>
              <a:rPr lang="en-US" altLang="zh-CN" sz="28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消耗量与</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CO</a:t>
            </a:r>
            <a:r>
              <a:rPr lang="en-US" altLang="zh-CN" sz="28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释放量，酒精和</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CO</a:t>
            </a:r>
            <a:r>
              <a:rPr lang="en-US" altLang="zh-CN" sz="28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生产量</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800"/>
          </a:p>
        </p:txBody>
      </p:sp>
      <p:grpSp>
        <p:nvGrpSpPr>
          <p:cNvPr id="4" name="组合 3"/>
          <p:cNvGrpSpPr/>
          <p:nvPr/>
        </p:nvGrpSpPr>
        <p:grpSpPr>
          <a:xfrm>
            <a:off x="2036445" y="761365"/>
            <a:ext cx="9686290" cy="754380"/>
            <a:chOff x="3227" y="673"/>
            <a:chExt cx="11115" cy="1188"/>
          </a:xfrm>
        </p:grpSpPr>
        <p:sp>
          <p:nvSpPr>
            <p:cNvPr id="5" name="文本框 4"/>
            <p:cNvSpPr txBox="1"/>
            <p:nvPr/>
          </p:nvSpPr>
          <p:spPr>
            <a:xfrm>
              <a:off x="3227" y="1029"/>
              <a:ext cx="5175" cy="822"/>
            </a:xfrm>
            <a:prstGeom prst="rect">
              <a:avLst/>
            </a:prstGeom>
            <a:noFill/>
          </p:spPr>
          <p:txBody>
            <a:bodyPr wrap="square" rtlCol="0">
              <a:spAutoFit/>
            </a:bodyPr>
            <a:lstStyle/>
            <a:p>
              <a:r>
                <a:rPr lang="en-US" altLang="zh-CN" sz="2800" b="1">
                  <a:solidFill>
                    <a:srgbClr val="FF0000"/>
                  </a:solidFill>
                </a:rPr>
                <a:t>C</a:t>
              </a:r>
              <a:r>
                <a:rPr lang="en-US" altLang="zh-CN" sz="2800" b="1" baseline="-25000">
                  <a:solidFill>
                    <a:srgbClr val="FF0000"/>
                  </a:solidFill>
                </a:rPr>
                <a:t>6</a:t>
              </a:r>
              <a:r>
                <a:rPr lang="en-US" altLang="zh-CN" sz="2800" b="1">
                  <a:solidFill>
                    <a:srgbClr val="FF0000"/>
                  </a:solidFill>
                </a:rPr>
                <a:t>H</a:t>
              </a:r>
              <a:r>
                <a:rPr lang="en-US" altLang="zh-CN" sz="2800" b="1" baseline="-25000">
                  <a:solidFill>
                    <a:srgbClr val="FF0000"/>
                  </a:solidFill>
                </a:rPr>
                <a:t>12</a:t>
              </a:r>
              <a:r>
                <a:rPr lang="en-US" altLang="zh-CN" sz="2800" b="1">
                  <a:solidFill>
                    <a:srgbClr val="FF0000"/>
                  </a:solidFill>
                </a:rPr>
                <a:t>O</a:t>
              </a:r>
              <a:r>
                <a:rPr lang="en-US" altLang="zh-CN" sz="2800" b="1" baseline="-25000">
                  <a:solidFill>
                    <a:srgbClr val="FF0000"/>
                  </a:solidFill>
                </a:rPr>
                <a:t>6</a:t>
              </a:r>
              <a:r>
                <a:rPr lang="en-US" altLang="zh-CN" sz="2800" b="1">
                  <a:solidFill>
                    <a:srgbClr val="FF0000"/>
                  </a:solidFill>
                </a:rPr>
                <a:t>+6H</a:t>
              </a:r>
              <a:r>
                <a:rPr lang="en-US" altLang="zh-CN" sz="2800" b="1" baseline="-25000">
                  <a:solidFill>
                    <a:srgbClr val="FF0000"/>
                  </a:solidFill>
                </a:rPr>
                <a:t>2</a:t>
              </a:r>
              <a:r>
                <a:rPr lang="en-US" altLang="zh-CN" sz="2800" b="1">
                  <a:solidFill>
                    <a:srgbClr val="FF0000"/>
                  </a:solidFill>
                </a:rPr>
                <a:t>O+6O</a:t>
              </a:r>
              <a:r>
                <a:rPr lang="en-US" altLang="zh-CN" sz="2800" b="1" baseline="-25000">
                  <a:solidFill>
                    <a:srgbClr val="FF0000"/>
                  </a:solidFill>
                </a:rPr>
                <a:t>2</a:t>
              </a:r>
              <a:endParaRPr lang="en-US" altLang="zh-CN" sz="2800" b="1" baseline="-25000">
                <a:solidFill>
                  <a:srgbClr val="FF0000"/>
                </a:solidFill>
              </a:endParaRPr>
            </a:p>
          </p:txBody>
        </p:sp>
        <p:sp>
          <p:nvSpPr>
            <p:cNvPr id="17" name="文本框 16"/>
            <p:cNvSpPr txBox="1"/>
            <p:nvPr/>
          </p:nvSpPr>
          <p:spPr>
            <a:xfrm>
              <a:off x="8745" y="1039"/>
              <a:ext cx="5597" cy="822"/>
            </a:xfrm>
            <a:prstGeom prst="rect">
              <a:avLst/>
            </a:prstGeom>
            <a:noFill/>
          </p:spPr>
          <p:txBody>
            <a:bodyPr wrap="square" rtlCol="0">
              <a:spAutoFit/>
            </a:bodyPr>
            <a:lstStyle/>
            <a:p>
              <a:r>
                <a:rPr lang="en-US" altLang="zh-CN" sz="2800" b="1">
                  <a:solidFill>
                    <a:srgbClr val="FF0000"/>
                  </a:solidFill>
                </a:rPr>
                <a:t>6CO</a:t>
              </a:r>
              <a:r>
                <a:rPr lang="en-US" altLang="zh-CN" sz="2800" b="1" baseline="-25000">
                  <a:solidFill>
                    <a:srgbClr val="FF0000"/>
                  </a:solidFill>
                </a:rPr>
                <a:t>2</a:t>
              </a:r>
              <a:r>
                <a:rPr lang="en-US" altLang="zh-CN" sz="2800" b="1">
                  <a:solidFill>
                    <a:srgbClr val="FF0000"/>
                  </a:solidFill>
                </a:rPr>
                <a:t>+12H</a:t>
              </a:r>
              <a:r>
                <a:rPr lang="en-US" altLang="zh-CN" sz="2800" b="1" baseline="-25000">
                  <a:solidFill>
                    <a:srgbClr val="FF0000"/>
                  </a:solidFill>
                </a:rPr>
                <a:t>2</a:t>
              </a:r>
              <a:r>
                <a:rPr lang="en-US" altLang="zh-CN" sz="2800" b="1">
                  <a:solidFill>
                    <a:srgbClr val="FF0000"/>
                  </a:solidFill>
                </a:rPr>
                <a:t>O+</a:t>
              </a:r>
              <a:r>
                <a:rPr lang="zh-CN" altLang="en-US" sz="2800" b="1">
                  <a:solidFill>
                    <a:srgbClr val="FF0000"/>
                  </a:solidFill>
                </a:rPr>
                <a:t>大量能量</a:t>
              </a:r>
              <a:endParaRPr lang="zh-CN" altLang="en-US" sz="2800" b="1">
                <a:solidFill>
                  <a:srgbClr val="FF0000"/>
                </a:solidFill>
              </a:endParaRPr>
            </a:p>
          </p:txBody>
        </p:sp>
        <p:sp>
          <p:nvSpPr>
            <p:cNvPr id="19" name="文本框 18"/>
            <p:cNvSpPr txBox="1"/>
            <p:nvPr/>
          </p:nvSpPr>
          <p:spPr>
            <a:xfrm>
              <a:off x="7743" y="673"/>
              <a:ext cx="900" cy="822"/>
            </a:xfrm>
            <a:prstGeom prst="rect">
              <a:avLst/>
            </a:prstGeom>
            <a:noFill/>
          </p:spPr>
          <p:txBody>
            <a:bodyPr wrap="square" rtlCol="0">
              <a:spAutoFit/>
            </a:bodyPr>
            <a:lstStyle/>
            <a:p>
              <a:r>
                <a:rPr lang="zh-CN" altLang="zh-CN" sz="2800" b="1">
                  <a:solidFill>
                    <a:srgbClr val="FF0000"/>
                  </a:solidFill>
                </a:rPr>
                <a:t>酶</a:t>
              </a:r>
              <a:endParaRPr lang="zh-CN" altLang="zh-CN" sz="2800" b="1">
                <a:solidFill>
                  <a:srgbClr val="FF0000"/>
                </a:solidFill>
              </a:endParaRPr>
            </a:p>
          </p:txBody>
        </p:sp>
        <p:cxnSp>
          <p:nvCxnSpPr>
            <p:cNvPr id="20" name="直接箭头连接符 19"/>
            <p:cNvCxnSpPr/>
            <p:nvPr/>
          </p:nvCxnSpPr>
          <p:spPr>
            <a:xfrm>
              <a:off x="7489" y="1431"/>
              <a:ext cx="1117" cy="0"/>
            </a:xfrm>
            <a:prstGeom prst="straightConnector1">
              <a:avLst/>
            </a:prstGeom>
            <a:ln w="28575" cmpd="sng">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2077720" y="1570355"/>
            <a:ext cx="7901305" cy="721995"/>
            <a:chOff x="452" y="2873"/>
            <a:chExt cx="7924" cy="1137"/>
          </a:xfrm>
        </p:grpSpPr>
        <p:sp>
          <p:nvSpPr>
            <p:cNvPr id="7" name="文本框 6"/>
            <p:cNvSpPr txBox="1"/>
            <p:nvPr/>
          </p:nvSpPr>
          <p:spPr>
            <a:xfrm>
              <a:off x="452" y="3188"/>
              <a:ext cx="2121" cy="822"/>
            </a:xfrm>
            <a:prstGeom prst="rect">
              <a:avLst/>
            </a:prstGeom>
            <a:noFill/>
          </p:spPr>
          <p:txBody>
            <a:bodyPr wrap="square" rtlCol="0">
              <a:spAutoFit/>
            </a:bodyPr>
            <a:lstStyle/>
            <a:p>
              <a:r>
                <a:rPr lang="en-US" altLang="zh-CN" sz="2800" b="1">
                  <a:solidFill>
                    <a:schemeClr val="tx1"/>
                  </a:solidFill>
                  <a:latin typeface="微软雅黑" panose="020B0503020204020204" pitchFamily="34" charset="-122"/>
                  <a:ea typeface="微软雅黑" panose="020B0503020204020204" pitchFamily="34" charset="-122"/>
                </a:rPr>
                <a:t>C</a:t>
              </a:r>
              <a:r>
                <a:rPr lang="en-US" altLang="zh-CN" sz="2800" b="1" baseline="-25000">
                  <a:solidFill>
                    <a:schemeClr val="tx1"/>
                  </a:solidFill>
                  <a:latin typeface="微软雅黑" panose="020B0503020204020204" pitchFamily="34" charset="-122"/>
                  <a:ea typeface="微软雅黑" panose="020B0503020204020204" pitchFamily="34" charset="-122"/>
                </a:rPr>
                <a:t>6</a:t>
              </a:r>
              <a:r>
                <a:rPr lang="en-US" altLang="zh-CN" sz="2800" b="1">
                  <a:solidFill>
                    <a:schemeClr val="tx1"/>
                  </a:solidFill>
                  <a:latin typeface="微软雅黑" panose="020B0503020204020204" pitchFamily="34" charset="-122"/>
                  <a:ea typeface="微软雅黑" panose="020B0503020204020204" pitchFamily="34" charset="-122"/>
                </a:rPr>
                <a:t>H</a:t>
              </a:r>
              <a:r>
                <a:rPr lang="en-US" altLang="zh-CN" sz="2800" b="1" baseline="-25000">
                  <a:solidFill>
                    <a:schemeClr val="tx1"/>
                  </a:solidFill>
                  <a:latin typeface="微软雅黑" panose="020B0503020204020204" pitchFamily="34" charset="-122"/>
                  <a:ea typeface="微软雅黑" panose="020B0503020204020204" pitchFamily="34" charset="-122"/>
                </a:rPr>
                <a:t>12</a:t>
              </a:r>
              <a:r>
                <a:rPr lang="en-US" altLang="zh-CN" sz="2800" b="1">
                  <a:solidFill>
                    <a:schemeClr val="tx1"/>
                  </a:solidFill>
                  <a:latin typeface="微软雅黑" panose="020B0503020204020204" pitchFamily="34" charset="-122"/>
                  <a:ea typeface="微软雅黑" panose="020B0503020204020204" pitchFamily="34" charset="-122"/>
                </a:rPr>
                <a:t>O</a:t>
              </a:r>
              <a:r>
                <a:rPr lang="en-US" altLang="zh-CN" sz="2800" b="1" baseline="-25000">
                  <a:solidFill>
                    <a:schemeClr val="tx1"/>
                  </a:solidFill>
                  <a:latin typeface="微软雅黑" panose="020B0503020204020204" pitchFamily="34" charset="-122"/>
                  <a:ea typeface="微软雅黑" panose="020B0503020204020204" pitchFamily="34" charset="-122"/>
                </a:rPr>
                <a:t>6</a:t>
              </a:r>
              <a:endParaRPr lang="en-US" altLang="zh-CN" sz="2800" b="1" baseline="-2500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592" y="3173"/>
              <a:ext cx="4784" cy="822"/>
            </a:xfrm>
            <a:prstGeom prst="rect">
              <a:avLst/>
            </a:prstGeom>
            <a:noFill/>
          </p:spPr>
          <p:txBody>
            <a:bodyPr wrap="square" rtlCol="0">
              <a:spAutoFit/>
            </a:bodyPr>
            <a:lstStyle/>
            <a:p>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2C</a:t>
              </a:r>
              <a:r>
                <a:rPr lang="en-US" altLang="zh-CN" sz="2800" b="1" baseline="-25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800" b="1" baseline="-25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baseline="-25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少量能量</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2519" y="2873"/>
              <a:ext cx="900" cy="822"/>
            </a:xfrm>
            <a:prstGeom prst="rect">
              <a:avLst/>
            </a:prstGeom>
            <a:noFill/>
          </p:spPr>
          <p:txBody>
            <a:bodyPr wrap="square" rtlCol="0">
              <a:spAutoFit/>
            </a:bodyPr>
            <a:lstStyle/>
            <a:p>
              <a:r>
                <a:rPr lang="zh-CN" altLang="zh-CN" sz="2800" b="1">
                  <a:solidFill>
                    <a:schemeClr val="tx1"/>
                  </a:solidFill>
                  <a:latin typeface="微软雅黑" panose="020B0503020204020204" pitchFamily="34" charset="-122"/>
                  <a:ea typeface="微软雅黑" panose="020B0503020204020204" pitchFamily="34" charset="-122"/>
                </a:rPr>
                <a:t>酶</a:t>
              </a:r>
              <a:endParaRPr lang="zh-CN" altLang="zh-CN" sz="2800" b="1">
                <a:solidFill>
                  <a:schemeClr val="tx1"/>
                </a:solidFill>
                <a:latin typeface="微软雅黑" panose="020B0503020204020204" pitchFamily="34" charset="-122"/>
                <a:ea typeface="微软雅黑" panose="020B0503020204020204" pitchFamily="34" charset="-122"/>
              </a:endParaRPr>
            </a:p>
          </p:txBody>
        </p:sp>
        <p:cxnSp>
          <p:nvCxnSpPr>
            <p:cNvPr id="21" name="直接箭头连接符 20"/>
            <p:cNvCxnSpPr/>
            <p:nvPr/>
          </p:nvCxnSpPr>
          <p:spPr>
            <a:xfrm>
              <a:off x="2263" y="3638"/>
              <a:ext cx="1117" cy="0"/>
            </a:xfrm>
            <a:prstGeom prst="straightConnector1">
              <a:avLst/>
            </a:prstGeom>
            <a:ln w="28575" cmpd="sng">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65655" y="2386965"/>
            <a:ext cx="8653780" cy="721995"/>
            <a:chOff x="473" y="7407"/>
            <a:chExt cx="10249" cy="1137"/>
          </a:xfrm>
        </p:grpSpPr>
        <p:sp>
          <p:nvSpPr>
            <p:cNvPr id="22" name="文本框 21"/>
            <p:cNvSpPr txBox="1"/>
            <p:nvPr/>
          </p:nvSpPr>
          <p:spPr>
            <a:xfrm>
              <a:off x="473" y="7722"/>
              <a:ext cx="2121" cy="822"/>
            </a:xfrm>
            <a:prstGeom prst="rect">
              <a:avLst/>
            </a:prstGeom>
            <a:noFill/>
          </p:spPr>
          <p:txBody>
            <a:bodyPr wrap="square" rtlCol="0">
              <a:spAutoFit/>
            </a:bodyPr>
            <a:lstStyle/>
            <a:p>
              <a:r>
                <a:rPr lang="en-US" altLang="zh-CN" sz="2800" b="1">
                  <a:solidFill>
                    <a:srgbClr val="FF0000"/>
                  </a:solidFill>
                  <a:latin typeface="微软雅黑" panose="020B0503020204020204" pitchFamily="34" charset="-122"/>
                  <a:ea typeface="微软雅黑" panose="020B0503020204020204" pitchFamily="34" charset="-122"/>
                </a:rPr>
                <a:t>C</a:t>
              </a:r>
              <a:r>
                <a:rPr lang="en-US" altLang="zh-CN" sz="2800" b="1" baseline="-25000">
                  <a:solidFill>
                    <a:srgbClr val="FF0000"/>
                  </a:solidFill>
                  <a:latin typeface="微软雅黑" panose="020B0503020204020204" pitchFamily="34" charset="-122"/>
                  <a:ea typeface="微软雅黑" panose="020B0503020204020204" pitchFamily="34" charset="-122"/>
                </a:rPr>
                <a:t>6</a:t>
              </a:r>
              <a:r>
                <a:rPr lang="en-US" altLang="zh-CN" sz="2800" b="1">
                  <a:solidFill>
                    <a:srgbClr val="FF0000"/>
                  </a:solidFill>
                  <a:latin typeface="微软雅黑" panose="020B0503020204020204" pitchFamily="34" charset="-122"/>
                  <a:ea typeface="微软雅黑" panose="020B0503020204020204" pitchFamily="34" charset="-122"/>
                </a:rPr>
                <a:t>H</a:t>
              </a:r>
              <a:r>
                <a:rPr lang="en-US" altLang="zh-CN" sz="2800" b="1" baseline="-25000">
                  <a:solidFill>
                    <a:srgbClr val="FF0000"/>
                  </a:solidFill>
                  <a:latin typeface="微软雅黑" panose="020B0503020204020204" pitchFamily="34" charset="-122"/>
                  <a:ea typeface="微软雅黑" panose="020B0503020204020204" pitchFamily="34" charset="-122"/>
                </a:rPr>
                <a:t>12</a:t>
              </a:r>
              <a:r>
                <a:rPr lang="en-US" altLang="zh-CN" sz="2800" b="1">
                  <a:solidFill>
                    <a:srgbClr val="FF0000"/>
                  </a:solidFill>
                  <a:latin typeface="微软雅黑" panose="020B0503020204020204" pitchFamily="34" charset="-122"/>
                  <a:ea typeface="微软雅黑" panose="020B0503020204020204" pitchFamily="34" charset="-122"/>
                </a:rPr>
                <a:t>O</a:t>
              </a:r>
              <a:r>
                <a:rPr lang="en-US" altLang="zh-CN" sz="2800" b="1" baseline="-25000">
                  <a:solidFill>
                    <a:srgbClr val="FF0000"/>
                  </a:solidFill>
                  <a:latin typeface="微软雅黑" panose="020B0503020204020204" pitchFamily="34" charset="-122"/>
                  <a:ea typeface="微软雅黑" panose="020B0503020204020204" pitchFamily="34" charset="-122"/>
                </a:rPr>
                <a:t>6</a:t>
              </a:r>
              <a:endParaRPr lang="en-US" altLang="zh-CN" sz="2800" b="1" baseline="-25000">
                <a:solidFill>
                  <a:srgbClr val="FF0000"/>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613" y="7707"/>
              <a:ext cx="7109" cy="822"/>
            </a:xfrm>
            <a:prstGeom prst="rect">
              <a:avLst/>
            </a:prstGeom>
            <a:noFill/>
          </p:spPr>
          <p:txBody>
            <a:bodyPr wrap="square" rtlCol="0">
              <a:spAutoFit/>
            </a:bodyPr>
            <a:lstStyle/>
            <a:p>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2C</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OH+2CO</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少量能量</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文本框 23"/>
            <p:cNvSpPr txBox="1"/>
            <p:nvPr/>
          </p:nvSpPr>
          <p:spPr>
            <a:xfrm>
              <a:off x="2631" y="7407"/>
              <a:ext cx="900" cy="822"/>
            </a:xfrm>
            <a:prstGeom prst="rect">
              <a:avLst/>
            </a:prstGeom>
            <a:noFill/>
          </p:spPr>
          <p:txBody>
            <a:bodyPr wrap="square" rtlCol="0">
              <a:spAutoFit/>
            </a:bodyPr>
            <a:lstStyle/>
            <a:p>
              <a:r>
                <a:rPr lang="zh-CN" altLang="zh-CN" sz="2800" b="1">
                  <a:solidFill>
                    <a:srgbClr val="FF0000"/>
                  </a:solidFill>
                  <a:latin typeface="微软雅黑" panose="020B0503020204020204" pitchFamily="34" charset="-122"/>
                  <a:ea typeface="微软雅黑" panose="020B0503020204020204" pitchFamily="34" charset="-122"/>
                </a:rPr>
                <a:t>酶</a:t>
              </a:r>
              <a:endParaRPr lang="zh-CN" altLang="zh-CN" sz="2800" b="1">
                <a:solidFill>
                  <a:srgbClr val="FF0000"/>
                </a:solidFill>
                <a:latin typeface="微软雅黑" panose="020B0503020204020204" pitchFamily="34" charset="-122"/>
                <a:ea typeface="微软雅黑" panose="020B0503020204020204" pitchFamily="34" charset="-122"/>
              </a:endParaRPr>
            </a:p>
          </p:txBody>
        </p:sp>
        <p:cxnSp>
          <p:nvCxnSpPr>
            <p:cNvPr id="26" name="直接箭头连接符 25"/>
            <p:cNvCxnSpPr/>
            <p:nvPr/>
          </p:nvCxnSpPr>
          <p:spPr>
            <a:xfrm>
              <a:off x="2361" y="8217"/>
              <a:ext cx="1117" cy="0"/>
            </a:xfrm>
            <a:prstGeom prst="straightConnector1">
              <a:avLst/>
            </a:prstGeom>
            <a:ln w="28575" cmpd="sng">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1"/>
          <p:cNvSpPr txBox="1"/>
          <p:nvPr/>
        </p:nvSpPr>
        <p:spPr>
          <a:xfrm>
            <a:off x="38735" y="450850"/>
            <a:ext cx="12115165" cy="5406390"/>
          </a:xfrm>
          <a:prstGeom prst="rect">
            <a:avLst/>
          </a:prstGeom>
          <a:noFill/>
          <a:ln w="9525">
            <a:noFill/>
          </a:ln>
        </p:spPr>
        <p:txBody>
          <a:bodyPr wrap="square" anchor="t" anchorCtr="0">
            <a:spAutoFit/>
          </a:bodyPr>
          <a:lstStyle/>
          <a:p>
            <a:pPr>
              <a:lnSpc>
                <a:spcPct val="120000"/>
              </a:lnSpc>
            </a:pP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依据反应场所来判断</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①真核细胞：</a:t>
            </a:r>
            <a:endPar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A.</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若整个呼吸过程均在细胞</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质</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基质中进行，则为</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B.</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若部分过程在</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线粒体</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中进行，则为</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②原核细胞：</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原核细胞没有线粒体，故原核细胞的呼吸作用在</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细胞质</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细胞膜</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上进行，其呼吸方式的判断应是</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根据产物判断</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若只有二氧化碳和水产生，则为</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B.</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若有乳酸或酒精产生，则为</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9010650" y="1651000"/>
            <a:ext cx="1943100"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无氧呼吸</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016750" y="2246948"/>
            <a:ext cx="1930400"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rPr>
              <a:t>有氧呼吸</a:t>
            </a:r>
            <a:endParaRPr lang="zh-CN" altLang="en-US" sz="3200" b="1">
              <a:solidFill>
                <a:srgbClr val="0000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640513" y="4638993"/>
            <a:ext cx="1930400"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有氧呼吸</a:t>
            </a:r>
            <a:endParaRPr lang="zh-CN" altLang="en-US" sz="32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文本框 4"/>
          <p:cNvSpPr txBox="1"/>
          <p:nvPr/>
        </p:nvSpPr>
        <p:spPr>
          <a:xfrm>
            <a:off x="5824538" y="5222558"/>
            <a:ext cx="1944687"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sym typeface="宋体" panose="02010600030101010101" pitchFamily="2" charset="-122"/>
              </a:rPr>
              <a:t>无氧呼吸</a:t>
            </a:r>
            <a:endParaRPr lang="zh-CN" altLang="en-US" sz="3200" b="1">
              <a:solidFill>
                <a:srgbClr val="0000FF"/>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3" name="图片 12"/>
          <p:cNvPicPr>
            <a:picLocks noChangeAspect="1"/>
          </p:cNvPicPr>
          <p:nvPr/>
        </p:nvPicPr>
        <p:blipFill>
          <a:blip r:embed="rId1"/>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51201"/>
          <p:cNvSpPr txBox="1"/>
          <p:nvPr/>
        </p:nvSpPr>
        <p:spPr>
          <a:xfrm>
            <a:off x="0" y="40005"/>
            <a:ext cx="12292965" cy="1641475"/>
          </a:xfrm>
          <a:prstGeom prst="rect">
            <a:avLst/>
          </a:prstGeom>
          <a:noFill/>
          <a:ln w="9525">
            <a:noFill/>
          </a:ln>
        </p:spPr>
        <p:txBody>
          <a:bodyPr wrap="square" anchor="t" anchorCtr="0">
            <a:spAutoFit/>
          </a:bodyPr>
          <a:lstStyle/>
          <a:p>
            <a:pPr>
              <a:lnSpc>
                <a:spcPct val="12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氧的浓度会影响细胞呼吸。在a、b、c、d条件下,底物是葡萄糖,测得某</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植物种子</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萌发时CO</a:t>
            </a:r>
            <a:r>
              <a:rPr lang="zh-CN" altLang="en-US" sz="2800" b="1" baseline="-30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和O</a:t>
            </a:r>
            <a:r>
              <a:rPr lang="zh-CN" altLang="en-US" sz="2800" b="1" baseline="-30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体积变化的相对值如下图。则下列叙述中正确的是(　　)</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8131" name="Image0024.jpeg"/>
          <p:cNvPicPr>
            <a:picLocks noChangeAspect="1"/>
          </p:cNvPicPr>
          <p:nvPr/>
        </p:nvPicPr>
        <p:blipFill>
          <a:blip r:embed="rId1">
            <a:lum bright="-29993" contrast="60000"/>
          </a:blip>
          <a:srcRect l="2965" r="2228" b="4759"/>
          <a:stretch>
            <a:fillRect/>
          </a:stretch>
        </p:blipFill>
        <p:spPr>
          <a:xfrm>
            <a:off x="1570990" y="1087755"/>
            <a:ext cx="7508875" cy="3217545"/>
          </a:xfrm>
          <a:prstGeom prst="rect">
            <a:avLst/>
          </a:prstGeom>
          <a:noFill/>
          <a:ln w="9525">
            <a:noFill/>
          </a:ln>
        </p:spPr>
      </p:pic>
      <p:sp>
        <p:nvSpPr>
          <p:cNvPr id="48132" name="文本框 51203"/>
          <p:cNvSpPr txBox="1"/>
          <p:nvPr/>
        </p:nvSpPr>
        <p:spPr>
          <a:xfrm>
            <a:off x="37465" y="4304665"/>
            <a:ext cx="12117070" cy="2553335"/>
          </a:xfrm>
          <a:prstGeom prst="rect">
            <a:avLst/>
          </a:prstGeom>
          <a:noFill/>
          <a:ln w="9525">
            <a:noFill/>
          </a:ln>
        </p:spPr>
        <p:txBody>
          <a:bodyPr wrap="square" anchor="t" anchorCtr="0">
            <a:spAutoFit/>
          </a:bodyPr>
          <a:lstStyle/>
          <a:p>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条件下</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细胞呼吸的场所均为细胞质基质和线粒体</a:t>
            </a:r>
            <a:endPar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条件时</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细胞呼吸最终有</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的积累</a:t>
            </a:r>
            <a:endPar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C.b</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条件下</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细胞呼吸的产物只有二氧化碳和水</a:t>
            </a:r>
            <a:endPar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若底物是等量的脂肪</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则在</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条件下释放的</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3200" b="1" baseline="-30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与吸收的</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3200" b="1" baseline="-30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的比值可能不为</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228" name="文本框 52227"/>
          <p:cNvSpPr txBox="1"/>
          <p:nvPr/>
        </p:nvSpPr>
        <p:spPr>
          <a:xfrm>
            <a:off x="11280775" y="1036320"/>
            <a:ext cx="711200" cy="645160"/>
          </a:xfrm>
          <a:prstGeom prst="rect">
            <a:avLst/>
          </a:prstGeom>
          <a:noFill/>
          <a:ln w="9525">
            <a:noFill/>
          </a:ln>
        </p:spPr>
        <p:txBody>
          <a:bodyPr wrap="square" anchor="t" anchorCtr="0">
            <a:spAutoFit/>
          </a:bodyPr>
          <a:lstStyle/>
          <a:p>
            <a:r>
              <a:rPr lang="zh-CN" altLang="en-US" sz="3600" b="1">
                <a:solidFill>
                  <a:srgbClr val="FF0000"/>
                </a:solidFill>
                <a:latin typeface="微软雅黑" panose="020B0503020204020204" pitchFamily="34" charset="-122"/>
                <a:ea typeface="微软雅黑" panose="020B0503020204020204" pitchFamily="34" charset="-122"/>
              </a:rPr>
              <a:t>D</a:t>
            </a:r>
            <a:endParaRPr lang="zh-CN" altLang="en-US" sz="36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文本框 3"/>
          <p:cNvSpPr txBox="1"/>
          <p:nvPr/>
        </p:nvSpPr>
        <p:spPr>
          <a:xfrm>
            <a:off x="0" y="583565"/>
            <a:ext cx="5991860" cy="521970"/>
          </a:xfrm>
          <a:prstGeom prst="rect">
            <a:avLst/>
          </a:prstGeom>
          <a:solidFill>
            <a:srgbClr val="FFC000"/>
          </a:solidFill>
          <a:ln w="9525">
            <a:noFill/>
          </a:ln>
        </p:spPr>
        <p:txBody>
          <a:bodyPr wrap="square" anchor="t" anchorCtr="0">
            <a:spAutoFit/>
          </a:bodyPr>
          <a:lstStyle/>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种子萌发时有氧呼吸速率的测定：</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180" name="文本框 4"/>
          <p:cNvSpPr txBox="1"/>
          <p:nvPr/>
        </p:nvSpPr>
        <p:spPr>
          <a:xfrm>
            <a:off x="25400" y="2304733"/>
            <a:ext cx="2606675" cy="521970"/>
          </a:xfrm>
          <a:prstGeom prst="rect">
            <a:avLst/>
          </a:prstGeom>
          <a:noFill/>
          <a:ln w="9525">
            <a:noFill/>
          </a:ln>
        </p:spPr>
        <p:txBody>
          <a:bodyPr wrap="square" anchor="t" anchorCtr="0">
            <a:spAutoFit/>
          </a:bodyPr>
          <a:lstStyle/>
          <a:p>
            <a:r>
              <a:rPr lang="en-US" altLang="zh-CN" sz="2800" b="1">
                <a:latin typeface="Calibri" panose="020F0502020204030204"/>
                <a:ea typeface="微软雅黑" panose="020B0503020204020204" pitchFamily="34" charset="-122"/>
                <a:cs typeface="微软雅黑" panose="020B0503020204020204" pitchFamily="34" charset="-122"/>
              </a:rPr>
              <a:t>①</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实验装置：</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0181" name="图片 1073742849" descr="222.TIF"/>
          <p:cNvPicPr>
            <a:picLocks noChangeAspect="1"/>
          </p:cNvPicPr>
          <p:nvPr/>
        </p:nvPicPr>
        <p:blipFill>
          <a:blip r:embed="rId1" r:link="rId2">
            <a:lum bright="-12000" contrast="29999"/>
          </a:blip>
          <a:stretch>
            <a:fillRect/>
          </a:stretch>
        </p:blipFill>
        <p:spPr>
          <a:xfrm>
            <a:off x="7443470" y="596265"/>
            <a:ext cx="4620895" cy="3225165"/>
          </a:xfrm>
          <a:prstGeom prst="rect">
            <a:avLst/>
          </a:prstGeom>
          <a:noFill/>
          <a:ln w="9525">
            <a:noFill/>
          </a:ln>
        </p:spPr>
      </p:pic>
      <p:sp>
        <p:nvSpPr>
          <p:cNvPr id="50182" name="文本框 5"/>
          <p:cNvSpPr txBox="1"/>
          <p:nvPr/>
        </p:nvSpPr>
        <p:spPr>
          <a:xfrm>
            <a:off x="0" y="3370580"/>
            <a:ext cx="12191365" cy="2934335"/>
          </a:xfrm>
          <a:prstGeom prst="rect">
            <a:avLst/>
          </a:prstGeom>
          <a:noFill/>
          <a:ln w="9525">
            <a:noFill/>
          </a:ln>
        </p:spPr>
        <p:txBody>
          <a:bodyPr wrap="square" anchor="t" anchorCtr="0">
            <a:spAutoFit/>
          </a:bodyPr>
          <a:lstStyle/>
          <a:p>
            <a:pPr>
              <a:lnSpc>
                <a:spcPct val="110000"/>
              </a:lnSpc>
            </a:pPr>
            <a:r>
              <a:rPr lang="en-US" altLang="zh-CN" sz="2800" b="1">
                <a:latin typeface="Calibri" panose="020F0502020204030204"/>
                <a:ea typeface="微软雅黑" panose="020B0503020204020204" pitchFamily="34" charset="-122"/>
                <a:cs typeface="微软雅黑" panose="020B0503020204020204" pitchFamily="34" charset="-122"/>
              </a:rPr>
              <a:t>②</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呼吸速率的表示方法：</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altLang="zh-CN" sz="2800" b="1">
                <a:latin typeface="Calibri" panose="020F0502020204030204"/>
                <a:ea typeface="微软雅黑" panose="020B0503020204020204" pitchFamily="34" charset="-122"/>
                <a:cs typeface="微软雅黑" panose="020B0503020204020204" pitchFamily="34" charset="-122"/>
              </a:rPr>
              <a:t>③</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实验观察指标：</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④</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实验原理：</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433388" y="3785235"/>
            <a:ext cx="8413750"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单位时间内消耗</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的量（</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单位时间内产生</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的量</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2957513" y="4307523"/>
            <a:ext cx="5132387"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单位时间内着色液</a:t>
            </a:r>
            <a:r>
              <a:rPr lang="zh-CN" altLang="en-US" sz="2800" b="1">
                <a:solidFill>
                  <a:srgbClr val="0000FF"/>
                </a:solidFill>
                <a:latin typeface="微软雅黑" panose="020B0503020204020204" pitchFamily="34" charset="-122"/>
                <a:ea typeface="微软雅黑" panose="020B0503020204020204" pitchFamily="34" charset="-122"/>
              </a:rPr>
              <a:t>左</a:t>
            </a:r>
            <a:r>
              <a:rPr lang="zh-CN" altLang="en-US" sz="2800" b="1">
                <a:solidFill>
                  <a:srgbClr val="FF0000"/>
                </a:solidFill>
                <a:latin typeface="微软雅黑" panose="020B0503020204020204" pitchFamily="34" charset="-122"/>
                <a:ea typeface="微软雅黑" panose="020B0503020204020204" pitchFamily="34" charset="-122"/>
              </a:rPr>
              <a:t>移的距离</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84200" y="5264150"/>
            <a:ext cx="11607165" cy="1512570"/>
          </a:xfrm>
          <a:prstGeom prst="rect">
            <a:avLst/>
          </a:prstGeom>
          <a:noFill/>
          <a:ln w="9525">
            <a:noFill/>
          </a:ln>
        </p:spPr>
        <p:txBody>
          <a:bodyPr wrap="square" anchor="t" anchorCtr="0">
            <a:spAutoFit/>
          </a:bodyPr>
          <a:lstStyle/>
          <a:p>
            <a:pPr>
              <a:lnSpc>
                <a:spcPct val="11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组织细胞进行有氧呼吸能吸收</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O</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2</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产生</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CO</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2</a:t>
            </a:r>
            <a:endPar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endParaRPr>
          </a:p>
          <a:p>
            <a:pPr>
              <a:lnSpc>
                <a:spcPct val="110000"/>
              </a:lnSpc>
            </a:pP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CO</a:t>
            </a:r>
            <a:r>
              <a:rPr lang="en-US" altLang="zh-CN" sz="28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2</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被</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NaOH</a:t>
            </a:r>
            <a:r>
              <a:rPr lang="zh-CN"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溶液吸收，使密闭容器内的气压降低，刻度管内的着色液滴向</a:t>
            </a:r>
            <a:r>
              <a:rPr lang="zh-CN"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左</a:t>
            </a:r>
            <a:r>
              <a:rPr lang="zh-CN"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移动</a:t>
            </a:r>
            <a:endParaRPr lang="zh-CN"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endParaRPr>
          </a:p>
        </p:txBody>
      </p:sp>
      <p:sp>
        <p:nvSpPr>
          <p:cNvPr id="2" name="文本框 1"/>
          <p:cNvSpPr txBox="1"/>
          <p:nvPr/>
        </p:nvSpPr>
        <p:spPr>
          <a:xfrm>
            <a:off x="0" y="0"/>
            <a:ext cx="12191365" cy="583565"/>
          </a:xfrm>
          <a:prstGeom prst="rect">
            <a:avLst/>
          </a:prstGeom>
          <a:solidFill>
            <a:srgbClr val="92D050"/>
          </a:solidFill>
        </p:spPr>
        <p:txBody>
          <a:bodyPr wrap="square" rtlCol="0" anchor="t">
            <a:spAutoFit/>
          </a:bodyPr>
          <a:lstStyle/>
          <a:p>
            <a:r>
              <a:rPr lang="en-US" altLang="zh-CN" sz="3200" b="1">
                <a:latin typeface="微软雅黑" panose="020B0503020204020204" pitchFamily="34" charset="-122"/>
                <a:ea typeface="微软雅黑" panose="020B0503020204020204" pitchFamily="34" charset="-122"/>
                <a:sym typeface="+mn-ea"/>
              </a:rPr>
              <a:t>6.</a:t>
            </a:r>
            <a:r>
              <a:rPr lang="zh-CN" altLang="en-US" sz="3200" b="1">
                <a:latin typeface="微软雅黑" panose="020B0503020204020204" pitchFamily="34" charset="-122"/>
                <a:ea typeface="微软雅黑" panose="020B0503020204020204" pitchFamily="34" charset="-122"/>
                <a:sym typeface="+mn-ea"/>
              </a:rPr>
              <a:t>细胞呼吸速率和呼吸类型的测定</a:t>
            </a:r>
            <a:endParaRPr lang="zh-CN" altLang="en-US" sz="3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2" name="图片 1" descr="微信图片_20200608084308"/>
          <p:cNvPicPr>
            <a:picLocks noChangeAspect="1"/>
          </p:cNvPicPr>
          <p:nvPr>
            <p:custDataLst>
              <p:tags r:id="rId1"/>
            </p:custDataLst>
          </p:nvPr>
        </p:nvPicPr>
        <p:blipFill>
          <a:blip r:embed="rId2"/>
          <a:srcRect l="48869" t="16429" b="16570"/>
          <a:stretch>
            <a:fillRect/>
          </a:stretch>
        </p:blipFill>
        <p:spPr>
          <a:xfrm>
            <a:off x="6566535" y="509905"/>
            <a:ext cx="5237480" cy="4462780"/>
          </a:xfrm>
          <a:prstGeom prst="rect">
            <a:avLst/>
          </a:prstGeom>
          <a:noFill/>
          <a:ln w="9525">
            <a:noFill/>
          </a:ln>
        </p:spPr>
      </p:pic>
      <p:pic>
        <p:nvPicPr>
          <p:cNvPr id="21506" name="图片 1" descr="微信图片_20200608084308"/>
          <p:cNvPicPr>
            <a:picLocks noChangeAspect="1"/>
          </p:cNvPicPr>
          <p:nvPr>
            <p:custDataLst>
              <p:tags r:id="rId3"/>
            </p:custDataLst>
          </p:nvPr>
        </p:nvPicPr>
        <p:blipFill>
          <a:blip r:embed="rId2"/>
          <a:srcRect t="13234" r="50685"/>
          <a:stretch>
            <a:fillRect/>
          </a:stretch>
        </p:blipFill>
        <p:spPr>
          <a:xfrm>
            <a:off x="1358265" y="509905"/>
            <a:ext cx="5208270" cy="5956935"/>
          </a:xfrm>
          <a:prstGeom prst="rect">
            <a:avLst/>
          </a:prstGeom>
          <a:noFill/>
          <a:ln w="9525">
            <a:noFill/>
          </a:ln>
        </p:spPr>
      </p:pic>
      <p:pic>
        <p:nvPicPr>
          <p:cNvPr id="9" name="图片 8"/>
          <p:cNvPicPr>
            <a:picLocks noChangeAspect="1"/>
          </p:cNvPicPr>
          <p:nvPr/>
        </p:nvPicPr>
        <p:blipFill>
          <a:blip r:embed="rId4"/>
          <a:srcRect b="6273"/>
          <a:stretch>
            <a:fillRect/>
          </a:stretch>
        </p:blipFill>
        <p:spPr>
          <a:xfrm rot="10800000">
            <a:off x="-4724" y="5512607"/>
            <a:ext cx="1504157" cy="1342952"/>
          </a:xfrm>
          <a:prstGeom prst="rect">
            <a:avLst/>
          </a:prstGeom>
        </p:spPr>
      </p:pic>
      <p:pic>
        <p:nvPicPr>
          <p:cNvPr id="13" name="图片 12"/>
          <p:cNvPicPr>
            <a:picLocks noChangeAspect="1"/>
          </p:cNvPicPr>
          <p:nvPr/>
        </p:nvPicPr>
        <p:blipFill>
          <a:blip r:embed="rId4"/>
          <a:srcRect b="6273"/>
          <a:stretch>
            <a:fillRect/>
          </a:stretch>
        </p:blipFill>
        <p:spPr>
          <a:xfrm>
            <a:off x="10720492" y="1171"/>
            <a:ext cx="1480676" cy="1322643"/>
          </a:xfrm>
          <a:prstGeom prst="rect">
            <a:avLst/>
          </a:prstGeom>
        </p:spPr>
      </p:pic>
      <p:sp>
        <p:nvSpPr>
          <p:cNvPr id="2" name="文本框 1"/>
          <p:cNvSpPr txBox="1"/>
          <p:nvPr/>
        </p:nvSpPr>
        <p:spPr>
          <a:xfrm>
            <a:off x="6031865" y="5431790"/>
            <a:ext cx="5501005" cy="645160"/>
          </a:xfrm>
          <a:prstGeom prst="rect">
            <a:avLst/>
          </a:prstGeom>
          <a:noFill/>
          <a:ln w="38100">
            <a:solidFill>
              <a:schemeClr val="accent1"/>
            </a:solidFill>
          </a:ln>
        </p:spPr>
        <p:txBody>
          <a:bodyPr wrap="square" rtlCol="0">
            <a:spAutoFit/>
          </a:bodyPr>
          <a:p>
            <a:r>
              <a:rPr lang="zh-CN" altLang="en-US"/>
              <a:t>思考：泡菜、酸菜、青贮饲料能够较长时间地保存为什么？</a:t>
            </a:r>
            <a:r>
              <a:rPr lang="en-US" altLang="zh-CN"/>
              <a:t> </a:t>
            </a:r>
            <a:endParaRPr lang="zh-CN" altLang="en-US"/>
          </a:p>
        </p:txBody>
      </p:sp>
      <p:sp>
        <p:nvSpPr>
          <p:cNvPr id="3" name="文本框 2"/>
          <p:cNvSpPr txBox="1"/>
          <p:nvPr/>
        </p:nvSpPr>
        <p:spPr>
          <a:xfrm>
            <a:off x="6031865" y="6196965"/>
            <a:ext cx="5853430" cy="706755"/>
          </a:xfrm>
          <a:prstGeom prst="rect">
            <a:avLst/>
          </a:prstGeom>
          <a:noFill/>
          <a:ln>
            <a:solidFill>
              <a:schemeClr val="accent1"/>
            </a:solidFill>
          </a:ln>
        </p:spPr>
        <p:txBody>
          <a:bodyPr wrap="square" rtlCol="0">
            <a:spAutoFit/>
            <a:scene3d>
              <a:camera prst="orthographicFront"/>
              <a:lightRig rig="threePt" dir="t"/>
            </a:scene3d>
          </a:bodyPr>
          <a:p>
            <a:r>
              <a:rPr lang="zh-CN" altLang="en-US" sz="2000">
                <a:solidFill>
                  <a:srgbClr val="FF0000"/>
                </a:solidFill>
                <a:effectLst>
                  <a:outerShdw blurRad="38100" dist="25400" dir="5400000" algn="ctr" rotWithShape="0">
                    <a:srgbClr val="6E747A">
                      <a:alpha val="43000"/>
                    </a:srgbClr>
                  </a:outerShdw>
                </a:effectLst>
                <a:sym typeface="+mn-ea"/>
              </a:rPr>
              <a:t>乳酸发酵积累的乳酸抑制了其他微生物活动的缘故</a:t>
            </a:r>
            <a:endParaRPr lang="zh-CN" altLang="en-US" sz="2000">
              <a:solidFill>
                <a:srgbClr val="FF0000"/>
              </a:solidFill>
              <a:effectLst>
                <a:outerShdw blurRad="38100" dist="25400" dir="5400000" algn="ctr" rotWithShape="0">
                  <a:srgbClr val="6E747A">
                    <a:alpha val="43000"/>
                  </a:srgbClr>
                </a:outerShdw>
              </a:effectLst>
            </a:endParaRPr>
          </a:p>
          <a:p>
            <a:endParaRPr lang="zh-CN" altLang="en-US" sz="2000">
              <a:solidFill>
                <a:srgbClr val="FF0000"/>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文本框 1"/>
          <p:cNvSpPr txBox="1"/>
          <p:nvPr/>
        </p:nvSpPr>
        <p:spPr>
          <a:xfrm>
            <a:off x="109855" y="2816225"/>
            <a:ext cx="11973560" cy="3192145"/>
          </a:xfrm>
          <a:prstGeom prst="rect">
            <a:avLst/>
          </a:prstGeom>
          <a:noFill/>
          <a:ln w="9525">
            <a:noFill/>
          </a:ln>
        </p:spPr>
        <p:txBody>
          <a:bodyPr wrap="square" anchor="t" anchorCtr="0">
            <a:spAutoFit/>
          </a:bodyPr>
          <a:lstStyle/>
          <a:p>
            <a:pPr>
              <a:lnSpc>
                <a:spcPct val="120000"/>
              </a:lnSpc>
            </a:pPr>
            <a:r>
              <a:rPr lang="en-US" altLang="zh-CN" sz="2800" b="1">
                <a:latin typeface="Calibri" panose="020F0502020204030204"/>
                <a:ea typeface="微软雅黑" panose="020B0503020204020204" pitchFamily="34" charset="-122"/>
                <a:cs typeface="微软雅黑" panose="020B0503020204020204" pitchFamily="34" charset="-122"/>
                <a:sym typeface="Wingdings" panose="05000000000000000000" charset="0"/>
              </a:rPr>
              <a:t>A.</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为防止气压、温度等物理因素所引起的误差，应设置</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en-US" altLang="zh-CN"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实验，具体做法是</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endParaRPr>
          </a:p>
          <a:p>
            <a:pPr>
              <a:lnSpc>
                <a:spcPct val="120000"/>
              </a:lnSpc>
            </a:pPr>
            <a:r>
              <a:rPr lang="en-US" altLang="zh-CN" sz="2800" b="1">
                <a:latin typeface="Calibri" panose="020F0502020204030204"/>
                <a:ea typeface="微软雅黑" panose="020B0503020204020204" pitchFamily="34" charset="-122"/>
                <a:cs typeface="微软雅黑" panose="020B0503020204020204" pitchFamily="34" charset="-122"/>
                <a:sym typeface="Wingdings" panose="05000000000000000000" charset="0"/>
              </a:rPr>
              <a:t>B.</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为防止微生物呼吸对实验结果的干扰，应将装置进行</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en-US" altLang="zh-CN"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处理，所测种子进行</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en-US" altLang="zh-CN"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处理（灭菌</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消毒）</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endParaRPr>
          </a:p>
          <a:p>
            <a:pPr>
              <a:lnSpc>
                <a:spcPct val="120000"/>
              </a:lnSpc>
            </a:pPr>
            <a:r>
              <a:rPr lang="en-US" altLang="zh-CN" sz="2800" b="1">
                <a:latin typeface="Calibri" panose="020F0502020204030204"/>
                <a:ea typeface="微软雅黑" panose="020B0503020204020204" pitchFamily="34" charset="-122"/>
                <a:cs typeface="微软雅黑" panose="020B0503020204020204" pitchFamily="34" charset="-122"/>
                <a:sym typeface="Wingdings" panose="05000000000000000000" charset="0"/>
              </a:rPr>
              <a:t>C.</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若选用绿色植物作实验材料来测定细胞呼吸速率，需将整个装置进行</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endParaRPr>
          </a:p>
          <a:p>
            <a:pPr>
              <a:lnSpc>
                <a:spcPct val="120000"/>
              </a:lnSpc>
            </a:pP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处理，通过测定</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en-US" altLang="zh-CN"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来表示呼吸速率。</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endParaRPr>
          </a:p>
        </p:txBody>
      </p:sp>
      <p:sp>
        <p:nvSpPr>
          <p:cNvPr id="51202" name="文本框 3"/>
          <p:cNvSpPr txBox="1"/>
          <p:nvPr/>
        </p:nvSpPr>
        <p:spPr>
          <a:xfrm>
            <a:off x="-1905" y="2310765"/>
            <a:ext cx="6210300" cy="583565"/>
          </a:xfrm>
          <a:prstGeom prst="rect">
            <a:avLst/>
          </a:prstGeom>
          <a:noFill/>
          <a:ln w="9525">
            <a:noFill/>
          </a:ln>
        </p:spPr>
        <p:txBody>
          <a:bodyPr wrap="square" anchor="t" anchorCtr="0">
            <a:spAutoFit/>
          </a:bodyPr>
          <a:lstStyle/>
          <a:p>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⑤</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实验误差的校正：</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8749665" y="2832735"/>
            <a:ext cx="1615440"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对照</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49985" y="3388995"/>
            <a:ext cx="10162540" cy="521970"/>
          </a:xfrm>
          <a:prstGeom prst="rect">
            <a:avLst/>
          </a:prstGeom>
          <a:noFill/>
          <a:ln w="9525">
            <a:noFill/>
          </a:ln>
        </p:spPr>
        <p:txBody>
          <a:bodyPr wrap="square" anchor="t" anchorCtr="0">
            <a:spAutoFit/>
          </a:bodyPr>
          <a:lstStyle/>
          <a:p>
            <a:r>
              <a:rPr lang="zh-CN" altLang="en-US" sz="2800" b="1">
                <a:solidFill>
                  <a:srgbClr val="0000FF"/>
                </a:solidFill>
                <a:latin typeface="微软雅黑" panose="020B0503020204020204" pitchFamily="34" charset="-122"/>
                <a:ea typeface="微软雅黑" panose="020B0503020204020204" pitchFamily="34" charset="-122"/>
                <a:sym typeface="Wingdings" panose="05000000000000000000" charset="0"/>
              </a:rPr>
              <a:t>将发芽的种子改为等量的灭活种子，其他条件均不变</a:t>
            </a:r>
            <a:endParaRPr lang="zh-CN" altLang="en-US" sz="2800" b="1">
              <a:solidFill>
                <a:srgbClr val="0000FF"/>
              </a:solidFill>
              <a:latin typeface="微软雅黑" panose="020B0503020204020204" pitchFamily="34" charset="-122"/>
              <a:ea typeface="微软雅黑" panose="020B0503020204020204" pitchFamily="34" charset="-122"/>
              <a:sym typeface="Wingdings" panose="05000000000000000000" charset="0"/>
            </a:endParaRPr>
          </a:p>
        </p:txBody>
      </p:sp>
      <p:sp>
        <p:nvSpPr>
          <p:cNvPr id="7" name="文本框 6"/>
          <p:cNvSpPr txBox="1"/>
          <p:nvPr/>
        </p:nvSpPr>
        <p:spPr>
          <a:xfrm>
            <a:off x="8686165" y="3910965"/>
            <a:ext cx="1388745"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Wingdings" panose="05000000000000000000" charset="0"/>
              </a:rPr>
              <a:t>灭菌</a:t>
            </a:r>
            <a:endParaRPr lang="zh-CN" altLang="en-US" sz="2800" b="1">
              <a:solidFill>
                <a:srgbClr val="FF0000"/>
              </a:solidFill>
              <a:latin typeface="微软雅黑" panose="020B0503020204020204" pitchFamily="34" charset="-122"/>
              <a:ea typeface="微软雅黑" panose="020B0503020204020204" pitchFamily="34" charset="-122"/>
              <a:sym typeface="Wingdings" panose="05000000000000000000" charset="0"/>
            </a:endParaRPr>
          </a:p>
        </p:txBody>
      </p:sp>
      <p:sp>
        <p:nvSpPr>
          <p:cNvPr id="8" name="文本框 7"/>
          <p:cNvSpPr txBox="1"/>
          <p:nvPr/>
        </p:nvSpPr>
        <p:spPr>
          <a:xfrm>
            <a:off x="1269365" y="4405630"/>
            <a:ext cx="1439545"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sym typeface="Wingdings" panose="05000000000000000000" charset="0"/>
              </a:rPr>
              <a:t>消毒</a:t>
            </a:r>
            <a:endParaRPr lang="zh-CN" altLang="en-US" sz="2800" b="1">
              <a:solidFill>
                <a:srgbClr val="FF0000"/>
              </a:solidFill>
              <a:latin typeface="微软雅黑" panose="020B0503020204020204" pitchFamily="34" charset="-122"/>
              <a:ea typeface="微软雅黑" panose="020B0503020204020204" pitchFamily="34" charset="-122"/>
              <a:sym typeface="Wingdings" panose="05000000000000000000" charset="0"/>
            </a:endParaRPr>
          </a:p>
        </p:txBody>
      </p:sp>
      <p:sp>
        <p:nvSpPr>
          <p:cNvPr id="9" name="文本框 8"/>
          <p:cNvSpPr txBox="1"/>
          <p:nvPr/>
        </p:nvSpPr>
        <p:spPr>
          <a:xfrm>
            <a:off x="0" y="5422900"/>
            <a:ext cx="3423920" cy="521970"/>
          </a:xfrm>
          <a:prstGeom prst="rect">
            <a:avLst/>
          </a:prstGeom>
          <a:noFill/>
          <a:ln w="9525">
            <a:noFill/>
          </a:ln>
        </p:spPr>
        <p:txBody>
          <a:bodyPr wrap="square" anchor="t" anchorCtr="0">
            <a:spAutoFit/>
          </a:bodyPr>
          <a:lstStyle/>
          <a:p>
            <a:r>
              <a:rPr lang="zh-CN" altLang="en-US" sz="2800" b="1">
                <a:solidFill>
                  <a:srgbClr val="0000FF"/>
                </a:solidFill>
                <a:latin typeface="微软雅黑" panose="020B0503020204020204" pitchFamily="34" charset="-122"/>
                <a:ea typeface="微软雅黑" panose="020B0503020204020204" pitchFamily="34" charset="-122"/>
                <a:sym typeface="Wingdings" panose="05000000000000000000" charset="0"/>
              </a:rPr>
              <a:t>遮光（</a:t>
            </a:r>
            <a:r>
              <a:rPr lang="zh-CN" altLang="en-US" sz="2800" b="1">
                <a:solidFill>
                  <a:srgbClr val="FF0000"/>
                </a:solidFill>
                <a:latin typeface="微软雅黑" panose="020B0503020204020204" pitchFamily="34" charset="-122"/>
                <a:ea typeface="微软雅黑" panose="020B0503020204020204" pitchFamily="34" charset="-122"/>
                <a:sym typeface="Wingdings" panose="05000000000000000000" charset="0"/>
              </a:rPr>
              <a:t>黑暗</a:t>
            </a:r>
            <a:r>
              <a:rPr lang="zh-CN" altLang="en-US" sz="2800" b="1">
                <a:solidFill>
                  <a:srgbClr val="0000FF"/>
                </a:solidFill>
                <a:latin typeface="微软雅黑" panose="020B0503020204020204" pitchFamily="34" charset="-122"/>
                <a:ea typeface="微软雅黑" panose="020B0503020204020204" pitchFamily="34" charset="-122"/>
                <a:sym typeface="Wingdings" panose="05000000000000000000" charset="0"/>
              </a:rPr>
              <a:t>）</a:t>
            </a:r>
            <a:endParaRPr lang="zh-CN" altLang="en-US" sz="2800" b="1">
              <a:solidFill>
                <a:srgbClr val="0000FF"/>
              </a:solidFill>
              <a:latin typeface="微软雅黑" panose="020B0503020204020204" pitchFamily="34" charset="-122"/>
              <a:ea typeface="微软雅黑" panose="020B0503020204020204" pitchFamily="34" charset="-122"/>
              <a:sym typeface="Wingdings" panose="05000000000000000000" charset="0"/>
            </a:endParaRPr>
          </a:p>
        </p:txBody>
      </p:sp>
      <p:sp>
        <p:nvSpPr>
          <p:cNvPr id="11" name="文本框 10"/>
          <p:cNvSpPr txBox="1"/>
          <p:nvPr/>
        </p:nvSpPr>
        <p:spPr>
          <a:xfrm>
            <a:off x="4528185" y="5851525"/>
            <a:ext cx="4820920" cy="953135"/>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单位时间内消耗</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的量（</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单位时间内产生</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的量</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1210" name="图片 1073742849" descr="222.TIF"/>
          <p:cNvPicPr>
            <a:picLocks noChangeAspect="1"/>
          </p:cNvPicPr>
          <p:nvPr/>
        </p:nvPicPr>
        <p:blipFill>
          <a:blip r:embed="rId1" r:link="rId2">
            <a:lum bright="-12000" contrast="29999"/>
          </a:blip>
          <a:stretch>
            <a:fillRect/>
          </a:stretch>
        </p:blipFill>
        <p:spPr>
          <a:xfrm>
            <a:off x="7659370" y="-39370"/>
            <a:ext cx="4532630" cy="2981325"/>
          </a:xfrm>
          <a:prstGeom prst="rect">
            <a:avLst/>
          </a:prstGeom>
          <a:noFill/>
          <a:ln w="9525">
            <a:noFill/>
          </a:ln>
        </p:spPr>
      </p:pic>
      <p:sp>
        <p:nvSpPr>
          <p:cNvPr id="100" name="文本框 99"/>
          <p:cNvSpPr txBox="1"/>
          <p:nvPr/>
        </p:nvSpPr>
        <p:spPr>
          <a:xfrm>
            <a:off x="0" y="0"/>
            <a:ext cx="12196445" cy="1076325"/>
          </a:xfrm>
          <a:prstGeom prst="rect">
            <a:avLst/>
          </a:prstGeom>
          <a:solidFill>
            <a:srgbClr val="D9D9D9"/>
          </a:solidFill>
          <a:ln w="9525">
            <a:noFill/>
          </a:ln>
        </p:spPr>
        <p:txBody>
          <a:bodyPr wrap="square" anchor="t" anchorCtr="0">
            <a:spAutoFit/>
          </a:bodyPr>
          <a:lstStyle/>
          <a:p>
            <a:pPr>
              <a:buSzTx/>
            </a:pP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若实验组刻度左移5个单位，对照组刻度右移2个单位，则实际呼吸强度为_____个单位。</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1524635" y="481330"/>
            <a:ext cx="551180" cy="706755"/>
          </a:xfrm>
          <a:prstGeom prst="rect">
            <a:avLst/>
          </a:prstGeom>
          <a:noFill/>
          <a:ln w="9525">
            <a:noFill/>
          </a:ln>
        </p:spPr>
        <p:txBody>
          <a:bodyPr wrap="square" anchor="t" anchorCtr="0">
            <a:spAutoFit/>
          </a:bodyPr>
          <a:lstStyle/>
          <a:p>
            <a:r>
              <a:rPr lang="en-US" altLang="zh-CN" sz="4000" b="1">
                <a:latin typeface="微软雅黑" panose="020B0503020204020204" pitchFamily="34" charset="-122"/>
                <a:ea typeface="微软雅黑" panose="020B0503020204020204" pitchFamily="34" charset="-122"/>
              </a:rPr>
              <a:t>7</a:t>
            </a:r>
            <a:endParaRPr lang="en-US" altLang="zh-CN" sz="40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blinds(horizontal)">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blinds(horizontal)">
                                      <p:cBhvr>
                                        <p:cTn id="37" dur="500"/>
                                        <p:tgtEl>
                                          <p:spTgt spid="10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0" grpId="0"/>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图片 -2147482624" descr="YGG17.EPS"/>
          <p:cNvPicPr>
            <a:picLocks noChangeAspect="1"/>
          </p:cNvPicPr>
          <p:nvPr/>
        </p:nvPicPr>
        <p:blipFill>
          <a:blip r:embed="rId1" r:link="rId2"/>
          <a:stretch>
            <a:fillRect/>
          </a:stretch>
        </p:blipFill>
        <p:spPr>
          <a:xfrm>
            <a:off x="1637030" y="1173480"/>
            <a:ext cx="4300220" cy="4269740"/>
          </a:xfrm>
          <a:prstGeom prst="rect">
            <a:avLst/>
          </a:prstGeom>
          <a:noFill/>
          <a:ln w="9525">
            <a:noFill/>
          </a:ln>
        </p:spPr>
      </p:pic>
      <p:pic>
        <p:nvPicPr>
          <p:cNvPr id="43011" name="图片 -2147482623" descr="YGG18.EPS"/>
          <p:cNvPicPr>
            <a:picLocks noChangeAspect="1"/>
          </p:cNvPicPr>
          <p:nvPr/>
        </p:nvPicPr>
        <p:blipFill>
          <a:blip r:embed="rId3" r:link="rId2"/>
          <a:stretch>
            <a:fillRect/>
          </a:stretch>
        </p:blipFill>
        <p:spPr>
          <a:xfrm>
            <a:off x="6818630" y="1333500"/>
            <a:ext cx="4244340" cy="4098290"/>
          </a:xfrm>
          <a:prstGeom prst="rect">
            <a:avLst/>
          </a:prstGeom>
          <a:noFill/>
          <a:ln w="9525">
            <a:noFill/>
          </a:ln>
        </p:spPr>
      </p:pic>
      <p:sp>
        <p:nvSpPr>
          <p:cNvPr id="43012" name="文本框 54273"/>
          <p:cNvSpPr txBox="1"/>
          <p:nvPr/>
        </p:nvSpPr>
        <p:spPr>
          <a:xfrm>
            <a:off x="107315" y="5410200"/>
            <a:ext cx="11976735" cy="1272540"/>
          </a:xfrm>
          <a:prstGeom prst="rect">
            <a:avLst/>
          </a:prstGeom>
          <a:noFill/>
          <a:ln w="9525">
            <a:noFill/>
          </a:ln>
        </p:spPr>
        <p:txBody>
          <a:bodyPr wrap="square" anchor="t" anchorCtr="0">
            <a:spAutoFit/>
          </a:bodyPr>
          <a:lstStyle/>
          <a:p>
            <a:pPr>
              <a:lnSpc>
                <a:spcPct val="12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A.</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试剂的作用：NaOH溶液</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两装置形成了</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对照。</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229" name="文本框 1"/>
          <p:cNvSpPr txBox="1"/>
          <p:nvPr/>
        </p:nvSpPr>
        <p:spPr>
          <a:xfrm>
            <a:off x="0" y="6350"/>
            <a:ext cx="6637338" cy="583565"/>
          </a:xfrm>
          <a:prstGeom prst="rect">
            <a:avLst/>
          </a:prstGeom>
          <a:solidFill>
            <a:srgbClr val="FFC000"/>
          </a:solidFill>
          <a:ln w="9525">
            <a:noFill/>
          </a:ln>
        </p:spPr>
        <p:txBody>
          <a:bodyPr wrap="square" anchor="t" anchorCtr="0">
            <a:spAutoFit/>
          </a:bodyPr>
          <a:lstStyle/>
          <a:p>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细胞呼吸类型的测定</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230" name="文本框 1"/>
          <p:cNvSpPr txBox="1"/>
          <p:nvPr/>
        </p:nvSpPr>
        <p:spPr>
          <a:xfrm>
            <a:off x="607060" y="589915"/>
            <a:ext cx="5422900" cy="583565"/>
          </a:xfrm>
          <a:prstGeom prst="rect">
            <a:avLst/>
          </a:prstGeom>
          <a:noFill/>
          <a:ln w="9525">
            <a:noFill/>
          </a:ln>
        </p:spPr>
        <p:txBody>
          <a:bodyPr wrap="square" anchor="t" anchorCtr="0">
            <a:spAutoFit/>
          </a:bodyPr>
          <a:lstStyle/>
          <a:p>
            <a:r>
              <a:rPr lang="en-US" altLang="zh-CN" sz="3200" b="1">
                <a:latin typeface="Calibri" panose="020F0502020204030204"/>
                <a:ea typeface="微软雅黑" panose="020B0503020204020204" pitchFamily="34" charset="-122"/>
                <a:cs typeface="微软雅黑" panose="020B0503020204020204" pitchFamily="34" charset="-122"/>
              </a:rPr>
              <a:t>①</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实验装置及原理：</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5967730" y="5435600"/>
            <a:ext cx="552767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吸收呼吸作用产生的CO</a:t>
            </a:r>
            <a:r>
              <a:rPr lang="zh-CN" altLang="en-US" sz="32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32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3108325" y="6015038"/>
            <a:ext cx="117157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相互</a:t>
            </a:r>
            <a:endParaRPr lang="zh-CN" altLang="en-US" sz="3200" b="1">
              <a:solidFill>
                <a:srgbClr val="FF0000"/>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4"/>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box(in)">
                                      <p:cBhvr>
                                        <p:cTn id="7" dur="2000"/>
                                        <p:tgtEl>
                                          <p:spTgt spid="43010"/>
                                        </p:tgtEl>
                                      </p:cBhvr>
                                    </p:animEffect>
                                  </p:childTnLst>
                                </p:cTn>
                              </p:par>
                              <p:par>
                                <p:cTn id="8" presetID="4" presetClass="entr" presetSubtype="16" fill="hold" nodeType="withEffect">
                                  <p:stCondLst>
                                    <p:cond delay="0"/>
                                  </p:stCondLst>
                                  <p:childTnLst>
                                    <p:set>
                                      <p:cBhvr>
                                        <p:cTn id="9" dur="1" fill="hold">
                                          <p:stCondLst>
                                            <p:cond delay="0"/>
                                          </p:stCondLst>
                                        </p:cTn>
                                        <p:tgtEl>
                                          <p:spTgt spid="43011"/>
                                        </p:tgtEl>
                                        <p:attrNameLst>
                                          <p:attrName>style.visibility</p:attrName>
                                        </p:attrNameLst>
                                      </p:cBhvr>
                                      <p:to>
                                        <p:strVal val="visible"/>
                                      </p:to>
                                    </p:set>
                                    <p:animEffect transition="in" filter="box(in)">
                                      <p:cBhvr>
                                        <p:cTn id="10" dur="2000"/>
                                        <p:tgtEl>
                                          <p:spTgt spid="43011"/>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3012"/>
                                        </p:tgtEl>
                                        <p:attrNameLst>
                                          <p:attrName>style.visibility</p:attrName>
                                        </p:attrNameLst>
                                      </p:cBhvr>
                                      <p:to>
                                        <p:strVal val="visible"/>
                                      </p:to>
                                    </p:set>
                                    <p:animEffect transition="in" filter="box(in)">
                                      <p:cBhvr>
                                        <p:cTn id="15" dur="2000"/>
                                        <p:tgtEl>
                                          <p:spTgt spid="430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2147482624" descr="YGG17.EPS"/>
          <p:cNvPicPr>
            <a:picLocks noChangeAspect="1"/>
          </p:cNvPicPr>
          <p:nvPr/>
        </p:nvPicPr>
        <p:blipFill>
          <a:blip r:embed="rId1" r:link="rId2"/>
          <a:stretch>
            <a:fillRect/>
          </a:stretch>
        </p:blipFill>
        <p:spPr>
          <a:xfrm>
            <a:off x="320675" y="-22225"/>
            <a:ext cx="4669790" cy="4257040"/>
          </a:xfrm>
          <a:prstGeom prst="rect">
            <a:avLst/>
          </a:prstGeom>
          <a:noFill/>
          <a:ln w="9525">
            <a:noFill/>
          </a:ln>
        </p:spPr>
      </p:pic>
      <p:pic>
        <p:nvPicPr>
          <p:cNvPr id="53251" name="图片 -2147482623" descr="YGG18.EPS"/>
          <p:cNvPicPr>
            <a:picLocks noChangeAspect="1"/>
          </p:cNvPicPr>
          <p:nvPr/>
        </p:nvPicPr>
        <p:blipFill>
          <a:blip r:embed="rId3" r:link="rId2"/>
          <a:stretch>
            <a:fillRect/>
          </a:stretch>
        </p:blipFill>
        <p:spPr>
          <a:xfrm>
            <a:off x="6523990" y="-22225"/>
            <a:ext cx="4879975" cy="4313555"/>
          </a:xfrm>
          <a:prstGeom prst="rect">
            <a:avLst/>
          </a:prstGeom>
          <a:noFill/>
          <a:ln w="9525">
            <a:noFill/>
          </a:ln>
        </p:spPr>
      </p:pic>
      <p:sp>
        <p:nvSpPr>
          <p:cNvPr id="53252" name="文本框 54273"/>
          <p:cNvSpPr txBox="1"/>
          <p:nvPr/>
        </p:nvSpPr>
        <p:spPr>
          <a:xfrm>
            <a:off x="-635" y="4404360"/>
            <a:ext cx="12192635" cy="2453640"/>
          </a:xfrm>
          <a:prstGeom prst="rect">
            <a:avLst/>
          </a:prstGeom>
          <a:noFill/>
          <a:ln w="9525">
            <a:noFill/>
          </a:ln>
        </p:spPr>
        <p:txBody>
          <a:bodyPr wrap="square" anchor="t" anchorCtr="0">
            <a:spAutoFit/>
          </a:bodyPr>
          <a:lstStyle/>
          <a:p>
            <a:pPr>
              <a:lnSpc>
                <a:spcPct val="12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B.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在利用</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葡萄糖</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作为</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呼吸底物</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的条件下，有氧呼吸时装置内气体体积</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，无氧呼吸气体体积</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Wingdings" panose="05000000000000000000" charset="0"/>
              </a:rPr>
              <a:t>C.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装置一的作用是：测量细胞呼吸（有氧呼吸）过程中</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装置二的作用是：测量呼吸作用</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468313" y="5045075"/>
            <a:ext cx="1144587"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不变</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186363" y="5045075"/>
            <a:ext cx="101282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增加</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848850" y="5628640"/>
            <a:ext cx="2343150"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吸收的O</a:t>
            </a:r>
            <a:r>
              <a:rPr lang="zh-CN" altLang="en-US" sz="32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量</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5847080" y="6212205"/>
            <a:ext cx="6233160"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产生CO</a:t>
            </a:r>
            <a:r>
              <a:rPr lang="zh-CN" altLang="en-US" sz="32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的量</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与</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吸收O</a:t>
            </a:r>
            <a:r>
              <a:rPr lang="zh-CN" altLang="en-US" sz="32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量的</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差值</a:t>
            </a:r>
            <a:endPar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表格 56321"/>
          <p:cNvGraphicFramePr>
            <a:graphicFrameLocks noGrp="1"/>
          </p:cNvGraphicFramePr>
          <p:nvPr>
            <p:custDataLst>
              <p:tags r:id="rId1"/>
            </p:custDataLst>
          </p:nvPr>
        </p:nvGraphicFramePr>
        <p:xfrm>
          <a:off x="36513" y="3267075"/>
          <a:ext cx="12188825" cy="3546475"/>
        </p:xfrm>
        <a:graphic>
          <a:graphicData uri="http://schemas.openxmlformats.org/drawingml/2006/table">
            <a:tbl>
              <a:tblPr/>
              <a:tblGrid>
                <a:gridCol w="3627120"/>
                <a:gridCol w="3368040"/>
                <a:gridCol w="5193665"/>
              </a:tblGrid>
              <a:tr h="686435">
                <a:tc>
                  <a:txBody>
                    <a:bodyPr wrap="square"/>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3200" b="1">
                          <a:latin typeface="微软雅黑" panose="020B0503020204020204" pitchFamily="34" charset="-122"/>
                          <a:ea typeface="微软雅黑" panose="020B0503020204020204" pitchFamily="34" charset="-122"/>
                        </a:rPr>
                        <a:t>装置一</a:t>
                      </a:r>
                      <a:endParaRPr lang="zh-CN" altLang="en-US" sz="3200" b="1">
                        <a:latin typeface="微软雅黑" panose="020B0503020204020204" pitchFamily="34" charset="-122"/>
                        <a:ea typeface="微软雅黑" panose="020B0503020204020204" pitchFamily="34"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wrap="square"/>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3200" b="1">
                          <a:latin typeface="微软雅黑" panose="020B0503020204020204" pitchFamily="34" charset="-122"/>
                          <a:ea typeface="微软雅黑" panose="020B0503020204020204" pitchFamily="34" charset="-122"/>
                        </a:rPr>
                        <a:t>装置二</a:t>
                      </a:r>
                      <a:endParaRPr lang="zh-CN" altLang="en-US" sz="3200" b="1">
                        <a:latin typeface="微软雅黑" panose="020B0503020204020204" pitchFamily="34" charset="-122"/>
                        <a:ea typeface="微软雅黑" panose="020B0503020204020204" pitchFamily="34"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lumMod val="85000"/>
                      </a:schemeClr>
                    </a:solidFill>
                  </a:tcPr>
                </a:tc>
                <a:tc>
                  <a:txBody>
                    <a:bodyPr wrap="square"/>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zh-CN" altLang="en-US" sz="3200" b="1">
                          <a:latin typeface="微软雅黑" panose="020B0503020204020204" pitchFamily="34" charset="-122"/>
                          <a:ea typeface="微软雅黑" panose="020B0503020204020204" pitchFamily="34" charset="-122"/>
                        </a:rPr>
                        <a:t>结果</a:t>
                      </a:r>
                      <a:endParaRPr lang="zh-CN" altLang="en-US" sz="3200" b="1">
                        <a:latin typeface="微软雅黑" panose="020B0503020204020204" pitchFamily="34" charset="-122"/>
                        <a:ea typeface="微软雅黑" panose="020B0503020204020204" pitchFamily="34"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lumMod val="85000"/>
                      </a:schemeClr>
                    </a:solidFill>
                  </a:tcPr>
                </a:tc>
              </a:tr>
              <a:tr h="852170">
                <a:tc>
                  <a:txBody>
                    <a:bodyPr wrap="square"/>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红色液滴左移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红色液滴不动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938530">
                <a:tc>
                  <a:txBody>
                    <a:bodyPr wrap="square"/>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红色液滴右移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只进行无氧呼吸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994410">
                <a:tc>
                  <a:txBody>
                    <a:bodyPr wrap="square"/>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红色液滴左移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buNone/>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既进行有氧呼吸又进行无氧呼吸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txBody>
                  <a:tcPr marL="90170" marR="90170" marT="46990" marB="46990" vert="horz"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6351" name="文本框 56350"/>
          <p:cNvSpPr txBox="1"/>
          <p:nvPr/>
        </p:nvSpPr>
        <p:spPr>
          <a:xfrm>
            <a:off x="7123113" y="4019550"/>
            <a:ext cx="3246437"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只进行有氧呼吸</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6352" name="文本框 56351"/>
          <p:cNvSpPr txBox="1"/>
          <p:nvPr/>
        </p:nvSpPr>
        <p:spPr>
          <a:xfrm>
            <a:off x="23813" y="4938713"/>
            <a:ext cx="2627312"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红色液滴不动</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6353" name="文本框 56352"/>
          <p:cNvSpPr txBox="1"/>
          <p:nvPr/>
        </p:nvSpPr>
        <p:spPr>
          <a:xfrm>
            <a:off x="3730625" y="5956300"/>
            <a:ext cx="379412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红色液滴右移</a:t>
            </a:r>
            <a:endParaRPr lang="zh-CN" altLang="en-US" sz="3200" b="1">
              <a:solidFill>
                <a:srgbClr val="FF0000"/>
              </a:solidFill>
              <a:latin typeface="微软雅黑" panose="020B0503020204020204" pitchFamily="34" charset="-122"/>
              <a:ea typeface="微软雅黑" panose="020B0503020204020204" pitchFamily="34" charset="-122"/>
            </a:endParaRPr>
          </a:p>
        </p:txBody>
      </p:sp>
      <p:pic>
        <p:nvPicPr>
          <p:cNvPr id="54299" name="图片 -2147482624" descr="YGG17.EPS"/>
          <p:cNvPicPr>
            <a:picLocks noChangeAspect="1"/>
          </p:cNvPicPr>
          <p:nvPr/>
        </p:nvPicPr>
        <p:blipFill>
          <a:blip r:embed="rId2" r:link="rId3"/>
          <a:stretch>
            <a:fillRect/>
          </a:stretch>
        </p:blipFill>
        <p:spPr>
          <a:xfrm>
            <a:off x="4491355" y="-123825"/>
            <a:ext cx="3556000" cy="3065145"/>
          </a:xfrm>
          <a:prstGeom prst="rect">
            <a:avLst/>
          </a:prstGeom>
          <a:noFill/>
          <a:ln w="9525">
            <a:noFill/>
          </a:ln>
        </p:spPr>
      </p:pic>
      <p:pic>
        <p:nvPicPr>
          <p:cNvPr id="54300" name="图片 -2147482623" descr="YGG18.EPS"/>
          <p:cNvPicPr>
            <a:picLocks noChangeAspect="1"/>
          </p:cNvPicPr>
          <p:nvPr/>
        </p:nvPicPr>
        <p:blipFill>
          <a:blip r:embed="rId4" r:link="rId3"/>
          <a:stretch>
            <a:fillRect/>
          </a:stretch>
        </p:blipFill>
        <p:spPr>
          <a:xfrm>
            <a:off x="8485505" y="-123825"/>
            <a:ext cx="3546475" cy="3064510"/>
          </a:xfrm>
          <a:prstGeom prst="rect">
            <a:avLst/>
          </a:prstGeom>
          <a:noFill/>
          <a:ln w="9525">
            <a:noFill/>
          </a:ln>
        </p:spPr>
      </p:pic>
      <p:sp>
        <p:nvSpPr>
          <p:cNvPr id="54301" name="文本框 1"/>
          <p:cNvSpPr txBox="1"/>
          <p:nvPr/>
        </p:nvSpPr>
        <p:spPr>
          <a:xfrm>
            <a:off x="-317" y="2357755"/>
            <a:ext cx="5699125" cy="583565"/>
          </a:xfrm>
          <a:prstGeom prst="rect">
            <a:avLst/>
          </a:prstGeom>
          <a:noFill/>
          <a:ln w="9525">
            <a:noFill/>
          </a:ln>
        </p:spPr>
        <p:txBody>
          <a:bodyPr wrap="square" anchor="t" anchorCtr="0">
            <a:spAutoFit/>
          </a:bodyPr>
          <a:lstStyle/>
          <a:p>
            <a:r>
              <a:rPr lang="en-US" altLang="zh-CN" sz="3200" b="1">
                <a:solidFill>
                  <a:schemeClr val="tx1"/>
                </a:solidFill>
                <a:latin typeface="微软雅黑" panose="020B0503020204020204" pitchFamily="34" charset="-122"/>
                <a:ea typeface="微软雅黑" panose="020B0503020204020204" pitchFamily="34" charset="-122"/>
              </a:rPr>
              <a:t>②</a:t>
            </a:r>
            <a:r>
              <a:rPr lang="zh-CN" altLang="en-US" sz="3200" b="1">
                <a:solidFill>
                  <a:schemeClr val="tx1"/>
                </a:solidFill>
                <a:latin typeface="微软雅黑" panose="020B0503020204020204" pitchFamily="34" charset="-122"/>
                <a:ea typeface="微软雅黑" panose="020B0503020204020204" pitchFamily="34" charset="-122"/>
              </a:rPr>
              <a:t>实验结果预测及结论</a:t>
            </a:r>
            <a:endParaRPr lang="zh-CN" altLang="en-US" sz="3200" b="1">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51"/>
                                        </p:tgtEl>
                                        <p:attrNameLst>
                                          <p:attrName>style.visibility</p:attrName>
                                        </p:attrNameLst>
                                      </p:cBhvr>
                                      <p:to>
                                        <p:strVal val="visible"/>
                                      </p:to>
                                    </p:set>
                                    <p:animEffect transition="in" filter="blinds(horizontal)">
                                      <p:cBhvr>
                                        <p:cTn id="7" dur="500"/>
                                        <p:tgtEl>
                                          <p:spTgt spid="563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52"/>
                                        </p:tgtEl>
                                        <p:attrNameLst>
                                          <p:attrName>style.visibility</p:attrName>
                                        </p:attrNameLst>
                                      </p:cBhvr>
                                      <p:to>
                                        <p:strVal val="visible"/>
                                      </p:to>
                                    </p:set>
                                    <p:animEffect transition="in" filter="blinds(horizontal)">
                                      <p:cBhvr>
                                        <p:cTn id="12" dur="500"/>
                                        <p:tgtEl>
                                          <p:spTgt spid="563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353"/>
                                        </p:tgtEl>
                                        <p:attrNameLst>
                                          <p:attrName>style.visibility</p:attrName>
                                        </p:attrNameLst>
                                      </p:cBhvr>
                                      <p:to>
                                        <p:strVal val="visible"/>
                                      </p:to>
                                    </p:set>
                                    <p:animEffect transition="in" filter="blinds(horizontal)">
                                      <p:cBhvr>
                                        <p:cTn id="17" dur="500"/>
                                        <p:tgtEl>
                                          <p:spTgt spid="56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51" grpId="0"/>
      <p:bldP spid="56352" grpId="0"/>
      <p:bldP spid="563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1"/>
          <p:cNvSpPr txBox="1"/>
          <p:nvPr/>
        </p:nvSpPr>
        <p:spPr>
          <a:xfrm>
            <a:off x="0" y="0"/>
            <a:ext cx="12115800" cy="224536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经典题，高考题改编</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不同种类的种子中储存的营养物质的种类不同。在科学研究中常通过呼吸熵（RQ＝（释放的CO</a:t>
            </a:r>
            <a:r>
              <a:rPr lang="zh-CN" alt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的体积/消耗的O</a:t>
            </a:r>
            <a:r>
              <a:rPr lang="zh-CN" alt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体积）推测生物用于有氧呼吸的能源物质。下图是测定发芽种子呼吸熵的两个装置，25 ℃下经20 min后装置一、二着色液滴分别向左移动x和y(mm)，请回答：。</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5299" name="图片 -2147482106" descr="E:\张雪\原稿\2019·一轮生物 钟吉丽（教用）\YLSW18-258.TIF"/>
          <p:cNvPicPr>
            <a:picLocks noChangeAspect="1"/>
          </p:cNvPicPr>
          <p:nvPr/>
        </p:nvPicPr>
        <p:blipFill>
          <a:blip r:embed="rId1" r:link="rId2">
            <a:lum bright="-12000" contrast="29999"/>
          </a:blip>
          <a:stretch>
            <a:fillRect/>
          </a:stretch>
        </p:blipFill>
        <p:spPr>
          <a:xfrm>
            <a:off x="1520825" y="1804670"/>
            <a:ext cx="8674100" cy="3096260"/>
          </a:xfrm>
          <a:prstGeom prst="rect">
            <a:avLst/>
          </a:prstGeom>
          <a:noFill/>
          <a:ln w="9525">
            <a:noFill/>
          </a:ln>
        </p:spPr>
      </p:pic>
      <p:sp>
        <p:nvSpPr>
          <p:cNvPr id="55300" name="文本框 2"/>
          <p:cNvSpPr txBox="1"/>
          <p:nvPr/>
        </p:nvSpPr>
        <p:spPr>
          <a:xfrm>
            <a:off x="-38100" y="4784725"/>
            <a:ext cx="12192635" cy="2158365"/>
          </a:xfrm>
          <a:prstGeom prst="rect">
            <a:avLst/>
          </a:prstGeom>
          <a:noFill/>
          <a:ln w="9525">
            <a:noFill/>
          </a:ln>
        </p:spPr>
        <p:txBody>
          <a:bodyPr wrap="square" anchor="t" anchorCtr="0">
            <a:spAutoFit/>
          </a:bodyPr>
          <a:lstStyle/>
          <a:p>
            <a:pPr>
              <a:lnSpc>
                <a:spcPct val="12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(1)装置1中加入NaOH溶液的目的是__</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(2)x代表__</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__，</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y代表的</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(3)若测得x＝200 mm，y＝30 mm，则该发芽种子的呼吸熵是</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5892800" y="4810125"/>
            <a:ext cx="2462213"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吸收二氧化碳</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520825" y="5292090"/>
            <a:ext cx="4916170" cy="521970"/>
          </a:xfrm>
          <a:prstGeom prst="rect">
            <a:avLst/>
          </a:prstGeom>
          <a:noFill/>
          <a:ln w="9525">
            <a:noFill/>
          </a:ln>
        </p:spPr>
        <p:txBody>
          <a:bodyPr wrap="square" anchor="t" anchorCtr="0">
            <a:spAutoFit/>
          </a:bodyPr>
          <a:lstStyle/>
          <a:p>
            <a:r>
              <a:rPr lang="zh-CN" altLang="en-US" sz="2800" b="1">
                <a:solidFill>
                  <a:srgbClr val="0000FF"/>
                </a:solidFill>
                <a:latin typeface="微软雅黑" panose="020B0503020204020204" pitchFamily="34" charset="-122"/>
                <a:ea typeface="微软雅黑" panose="020B0503020204020204" pitchFamily="34" charset="-122"/>
              </a:rPr>
              <a:t>细胞呼吸消耗氧气的体积</a:t>
            </a:r>
            <a:endParaRPr lang="zh-CN" altLang="en-US" sz="2800" b="1">
              <a:solidFill>
                <a:srgbClr val="0000F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344930" y="5814060"/>
            <a:ext cx="7830820"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消耗氧气和释放二氧化碳的体积之差</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086975" y="6336030"/>
            <a:ext cx="1435100" cy="521970"/>
          </a:xfrm>
          <a:prstGeom prst="rect">
            <a:avLst/>
          </a:prstGeom>
          <a:noFill/>
          <a:ln w="9525">
            <a:noFill/>
          </a:ln>
        </p:spPr>
        <p:txBody>
          <a:bodyPr wrap="square" anchor="t" anchorCtr="0">
            <a:spAutoFit/>
          </a:bodyPr>
          <a:lstStyle/>
          <a:p>
            <a:r>
              <a:rPr lang="zh-CN" altLang="en-US" sz="2800" b="1">
                <a:solidFill>
                  <a:srgbClr val="0000FF"/>
                </a:solidFill>
                <a:latin typeface="微软雅黑" panose="020B0503020204020204" pitchFamily="34" charset="-122"/>
                <a:ea typeface="微软雅黑" panose="020B0503020204020204" pitchFamily="34" charset="-122"/>
              </a:rPr>
              <a:t>0.85</a:t>
            </a:r>
            <a:endParaRPr lang="zh-CN" altLang="en-US" sz="2800" b="1">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2147482106" descr="E:\张雪\原稿\2019·一轮生物 钟吉丽（教用）\YLSW18-258.TIF"/>
          <p:cNvPicPr>
            <a:picLocks noChangeAspect="1"/>
          </p:cNvPicPr>
          <p:nvPr/>
        </p:nvPicPr>
        <p:blipFill>
          <a:blip r:embed="rId1" r:link="rId2">
            <a:lum bright="-12000" contrast="29999"/>
          </a:blip>
          <a:stretch>
            <a:fillRect/>
          </a:stretch>
        </p:blipFill>
        <p:spPr>
          <a:xfrm>
            <a:off x="1863725" y="101600"/>
            <a:ext cx="7853680" cy="2706370"/>
          </a:xfrm>
          <a:prstGeom prst="rect">
            <a:avLst/>
          </a:prstGeom>
          <a:noFill/>
          <a:ln w="9525">
            <a:noFill/>
          </a:ln>
        </p:spPr>
      </p:pic>
      <p:sp>
        <p:nvSpPr>
          <p:cNvPr id="56323" name="文本框 2"/>
          <p:cNvSpPr txBox="1"/>
          <p:nvPr/>
        </p:nvSpPr>
        <p:spPr>
          <a:xfrm>
            <a:off x="80010" y="2662555"/>
            <a:ext cx="12044680" cy="3634740"/>
          </a:xfrm>
          <a:prstGeom prst="rect">
            <a:avLst/>
          </a:prstGeom>
          <a:noFill/>
          <a:ln w="9525">
            <a:noFill/>
          </a:ln>
        </p:spPr>
        <p:txBody>
          <a:bodyPr wrap="square" anchor="t" anchorCtr="0">
            <a:spAutoFit/>
          </a:bodyPr>
          <a:lstStyle/>
          <a:p>
            <a:pPr>
              <a:lnSpc>
                <a:spcPct val="12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(4)若要测定已长出一片真叶幼苗的RQ，则应将该装置放于</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条件下进行？原因是</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(5)为使测得的x和y值更精确，还应再设置另一对照装置。对照装置的容器和小瓶中应分别放入</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。设对照装置的目的是</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0" y="3314065"/>
            <a:ext cx="3502660"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sym typeface="Wingdings" panose="05000000000000000000" charset="0"/>
              </a:rPr>
              <a:t>遮光（</a:t>
            </a:r>
            <a:r>
              <a:rPr lang="zh-CN" altLang="en-US" sz="3200" b="1">
                <a:solidFill>
                  <a:srgbClr val="FF0000"/>
                </a:solidFill>
                <a:latin typeface="微软雅黑" panose="020B0503020204020204" pitchFamily="34" charset="-122"/>
                <a:ea typeface="微软雅黑" panose="020B0503020204020204" pitchFamily="34" charset="-122"/>
                <a:sym typeface="Wingdings" panose="05000000000000000000" charset="0"/>
              </a:rPr>
              <a:t>黑暗</a:t>
            </a:r>
            <a:r>
              <a:rPr lang="zh-CN" altLang="en-US" sz="3200" b="1">
                <a:solidFill>
                  <a:srgbClr val="0000FF"/>
                </a:solidFill>
                <a:latin typeface="微软雅黑" panose="020B0503020204020204" pitchFamily="34" charset="-122"/>
                <a:ea typeface="微软雅黑" panose="020B0503020204020204" pitchFamily="34" charset="-122"/>
                <a:sym typeface="Wingdings" panose="05000000000000000000" charset="0"/>
              </a:rPr>
              <a:t>）</a:t>
            </a:r>
            <a:endParaRPr lang="zh-CN" altLang="en-US" sz="3200" b="1">
              <a:solidFill>
                <a:srgbClr val="0000FF"/>
              </a:solidFill>
              <a:latin typeface="微软雅黑" panose="020B0503020204020204" pitchFamily="34" charset="-122"/>
              <a:ea typeface="微软雅黑" panose="020B0503020204020204" pitchFamily="34" charset="-122"/>
              <a:sym typeface="Wingdings" panose="05000000000000000000" charset="0"/>
            </a:endParaRPr>
          </a:p>
        </p:txBody>
      </p:sp>
      <p:sp>
        <p:nvSpPr>
          <p:cNvPr id="4" name="文本框 3"/>
          <p:cNvSpPr txBox="1"/>
          <p:nvPr/>
        </p:nvSpPr>
        <p:spPr>
          <a:xfrm>
            <a:off x="530860" y="3897630"/>
            <a:ext cx="11593830"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rPr>
              <a:t>避免幼苗进行光合作用，干扰呼吸作用产生的气体量的变化</a:t>
            </a:r>
            <a:endParaRPr lang="zh-CN" altLang="en-US" sz="3200" b="1">
              <a:solidFill>
                <a:srgbClr val="0000F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454650" y="5038725"/>
            <a:ext cx="603948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死的发芽种子</a:t>
            </a:r>
            <a:r>
              <a:rPr lang="zh-CN" altLang="en-US" sz="3200" b="1">
                <a:solidFill>
                  <a:srgbClr val="0000FF"/>
                </a:solidFill>
                <a:latin typeface="微软雅黑" panose="020B0503020204020204" pitchFamily="34" charset="-122"/>
                <a:ea typeface="微软雅黑" panose="020B0503020204020204" pitchFamily="34" charset="-122"/>
              </a:rPr>
              <a:t>和</a:t>
            </a:r>
            <a:r>
              <a:rPr lang="zh-CN" altLang="en-US" sz="3200" b="1">
                <a:solidFill>
                  <a:srgbClr val="FF0000"/>
                </a:solidFill>
                <a:latin typeface="微软雅黑" panose="020B0503020204020204" pitchFamily="34" charset="-122"/>
                <a:ea typeface="微软雅黑" panose="020B0503020204020204" pitchFamily="34" charset="-122"/>
              </a:rPr>
              <a:t>蒸馏水</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20065" y="6261735"/>
            <a:ext cx="10833735" cy="58356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用于校正装置1和装置2内因物理因素引起的气体体积变化</a:t>
            </a:r>
            <a:endPar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图片 12"/>
          <p:cNvPicPr>
            <a:picLocks noChangeAspect="1"/>
          </p:cNvPicPr>
          <p:nvPr/>
        </p:nvPicPr>
        <p:blipFill>
          <a:blip r:embed="rId3"/>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图片 -2147482106" descr="E:\张雪\原稿\2019·一轮生物 钟吉丽（教用）\YLSW18-258.TIF"/>
          <p:cNvPicPr>
            <a:picLocks noChangeAspect="1"/>
          </p:cNvPicPr>
          <p:nvPr/>
        </p:nvPicPr>
        <p:blipFill>
          <a:blip r:embed="rId1" r:link="rId2">
            <a:lum bright="-12000" contrast="29999"/>
          </a:blip>
          <a:stretch>
            <a:fillRect/>
          </a:stretch>
        </p:blipFill>
        <p:spPr>
          <a:xfrm>
            <a:off x="2574925" y="62230"/>
            <a:ext cx="7091680" cy="2247900"/>
          </a:xfrm>
          <a:prstGeom prst="rect">
            <a:avLst/>
          </a:prstGeom>
          <a:noFill/>
          <a:ln w="9525">
            <a:noFill/>
          </a:ln>
        </p:spPr>
      </p:pic>
      <p:sp>
        <p:nvSpPr>
          <p:cNvPr id="57347" name="文本框 2"/>
          <p:cNvSpPr txBox="1"/>
          <p:nvPr/>
        </p:nvSpPr>
        <p:spPr>
          <a:xfrm>
            <a:off x="-1270" y="2188210"/>
            <a:ext cx="12121515" cy="4225290"/>
          </a:xfrm>
          <a:prstGeom prst="rect">
            <a:avLst/>
          </a:prstGeom>
          <a:noFill/>
          <a:ln w="9525">
            <a:noFill/>
          </a:ln>
        </p:spPr>
        <p:txBody>
          <a:bodyPr wrap="square" anchor="t" anchorCtr="0">
            <a:spAutoFit/>
          </a:bodyPr>
          <a:lstStyle/>
          <a:p>
            <a:pPr>
              <a:lnSpc>
                <a:spcPct val="12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(6)按上述两装置正确操作，某同学发现开始的一段时间内装置1中的着色液滴向左移动，而装置2中的着色液滴位置却不发生改变，则可推定该种子发芽过程所消耗的能源物质主要是____</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，理由是</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____</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若发现装置1和装置2中的着色液滴均向左移动，则该种子发芽过程中所消耗的能源物质主要是__</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，理由是</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8973820" y="3394075"/>
            <a:ext cx="197802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葡萄糖</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71880" y="4003040"/>
            <a:ext cx="9767570" cy="1076325"/>
          </a:xfrm>
          <a:prstGeom prst="rect">
            <a:avLst/>
          </a:prstGeom>
          <a:noFill/>
          <a:ln w="9525">
            <a:noFill/>
          </a:ln>
        </p:spPr>
        <p:txBody>
          <a:bodyPr wrap="square" anchor="t" anchorCtr="0">
            <a:spAutoFit/>
          </a:bodyPr>
          <a:lstStyle/>
          <a:p>
            <a:r>
              <a:rPr lang="zh-CN" altLang="en-US" sz="3200" b="1">
                <a:solidFill>
                  <a:srgbClr val="0000FF"/>
                </a:solidFill>
                <a:latin typeface="微软雅黑" panose="020B0503020204020204" pitchFamily="34" charset="-122"/>
                <a:ea typeface="微软雅黑" panose="020B0503020204020204" pitchFamily="34" charset="-122"/>
              </a:rPr>
              <a:t>以葡萄糖为能源物质进行有氧呼吸时，吸收的氧气量等于释放的二氧化碳量</a:t>
            </a:r>
            <a:endParaRPr lang="zh-CN" altLang="en-US" sz="3200" b="1">
              <a:solidFill>
                <a:srgbClr val="0000F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173980" y="5728970"/>
            <a:ext cx="1563370"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脂肪</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8735" y="6274435"/>
            <a:ext cx="1204150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脂肪富含氢，在被氧化分解时吸收的氧气量大于释放的二氧化碳量</a:t>
            </a:r>
            <a:endParaRPr lang="zh-CN" altLang="en-US" sz="3200" b="1">
              <a:solidFill>
                <a:srgbClr val="FF0000"/>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3"/>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53249"/>
          <p:cNvSpPr txBox="1"/>
          <p:nvPr/>
        </p:nvSpPr>
        <p:spPr>
          <a:xfrm>
            <a:off x="635" y="1335405"/>
            <a:ext cx="12192000" cy="1568450"/>
          </a:xfrm>
          <a:prstGeom prst="rect">
            <a:avLst/>
          </a:prstGeom>
          <a:noFill/>
          <a:ln w="9525">
            <a:noFill/>
          </a:ln>
        </p:spPr>
        <p:txBody>
          <a:bodyPr wrap="square" anchor="t" anchorCtr="0">
            <a:spAutoFit/>
          </a:bodyPr>
          <a:lstStyle/>
          <a:p>
            <a:pPr>
              <a:lnSpc>
                <a:spcPct val="15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温度通过影响</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而影响细胞呼吸速率。细胞呼吸的最适温度一般在</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25 ℃～35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之间。</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3251" name="内容占位符 53250"/>
          <p:cNvPicPr>
            <a:picLocks noGrp="1" noChangeAspect="1"/>
          </p:cNvPicPr>
          <p:nvPr>
            <p:ph/>
          </p:nvPr>
        </p:nvPicPr>
        <p:blipFill>
          <a:blip r:embed="rId1"/>
          <a:stretch>
            <a:fillRect/>
          </a:stretch>
        </p:blipFill>
        <p:spPr>
          <a:xfrm>
            <a:off x="354330" y="2843530"/>
            <a:ext cx="5177790" cy="3891915"/>
          </a:xfrm>
          <a:prstGeom prst="rect">
            <a:avLst/>
          </a:prstGeom>
          <a:noFill/>
          <a:ln w="9525">
            <a:noFill/>
          </a:ln>
        </p:spPr>
      </p:pic>
      <p:sp>
        <p:nvSpPr>
          <p:cNvPr id="59396" name="文本框 53251"/>
          <p:cNvSpPr txBox="1"/>
          <p:nvPr/>
        </p:nvSpPr>
        <p:spPr>
          <a:xfrm>
            <a:off x="5186045" y="4347845"/>
            <a:ext cx="111950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应用</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9397" name="左大括号 53252"/>
          <p:cNvSpPr/>
          <p:nvPr/>
        </p:nvSpPr>
        <p:spPr>
          <a:xfrm>
            <a:off x="6292850" y="3317875"/>
            <a:ext cx="195580" cy="2668905"/>
          </a:xfrm>
          <a:prstGeom prst="leftBrace">
            <a:avLst>
              <a:gd name="adj1" fmla="val 107702"/>
              <a:gd name="adj2" fmla="val 50000"/>
            </a:avLst>
          </a:prstGeom>
          <a:noFill/>
          <a:ln w="19050" cap="flat" cmpd="sng">
            <a:solidFill>
              <a:schemeClr val="tx1"/>
            </a:solidFill>
            <a:prstDash val="solid"/>
            <a:round/>
            <a:headEnd type="none" w="med" len="med"/>
            <a:tailEnd type="none" w="med" len="med"/>
          </a:ln>
        </p:spPr>
        <p:txBody>
          <a:bodyPr anchor="t" anchorCtr="0"/>
          <a:lstStyle/>
          <a:p>
            <a:endParaRPr lang="zh-CN" altLang="en-US" sz="3200" b="1">
              <a:latin typeface="微软雅黑" panose="020B0503020204020204" pitchFamily="34" charset="-122"/>
              <a:ea typeface="微软雅黑" panose="020B0503020204020204" pitchFamily="34" charset="-122"/>
            </a:endParaRPr>
          </a:p>
        </p:txBody>
      </p:sp>
      <p:sp>
        <p:nvSpPr>
          <p:cNvPr id="59398" name="文本框 53253"/>
          <p:cNvSpPr txBox="1"/>
          <p:nvPr/>
        </p:nvSpPr>
        <p:spPr>
          <a:xfrm>
            <a:off x="6488430" y="2921000"/>
            <a:ext cx="5543550" cy="3290570"/>
          </a:xfrm>
          <a:prstGeom prst="rect">
            <a:avLst/>
          </a:prstGeom>
          <a:noFill/>
          <a:ln w="9525">
            <a:noFill/>
          </a:ln>
        </p:spPr>
        <p:txBody>
          <a:bodyPr wrap="square" anchor="t" anchorCtr="0">
            <a:spAutoFit/>
          </a:bodyPr>
          <a:lstStyle/>
          <a:p>
            <a:pPr>
              <a:lnSpc>
                <a:spcPct val="13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①</a:t>
            </a:r>
            <a:r>
              <a:rPr lang="en-US" altLang="zh-CN"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温</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储存食品（冰箱）</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②大棚栽培在夜间和阴天适当</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温</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以降低呼吸作用消耗的有机物</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③</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水和面发得快</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9399" name="文本框 53254">
            <a:hlinkClick r:id=""/>
          </p:cNvPr>
          <p:cNvSpPr txBox="1"/>
          <p:nvPr/>
        </p:nvSpPr>
        <p:spPr>
          <a:xfrm>
            <a:off x="271780" y="749300"/>
            <a:ext cx="3065145" cy="583565"/>
          </a:xfrm>
          <a:prstGeom prst="rect">
            <a:avLst/>
          </a:prstGeom>
          <a:solidFill>
            <a:srgbClr val="FFC000"/>
          </a:solidFill>
          <a:ln w="9525">
            <a:noFill/>
          </a:ln>
        </p:spPr>
        <p:txBody>
          <a:bodyPr wrap="square" anchor="t" anchorCtr="0">
            <a:spAutoFit/>
          </a:bodyPr>
          <a:lstStyle/>
          <a:p>
            <a:pPr>
              <a:spcBef>
                <a:spcPct val="50000"/>
              </a:spcBef>
            </a:pP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）温度</a:t>
            </a:r>
            <a:endPar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256" name="文本框 53255">
            <a:hlinkClick r:id=""/>
          </p:cNvPr>
          <p:cNvSpPr txBox="1"/>
          <p:nvPr/>
        </p:nvSpPr>
        <p:spPr>
          <a:xfrm>
            <a:off x="6983730" y="3035300"/>
            <a:ext cx="1602740"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零上低</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3257" name="文本框 53256">
            <a:hlinkClick r:id=""/>
          </p:cNvPr>
          <p:cNvSpPr txBox="1"/>
          <p:nvPr/>
        </p:nvSpPr>
        <p:spPr>
          <a:xfrm>
            <a:off x="6692265" y="4274820"/>
            <a:ext cx="1894205"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降</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3258" name="文本框 53257">
            <a:hlinkClick r:id=""/>
          </p:cNvPr>
          <p:cNvSpPr txBox="1"/>
          <p:nvPr/>
        </p:nvSpPr>
        <p:spPr>
          <a:xfrm>
            <a:off x="2540000" y="1504950"/>
            <a:ext cx="1871663" cy="583565"/>
          </a:xfrm>
          <a:prstGeom prst="rect">
            <a:avLst/>
          </a:prstGeom>
          <a:noFill/>
          <a:ln w="9525">
            <a:noFill/>
          </a:ln>
        </p:spPr>
        <p:txBody>
          <a:bodyPr wrap="square" anchor="t" anchorCtr="0">
            <a:spAutoFit/>
          </a:bodyPr>
          <a:lstStyle/>
          <a:p>
            <a:pPr>
              <a:spcBef>
                <a:spcPct val="50000"/>
              </a:spcBef>
            </a:pPr>
            <a:r>
              <a:rPr lang="zh-CN" altLang="en-US" sz="3200" b="1">
                <a:solidFill>
                  <a:srgbClr val="FF0000"/>
                </a:solidFill>
                <a:latin typeface="微软雅黑" panose="020B0503020204020204" pitchFamily="34" charset="-122"/>
                <a:ea typeface="微软雅黑" panose="020B0503020204020204" pitchFamily="34" charset="-122"/>
              </a:rPr>
              <a:t>酶的活性</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9403" name="文本框 53258"/>
          <p:cNvSpPr txBox="1"/>
          <p:nvPr/>
        </p:nvSpPr>
        <p:spPr>
          <a:xfrm>
            <a:off x="0" y="-32385"/>
            <a:ext cx="12192000" cy="730885"/>
          </a:xfrm>
          <a:prstGeom prst="rect">
            <a:avLst/>
          </a:prstGeom>
          <a:solidFill>
            <a:srgbClr val="92D050"/>
          </a:solidFill>
          <a:ln w="9525">
            <a:noFill/>
          </a:ln>
        </p:spPr>
        <p:txBody>
          <a:bodyPr wrap="square" anchor="t" anchorCtr="0">
            <a:spAutoFit/>
          </a:bodyPr>
          <a:lstStyle/>
          <a:p>
            <a:pPr>
              <a:lnSpc>
                <a:spcPct val="13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 影响细胞呼吸的外界因素及其应用</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260" name="文本框 53259">
            <a:hlinkClick r:id=""/>
          </p:cNvPr>
          <p:cNvSpPr txBox="1"/>
          <p:nvPr/>
        </p:nvSpPr>
        <p:spPr>
          <a:xfrm>
            <a:off x="6983095" y="5577205"/>
            <a:ext cx="1017905"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温</a:t>
            </a:r>
            <a:endParaRPr lang="zh-CN" altLang="en-US" sz="3200" b="1">
              <a:solidFill>
                <a:srgbClr val="FF0000"/>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8"/>
                                        </p:tgtEl>
                                        <p:attrNameLst>
                                          <p:attrName>style.visibility</p:attrName>
                                        </p:attrNameLst>
                                      </p:cBhvr>
                                      <p:to>
                                        <p:strVal val="visible"/>
                                      </p:to>
                                    </p:set>
                                    <p:anim calcmode="lin" valueType="num">
                                      <p:cBhvr additive="base">
                                        <p:cTn id="7" dur="500" fill="hold"/>
                                        <p:tgtEl>
                                          <p:spTgt spid="53258"/>
                                        </p:tgtEl>
                                        <p:attrNameLst>
                                          <p:attrName>ppt_x</p:attrName>
                                        </p:attrNameLst>
                                      </p:cBhvr>
                                      <p:tavLst>
                                        <p:tav tm="0">
                                          <p:val>
                                            <p:strVal val="#ppt_x"/>
                                          </p:val>
                                        </p:tav>
                                        <p:tav tm="100000">
                                          <p:val>
                                            <p:strVal val="#ppt_x"/>
                                          </p:val>
                                        </p:tav>
                                      </p:tavLst>
                                    </p:anim>
                                    <p:anim calcmode="lin" valueType="num">
                                      <p:cBhvr additive="base">
                                        <p:cTn id="8" dur="500" fill="hold"/>
                                        <p:tgtEl>
                                          <p:spTgt spid="532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6"/>
                                        </p:tgtEl>
                                        <p:attrNameLst>
                                          <p:attrName>style.visibility</p:attrName>
                                        </p:attrNameLst>
                                      </p:cBhvr>
                                      <p:to>
                                        <p:strVal val="visible"/>
                                      </p:to>
                                    </p:set>
                                    <p:anim calcmode="lin" valueType="num">
                                      <p:cBhvr additive="base">
                                        <p:cTn id="13" dur="500" fill="hold"/>
                                        <p:tgtEl>
                                          <p:spTgt spid="53256"/>
                                        </p:tgtEl>
                                        <p:attrNameLst>
                                          <p:attrName>ppt_x</p:attrName>
                                        </p:attrNameLst>
                                      </p:cBhvr>
                                      <p:tavLst>
                                        <p:tav tm="0">
                                          <p:val>
                                            <p:strVal val="#ppt_x"/>
                                          </p:val>
                                        </p:tav>
                                        <p:tav tm="100000">
                                          <p:val>
                                            <p:strVal val="#ppt_x"/>
                                          </p:val>
                                        </p:tav>
                                      </p:tavLst>
                                    </p:anim>
                                    <p:anim calcmode="lin" valueType="num">
                                      <p:cBhvr additive="base">
                                        <p:cTn id="14" dur="500" fill="hold"/>
                                        <p:tgtEl>
                                          <p:spTgt spid="532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7"/>
                                        </p:tgtEl>
                                        <p:attrNameLst>
                                          <p:attrName>style.visibility</p:attrName>
                                        </p:attrNameLst>
                                      </p:cBhvr>
                                      <p:to>
                                        <p:strVal val="visible"/>
                                      </p:to>
                                    </p:set>
                                    <p:anim calcmode="lin" valueType="num">
                                      <p:cBhvr additive="base">
                                        <p:cTn id="19" dur="500" fill="hold"/>
                                        <p:tgtEl>
                                          <p:spTgt spid="53257"/>
                                        </p:tgtEl>
                                        <p:attrNameLst>
                                          <p:attrName>ppt_x</p:attrName>
                                        </p:attrNameLst>
                                      </p:cBhvr>
                                      <p:tavLst>
                                        <p:tav tm="0">
                                          <p:val>
                                            <p:strVal val="#ppt_x"/>
                                          </p:val>
                                        </p:tav>
                                        <p:tav tm="100000">
                                          <p:val>
                                            <p:strVal val="#ppt_x"/>
                                          </p:val>
                                        </p:tav>
                                      </p:tavLst>
                                    </p:anim>
                                    <p:anim calcmode="lin" valueType="num">
                                      <p:cBhvr additive="base">
                                        <p:cTn id="20" dur="500" fill="hold"/>
                                        <p:tgtEl>
                                          <p:spTgt spid="532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260"/>
                                        </p:tgtEl>
                                        <p:attrNameLst>
                                          <p:attrName>style.visibility</p:attrName>
                                        </p:attrNameLst>
                                      </p:cBhvr>
                                      <p:to>
                                        <p:strVal val="visible"/>
                                      </p:to>
                                    </p:set>
                                    <p:anim calcmode="lin" valueType="num">
                                      <p:cBhvr additive="base">
                                        <p:cTn id="25" dur="500" fill="hold"/>
                                        <p:tgtEl>
                                          <p:spTgt spid="53260"/>
                                        </p:tgtEl>
                                        <p:attrNameLst>
                                          <p:attrName>ppt_x</p:attrName>
                                        </p:attrNameLst>
                                      </p:cBhvr>
                                      <p:tavLst>
                                        <p:tav tm="0">
                                          <p:val>
                                            <p:strVal val="#ppt_x"/>
                                          </p:val>
                                        </p:tav>
                                        <p:tav tm="100000">
                                          <p:val>
                                            <p:strVal val="#ppt_x"/>
                                          </p:val>
                                        </p:tav>
                                      </p:tavLst>
                                    </p:anim>
                                    <p:anim calcmode="lin" valueType="num">
                                      <p:cBhvr additive="base">
                                        <p:cTn id="26" dur="500" fill="hold"/>
                                        <p:tgtEl>
                                          <p:spTgt spid="53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p:bldP spid="53257" grpId="0"/>
      <p:bldP spid="53258" grpId="0"/>
      <p:bldP spid="5326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文本框 54273"/>
          <p:cNvSpPr txBox="1"/>
          <p:nvPr/>
        </p:nvSpPr>
        <p:spPr>
          <a:xfrm>
            <a:off x="572770" y="740410"/>
            <a:ext cx="3314065" cy="3046095"/>
          </a:xfrm>
          <a:prstGeom prst="rect">
            <a:avLst/>
          </a:prstGeom>
          <a:noFill/>
          <a:ln w="9525">
            <a:noFill/>
          </a:ln>
        </p:spPr>
        <p:txBody>
          <a:bodyPr wrap="square" anchor="t" anchorCtr="0">
            <a:spAutoFit/>
          </a:bodyPr>
          <a:lstStyle/>
          <a:p>
            <a:pPr>
              <a:lnSpc>
                <a:spcPct val="15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O</a:t>
            </a:r>
            <a:r>
              <a:rPr lang="zh-CN" altLang="en-US" sz="32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是有氧呼吸所必需的，且O</a:t>
            </a:r>
            <a:r>
              <a:rPr lang="zh-CN" altLang="en-US" sz="32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对无氧呼吸过程有</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作用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0419" name="图片 54274"/>
          <p:cNvPicPr>
            <a:picLocks noChangeAspect="1"/>
          </p:cNvPicPr>
          <p:nvPr/>
        </p:nvPicPr>
        <p:blipFill>
          <a:blip r:embed="rId1">
            <a:lum bright="-6000" contrast="17998"/>
          </a:blip>
          <a:stretch>
            <a:fillRect/>
          </a:stretch>
        </p:blipFill>
        <p:spPr>
          <a:xfrm>
            <a:off x="4173220" y="391795"/>
            <a:ext cx="7980680" cy="4784725"/>
          </a:xfrm>
          <a:prstGeom prst="rect">
            <a:avLst/>
          </a:prstGeom>
          <a:noFill/>
          <a:ln w="9525">
            <a:noFill/>
          </a:ln>
        </p:spPr>
      </p:pic>
      <p:sp>
        <p:nvSpPr>
          <p:cNvPr id="60420" name="文本框 54275">
            <a:hlinkClick r:id=""/>
          </p:cNvPr>
          <p:cNvSpPr txBox="1"/>
          <p:nvPr/>
        </p:nvSpPr>
        <p:spPr>
          <a:xfrm>
            <a:off x="0" y="0"/>
            <a:ext cx="4959350" cy="583565"/>
          </a:xfrm>
          <a:prstGeom prst="rect">
            <a:avLst/>
          </a:prstGeom>
          <a:solidFill>
            <a:srgbClr val="FFC000"/>
          </a:solidFill>
          <a:ln w="9525">
            <a:noFill/>
          </a:ln>
        </p:spPr>
        <p:txBody>
          <a:bodyPr wrap="square" anchor="t" anchorCtr="0">
            <a:spAutoFit/>
          </a:bodyPr>
          <a:lstStyle/>
          <a:p>
            <a:pPr>
              <a:spcBef>
                <a:spcPct val="50000"/>
              </a:spcBef>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）氧气的浓度</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57" name="文本框 54276">
            <a:hlinkClick r:id=""/>
          </p:cNvPr>
          <p:cNvSpPr txBox="1"/>
          <p:nvPr/>
        </p:nvSpPr>
        <p:spPr>
          <a:xfrm>
            <a:off x="775970" y="3086100"/>
            <a:ext cx="1279525"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抑制</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60422" name="文本框 54277"/>
          <p:cNvSpPr txBox="1"/>
          <p:nvPr/>
        </p:nvSpPr>
        <p:spPr>
          <a:xfrm>
            <a:off x="41910" y="4648200"/>
            <a:ext cx="12111990" cy="2158365"/>
          </a:xfrm>
          <a:prstGeom prst="rect">
            <a:avLst/>
          </a:prstGeom>
          <a:noFill/>
          <a:ln w="9525">
            <a:noFill/>
          </a:ln>
        </p:spPr>
        <p:txBody>
          <a:bodyPr wrap="square" anchor="t" anchorCtr="0">
            <a:spAutoFit/>
          </a:bodyPr>
          <a:lstStyle/>
          <a:p>
            <a:pPr>
              <a:lnSpc>
                <a:spcPct val="12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①O</a:t>
            </a:r>
            <a:r>
              <a:rPr lang="zh-CN" alt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浓度=0时，只进行</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②0&lt;O</a:t>
            </a:r>
            <a:r>
              <a:rPr lang="zh-CN" alt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浓度&lt;10%时，同时进行</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③O</a:t>
            </a:r>
            <a:r>
              <a:rPr lang="zh-CN" alt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浓度≥10%时，只进行</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④O</a:t>
            </a:r>
            <a:r>
              <a:rPr lang="zh-CN" alt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浓度=</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时，细胞呼吸最弱 。（</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浓度最低，有机物消耗最少）</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279" name="文本框 54278">
            <a:hlinkClick r:id=""/>
          </p:cNvPr>
          <p:cNvSpPr txBox="1"/>
          <p:nvPr/>
        </p:nvSpPr>
        <p:spPr>
          <a:xfrm>
            <a:off x="3933825" y="4592638"/>
            <a:ext cx="2027238"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无氧呼吸</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4280" name="文本框 54279">
            <a:hlinkClick r:id=""/>
          </p:cNvPr>
          <p:cNvSpPr txBox="1"/>
          <p:nvPr/>
        </p:nvSpPr>
        <p:spPr>
          <a:xfrm>
            <a:off x="5213350" y="5144135"/>
            <a:ext cx="4268788"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无氧呼吸和有氧呼吸</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4281" name="文本框 54280">
            <a:hlinkClick r:id=""/>
          </p:cNvPr>
          <p:cNvSpPr txBox="1"/>
          <p:nvPr/>
        </p:nvSpPr>
        <p:spPr>
          <a:xfrm>
            <a:off x="4471988" y="5664200"/>
            <a:ext cx="2027237"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有氧呼吸</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4282" name="文本框 54281">
            <a:hlinkClick r:id=""/>
          </p:cNvPr>
          <p:cNvSpPr txBox="1"/>
          <p:nvPr/>
        </p:nvSpPr>
        <p:spPr>
          <a:xfrm>
            <a:off x="2293938" y="6223000"/>
            <a:ext cx="863600"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5%</a:t>
            </a:r>
            <a:endParaRPr lang="zh-CN" altLang="en-US" sz="32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blinds(horizontal)">
                                      <p:cBhvr>
                                        <p:cTn id="7" dur="500"/>
                                        <p:tgtEl>
                                          <p:spTgt spid="4915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4279"/>
                                        </p:tgtEl>
                                        <p:attrNameLst>
                                          <p:attrName>style.visibility</p:attrName>
                                        </p:attrNameLst>
                                      </p:cBhvr>
                                      <p:to>
                                        <p:strVal val="visible"/>
                                      </p:to>
                                    </p:set>
                                    <p:anim calcmode="lin" valueType="num">
                                      <p:cBhvr additive="base">
                                        <p:cTn id="12" dur="500" fill="hold"/>
                                        <p:tgtEl>
                                          <p:spTgt spid="54279"/>
                                        </p:tgtEl>
                                        <p:attrNameLst>
                                          <p:attrName>ppt_x</p:attrName>
                                        </p:attrNameLst>
                                      </p:cBhvr>
                                      <p:tavLst>
                                        <p:tav tm="0">
                                          <p:val>
                                            <p:strVal val="#ppt_x"/>
                                          </p:val>
                                        </p:tav>
                                        <p:tav tm="100000">
                                          <p:val>
                                            <p:strVal val="#ppt_x"/>
                                          </p:val>
                                        </p:tav>
                                      </p:tavLst>
                                    </p:anim>
                                    <p:anim calcmode="lin" valueType="num">
                                      <p:cBhvr additive="base">
                                        <p:cTn id="13" dur="500" fill="hold"/>
                                        <p:tgtEl>
                                          <p:spTgt spid="5427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4280"/>
                                        </p:tgtEl>
                                        <p:attrNameLst>
                                          <p:attrName>style.visibility</p:attrName>
                                        </p:attrNameLst>
                                      </p:cBhvr>
                                      <p:to>
                                        <p:strVal val="visible"/>
                                      </p:to>
                                    </p:set>
                                    <p:anim calcmode="lin" valueType="num">
                                      <p:cBhvr additive="base">
                                        <p:cTn id="18" dur="500" fill="hold"/>
                                        <p:tgtEl>
                                          <p:spTgt spid="54280"/>
                                        </p:tgtEl>
                                        <p:attrNameLst>
                                          <p:attrName>ppt_x</p:attrName>
                                        </p:attrNameLst>
                                      </p:cBhvr>
                                      <p:tavLst>
                                        <p:tav tm="0">
                                          <p:val>
                                            <p:strVal val="#ppt_x"/>
                                          </p:val>
                                        </p:tav>
                                        <p:tav tm="100000">
                                          <p:val>
                                            <p:strVal val="#ppt_x"/>
                                          </p:val>
                                        </p:tav>
                                      </p:tavLst>
                                    </p:anim>
                                    <p:anim calcmode="lin" valueType="num">
                                      <p:cBhvr additive="base">
                                        <p:cTn id="19" dur="500" fill="hold"/>
                                        <p:tgtEl>
                                          <p:spTgt spid="5428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4281"/>
                                        </p:tgtEl>
                                        <p:attrNameLst>
                                          <p:attrName>style.visibility</p:attrName>
                                        </p:attrNameLst>
                                      </p:cBhvr>
                                      <p:to>
                                        <p:strVal val="visible"/>
                                      </p:to>
                                    </p:set>
                                    <p:anim calcmode="lin" valueType="num">
                                      <p:cBhvr additive="base">
                                        <p:cTn id="24" dur="500" fill="hold"/>
                                        <p:tgtEl>
                                          <p:spTgt spid="54281"/>
                                        </p:tgtEl>
                                        <p:attrNameLst>
                                          <p:attrName>ppt_x</p:attrName>
                                        </p:attrNameLst>
                                      </p:cBhvr>
                                      <p:tavLst>
                                        <p:tav tm="0">
                                          <p:val>
                                            <p:strVal val="#ppt_x"/>
                                          </p:val>
                                        </p:tav>
                                        <p:tav tm="100000">
                                          <p:val>
                                            <p:strVal val="#ppt_x"/>
                                          </p:val>
                                        </p:tav>
                                      </p:tavLst>
                                    </p:anim>
                                    <p:anim calcmode="lin" valueType="num">
                                      <p:cBhvr additive="base">
                                        <p:cTn id="25" dur="500" fill="hold"/>
                                        <p:tgtEl>
                                          <p:spTgt spid="5428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4282"/>
                                        </p:tgtEl>
                                        <p:attrNameLst>
                                          <p:attrName>style.visibility</p:attrName>
                                        </p:attrNameLst>
                                      </p:cBhvr>
                                      <p:to>
                                        <p:strVal val="visible"/>
                                      </p:to>
                                    </p:set>
                                    <p:anim calcmode="lin" valueType="num">
                                      <p:cBhvr additive="base">
                                        <p:cTn id="30" dur="500" fill="hold"/>
                                        <p:tgtEl>
                                          <p:spTgt spid="54282"/>
                                        </p:tgtEl>
                                        <p:attrNameLst>
                                          <p:attrName>ppt_x</p:attrName>
                                        </p:attrNameLst>
                                      </p:cBhvr>
                                      <p:tavLst>
                                        <p:tav tm="0">
                                          <p:val>
                                            <p:strVal val="#ppt_x"/>
                                          </p:val>
                                        </p:tav>
                                        <p:tav tm="100000">
                                          <p:val>
                                            <p:strVal val="#ppt_x"/>
                                          </p:val>
                                        </p:tav>
                                      </p:tavLst>
                                    </p:anim>
                                    <p:anim calcmode="lin" valueType="num">
                                      <p:cBhvr additive="base">
                                        <p:cTn id="31" dur="500" fill="hold"/>
                                        <p:tgtEl>
                                          <p:spTgt spid="542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54279" grpId="0"/>
      <p:bldP spid="54280" grpId="0"/>
      <p:bldP spid="54281" grpId="0"/>
      <p:bldP spid="5428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文本框 55297"/>
          <p:cNvSpPr txBox="1"/>
          <p:nvPr/>
        </p:nvSpPr>
        <p:spPr>
          <a:xfrm>
            <a:off x="1631950" y="365125"/>
            <a:ext cx="8928100" cy="5654675"/>
          </a:xfrm>
          <a:prstGeom prst="rect">
            <a:avLst/>
          </a:prstGeom>
          <a:noFill/>
          <a:ln w="9525">
            <a:noFill/>
          </a:ln>
        </p:spPr>
        <p:txBody>
          <a:bodyPr wrap="square" anchor="t" anchorCtr="0">
            <a:spAutoFit/>
          </a:bodyPr>
          <a:lstStyle/>
          <a:p>
            <a:pPr>
              <a:lnSpc>
                <a:spcPct val="17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r>
              <a:rPr lang="zh-CN" altLang="en-US" sz="3200" b="1">
                <a:solidFill>
                  <a:srgbClr val="C40404"/>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3200" b="1">
                <a:solidFill>
                  <a:srgbClr val="C40404"/>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3200" b="1">
              <a:solidFill>
                <a:srgbClr val="C40404"/>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应用</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43" name="文本框 55298"/>
          <p:cNvSpPr txBox="1"/>
          <p:nvPr/>
        </p:nvSpPr>
        <p:spPr>
          <a:xfrm>
            <a:off x="2784475" y="4403725"/>
            <a:ext cx="8961755" cy="2454275"/>
          </a:xfrm>
          <a:prstGeom prst="rect">
            <a:avLst/>
          </a:prstGeom>
          <a:noFill/>
          <a:ln w="9525">
            <a:noFill/>
          </a:ln>
        </p:spPr>
        <p:txBody>
          <a:bodyPr wrap="square" anchor="t" anchorCtr="0">
            <a:spAutoFit/>
          </a:bodyPr>
          <a:lstStyle/>
          <a:p>
            <a:pPr>
              <a:lnSpc>
                <a:spcPct val="15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①</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中耕松土</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促进植物根部</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呼吸</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②无氧发酵过程需要严格</a:t>
            </a:r>
            <a:r>
              <a:rPr lang="zh-CN" altLang="en-US" sz="3200" b="1">
                <a:solidFill>
                  <a:srgbClr val="254061"/>
                </a:solidFill>
                <a:latin typeface="微软雅黑" panose="020B0503020204020204" pitchFamily="34" charset="-122"/>
                <a:ea typeface="微软雅黑" panose="020B0503020204020204" pitchFamily="34" charset="-122"/>
                <a:cs typeface="微软雅黑" panose="020B0503020204020204" pitchFamily="34" charset="-122"/>
              </a:rPr>
              <a:t>控制</a:t>
            </a:r>
            <a:r>
              <a:rPr lang="zh-CN" altLang="en-US" sz="3200" b="1" u="sng">
                <a:solidFill>
                  <a:srgbClr val="25406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环境</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③</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氧</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仓储粮食、水果和蔬菜（</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44" name="左大括号 55299"/>
          <p:cNvSpPr/>
          <p:nvPr/>
        </p:nvSpPr>
        <p:spPr>
          <a:xfrm>
            <a:off x="2652713" y="4631055"/>
            <a:ext cx="131762" cy="2139950"/>
          </a:xfrm>
          <a:prstGeom prst="leftBrace">
            <a:avLst>
              <a:gd name="adj1" fmla="val 132108"/>
              <a:gd name="adj2" fmla="val 50000"/>
            </a:avLst>
          </a:prstGeom>
          <a:noFill/>
          <a:ln w="19050" cap="flat" cmpd="sng">
            <a:solidFill>
              <a:schemeClr val="tx1"/>
            </a:solidFill>
            <a:prstDash val="solid"/>
            <a:round/>
            <a:headEnd type="none" w="med" len="med"/>
            <a:tailEnd type="none" w="med" len="med"/>
          </a:ln>
        </p:spPr>
        <p:txBody>
          <a:bodyPr anchor="t" anchorCtr="0"/>
          <a:lstStyle/>
          <a:p>
            <a:endParaRPr lang="zh-CN" altLang="en-US" sz="3200" b="1">
              <a:latin typeface="微软雅黑" panose="020B0503020204020204" pitchFamily="34" charset="-122"/>
              <a:ea typeface="微软雅黑" panose="020B0503020204020204" pitchFamily="34" charset="-122"/>
            </a:endParaRPr>
          </a:p>
        </p:txBody>
      </p:sp>
      <p:pic>
        <p:nvPicPr>
          <p:cNvPr id="61445" name="图片 55300"/>
          <p:cNvPicPr>
            <a:picLocks noChangeAspect="1"/>
          </p:cNvPicPr>
          <p:nvPr/>
        </p:nvPicPr>
        <p:blipFill>
          <a:blip r:embed="rId1"/>
          <a:stretch>
            <a:fillRect/>
          </a:stretch>
        </p:blipFill>
        <p:spPr>
          <a:xfrm>
            <a:off x="2653030" y="104775"/>
            <a:ext cx="7152005" cy="4526280"/>
          </a:xfrm>
          <a:prstGeom prst="rect">
            <a:avLst/>
          </a:prstGeom>
          <a:noFill/>
          <a:ln w="9525">
            <a:noFill/>
          </a:ln>
        </p:spPr>
      </p:pic>
      <p:sp>
        <p:nvSpPr>
          <p:cNvPr id="55302" name="文本框 55301">
            <a:hlinkClick r:id=""/>
          </p:cNvPr>
          <p:cNvSpPr txBox="1"/>
          <p:nvPr/>
        </p:nvSpPr>
        <p:spPr>
          <a:xfrm>
            <a:off x="3422650" y="6188075"/>
            <a:ext cx="720725"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低</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5303" name="文本框 55302">
            <a:hlinkClick r:id=""/>
          </p:cNvPr>
          <p:cNvSpPr txBox="1"/>
          <p:nvPr/>
        </p:nvSpPr>
        <p:spPr>
          <a:xfrm>
            <a:off x="7332663" y="4580255"/>
            <a:ext cx="1152525"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有氧</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5304" name="文本框 55303">
            <a:hlinkClick r:id=""/>
          </p:cNvPr>
          <p:cNvSpPr txBox="1"/>
          <p:nvPr/>
        </p:nvSpPr>
        <p:spPr>
          <a:xfrm>
            <a:off x="8129588" y="5322888"/>
            <a:ext cx="1152525"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无氧</a:t>
            </a:r>
            <a:endParaRPr lang="zh-CN" altLang="en-US" sz="3200" b="1">
              <a:solidFill>
                <a:srgbClr val="FF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rcRect b="6273"/>
          <a:stretch>
            <a:fillRect/>
          </a:stretch>
        </p:blipFill>
        <p:spPr>
          <a:xfrm rot="10800000">
            <a:off x="-4724" y="5512607"/>
            <a:ext cx="1504157" cy="1342952"/>
          </a:xfrm>
          <a:prstGeom prst="rect">
            <a:avLst/>
          </a:prstGeom>
        </p:spPr>
      </p:pic>
      <p:pic>
        <p:nvPicPr>
          <p:cNvPr id="13" name="图片 12"/>
          <p:cNvPicPr>
            <a:picLocks noChangeAspect="1"/>
          </p:cNvPicPr>
          <p:nvPr/>
        </p:nvPicPr>
        <p:blipFill>
          <a:blip r:embed="rId2"/>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303"/>
                                        </p:tgtEl>
                                        <p:attrNameLst>
                                          <p:attrName>style.visibility</p:attrName>
                                        </p:attrNameLst>
                                      </p:cBhvr>
                                      <p:to>
                                        <p:strVal val="visible"/>
                                      </p:to>
                                    </p:set>
                                    <p:anim calcmode="lin" valueType="num">
                                      <p:cBhvr additive="base">
                                        <p:cTn id="7" dur="500" fill="hold"/>
                                        <p:tgtEl>
                                          <p:spTgt spid="55303"/>
                                        </p:tgtEl>
                                        <p:attrNameLst>
                                          <p:attrName>ppt_x</p:attrName>
                                        </p:attrNameLst>
                                      </p:cBhvr>
                                      <p:tavLst>
                                        <p:tav tm="0">
                                          <p:val>
                                            <p:strVal val="#ppt_x"/>
                                          </p:val>
                                        </p:tav>
                                        <p:tav tm="100000">
                                          <p:val>
                                            <p:strVal val="#ppt_x"/>
                                          </p:val>
                                        </p:tav>
                                      </p:tavLst>
                                    </p:anim>
                                    <p:anim calcmode="lin" valueType="num">
                                      <p:cBhvr additive="base">
                                        <p:cTn id="8" dur="500" fill="hold"/>
                                        <p:tgtEl>
                                          <p:spTgt spid="553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304"/>
                                        </p:tgtEl>
                                        <p:attrNameLst>
                                          <p:attrName>style.visibility</p:attrName>
                                        </p:attrNameLst>
                                      </p:cBhvr>
                                      <p:to>
                                        <p:strVal val="visible"/>
                                      </p:to>
                                    </p:set>
                                    <p:anim calcmode="lin" valueType="num">
                                      <p:cBhvr additive="base">
                                        <p:cTn id="13" dur="500" fill="hold"/>
                                        <p:tgtEl>
                                          <p:spTgt spid="55304"/>
                                        </p:tgtEl>
                                        <p:attrNameLst>
                                          <p:attrName>ppt_x</p:attrName>
                                        </p:attrNameLst>
                                      </p:cBhvr>
                                      <p:tavLst>
                                        <p:tav tm="0">
                                          <p:val>
                                            <p:strVal val="#ppt_x"/>
                                          </p:val>
                                        </p:tav>
                                        <p:tav tm="100000">
                                          <p:val>
                                            <p:strVal val="#ppt_x"/>
                                          </p:val>
                                        </p:tav>
                                      </p:tavLst>
                                    </p:anim>
                                    <p:anim calcmode="lin" valueType="num">
                                      <p:cBhvr additive="base">
                                        <p:cTn id="14" dur="500" fill="hold"/>
                                        <p:tgtEl>
                                          <p:spTgt spid="553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302"/>
                                        </p:tgtEl>
                                        <p:attrNameLst>
                                          <p:attrName>style.visibility</p:attrName>
                                        </p:attrNameLst>
                                      </p:cBhvr>
                                      <p:to>
                                        <p:strVal val="visible"/>
                                      </p:to>
                                    </p:set>
                                    <p:anim calcmode="lin" valueType="num">
                                      <p:cBhvr additive="base">
                                        <p:cTn id="19" dur="500" fill="hold"/>
                                        <p:tgtEl>
                                          <p:spTgt spid="55302"/>
                                        </p:tgtEl>
                                        <p:attrNameLst>
                                          <p:attrName>ppt_x</p:attrName>
                                        </p:attrNameLst>
                                      </p:cBhvr>
                                      <p:tavLst>
                                        <p:tav tm="0">
                                          <p:val>
                                            <p:strVal val="#ppt_x"/>
                                          </p:val>
                                        </p:tav>
                                        <p:tav tm="100000">
                                          <p:val>
                                            <p:strVal val="#ppt_x"/>
                                          </p:val>
                                        </p:tav>
                                      </p:tavLst>
                                    </p:anim>
                                    <p:anim calcmode="lin" valueType="num">
                                      <p:cBhvr additive="base">
                                        <p:cTn id="20" dur="500" fill="hold"/>
                                        <p:tgtEl>
                                          <p:spTgt spid="55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p:bldP spid="55303" grpId="0"/>
      <p:bldP spid="553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sz="half" idx="2"/>
          </p:nvPr>
        </p:nvSpPr>
        <p:spPr>
          <a:xfrm>
            <a:off x="5235575" y="1124585"/>
            <a:ext cx="6196965" cy="4292600"/>
          </a:xfrm>
          <a:ln>
            <a:solidFill>
              <a:schemeClr val="accent1"/>
            </a:solidFill>
          </a:ln>
        </p:spPr>
        <p:txBody>
          <a:bodyPr>
            <a:noAutofit/>
          </a:bodyPr>
          <a:p>
            <a:r>
              <a:rPr lang="zh-CN" altLang="en-US" sz="1800" b="1"/>
              <a:t>青贮饲料是一类饲料，由含水分多的植物性饲料经过密封、发酵后而成，主要用于喂养反刍动物。青贮饲料比新鲜饲料耐储存，营养成分强于干饲料。另外，青贮饲料储存占地少，没有火灾问题。</a:t>
            </a:r>
            <a:endParaRPr lang="zh-CN" altLang="en-US" sz="1800" b="1"/>
          </a:p>
          <a:p>
            <a:endParaRPr lang="zh-CN" altLang="en-US" sz="1800" b="1"/>
          </a:p>
          <a:p>
            <a:r>
              <a:rPr lang="en-US" altLang="zh-CN" sz="1800" b="1"/>
              <a:t>        </a:t>
            </a:r>
            <a:r>
              <a:rPr lang="zh-CN" altLang="en-US" sz="1800" b="1"/>
              <a:t>青贮饲料是将含水率为65%－75%的青绿饲料经切碎后，在密闭缺氧的条件下，</a:t>
            </a:r>
            <a:r>
              <a:rPr lang="zh-CN" altLang="en-US" sz="1800" b="1">
                <a:solidFill>
                  <a:srgbClr val="FF0000"/>
                </a:solidFill>
              </a:rPr>
              <a:t>通过厌氧乳酸菌的发酵作用，抑制各种杂菌的繁殖</a:t>
            </a:r>
            <a:r>
              <a:rPr lang="zh-CN" altLang="en-US" sz="1800" b="1"/>
              <a:t>，而得到的一种粗饲料。青贮饲料气味酸香、柔软多汁、适口性好、营养丰富、利于长期保存是家畜优良饲料来源</a:t>
            </a:r>
            <a:endParaRPr lang="zh-CN" altLang="en-US" sz="1800" b="1"/>
          </a:p>
        </p:txBody>
      </p:sp>
      <p:pic>
        <p:nvPicPr>
          <p:cNvPr id="5" name="图片 4"/>
          <p:cNvPicPr>
            <a:picLocks noChangeAspect="1"/>
          </p:cNvPicPr>
          <p:nvPr/>
        </p:nvPicPr>
        <p:blipFill>
          <a:blip r:embed="rId1"/>
          <a:stretch>
            <a:fillRect/>
          </a:stretch>
        </p:blipFill>
        <p:spPr>
          <a:xfrm>
            <a:off x="1565910" y="331470"/>
            <a:ext cx="2600960" cy="2800350"/>
          </a:xfrm>
          <a:prstGeom prst="rect">
            <a:avLst/>
          </a:prstGeom>
        </p:spPr>
      </p:pic>
      <p:pic>
        <p:nvPicPr>
          <p:cNvPr id="6" name="图片 5"/>
          <p:cNvPicPr>
            <a:picLocks noChangeAspect="1"/>
          </p:cNvPicPr>
          <p:nvPr/>
        </p:nvPicPr>
        <p:blipFill>
          <a:blip r:embed="rId2"/>
          <a:stretch>
            <a:fillRect/>
          </a:stretch>
        </p:blipFill>
        <p:spPr>
          <a:xfrm>
            <a:off x="1175385" y="3626485"/>
            <a:ext cx="3089275" cy="2296160"/>
          </a:xfrm>
          <a:prstGeom prst="rect">
            <a:avLst/>
          </a:prstGeo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文本框 1"/>
          <p:cNvSpPr txBox="1"/>
          <p:nvPr/>
        </p:nvSpPr>
        <p:spPr>
          <a:xfrm>
            <a:off x="45720" y="3488690"/>
            <a:ext cx="12146280" cy="3408045"/>
          </a:xfrm>
          <a:prstGeom prst="rect">
            <a:avLst/>
          </a:prstGeom>
          <a:noFill/>
          <a:ln w="9525">
            <a:noFill/>
          </a:ln>
        </p:spPr>
        <p:txBody>
          <a:bodyPr wrap="square" anchor="t" anchorCtr="0">
            <a:spAutoFit/>
          </a:bodyPr>
          <a:lstStyle/>
          <a:p>
            <a:pPr>
              <a:lnSpc>
                <a:spcPct val="11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(1)若只产生CO</a:t>
            </a:r>
            <a:r>
              <a:rPr lang="zh-CN" alt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，不消耗O</a:t>
            </a:r>
            <a:r>
              <a:rPr lang="zh-CN" alt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，则只进行</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(2)若</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，则两种呼吸同时存在(图中AC段)。</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(3)若产生CO</a:t>
            </a:r>
            <a:r>
              <a:rPr lang="zh-CN" alt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的物质的量与吸收O</a:t>
            </a:r>
            <a:r>
              <a:rPr lang="zh-CN" alt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的物质的量相等，则只进行</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(4)B点表示</a:t>
            </a:r>
            <a:r>
              <a:rPr lang="zh-CN" altLang="en-US"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D点表示O</a:t>
            </a:r>
            <a:r>
              <a:rPr lang="zh-CN" altLang="en-US" sz="28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浓度超过一定值(10%)以上时，_</a:t>
            </a:r>
            <a:r>
              <a:rPr lang="en-US" altLang="zh-CN" sz="28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_______消失，细胞只进行________。</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351" name="文本框 56350"/>
          <p:cNvSpPr txBox="1"/>
          <p:nvPr/>
        </p:nvSpPr>
        <p:spPr>
          <a:xfrm>
            <a:off x="6364605" y="3507740"/>
            <a:ext cx="2641600"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无氧呼吸</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43280" y="4399915"/>
            <a:ext cx="9571990" cy="521970"/>
          </a:xfrm>
          <a:prstGeom prst="rect">
            <a:avLst/>
          </a:prstGeom>
          <a:noFill/>
          <a:ln w="9525">
            <a:noFill/>
          </a:ln>
        </p:spPr>
        <p:txBody>
          <a:bodyPr wrap="square" anchor="t" anchorCtr="0">
            <a:spAutoFit/>
          </a:bodyPr>
          <a:lstStyle/>
          <a:p>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产生的</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的物质的量比吸收的</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O</a:t>
            </a:r>
            <a:r>
              <a:rPr lang="en-US" altLang="zh-CN" sz="28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物质的量多</a:t>
            </a:r>
            <a:endPar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9872980" y="4773930"/>
            <a:ext cx="2529840"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有氧呼吸</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877695" y="5304790"/>
            <a:ext cx="8537575" cy="521970"/>
          </a:xfrm>
          <a:prstGeom prst="rect">
            <a:avLst/>
          </a:prstGeom>
          <a:noFill/>
          <a:ln w="9525">
            <a:noFill/>
          </a:ln>
        </p:spPr>
        <p:txBody>
          <a:bodyPr wrap="square" anchor="t" anchorCtr="0">
            <a:spAutoFit/>
          </a:bodyPr>
          <a:lstStyle/>
          <a:p>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有氧呼吸和无氧呼吸释放的</a:t>
            </a:r>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baseline="-2500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量相等</a:t>
            </a:r>
            <a:endPar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6811645" y="5814060"/>
            <a:ext cx="2509520"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无氧呼吸</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5720" y="6285230"/>
            <a:ext cx="2587625"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有氧呼吸</a:t>
            </a:r>
            <a:endParaRPr lang="zh-CN" altLang="en-US" sz="2800" b="1">
              <a:solidFill>
                <a:srgbClr val="FF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3371215" y="506095"/>
            <a:ext cx="5358765" cy="3103245"/>
          </a:xfrm>
          <a:prstGeom prst="rect">
            <a:avLst/>
          </a:prstGeom>
        </p:spPr>
      </p:pic>
      <p:sp>
        <p:nvSpPr>
          <p:cNvPr id="9" name="文本框 8"/>
          <p:cNvSpPr txBox="1"/>
          <p:nvPr/>
        </p:nvSpPr>
        <p:spPr>
          <a:xfrm>
            <a:off x="45720" y="0"/>
            <a:ext cx="9827260"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6.</a:t>
            </a:r>
            <a:r>
              <a:rPr lang="zh-CN" altLang="en-US" sz="2800" b="1">
                <a:solidFill>
                  <a:schemeClr val="tx1"/>
                </a:solidFill>
                <a:latin typeface="微软雅黑" panose="020B0503020204020204" pitchFamily="34" charset="-122"/>
                <a:ea typeface="微软雅黑" panose="020B0503020204020204" pitchFamily="34" charset="-122"/>
              </a:rPr>
              <a:t>下图是有氧呼吸和无氧呼吸示意图，回答问题</a:t>
            </a:r>
            <a:endParaRPr lang="zh-CN" altLang="en-US" sz="2800" b="1">
              <a:solidFill>
                <a:schemeClr val="tx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51"/>
                                        </p:tgtEl>
                                        <p:attrNameLst>
                                          <p:attrName>style.visibility</p:attrName>
                                        </p:attrNameLst>
                                      </p:cBhvr>
                                      <p:to>
                                        <p:strVal val="visible"/>
                                      </p:to>
                                    </p:set>
                                    <p:animEffect transition="in" filter="blinds(horizontal)">
                                      <p:cBhvr>
                                        <p:cTn id="7" dur="500"/>
                                        <p:tgtEl>
                                          <p:spTgt spid="563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51" grpId="0"/>
      <p:bldP spid="3" grpId="0"/>
      <p:bldP spid="4" grpId="0"/>
      <p:bldP spid="5" grpId="0"/>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文本框 56321"/>
          <p:cNvSpPr txBox="1"/>
          <p:nvPr/>
        </p:nvSpPr>
        <p:spPr>
          <a:xfrm>
            <a:off x="635" y="373380"/>
            <a:ext cx="12070715" cy="5741670"/>
          </a:xfrm>
          <a:prstGeom prst="rect">
            <a:avLst/>
          </a:prstGeom>
          <a:noFill/>
          <a:ln w="9525">
            <a:noFill/>
          </a:ln>
        </p:spPr>
        <p:txBody>
          <a:bodyPr wrap="square" anchor="t" anchorCtr="0">
            <a:spAutoFit/>
          </a:bodyPr>
          <a:lstStyle/>
          <a:p>
            <a:pPr>
              <a:lnSpc>
                <a:spcPct val="150000"/>
              </a:lnSpc>
            </a:pPr>
            <a:endParaRPr lang="zh-CN" altLang="en-US" sz="3200" b="1" baseline="-2500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   CO</a:t>
            </a:r>
            <a:r>
              <a:rPr lang="zh-CN" altLang="en-US" sz="32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是细胞呼吸的</a:t>
            </a:r>
            <a:r>
              <a:rPr lang="zh-CN" altLang="en-US" sz="32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最终产物</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，积累过多会</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抑制</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细胞呼吸的进行。</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应用：</a:t>
            </a:r>
            <a:r>
              <a:rPr lang="zh-CN" altLang="en-US" sz="3200" b="1">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适当</a:t>
            </a:r>
            <a:r>
              <a:rPr lang="zh-CN" altLang="en-US" sz="3200" b="1" u="sng">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CO</a:t>
            </a:r>
            <a:r>
              <a:rPr lang="zh-CN" altLang="en-US" sz="3200" b="1" baseline="-2500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浓度</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，有利于水果和蔬菜的保鲜。</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6323" name="图片 56322"/>
          <p:cNvPicPr>
            <a:picLocks noChangeAspect="1"/>
          </p:cNvPicPr>
          <p:nvPr/>
        </p:nvPicPr>
        <p:blipFill>
          <a:blip r:embed="rId1"/>
          <a:stretch>
            <a:fillRect/>
          </a:stretch>
        </p:blipFill>
        <p:spPr>
          <a:xfrm>
            <a:off x="3060700" y="1664335"/>
            <a:ext cx="6109970" cy="3820160"/>
          </a:xfrm>
          <a:prstGeom prst="rect">
            <a:avLst/>
          </a:prstGeom>
          <a:noFill/>
          <a:ln w="9525">
            <a:noFill/>
          </a:ln>
        </p:spPr>
      </p:pic>
      <p:sp>
        <p:nvSpPr>
          <p:cNvPr id="63492" name="文本框 56323">
            <a:hlinkClick r:id=""/>
          </p:cNvPr>
          <p:cNvSpPr txBox="1"/>
          <p:nvPr/>
        </p:nvSpPr>
        <p:spPr>
          <a:xfrm>
            <a:off x="0" y="-317"/>
            <a:ext cx="3529013" cy="583565"/>
          </a:xfrm>
          <a:prstGeom prst="rect">
            <a:avLst/>
          </a:prstGeom>
          <a:solidFill>
            <a:srgbClr val="FFC000"/>
          </a:solidFill>
          <a:ln w="9525">
            <a:noFill/>
          </a:ln>
        </p:spPr>
        <p:txBody>
          <a:bodyPr wrap="square" anchor="t" anchorCtr="0">
            <a:spAutoFit/>
          </a:bodyPr>
          <a:lstStyle/>
          <a:p>
            <a:pPr>
              <a:spcBef>
                <a:spcPct val="50000"/>
              </a:spcBef>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.）CO</a:t>
            </a:r>
            <a:r>
              <a:rPr lang="zh-CN" altLang="en-US" sz="32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的浓度</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325" name="文本框 56324">
            <a:hlinkClick r:id=""/>
          </p:cNvPr>
          <p:cNvSpPr txBox="1"/>
          <p:nvPr/>
        </p:nvSpPr>
        <p:spPr>
          <a:xfrm>
            <a:off x="3592830" y="5420678"/>
            <a:ext cx="1009650"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增加</a:t>
            </a:r>
            <a:endParaRPr lang="zh-CN" altLang="en-US" sz="3200" b="1">
              <a:solidFill>
                <a:srgbClr val="FF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2"/>
          <a:srcRect b="6273"/>
          <a:stretch>
            <a:fillRect/>
          </a:stretch>
        </p:blipFill>
        <p:spPr>
          <a:xfrm rot="10800000">
            <a:off x="-4724" y="5512607"/>
            <a:ext cx="1504157" cy="134295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 calcmode="lin" valueType="num">
                                      <p:cBhvr additive="base">
                                        <p:cTn id="7" dur="500" fill="hold"/>
                                        <p:tgtEl>
                                          <p:spTgt spid="56325"/>
                                        </p:tgtEl>
                                        <p:attrNameLst>
                                          <p:attrName>ppt_x</p:attrName>
                                        </p:attrNameLst>
                                      </p:cBhvr>
                                      <p:tavLst>
                                        <p:tav tm="0">
                                          <p:val>
                                            <p:strVal val="#ppt_x"/>
                                          </p:val>
                                        </p:tav>
                                        <p:tav tm="100000">
                                          <p:val>
                                            <p:strVal val="#ppt_x"/>
                                          </p:val>
                                        </p:tav>
                                      </p:tavLst>
                                    </p:anim>
                                    <p:anim calcmode="lin" valueType="num">
                                      <p:cBhvr additive="base">
                                        <p:cTn id="8" dur="500" fill="hold"/>
                                        <p:tgtEl>
                                          <p:spTgt spid="56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文本框 57345"/>
          <p:cNvSpPr txBox="1"/>
          <p:nvPr/>
        </p:nvSpPr>
        <p:spPr>
          <a:xfrm>
            <a:off x="-55562" y="1670050"/>
            <a:ext cx="1770062" cy="829945"/>
          </a:xfrm>
          <a:prstGeom prst="rect">
            <a:avLst/>
          </a:prstGeom>
          <a:noFill/>
          <a:ln w="9525">
            <a:noFill/>
          </a:ln>
        </p:spPr>
        <p:txBody>
          <a:bodyPr anchor="t" anchorCtr="0">
            <a:spAutoFit/>
          </a:bodyPr>
          <a:lstStyle/>
          <a:p>
            <a:pPr>
              <a:lnSpc>
                <a:spcPct val="150000"/>
              </a:lnSpc>
              <a:spcBef>
                <a:spcPct val="50000"/>
              </a:spcBef>
            </a:pPr>
            <a:r>
              <a:rPr lang="en-US" altLang="zh-CN" sz="3200" b="1">
                <a:solidFill>
                  <a:schemeClr val="tx1"/>
                </a:solidFill>
                <a:latin typeface="Calibri" panose="020F0502020204030204"/>
                <a:ea typeface="微软雅黑" panose="020B0503020204020204" pitchFamily="34" charset="-122"/>
                <a:cs typeface="微软雅黑" panose="020B0503020204020204" pitchFamily="34" charset="-122"/>
              </a:rPr>
              <a:t>①</a:t>
            </a:r>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影响 </a:t>
            </a:r>
            <a:endPar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4515" name="文本框 57346"/>
          <p:cNvSpPr txBox="1"/>
          <p:nvPr/>
        </p:nvSpPr>
        <p:spPr>
          <a:xfrm>
            <a:off x="1638300" y="541655"/>
            <a:ext cx="8836025" cy="3784600"/>
          </a:xfrm>
          <a:prstGeom prst="rect">
            <a:avLst/>
          </a:prstGeom>
          <a:noFill/>
          <a:ln w="9525">
            <a:noFill/>
          </a:ln>
        </p:spPr>
        <p:txBody>
          <a:bodyPr wrap="square" anchor="t" anchorCtr="0">
            <a:spAutoFit/>
          </a:bodyPr>
          <a:lstStyle/>
          <a:p>
            <a:pPr>
              <a:lnSpc>
                <a:spcPct val="150000"/>
              </a:lnSpc>
            </a:pPr>
            <a:r>
              <a:rPr lang="en-US" altLang="zh-CN" sz="3200" b="1">
                <a:latin typeface="微软雅黑" panose="020B0503020204020204" pitchFamily="34" charset="-122"/>
                <a:ea typeface="微软雅黑" panose="020B0503020204020204" pitchFamily="34" charset="-122"/>
              </a:rPr>
              <a:t>A. </a:t>
            </a:r>
            <a:r>
              <a:rPr lang="zh-CN" altLang="en-US" sz="3200" b="1">
                <a:latin typeface="微软雅黑" panose="020B0503020204020204" pitchFamily="34" charset="-122"/>
                <a:ea typeface="微软雅黑" panose="020B0503020204020204" pitchFamily="34" charset="-122"/>
              </a:rPr>
              <a:t>水作为有氧呼吸的反应物</a:t>
            </a:r>
            <a:endParaRPr lang="zh-CN" altLang="en-US" sz="3200" b="1">
              <a:latin typeface="微软雅黑" panose="020B0503020204020204" pitchFamily="34" charset="-122"/>
              <a:ea typeface="微软雅黑" panose="020B0503020204020204" pitchFamily="34" charset="-122"/>
            </a:endParaRPr>
          </a:p>
          <a:p>
            <a:pPr>
              <a:lnSpc>
                <a:spcPct val="150000"/>
              </a:lnSpc>
            </a:pPr>
            <a:r>
              <a:rPr lang="zh-CN" altLang="en-US" sz="3200" b="1">
                <a:latin typeface="微软雅黑" panose="020B0503020204020204" pitchFamily="34" charset="-122"/>
                <a:ea typeface="微软雅黑" panose="020B0503020204020204" pitchFamily="34" charset="-122"/>
              </a:rPr>
              <a:t> </a:t>
            </a:r>
            <a:r>
              <a:rPr lang="en-US" altLang="zh-CN" sz="3200" b="1">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可直接参与反应</a:t>
            </a:r>
            <a:endParaRPr lang="zh-CN" altLang="en-US" sz="3200" b="1">
              <a:latin typeface="微软雅黑" panose="020B0503020204020204" pitchFamily="34" charset="-122"/>
              <a:ea typeface="微软雅黑" panose="020B0503020204020204" pitchFamily="34" charset="-122"/>
            </a:endParaRPr>
          </a:p>
          <a:p>
            <a:pPr>
              <a:lnSpc>
                <a:spcPct val="150000"/>
              </a:lnSpc>
            </a:pPr>
            <a:r>
              <a:rPr lang="en-US" altLang="zh-CN" sz="3200" b="1">
                <a:latin typeface="微软雅黑" panose="020B0503020204020204" pitchFamily="34" charset="-122"/>
                <a:ea typeface="微软雅黑" panose="020B0503020204020204" pitchFamily="34" charset="-122"/>
              </a:rPr>
              <a:t>B. </a:t>
            </a:r>
            <a:r>
              <a:rPr lang="zh-CN" altLang="en-US" sz="3200" b="1">
                <a:latin typeface="微软雅黑" panose="020B0503020204020204" pitchFamily="34" charset="-122"/>
                <a:ea typeface="微软雅黑" panose="020B0503020204020204" pitchFamily="34" charset="-122"/>
              </a:rPr>
              <a:t>水作为生物化学反应的介质影响反应的进行</a:t>
            </a:r>
            <a:endParaRPr lang="zh-CN" altLang="en-US" sz="3200" b="1">
              <a:latin typeface="微软雅黑" panose="020B0503020204020204" pitchFamily="34" charset="-122"/>
              <a:ea typeface="微软雅黑" panose="020B0503020204020204" pitchFamily="34" charset="-122"/>
            </a:endParaRPr>
          </a:p>
          <a:p>
            <a:pPr>
              <a:lnSpc>
                <a:spcPct val="150000"/>
              </a:lnSpc>
            </a:pPr>
            <a:r>
              <a:rPr lang="en-US" altLang="zh-CN" sz="3200" b="1">
                <a:latin typeface="微软雅黑" panose="020B0503020204020204" pitchFamily="34" charset="-122"/>
                <a:ea typeface="微软雅黑" panose="020B0503020204020204" pitchFamily="34" charset="-122"/>
              </a:rPr>
              <a:t>C. </a:t>
            </a:r>
            <a:r>
              <a:rPr lang="zh-CN" altLang="en-US" sz="3200" b="1">
                <a:latin typeface="微软雅黑" panose="020B0503020204020204" pitchFamily="34" charset="-122"/>
                <a:ea typeface="微软雅黑" panose="020B0503020204020204" pitchFamily="34" charset="-122"/>
              </a:rPr>
              <a:t>在一定范围内，细胞呼吸速率随含水量的增加</a:t>
            </a:r>
            <a:endParaRPr lang="zh-CN" altLang="en-US" sz="3200" b="1">
              <a:latin typeface="微软雅黑" panose="020B0503020204020204" pitchFamily="34" charset="-122"/>
              <a:ea typeface="微软雅黑" panose="020B0503020204020204" pitchFamily="34" charset="-122"/>
            </a:endParaRPr>
          </a:p>
          <a:p>
            <a:pPr>
              <a:lnSpc>
                <a:spcPct val="150000"/>
              </a:lnSpc>
            </a:pPr>
            <a:r>
              <a:rPr lang="zh-CN" altLang="en-US" sz="3200" b="1">
                <a:latin typeface="微软雅黑" panose="020B0503020204020204" pitchFamily="34" charset="-122"/>
                <a:ea typeface="微软雅黑" panose="020B0503020204020204" pitchFamily="34" charset="-122"/>
              </a:rPr>
              <a:t> </a:t>
            </a:r>
            <a:r>
              <a:rPr lang="en-US" altLang="zh-CN" sz="3200" b="1">
                <a:latin typeface="微软雅黑" panose="020B0503020204020204" pitchFamily="34" charset="-122"/>
                <a:ea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rPr>
              <a:t>而加快，随含水量的减少而减慢</a:t>
            </a:r>
            <a:endParaRPr lang="zh-CN" altLang="en-US" sz="3200" b="1">
              <a:latin typeface="微软雅黑" panose="020B0503020204020204" pitchFamily="34" charset="-122"/>
              <a:ea typeface="微软雅黑" panose="020B0503020204020204" pitchFamily="34" charset="-122"/>
            </a:endParaRPr>
          </a:p>
        </p:txBody>
      </p:sp>
      <p:sp>
        <p:nvSpPr>
          <p:cNvPr id="64516" name="左大括号 57347"/>
          <p:cNvSpPr/>
          <p:nvPr/>
        </p:nvSpPr>
        <p:spPr>
          <a:xfrm>
            <a:off x="1388110" y="1047750"/>
            <a:ext cx="250190" cy="2165350"/>
          </a:xfrm>
          <a:prstGeom prst="leftBrace">
            <a:avLst>
              <a:gd name="adj1" fmla="val 67500"/>
              <a:gd name="adj2" fmla="val 50000"/>
            </a:avLst>
          </a:prstGeom>
          <a:noFill/>
          <a:ln w="19050" cap="flat" cmpd="sng">
            <a:solidFill>
              <a:schemeClr val="tx1"/>
            </a:solidFill>
            <a:prstDash val="solid"/>
            <a:round/>
            <a:headEnd type="none" w="med" len="med"/>
            <a:tailEnd type="none" w="med" len="med"/>
          </a:ln>
        </p:spPr>
        <p:txBody>
          <a:bodyPr anchor="t" anchorCtr="0"/>
          <a:lstStyle/>
          <a:p>
            <a:endParaRPr lang="zh-CN" altLang="en-US" sz="3200" b="1">
              <a:latin typeface="微软雅黑" panose="020B0503020204020204" pitchFamily="34" charset="-122"/>
              <a:ea typeface="微软雅黑" panose="020B0503020204020204" pitchFamily="34" charset="-122"/>
            </a:endParaRPr>
          </a:p>
        </p:txBody>
      </p:sp>
      <p:sp>
        <p:nvSpPr>
          <p:cNvPr id="64517" name="文本框 57348"/>
          <p:cNvSpPr txBox="1"/>
          <p:nvPr/>
        </p:nvSpPr>
        <p:spPr>
          <a:xfrm>
            <a:off x="-25717" y="5081588"/>
            <a:ext cx="1712912" cy="829945"/>
          </a:xfrm>
          <a:prstGeom prst="rect">
            <a:avLst/>
          </a:prstGeom>
          <a:noFill/>
          <a:ln w="9525">
            <a:noFill/>
          </a:ln>
        </p:spPr>
        <p:txBody>
          <a:bodyPr anchor="t" anchorCtr="0">
            <a:spAutoFit/>
          </a:bodyPr>
          <a:lstStyle/>
          <a:p>
            <a:pPr>
              <a:lnSpc>
                <a:spcPct val="150000"/>
              </a:lnSpc>
              <a:spcBef>
                <a:spcPct val="50000"/>
              </a:spcBef>
            </a:pPr>
            <a:r>
              <a:rPr lang="en-US" altLang="zh-CN" sz="3200" b="1">
                <a:solidFill>
                  <a:schemeClr val="tx1"/>
                </a:solidFill>
                <a:latin typeface="Calibri" panose="020F0502020204030204"/>
                <a:ea typeface="微软雅黑" panose="020B0503020204020204" pitchFamily="34" charset="-122"/>
                <a:cs typeface="微软雅黑" panose="020B0503020204020204" pitchFamily="34" charset="-122"/>
              </a:rPr>
              <a:t>②</a:t>
            </a:r>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应用 </a:t>
            </a:r>
            <a:endPar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4518" name="文本框 57349"/>
          <p:cNvSpPr txBox="1"/>
          <p:nvPr/>
        </p:nvSpPr>
        <p:spPr>
          <a:xfrm>
            <a:off x="1638300" y="4394200"/>
            <a:ext cx="10191115" cy="2306955"/>
          </a:xfrm>
          <a:prstGeom prst="rect">
            <a:avLst/>
          </a:prstGeom>
          <a:noFill/>
          <a:ln w="9525">
            <a:noFill/>
          </a:ln>
        </p:spPr>
        <p:txBody>
          <a:bodyPr wrap="square" anchor="t" anchorCtr="0">
            <a:spAutoFit/>
          </a:bodyPr>
          <a:lstStyle/>
          <a:p>
            <a:pPr>
              <a:lnSpc>
                <a:spcPct val="15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粮食在收仓前要进行</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处理</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rgbClr val="FF0000"/>
                </a:solidFill>
                <a:effectLst/>
                <a:latin typeface="微软雅黑" panose="020B0503020204020204" pitchFamily="34" charset="-122"/>
                <a:ea typeface="微软雅黑" panose="020B0503020204020204" pitchFamily="34" charset="-122"/>
                <a:sym typeface="+mn-ea"/>
              </a:rPr>
              <a:t>零上低温，低氧，干燥</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B.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干种子萌发前进行</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u="sng">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处理</a:t>
            </a:r>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C. </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4519" name="左大括号 57350"/>
          <p:cNvSpPr/>
          <p:nvPr/>
        </p:nvSpPr>
        <p:spPr>
          <a:xfrm>
            <a:off x="1343025" y="4732020"/>
            <a:ext cx="295275" cy="1733550"/>
          </a:xfrm>
          <a:prstGeom prst="leftBrace">
            <a:avLst>
              <a:gd name="adj1" fmla="val 37260"/>
              <a:gd name="adj2" fmla="val 50000"/>
            </a:avLst>
          </a:prstGeom>
          <a:noFill/>
          <a:ln w="19050" cap="flat" cmpd="sng">
            <a:solidFill>
              <a:schemeClr val="tx1"/>
            </a:solidFill>
            <a:prstDash val="solid"/>
            <a:round/>
            <a:headEnd type="none" w="med" len="med"/>
            <a:tailEnd type="none" w="med" len="med"/>
          </a:ln>
        </p:spPr>
        <p:txBody>
          <a:bodyPr anchor="t" anchorCtr="0"/>
          <a:lstStyle/>
          <a:p>
            <a:endParaRPr lang="zh-CN" altLang="en-US" sz="3200" b="1">
              <a:latin typeface="微软雅黑" panose="020B0503020204020204" pitchFamily="34" charset="-122"/>
              <a:ea typeface="微软雅黑" panose="020B0503020204020204" pitchFamily="34" charset="-122"/>
            </a:endParaRPr>
          </a:p>
        </p:txBody>
      </p:sp>
      <p:pic>
        <p:nvPicPr>
          <p:cNvPr id="64520" name="Picture 4" descr="Z13.TIF"/>
          <p:cNvPicPr>
            <a:picLocks noChangeAspect="1"/>
          </p:cNvPicPr>
          <p:nvPr/>
        </p:nvPicPr>
        <p:blipFill>
          <a:blip r:embed="rId1" r:link="rId2"/>
          <a:stretch>
            <a:fillRect/>
          </a:stretch>
        </p:blipFill>
        <p:spPr>
          <a:xfrm>
            <a:off x="8105140" y="-279400"/>
            <a:ext cx="4086860" cy="2484755"/>
          </a:xfrm>
          <a:prstGeom prst="rect">
            <a:avLst/>
          </a:prstGeom>
          <a:noFill/>
          <a:ln w="9525">
            <a:noFill/>
          </a:ln>
        </p:spPr>
      </p:pic>
      <p:sp>
        <p:nvSpPr>
          <p:cNvPr id="64521" name="文本框 57352"/>
          <p:cNvSpPr txBox="1"/>
          <p:nvPr/>
        </p:nvSpPr>
        <p:spPr>
          <a:xfrm>
            <a:off x="-317" y="0"/>
            <a:ext cx="2527300" cy="583565"/>
          </a:xfrm>
          <a:prstGeom prst="rect">
            <a:avLst/>
          </a:prstGeom>
          <a:solidFill>
            <a:srgbClr val="FFC000"/>
          </a:solidFill>
          <a:ln w="9525">
            <a:noFill/>
          </a:ln>
        </p:spPr>
        <p:txBody>
          <a:bodyPr wrap="square" anchor="t" anchorCtr="0">
            <a:spAutoFit/>
          </a:bodyPr>
          <a:lstStyle/>
          <a:p>
            <a:pPr>
              <a:spcBef>
                <a:spcPct val="50000"/>
              </a:spcBef>
              <a:buSzTx/>
            </a:pP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水：</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7354" name="文本框 57353">
            <a:hlinkClick r:id=""/>
          </p:cNvPr>
          <p:cNvSpPr txBox="1"/>
          <p:nvPr/>
        </p:nvSpPr>
        <p:spPr>
          <a:xfrm>
            <a:off x="5934075" y="4573588"/>
            <a:ext cx="1009650"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晾晒</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7355" name="文本框 57354">
            <a:hlinkClick r:id=""/>
          </p:cNvPr>
          <p:cNvSpPr txBox="1"/>
          <p:nvPr/>
        </p:nvSpPr>
        <p:spPr>
          <a:xfrm>
            <a:off x="5487988" y="5277168"/>
            <a:ext cx="1009650" cy="583565"/>
          </a:xfrm>
          <a:prstGeom prst="rect">
            <a:avLst/>
          </a:prstGeom>
          <a:noFill/>
          <a:ln w="9525">
            <a:noFill/>
          </a:ln>
        </p:spPr>
        <p:txBody>
          <a:bodyPr wrap="square" anchor="t" anchorCtr="0">
            <a:spAutoFit/>
          </a:bodyPr>
          <a:lstStyle/>
          <a:p>
            <a:pPr>
              <a:spcBef>
                <a:spcPct val="50000"/>
              </a:spcBef>
              <a:buSzTx/>
            </a:pPr>
            <a:r>
              <a:rPr lang="zh-CN" altLang="en-US" sz="3200" b="1">
                <a:solidFill>
                  <a:srgbClr val="FF0000"/>
                </a:solidFill>
                <a:latin typeface="微软雅黑" panose="020B0503020204020204" pitchFamily="34" charset="-122"/>
                <a:ea typeface="微软雅黑" panose="020B0503020204020204" pitchFamily="34" charset="-122"/>
              </a:rPr>
              <a:t>浸泡</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36470" y="6079490"/>
            <a:ext cx="2875915" cy="583565"/>
          </a:xfrm>
          <a:prstGeom prst="rect">
            <a:avLst/>
          </a:prstGeom>
          <a:noFill/>
          <a:ln w="9525">
            <a:noFill/>
          </a:ln>
        </p:spPr>
        <p:txBody>
          <a:bodyPr wrap="square">
            <a:spAutoFit/>
          </a:bodyPr>
          <a:lstStyle/>
          <a:p>
            <a:pPr fontAlgn="base">
              <a:spcBef>
                <a:spcPct val="50000"/>
              </a:spcBef>
            </a:pPr>
            <a:r>
              <a:rPr lang="zh-CN" altLang="en-US" sz="3200" b="1">
                <a:solidFill>
                  <a:srgbClr val="0000FF"/>
                </a:solidFill>
                <a:effectLst/>
                <a:latin typeface="微软雅黑" panose="020B0503020204020204" pitchFamily="34" charset="-122"/>
                <a:ea typeface="微软雅黑" panose="020B0503020204020204" pitchFamily="34" charset="-122"/>
                <a:sym typeface="+mn-ea"/>
              </a:rPr>
              <a:t>水果蔬菜储存：</a:t>
            </a:r>
            <a:endParaRPr lang="zh-CN" altLang="en-US" sz="3200" b="1" noProof="1">
              <a:solidFill>
                <a:srgbClr val="0000FF"/>
              </a:solidFill>
              <a:effectLst/>
              <a:latin typeface="微软雅黑" panose="020B0503020204020204" pitchFamily="34" charset="-122"/>
              <a:ea typeface="微软雅黑" panose="020B0503020204020204" pitchFamily="34" charset="-122"/>
              <a:cs typeface="+mn-cs"/>
              <a:sym typeface="+mn-ea"/>
            </a:endParaRPr>
          </a:p>
        </p:txBody>
      </p:sp>
      <p:sp>
        <p:nvSpPr>
          <p:cNvPr id="6" name="文本框 5"/>
          <p:cNvSpPr txBox="1"/>
          <p:nvPr/>
        </p:nvSpPr>
        <p:spPr>
          <a:xfrm>
            <a:off x="5006975" y="6066790"/>
            <a:ext cx="5676900" cy="583565"/>
          </a:xfrm>
          <a:prstGeom prst="rect">
            <a:avLst/>
          </a:prstGeom>
          <a:noFill/>
          <a:ln w="9525">
            <a:noFill/>
          </a:ln>
        </p:spPr>
        <p:txBody>
          <a:bodyPr wrap="square">
            <a:spAutoFit/>
          </a:bodyPr>
          <a:lstStyle/>
          <a:p>
            <a:pPr>
              <a:spcBef>
                <a:spcPct val="50000"/>
              </a:spcBef>
            </a:pPr>
            <a:r>
              <a:rPr lang="zh-CN" altLang="en-US" sz="3200" b="1" noProof="1">
                <a:solidFill>
                  <a:srgbClr val="FF0000"/>
                </a:solidFill>
                <a:effectLst/>
                <a:latin typeface="微软雅黑" panose="020B0503020204020204" pitchFamily="34" charset="-122"/>
                <a:ea typeface="微软雅黑" panose="020B0503020204020204" pitchFamily="34" charset="-122"/>
                <a:cs typeface="+mn-cs"/>
              </a:rPr>
              <a:t>零上低温，低氧，一定湿度</a:t>
            </a:r>
            <a:endParaRPr lang="zh-CN" altLang="en-US" sz="3200" b="1" noProof="1">
              <a:solidFill>
                <a:srgbClr val="FF0000"/>
              </a:solidFill>
              <a:effectLst/>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54"/>
                                        </p:tgtEl>
                                        <p:attrNameLst>
                                          <p:attrName>style.visibility</p:attrName>
                                        </p:attrNameLst>
                                      </p:cBhvr>
                                      <p:to>
                                        <p:strVal val="visible"/>
                                      </p:to>
                                    </p:set>
                                    <p:anim calcmode="lin" valueType="num">
                                      <p:cBhvr additive="base">
                                        <p:cTn id="7" dur="500" fill="hold"/>
                                        <p:tgtEl>
                                          <p:spTgt spid="57354"/>
                                        </p:tgtEl>
                                        <p:attrNameLst>
                                          <p:attrName>ppt_x</p:attrName>
                                        </p:attrNameLst>
                                      </p:cBhvr>
                                      <p:tavLst>
                                        <p:tav tm="0">
                                          <p:val>
                                            <p:strVal val="#ppt_x"/>
                                          </p:val>
                                        </p:tav>
                                        <p:tav tm="100000">
                                          <p:val>
                                            <p:strVal val="#ppt_x"/>
                                          </p:val>
                                        </p:tav>
                                      </p:tavLst>
                                    </p:anim>
                                    <p:anim calcmode="lin" valueType="num">
                                      <p:cBhvr additive="base">
                                        <p:cTn id="8" dur="500" fill="hold"/>
                                        <p:tgtEl>
                                          <p:spTgt spid="573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55"/>
                                        </p:tgtEl>
                                        <p:attrNameLst>
                                          <p:attrName>style.visibility</p:attrName>
                                        </p:attrNameLst>
                                      </p:cBhvr>
                                      <p:to>
                                        <p:strVal val="visible"/>
                                      </p:to>
                                    </p:set>
                                    <p:anim calcmode="lin" valueType="num">
                                      <p:cBhvr additive="base">
                                        <p:cTn id="13" dur="500" fill="hold"/>
                                        <p:tgtEl>
                                          <p:spTgt spid="57355"/>
                                        </p:tgtEl>
                                        <p:attrNameLst>
                                          <p:attrName>ppt_x</p:attrName>
                                        </p:attrNameLst>
                                      </p:cBhvr>
                                      <p:tavLst>
                                        <p:tav tm="0">
                                          <p:val>
                                            <p:strVal val="#ppt_x"/>
                                          </p:val>
                                        </p:tav>
                                        <p:tav tm="100000">
                                          <p:val>
                                            <p:strVal val="#ppt_x"/>
                                          </p:val>
                                        </p:tav>
                                      </p:tavLst>
                                    </p:anim>
                                    <p:anim calcmode="lin" valueType="num">
                                      <p:cBhvr additive="base">
                                        <p:cTn id="14" dur="500" fill="hold"/>
                                        <p:tgtEl>
                                          <p:spTgt spid="573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p:bldP spid="5735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框 58369"/>
          <p:cNvSpPr txBox="1"/>
          <p:nvPr/>
        </p:nvSpPr>
        <p:spPr>
          <a:xfrm>
            <a:off x="857250" y="84455"/>
            <a:ext cx="2547938" cy="700405"/>
          </a:xfrm>
          <a:prstGeom prst="rect">
            <a:avLst/>
          </a:prstGeom>
          <a:noFill/>
          <a:ln w="9525">
            <a:noFill/>
          </a:ln>
        </p:spPr>
        <p:txBody>
          <a:bodyPr wrap="square" anchor="t" anchorCtr="0">
            <a:spAutoFit/>
          </a:bodyPr>
          <a:lstStyle/>
          <a:p>
            <a:pPr>
              <a:lnSpc>
                <a:spcPct val="110000"/>
              </a:lnSpc>
            </a:pPr>
            <a:r>
              <a:rPr lang="zh-CN" altLang="en-US" sz="3600" b="1">
                <a:solidFill>
                  <a:srgbClr val="FF0000"/>
                </a:solidFill>
                <a:latin typeface="微软雅黑" panose="020B0503020204020204" pitchFamily="34" charset="-122"/>
                <a:ea typeface="微软雅黑" panose="020B0503020204020204" pitchFamily="34" charset="-122"/>
              </a:rPr>
              <a:t>总结：</a:t>
            </a:r>
            <a:endParaRPr lang="zh-CN" altLang="en-US" sz="3600" b="1">
              <a:solidFill>
                <a:srgbClr val="FF0000"/>
              </a:solidFill>
              <a:latin typeface="微软雅黑" panose="020B0503020204020204" pitchFamily="34" charset="-122"/>
              <a:ea typeface="微软雅黑" panose="020B0503020204020204" pitchFamily="34" charset="-122"/>
            </a:endParaRPr>
          </a:p>
        </p:txBody>
      </p:sp>
      <p:sp>
        <p:nvSpPr>
          <p:cNvPr id="65539" name="文本框 58370"/>
          <p:cNvSpPr txBox="1"/>
          <p:nvPr/>
        </p:nvSpPr>
        <p:spPr>
          <a:xfrm>
            <a:off x="438785" y="1024255"/>
            <a:ext cx="11753850" cy="645160"/>
          </a:xfrm>
          <a:prstGeom prst="rect">
            <a:avLst/>
          </a:prstGeom>
          <a:solidFill>
            <a:schemeClr val="bg1">
              <a:lumMod val="85000"/>
            </a:schemeClr>
          </a:solidFill>
          <a:ln w="9525">
            <a:noFill/>
          </a:ln>
        </p:spPr>
        <p:txBody>
          <a:bodyPr wrap="square" anchor="t" anchorCtr="0">
            <a:spAutoFit/>
          </a:bodyPr>
          <a:lstStyle/>
          <a:p>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①</a:t>
            </a:r>
            <a:r>
              <a:rPr lang="en-US" altLang="zh-CN" sz="36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种子保藏从O</a:t>
            </a:r>
            <a:r>
              <a:rPr lang="zh-CN" altLang="en-US" sz="36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、CO</a:t>
            </a:r>
            <a:r>
              <a:rPr lang="zh-CN" altLang="en-US" sz="36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36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O、温度等的条件是？</a:t>
            </a:r>
            <a:endParaRPr lang="zh-CN" altLang="en-US" sz="3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5540" name="文本框 58371"/>
          <p:cNvSpPr txBox="1"/>
          <p:nvPr/>
        </p:nvSpPr>
        <p:spPr>
          <a:xfrm>
            <a:off x="427990" y="3536950"/>
            <a:ext cx="11775440" cy="1198880"/>
          </a:xfrm>
          <a:prstGeom prst="rect">
            <a:avLst/>
          </a:prstGeom>
          <a:solidFill>
            <a:schemeClr val="bg1">
              <a:lumMod val="85000"/>
            </a:schemeClr>
          </a:solidFill>
          <a:ln w="9525">
            <a:noFill/>
          </a:ln>
        </p:spPr>
        <p:txBody>
          <a:bodyPr wrap="square" anchor="t" anchorCtr="0">
            <a:spAutoFit/>
          </a:bodyPr>
          <a:lstStyle/>
          <a:p>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②</a:t>
            </a:r>
            <a:r>
              <a:rPr lang="en-US" altLang="zh-CN" sz="36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水果、蔬菜保鲜从O</a:t>
            </a:r>
            <a:r>
              <a:rPr lang="zh-CN" altLang="en-US" sz="36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、CO</a:t>
            </a:r>
            <a:r>
              <a:rPr lang="zh-CN" altLang="en-US" sz="36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36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O、温度、C</a:t>
            </a:r>
            <a:r>
              <a:rPr lang="zh-CN" altLang="en-US" sz="3600" b="1"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3600" b="1" baseline="-250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等的条件是？</a:t>
            </a:r>
            <a:endParaRPr lang="zh-CN" altLang="en-US" sz="3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8373" name="文本框 58372"/>
          <p:cNvSpPr txBox="1"/>
          <p:nvPr/>
        </p:nvSpPr>
        <p:spPr>
          <a:xfrm>
            <a:off x="2001520" y="2284730"/>
            <a:ext cx="10118090" cy="645160"/>
          </a:xfrm>
          <a:prstGeom prst="rect">
            <a:avLst/>
          </a:prstGeom>
          <a:noFill/>
          <a:ln w="9525">
            <a:noFill/>
          </a:ln>
        </p:spPr>
        <p:txBody>
          <a:bodyPr wrap="square" anchor="t" anchorCtr="0">
            <a:spAutoFit/>
          </a:bodyPr>
          <a:lstStyle/>
          <a:p>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低O</a:t>
            </a:r>
            <a:r>
              <a:rPr lang="zh-CN" altLang="en-US" sz="36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、高CO</a:t>
            </a:r>
            <a:r>
              <a:rPr lang="zh-CN" altLang="en-US" sz="36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、干燥、零上低温</a:t>
            </a:r>
            <a:endPar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8374" name="文本框 58373"/>
          <p:cNvSpPr txBox="1"/>
          <p:nvPr/>
        </p:nvSpPr>
        <p:spPr>
          <a:xfrm>
            <a:off x="1955800" y="5027930"/>
            <a:ext cx="9291955" cy="1198880"/>
          </a:xfrm>
          <a:prstGeom prst="rect">
            <a:avLst/>
          </a:prstGeom>
          <a:noFill/>
          <a:ln w="9525">
            <a:noFill/>
          </a:ln>
        </p:spPr>
        <p:txBody>
          <a:bodyPr wrap="square" anchor="t" anchorCtr="0">
            <a:spAutoFit/>
          </a:bodyPr>
          <a:lstStyle/>
          <a:p>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低O</a:t>
            </a:r>
            <a:r>
              <a:rPr lang="zh-CN" altLang="en-US" sz="36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、高CO</a:t>
            </a:r>
            <a:r>
              <a:rPr lang="zh-CN" altLang="en-US" sz="36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、一定湿度、零上低温和</a:t>
            </a:r>
            <a:endPar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低（无）C</a:t>
            </a:r>
            <a:r>
              <a:rPr lang="zh-CN" altLang="en-US" sz="36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H</a:t>
            </a:r>
            <a:r>
              <a:rPr lang="zh-CN" altLang="en-US" sz="36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endParaRPr lang="zh-CN" altLang="en-US" sz="36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p:cNvPicPr>
            <a:picLocks noChangeAspect="1"/>
          </p:cNvPicPr>
          <p:nvPr/>
        </p:nvPicPr>
        <p:blipFill>
          <a:blip r:embed="rId1"/>
          <a:srcRect b="6273"/>
          <a:stretch>
            <a:fillRect/>
          </a:stretch>
        </p:blipFill>
        <p:spPr>
          <a:xfrm rot="10800000">
            <a:off x="-4724" y="5512607"/>
            <a:ext cx="1504157" cy="1342952"/>
          </a:xfrm>
          <a:prstGeom prst="rect">
            <a:avLst/>
          </a:prstGeom>
        </p:spPr>
      </p:pic>
      <p:pic>
        <p:nvPicPr>
          <p:cNvPr id="13" name="图片 12"/>
          <p:cNvPicPr>
            <a:picLocks noChangeAspect="1"/>
          </p:cNvPicPr>
          <p:nvPr/>
        </p:nvPicPr>
        <p:blipFill>
          <a:blip r:embed="rId1"/>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blinds(horizontal)">
                                      <p:cBhvr>
                                        <p:cTn id="7" dur="500"/>
                                        <p:tgtEl>
                                          <p:spTgt spid="583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74"/>
                                        </p:tgtEl>
                                        <p:attrNameLst>
                                          <p:attrName>style.visibility</p:attrName>
                                        </p:attrNameLst>
                                      </p:cBhvr>
                                      <p:to>
                                        <p:strVal val="visible"/>
                                      </p:to>
                                    </p:set>
                                    <p:animEffect transition="in" filter="blinds(horizontal)">
                                      <p:cBhvr>
                                        <p:cTn id="12" dur="500"/>
                                        <p:tgtEl>
                                          <p:spTgt spid="58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P spid="5837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框 61441"/>
          <p:cNvSpPr txBox="1"/>
          <p:nvPr/>
        </p:nvSpPr>
        <p:spPr>
          <a:xfrm>
            <a:off x="156210" y="109855"/>
            <a:ext cx="12068810" cy="953135"/>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下图表示某种植物的非绿色器官在不同的氧浓度下O</a:t>
            </a:r>
            <a:r>
              <a:rPr lang="zh-CN" altLang="en-US" sz="2800" b="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吸收量和CO</a:t>
            </a:r>
            <a:r>
              <a:rPr lang="zh-CN" altLang="en-US" sz="2800" b="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生成量的变化，请据图回答：</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7587" name="图片 61442"/>
          <p:cNvPicPr>
            <a:picLocks noChangeAspect="1"/>
          </p:cNvPicPr>
          <p:nvPr/>
        </p:nvPicPr>
        <p:blipFill>
          <a:blip r:embed="rId1">
            <a:lum bright="-12000" contrast="29999"/>
          </a:blip>
          <a:stretch>
            <a:fillRect/>
          </a:stretch>
        </p:blipFill>
        <p:spPr>
          <a:xfrm>
            <a:off x="1564640" y="1089660"/>
            <a:ext cx="8338820" cy="3550920"/>
          </a:xfrm>
          <a:prstGeom prst="rect">
            <a:avLst/>
          </a:prstGeom>
          <a:noFill/>
          <a:ln w="9525">
            <a:noFill/>
          </a:ln>
        </p:spPr>
      </p:pic>
      <p:sp>
        <p:nvSpPr>
          <p:cNvPr id="61445" name="文本框 61444"/>
          <p:cNvSpPr txBox="1"/>
          <p:nvPr/>
        </p:nvSpPr>
        <p:spPr>
          <a:xfrm>
            <a:off x="279400" y="6250305"/>
            <a:ext cx="11945620"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所绘曲线应能表现下降趋势，并经过</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Q</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以及</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点在</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轴上的投影点</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7589" name="文本框 1"/>
          <p:cNvSpPr txBox="1"/>
          <p:nvPr/>
        </p:nvSpPr>
        <p:spPr>
          <a:xfrm>
            <a:off x="63500" y="4699000"/>
            <a:ext cx="12128500" cy="2061210"/>
          </a:xfrm>
          <a:prstGeom prst="rect">
            <a:avLst/>
          </a:prstGeom>
          <a:noFill/>
          <a:ln w="9525">
            <a:noFill/>
          </a:ln>
        </p:spPr>
        <p:txBody>
          <a:bodyPr wrap="square" anchor="t" anchorCtr="0">
            <a:spAutoFit/>
          </a:bodyPr>
          <a:lstStyle/>
          <a:p>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(1)图中曲线QR区段CO</a:t>
            </a:r>
            <a:r>
              <a:rPr lang="zh-CN" altLang="en-US" sz="3200" b="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生成量急剧减少的主要原因是</a:t>
            </a:r>
            <a:r>
              <a:rPr lang="zh-CN" altLang="en-US" sz="32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(2)在原图中绘出无氧呼吸产生的CO</a:t>
            </a:r>
            <a:r>
              <a:rPr lang="zh-CN" altLang="en-US" sz="3200" b="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随氧气浓度变化而变化的曲线。</a:t>
            </a:r>
            <a:endPar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579120" y="5154930"/>
            <a:ext cx="980757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氧气浓度低，无氧呼吸被抑制，有氧呼吸很微弱</a:t>
            </a:r>
            <a:endParaRPr lang="zh-CN" altLang="en-US" sz="32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5">
                                            <p:txEl>
                                              <p:pRg st="0" end="0"/>
                                            </p:txEl>
                                          </p:spTgt>
                                        </p:tgtEl>
                                        <p:attrNameLst>
                                          <p:attrName>style.visibility</p:attrName>
                                        </p:attrNameLst>
                                      </p:cBhvr>
                                      <p:to>
                                        <p:strVal val="visible"/>
                                      </p:to>
                                    </p:set>
                                    <p:anim calcmode="lin" valueType="num">
                                      <p:cBhvr additive="base">
                                        <p:cTn id="7" dur="500" fill="hold"/>
                                        <p:tgtEl>
                                          <p:spTgt spid="6144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框 62465"/>
          <p:cNvSpPr txBox="1"/>
          <p:nvPr/>
        </p:nvSpPr>
        <p:spPr>
          <a:xfrm>
            <a:off x="98425" y="3444875"/>
            <a:ext cx="11993880" cy="2934335"/>
          </a:xfrm>
          <a:prstGeom prst="rect">
            <a:avLst/>
          </a:prstGeom>
          <a:noFill/>
          <a:ln w="9525">
            <a:noFill/>
          </a:ln>
        </p:spPr>
        <p:txBody>
          <a:bodyPr wrap="square" anchor="t" anchorCtr="0">
            <a:spAutoFit/>
          </a:bodyPr>
          <a:lstStyle/>
          <a:p>
            <a:pPr>
              <a:lnSpc>
                <a:spcPct val="110000"/>
              </a:lnSpc>
            </a:pP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若图中的</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AB</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段与</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BC</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段的距离等长，说明此时有氧呼吸释放的</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CO2</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与无氧呼吸释放的</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CO</a:t>
            </a:r>
            <a:r>
              <a:rPr lang="en-US" altLang="zh-CN" sz="2800" b="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相比</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_</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___</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___(</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填“一样多”或“更多”或“更少”</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，有氧呼吸消耗的葡萄糖量是无氧呼吸的</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_______</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倍。</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在长途运输新鲜蔬菜时，常常向塑料袋中充入氮气，目的是</a:t>
            </a:r>
            <a:r>
              <a:rPr lang="en-US" altLang="zh-CN" sz="28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。你认为氧浓度应调节到</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________</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点的对应浓度时，更有利于蔬菜的运输，试说明理由：</a:t>
            </a:r>
            <a:r>
              <a:rPr lang="en-US" alt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______________</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8611" name="图片 62466"/>
          <p:cNvPicPr>
            <a:picLocks noChangeAspect="1"/>
          </p:cNvPicPr>
          <p:nvPr/>
        </p:nvPicPr>
        <p:blipFill>
          <a:blip r:embed="rId1">
            <a:lum bright="-12000" contrast="29999"/>
          </a:blip>
          <a:stretch>
            <a:fillRect/>
          </a:stretch>
        </p:blipFill>
        <p:spPr>
          <a:xfrm>
            <a:off x="2066925" y="25400"/>
            <a:ext cx="8176895" cy="3514090"/>
          </a:xfrm>
          <a:prstGeom prst="rect">
            <a:avLst/>
          </a:prstGeom>
          <a:noFill/>
          <a:ln w="9525">
            <a:noFill/>
          </a:ln>
        </p:spPr>
      </p:pic>
      <p:sp>
        <p:nvSpPr>
          <p:cNvPr id="62468" name="文本框 62467"/>
          <p:cNvSpPr txBox="1"/>
          <p:nvPr/>
        </p:nvSpPr>
        <p:spPr>
          <a:xfrm>
            <a:off x="3790315" y="3938905"/>
            <a:ext cx="1364615"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一样</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62469" name="文本框 62468"/>
          <p:cNvSpPr txBox="1"/>
          <p:nvPr/>
        </p:nvSpPr>
        <p:spPr>
          <a:xfrm>
            <a:off x="5473700" y="4410075"/>
            <a:ext cx="1363980"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1/3</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62470" name="文本框 62469"/>
          <p:cNvSpPr txBox="1"/>
          <p:nvPr/>
        </p:nvSpPr>
        <p:spPr>
          <a:xfrm>
            <a:off x="527685" y="5349875"/>
            <a:ext cx="7712075" cy="521970"/>
          </a:xfrm>
          <a:prstGeom prst="rect">
            <a:avLst/>
          </a:prstGeom>
          <a:noFill/>
          <a:ln w="9525">
            <a:noFill/>
          </a:ln>
        </p:spPr>
        <p:txBody>
          <a:bodyPr wrap="square" anchor="t" anchorCtr="0">
            <a:spAutoFit/>
          </a:bodyPr>
          <a:lstStyle/>
          <a:p>
            <a:r>
              <a:rPr lang="zh-CN" altLang="en-US" sz="2800" b="1">
                <a:solidFill>
                  <a:srgbClr val="0000FF"/>
                </a:solidFill>
                <a:latin typeface="微软雅黑" panose="020B0503020204020204" pitchFamily="34" charset="-122"/>
                <a:ea typeface="微软雅黑" panose="020B0503020204020204" pitchFamily="34" charset="-122"/>
              </a:rPr>
              <a:t>降低氧气浓度，减少有机物的消耗</a:t>
            </a:r>
            <a:endParaRPr lang="zh-CN" altLang="en-US" sz="2800" b="1">
              <a:solidFill>
                <a:srgbClr val="0000FF"/>
              </a:solidFill>
              <a:latin typeface="微软雅黑" panose="020B0503020204020204" pitchFamily="34" charset="-122"/>
              <a:ea typeface="微软雅黑" panose="020B0503020204020204" pitchFamily="34" charset="-122"/>
            </a:endParaRPr>
          </a:p>
        </p:txBody>
      </p:sp>
      <p:sp>
        <p:nvSpPr>
          <p:cNvPr id="62471" name="文本框 62470"/>
          <p:cNvSpPr txBox="1"/>
          <p:nvPr/>
        </p:nvSpPr>
        <p:spPr>
          <a:xfrm>
            <a:off x="10220960" y="5349875"/>
            <a:ext cx="1087120"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rPr>
              <a:t>R</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62472" name="文本框 62471"/>
          <p:cNvSpPr txBox="1"/>
          <p:nvPr/>
        </p:nvSpPr>
        <p:spPr>
          <a:xfrm>
            <a:off x="98425" y="6289675"/>
            <a:ext cx="12094210" cy="521970"/>
          </a:xfrm>
          <a:prstGeom prst="rect">
            <a:avLst/>
          </a:prstGeom>
          <a:noFill/>
          <a:ln w="9525">
            <a:noFill/>
          </a:ln>
        </p:spPr>
        <p:txBody>
          <a:bodyPr wrap="square" anchor="t" anchorCtr="0">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此时有氧呼吸强度较低，同时又抑制无氧呼吸，蔬菜中的有机物消耗较少</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图片 12"/>
          <p:cNvPicPr>
            <a:picLocks noChangeAspect="1"/>
          </p:cNvPicPr>
          <p:nvPr/>
        </p:nvPicPr>
        <p:blipFill>
          <a:blip r:embed="rId2"/>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 calcmode="lin" valueType="num">
                                      <p:cBhvr additive="base">
                                        <p:cTn id="7" dur="500" fill="hold"/>
                                        <p:tgtEl>
                                          <p:spTgt spid="624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9">
                                            <p:txEl>
                                              <p:pRg st="0" end="0"/>
                                            </p:txEl>
                                          </p:spTgt>
                                        </p:tgtEl>
                                        <p:attrNameLst>
                                          <p:attrName>style.visibility</p:attrName>
                                        </p:attrNameLst>
                                      </p:cBhvr>
                                      <p:to>
                                        <p:strVal val="visible"/>
                                      </p:to>
                                    </p:set>
                                    <p:anim calcmode="lin" valueType="num">
                                      <p:cBhvr additive="base">
                                        <p:cTn id="13" dur="500" fill="hold"/>
                                        <p:tgtEl>
                                          <p:spTgt spid="6246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470">
                                            <p:txEl>
                                              <p:pRg st="0" end="0"/>
                                            </p:txEl>
                                          </p:spTgt>
                                        </p:tgtEl>
                                        <p:attrNameLst>
                                          <p:attrName>style.visibility</p:attrName>
                                        </p:attrNameLst>
                                      </p:cBhvr>
                                      <p:to>
                                        <p:strVal val="visible"/>
                                      </p:to>
                                    </p:set>
                                    <p:anim calcmode="lin" valueType="num">
                                      <p:cBhvr additive="base">
                                        <p:cTn id="19" dur="500" fill="hold"/>
                                        <p:tgtEl>
                                          <p:spTgt spid="6247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471">
                                            <p:txEl>
                                              <p:pRg st="0" end="0"/>
                                            </p:txEl>
                                          </p:spTgt>
                                        </p:tgtEl>
                                        <p:attrNameLst>
                                          <p:attrName>style.visibility</p:attrName>
                                        </p:attrNameLst>
                                      </p:cBhvr>
                                      <p:to>
                                        <p:strVal val="visible"/>
                                      </p:to>
                                    </p:set>
                                    <p:anim calcmode="lin" valueType="num">
                                      <p:cBhvr additive="base">
                                        <p:cTn id="25" dur="500" fill="hold"/>
                                        <p:tgtEl>
                                          <p:spTgt spid="6247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2472">
                                            <p:txEl>
                                              <p:pRg st="0" end="0"/>
                                            </p:txEl>
                                          </p:spTgt>
                                        </p:tgtEl>
                                        <p:attrNameLst>
                                          <p:attrName>style.visibility</p:attrName>
                                        </p:attrNameLst>
                                      </p:cBhvr>
                                      <p:to>
                                        <p:strVal val="visible"/>
                                      </p:to>
                                    </p:set>
                                    <p:anim calcmode="lin" valueType="num">
                                      <p:cBhvr additive="base">
                                        <p:cTn id="31" dur="500" fill="hold"/>
                                        <p:tgtEl>
                                          <p:spTgt spid="6247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47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框 63489"/>
          <p:cNvSpPr txBox="1"/>
          <p:nvPr/>
        </p:nvSpPr>
        <p:spPr>
          <a:xfrm>
            <a:off x="52070" y="3430905"/>
            <a:ext cx="12139930" cy="3044190"/>
          </a:xfrm>
          <a:prstGeom prst="rect">
            <a:avLst/>
          </a:prstGeom>
          <a:noFill/>
          <a:ln w="9525">
            <a:noFill/>
          </a:ln>
        </p:spPr>
        <p:txBody>
          <a:bodyPr wrap="square" anchor="t" anchorCtr="0">
            <a:spAutoFit/>
          </a:bodyPr>
          <a:lstStyle/>
          <a:p>
            <a:pPr>
              <a:lnSpc>
                <a:spcPct val="120000"/>
              </a:lnSpc>
            </a:pPr>
            <a:r>
              <a:rPr lang="en-US" altLang="zh-CN"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32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点的生物学意义是无氧呼吸消失点，由纵轴CO</a:t>
            </a:r>
            <a:r>
              <a:rPr lang="zh-CN" altLang="en-US" sz="3200" b="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的生成量和O</a:t>
            </a:r>
            <a:r>
              <a:rPr lang="zh-CN" altLang="en-US" sz="3200" b="1" baseline="-25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的吸收量围成的面积所代表的生物学意义是 </a:t>
            </a:r>
            <a:r>
              <a:rPr lang="zh-CN" altLang="en-US" sz="32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（6）由R到P, CO2的释放量又不断增加, 其主要原因是</a:t>
            </a:r>
            <a:r>
              <a:rPr lang="zh-CN" altLang="en-US" sz="3200" b="1" u="sng">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9635" name="图片 63490"/>
          <p:cNvPicPr>
            <a:picLocks noChangeAspect="1"/>
          </p:cNvPicPr>
          <p:nvPr/>
        </p:nvPicPr>
        <p:blipFill>
          <a:blip r:embed="rId1">
            <a:lum bright="-12000" contrast="29999"/>
          </a:blip>
          <a:stretch>
            <a:fillRect/>
          </a:stretch>
        </p:blipFill>
        <p:spPr>
          <a:xfrm>
            <a:off x="1413510" y="14605"/>
            <a:ext cx="8778875" cy="3467735"/>
          </a:xfrm>
          <a:prstGeom prst="rect">
            <a:avLst/>
          </a:prstGeom>
          <a:noFill/>
          <a:ln w="9525">
            <a:noFill/>
          </a:ln>
        </p:spPr>
      </p:pic>
      <p:sp>
        <p:nvSpPr>
          <p:cNvPr id="63492" name="文本框 63491"/>
          <p:cNvSpPr txBox="1"/>
          <p:nvPr/>
        </p:nvSpPr>
        <p:spPr>
          <a:xfrm>
            <a:off x="1019810" y="3481705"/>
            <a:ext cx="1165860"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rPr>
              <a:t>P</a:t>
            </a:r>
            <a:endParaRPr lang="zh-CN" altLang="en-US" sz="3200" b="1">
              <a:solidFill>
                <a:srgbClr val="FF0000"/>
              </a:solidFill>
              <a:latin typeface="微软雅黑" panose="020B0503020204020204" pitchFamily="34" charset="-122"/>
              <a:ea typeface="微软雅黑" panose="020B0503020204020204" pitchFamily="34" charset="-122"/>
            </a:endParaRPr>
          </a:p>
        </p:txBody>
      </p:sp>
      <p:sp>
        <p:nvSpPr>
          <p:cNvPr id="63493" name="文本框 63492"/>
          <p:cNvSpPr txBox="1"/>
          <p:nvPr/>
        </p:nvSpPr>
        <p:spPr>
          <a:xfrm>
            <a:off x="670560" y="4660900"/>
            <a:ext cx="10902950"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随着氧浓度增大过程中，无氧呼吸生成的CO</a:t>
            </a:r>
            <a:r>
              <a:rPr lang="zh-CN" altLang="en-US" sz="32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总量 </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3494" name="文本框 63493"/>
          <p:cNvSpPr txBox="1"/>
          <p:nvPr/>
        </p:nvSpPr>
        <p:spPr>
          <a:xfrm>
            <a:off x="643890" y="5786755"/>
            <a:ext cx="10903585" cy="583565"/>
          </a:xfrm>
          <a:prstGeom prst="rect">
            <a:avLst/>
          </a:prstGeom>
          <a:noFill/>
          <a:ln w="9525">
            <a:noFill/>
          </a:ln>
        </p:spPr>
        <p:txBody>
          <a:bodyPr wrap="square" anchor="t" anchorCtr="0">
            <a:spAutoFit/>
          </a:bodyPr>
          <a:lstStyle/>
          <a:p>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氧气充足时, 有氧呼吸加强,释放CO</a:t>
            </a:r>
            <a:r>
              <a:rPr lang="zh-CN" altLang="en-US" sz="32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量增多</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图片 12"/>
          <p:cNvPicPr>
            <a:picLocks noChangeAspect="1"/>
          </p:cNvPicPr>
          <p:nvPr/>
        </p:nvPicPr>
        <p:blipFill>
          <a:blip r:embed="rId2"/>
          <a:srcRect b="6273"/>
          <a:stretch>
            <a:fillRect/>
          </a:stretch>
        </p:blipFill>
        <p:spPr>
          <a:xfrm>
            <a:off x="10720492" y="1171"/>
            <a:ext cx="1480676" cy="132264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anim calcmode="lin" valueType="num">
                                      <p:cBhvr additive="base">
                                        <p:cTn id="7" dur="500" fill="hold"/>
                                        <p:tgtEl>
                                          <p:spTgt spid="634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3">
                                            <p:txEl>
                                              <p:charRg st="0" end="24"/>
                                            </p:txEl>
                                          </p:spTgt>
                                        </p:tgtEl>
                                        <p:attrNameLst>
                                          <p:attrName>style.visibility</p:attrName>
                                        </p:attrNameLst>
                                      </p:cBhvr>
                                      <p:to>
                                        <p:strVal val="visible"/>
                                      </p:to>
                                    </p:set>
                                    <p:anim calcmode="lin" valueType="num">
                                      <p:cBhvr additive="base">
                                        <p:cTn id="13" dur="500" fill="hold"/>
                                        <p:tgtEl>
                                          <p:spTgt spid="63493">
                                            <p:txEl>
                                              <p:charRg st="0" end="2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3">
                                            <p:txEl>
                                              <p:charRg st="0" end="2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494"/>
                                        </p:tgtEl>
                                        <p:attrNameLst>
                                          <p:attrName>style.visibility</p:attrName>
                                        </p:attrNameLst>
                                      </p:cBhvr>
                                      <p:to>
                                        <p:strVal val="visible"/>
                                      </p:to>
                                    </p:set>
                                    <p:anim calcmode="lin" valueType="num">
                                      <p:cBhvr additive="base">
                                        <p:cTn id="19" dur="500" fill="hold"/>
                                        <p:tgtEl>
                                          <p:spTgt spid="63494"/>
                                        </p:tgtEl>
                                        <p:attrNameLst>
                                          <p:attrName>ppt_x</p:attrName>
                                        </p:attrNameLst>
                                      </p:cBhvr>
                                      <p:tavLst>
                                        <p:tav tm="0">
                                          <p:val>
                                            <p:strVal val="#ppt_x"/>
                                          </p:val>
                                        </p:tav>
                                        <p:tav tm="100000">
                                          <p:val>
                                            <p:strVal val="#ppt_x"/>
                                          </p:val>
                                        </p:tav>
                                      </p:tavLst>
                                    </p:anim>
                                    <p:anim calcmode="lin" valueType="num">
                                      <p:cBhvr additive="base">
                                        <p:cTn id="20" dur="500" fill="hold"/>
                                        <p:tgtEl>
                                          <p:spTgt spid="634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41" y="3511"/>
            <a:ext cx="12178884" cy="6850978"/>
          </a:xfrm>
          <a:prstGeom prst="rect">
            <a:avLst/>
          </a:prstGeom>
          <a:solidFill>
            <a:srgbClr val="00B050">
              <a:alpha val="6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 name="矩形 1"/>
          <p:cNvSpPr/>
          <p:nvPr/>
        </p:nvSpPr>
        <p:spPr>
          <a:xfrm>
            <a:off x="4516469" y="1221462"/>
            <a:ext cx="3140031" cy="411891"/>
          </a:xfrm>
          <a:prstGeom prst="rect">
            <a:avLst/>
          </a:prstGeom>
          <a:solidFill>
            <a:srgbClr val="EDB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40" name="椭圆 439"/>
          <p:cNvSpPr/>
          <p:nvPr/>
        </p:nvSpPr>
        <p:spPr>
          <a:xfrm>
            <a:off x="748431" y="2625106"/>
            <a:ext cx="1869989" cy="1869989"/>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41" name="椭圆 440"/>
          <p:cNvSpPr/>
          <p:nvPr/>
        </p:nvSpPr>
        <p:spPr>
          <a:xfrm>
            <a:off x="9955634" y="2646442"/>
            <a:ext cx="1869989" cy="1869989"/>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42" name="文本框 8"/>
          <p:cNvSpPr txBox="1">
            <a:spLocks noChangeArrowheads="1"/>
          </p:cNvSpPr>
          <p:nvPr/>
        </p:nvSpPr>
        <p:spPr bwMode="auto">
          <a:xfrm>
            <a:off x="58258" y="4557509"/>
            <a:ext cx="3617698" cy="58356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Calibri Light" panose="020F0302020204030204" pitchFamily="34" charset="0"/>
                <a:ea typeface="微软雅黑" panose="020B0503020204020204" pitchFamily="34" charset="-122"/>
              </a:defRPr>
            </a:lvl1pPr>
            <a:lvl2pPr marL="742950" indent="-285750">
              <a:defRPr sz="1300">
                <a:solidFill>
                  <a:schemeClr val="tx1"/>
                </a:solidFill>
                <a:latin typeface="Calibri Light" panose="020F0302020204030204" pitchFamily="34" charset="0"/>
                <a:ea typeface="微软雅黑" panose="020B0503020204020204" pitchFamily="34" charset="-122"/>
              </a:defRPr>
            </a:lvl2pPr>
            <a:lvl3pPr marL="1143000" indent="-228600">
              <a:defRPr sz="1300">
                <a:solidFill>
                  <a:schemeClr val="tx1"/>
                </a:solidFill>
                <a:latin typeface="Calibri Light" panose="020F0302020204030204" pitchFamily="34" charset="0"/>
                <a:ea typeface="微软雅黑" panose="020B0503020204020204" pitchFamily="34" charset="-122"/>
              </a:defRPr>
            </a:lvl3pPr>
            <a:lvl4pPr marL="1600200" indent="-228600">
              <a:defRPr sz="1300">
                <a:solidFill>
                  <a:schemeClr val="tx1"/>
                </a:solidFill>
                <a:latin typeface="Calibri Light" panose="020F0302020204030204" pitchFamily="34" charset="0"/>
                <a:ea typeface="微软雅黑" panose="020B0503020204020204" pitchFamily="34" charset="-122"/>
              </a:defRPr>
            </a:lvl4pPr>
            <a:lvl5pPr marL="2057400" indent="-228600">
              <a:defRPr sz="1300">
                <a:solidFill>
                  <a:schemeClr val="tx1"/>
                </a:solidFill>
                <a:latin typeface="Calibri Light" panose="020F030202020403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9pPr>
          </a:lstStyle>
          <a:p>
            <a:pPr lvl="0" algn="l" defTabSz="685800" fontAlgn="base">
              <a:buClrTx/>
              <a:buSzTx/>
              <a:buFontTx/>
              <a:defRPr/>
            </a:pPr>
            <a:r>
              <a:rPr lang="zh-CN" altLang="en-US" sz="3200" b="1" noProof="0">
                <a:ln>
                  <a:noFill/>
                </a:ln>
                <a:solidFill>
                  <a:prstClr val="white"/>
                </a:solidFill>
                <a:effectLst/>
                <a:uLnTx/>
                <a:uFillTx/>
                <a:latin typeface="微软雅黑" panose="020B0503020204020204" pitchFamily="34" charset="-122"/>
                <a:sym typeface="+mn-ea"/>
              </a:rPr>
              <a:t>设计尺寸：16:9</a:t>
            </a:r>
            <a:endParaRPr lang="zh-CN" altLang="en-US" sz="3200" b="1" noProof="0">
              <a:ln>
                <a:noFill/>
              </a:ln>
              <a:solidFill>
                <a:prstClr val="white"/>
              </a:solidFill>
              <a:effectLst/>
              <a:uLnTx/>
              <a:uFillTx/>
              <a:latin typeface="微软雅黑" panose="020B0503020204020204" pitchFamily="34" charset="-122"/>
              <a:sym typeface="+mn-ea"/>
            </a:endParaRPr>
          </a:p>
        </p:txBody>
      </p:sp>
      <p:sp>
        <p:nvSpPr>
          <p:cNvPr id="443" name="文本框 13"/>
          <p:cNvSpPr txBox="1">
            <a:spLocks noChangeArrowheads="1"/>
          </p:cNvSpPr>
          <p:nvPr/>
        </p:nvSpPr>
        <p:spPr bwMode="auto">
          <a:xfrm>
            <a:off x="3675321" y="4557509"/>
            <a:ext cx="2154887" cy="58356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a:spAutoFit/>
          </a:bodyPr>
          <a:lstStyle>
            <a:lvl1pPr>
              <a:defRPr sz="1300">
                <a:solidFill>
                  <a:schemeClr val="tx1"/>
                </a:solidFill>
                <a:latin typeface="Calibri Light" panose="020F0302020204030204" pitchFamily="34" charset="0"/>
                <a:ea typeface="微软雅黑" panose="020B0503020204020204" pitchFamily="34" charset="-122"/>
              </a:defRPr>
            </a:lvl1pPr>
            <a:lvl2pPr marL="742950" indent="-285750">
              <a:defRPr sz="1300">
                <a:solidFill>
                  <a:schemeClr val="tx1"/>
                </a:solidFill>
                <a:latin typeface="Calibri Light" panose="020F0302020204030204" pitchFamily="34" charset="0"/>
                <a:ea typeface="微软雅黑" panose="020B0503020204020204" pitchFamily="34" charset="-122"/>
              </a:defRPr>
            </a:lvl2pPr>
            <a:lvl3pPr marL="1143000" indent="-228600">
              <a:defRPr sz="1300">
                <a:solidFill>
                  <a:schemeClr val="tx1"/>
                </a:solidFill>
                <a:latin typeface="Calibri Light" panose="020F0302020204030204" pitchFamily="34" charset="0"/>
                <a:ea typeface="微软雅黑" panose="020B0503020204020204" pitchFamily="34" charset="-122"/>
              </a:defRPr>
            </a:lvl3pPr>
            <a:lvl4pPr marL="1600200" indent="-228600">
              <a:defRPr sz="1300">
                <a:solidFill>
                  <a:schemeClr val="tx1"/>
                </a:solidFill>
                <a:latin typeface="Calibri Light" panose="020F0302020204030204" pitchFamily="34" charset="0"/>
                <a:ea typeface="微软雅黑" panose="020B0503020204020204" pitchFamily="34" charset="-122"/>
              </a:defRPr>
            </a:lvl4pPr>
            <a:lvl5pPr marL="2057400" indent="-228600">
              <a:defRPr sz="1300">
                <a:solidFill>
                  <a:schemeClr val="tx1"/>
                </a:solidFill>
                <a:latin typeface="Calibri Light" panose="020F030202020403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9pPr>
          </a:lstStyle>
          <a:p>
            <a:pPr lvl="0" algn="l" defTabSz="685800" fontAlgn="base">
              <a:buClrTx/>
              <a:buSzTx/>
              <a:buFontTx/>
              <a:defRPr/>
            </a:pPr>
            <a:r>
              <a:rPr lang="zh-CN" altLang="en-US" sz="3200" b="1" noProof="0">
                <a:ln>
                  <a:noFill/>
                </a:ln>
                <a:solidFill>
                  <a:prstClr val="white"/>
                </a:solidFill>
                <a:effectLst/>
                <a:uLnTx/>
                <a:uFillTx/>
                <a:latin typeface="微软雅黑" panose="020B0503020204020204" pitchFamily="34" charset="-122"/>
                <a:sym typeface="+mn-ea"/>
              </a:rPr>
              <a:t>易于编辑</a:t>
            </a:r>
            <a:endParaRPr lang="zh-CN" altLang="en-US" sz="3200" b="1" noProof="0">
              <a:ln>
                <a:noFill/>
              </a:ln>
              <a:solidFill>
                <a:prstClr val="white"/>
              </a:solidFill>
              <a:effectLst/>
              <a:uLnTx/>
              <a:uFillTx/>
              <a:latin typeface="微软雅黑" panose="020B0503020204020204" pitchFamily="34" charset="-122"/>
              <a:sym typeface="+mn-ea"/>
            </a:endParaRPr>
          </a:p>
        </p:txBody>
      </p:sp>
      <p:sp>
        <p:nvSpPr>
          <p:cNvPr id="444" name="文本框 17"/>
          <p:cNvSpPr txBox="1">
            <a:spLocks noChangeArrowheads="1"/>
          </p:cNvSpPr>
          <p:nvPr/>
        </p:nvSpPr>
        <p:spPr bwMode="auto">
          <a:xfrm>
            <a:off x="6219037" y="4595429"/>
            <a:ext cx="30276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微软雅黑" panose="020B0503020204020204" pitchFamily="34" charset="-122"/>
              </a:defRPr>
            </a:lvl1pPr>
            <a:lvl2pPr marL="742950" indent="-285750">
              <a:defRPr sz="1300">
                <a:solidFill>
                  <a:schemeClr val="tx1"/>
                </a:solidFill>
                <a:latin typeface="Calibri Light" panose="020F0302020204030204" pitchFamily="34" charset="0"/>
                <a:ea typeface="微软雅黑" panose="020B0503020204020204" pitchFamily="34" charset="-122"/>
              </a:defRPr>
            </a:lvl2pPr>
            <a:lvl3pPr marL="1143000" indent="-228600">
              <a:defRPr sz="1300">
                <a:solidFill>
                  <a:schemeClr val="tx1"/>
                </a:solidFill>
                <a:latin typeface="Calibri Light" panose="020F0302020204030204" pitchFamily="34" charset="0"/>
                <a:ea typeface="微软雅黑" panose="020B0503020204020204" pitchFamily="34" charset="-122"/>
              </a:defRPr>
            </a:lvl3pPr>
            <a:lvl4pPr marL="1600200" indent="-228600">
              <a:defRPr sz="1300">
                <a:solidFill>
                  <a:schemeClr val="tx1"/>
                </a:solidFill>
                <a:latin typeface="Calibri Light" panose="020F0302020204030204" pitchFamily="34" charset="0"/>
                <a:ea typeface="微软雅黑" panose="020B0503020204020204" pitchFamily="34" charset="-122"/>
              </a:defRPr>
            </a:lvl4pPr>
            <a:lvl5pPr marL="2057400" indent="-228600">
              <a:defRPr sz="1300">
                <a:solidFill>
                  <a:schemeClr val="tx1"/>
                </a:solidFill>
                <a:latin typeface="Calibri Light" panose="020F030202020403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pitchFamily="34" charset="-122"/>
              </a:defRPr>
            </a:lvl9pPr>
          </a:lstStyle>
          <a:p>
            <a:pPr lvl="0" defTabSz="685800" fontAlgn="base">
              <a:spcBef>
                <a:spcPct val="0"/>
              </a:spcBef>
              <a:spcAft>
                <a:spcPct val="0"/>
              </a:spcAft>
              <a:defRPr/>
            </a:pPr>
            <a:r>
              <a:rPr kumimoji="0" lang="zh-CN" altLang="en-US" sz="32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中文</a:t>
            </a:r>
            <a:r>
              <a:rPr lang="zh-CN" altLang="en-US" sz="3200" b="1">
                <a:solidFill>
                  <a:prstClr val="white"/>
                </a:solidFill>
                <a:latin typeface="微软雅黑" panose="020B0503020204020204" pitchFamily="34" charset="-122"/>
              </a:rPr>
              <a:t>：</a:t>
            </a:r>
            <a:r>
              <a:rPr kumimoji="0" lang="zh-CN" altLang="en-US" sz="32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微软雅黑</a:t>
            </a:r>
            <a:endParaRPr kumimoji="0" lang="zh-CN" altLang="en-US" sz="32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47" name="文本框 446"/>
          <p:cNvSpPr txBox="1">
            <a:spLocks noChangeArrowheads="1"/>
          </p:cNvSpPr>
          <p:nvPr/>
        </p:nvSpPr>
        <p:spPr bwMode="auto">
          <a:xfrm>
            <a:off x="4648200" y="654665"/>
            <a:ext cx="2895600" cy="912495"/>
          </a:xfrm>
          <a:prstGeom prst="rect">
            <a:avLst/>
          </a:prstGeom>
          <a:ln>
            <a:noFill/>
          </a:ln>
        </p:spPr>
        <p:txBody>
          <a:bodyPr wrap="none">
            <a:spAutoFit/>
          </a:bodyPr>
          <a:lstStyle>
            <a:defPPr>
              <a:defRPr lang="en-US"/>
            </a:defPPr>
            <a:lvl1pPr algn="ctr">
              <a:defRPr sz="4000" kern="100">
                <a:solidFill>
                  <a:srgbClr val="51688A"/>
                </a:solidFill>
                <a:latin typeface="+mj-ea"/>
                <a:ea typeface="+mj-ea"/>
                <a:cs typeface="Times New Roman" panose="02020603050405020304" pitchFamily="2" charset="0"/>
              </a:defRPr>
            </a:lvl1pPr>
          </a:lstStyle>
          <a:p>
            <a:r>
              <a:rPr lang="zh-CN" altLang="en-US" sz="5335" b="1">
                <a:solidFill>
                  <a:schemeClr val="bg1"/>
                </a:solidFill>
                <a:latin typeface="微软雅黑" panose="020B0503020204020204" pitchFamily="34" charset="-122"/>
                <a:ea typeface="微软雅黑" panose="020B0503020204020204" pitchFamily="34" charset="-122"/>
              </a:rPr>
              <a:t>使用说明</a:t>
            </a:r>
            <a:endParaRPr lang="zh-CN" altLang="en-US" sz="5335" b="1">
              <a:solidFill>
                <a:schemeClr val="bg1"/>
              </a:solidFill>
              <a:latin typeface="微软雅黑" panose="020B0503020204020204" pitchFamily="34" charset="-122"/>
              <a:ea typeface="微软雅黑" panose="020B0503020204020204" pitchFamily="34" charset="-122"/>
            </a:endParaRPr>
          </a:p>
        </p:txBody>
      </p:sp>
      <p:sp>
        <p:nvSpPr>
          <p:cNvPr id="448" name="Freeform 5"/>
          <p:cNvSpPr>
            <a:spLocks noEditPoints="1"/>
          </p:cNvSpPr>
          <p:nvPr/>
        </p:nvSpPr>
        <p:spPr bwMode="auto">
          <a:xfrm>
            <a:off x="1095209" y="2982844"/>
            <a:ext cx="1162975" cy="1156632"/>
          </a:xfrm>
          <a:custGeom>
            <a:avLst/>
            <a:gdLst>
              <a:gd name="T0" fmla="*/ 474 w 550"/>
              <a:gd name="T1" fmla="*/ 105 h 547"/>
              <a:gd name="T2" fmla="*/ 550 w 550"/>
              <a:gd name="T3" fmla="*/ 31 h 547"/>
              <a:gd name="T4" fmla="*/ 532 w 550"/>
              <a:gd name="T5" fmla="*/ 12 h 547"/>
              <a:gd name="T6" fmla="*/ 468 w 550"/>
              <a:gd name="T7" fmla="*/ 73 h 547"/>
              <a:gd name="T8" fmla="*/ 166 w 550"/>
              <a:gd name="T9" fmla="*/ 73 h 547"/>
              <a:gd name="T10" fmla="*/ 166 w 550"/>
              <a:gd name="T11" fmla="*/ 0 h 547"/>
              <a:gd name="T12" fmla="*/ 72 w 550"/>
              <a:gd name="T13" fmla="*/ 0 h 547"/>
              <a:gd name="T14" fmla="*/ 72 w 550"/>
              <a:gd name="T15" fmla="*/ 73 h 547"/>
              <a:gd name="T16" fmla="*/ 0 w 550"/>
              <a:gd name="T17" fmla="*/ 73 h 547"/>
              <a:gd name="T18" fmla="*/ 0 w 550"/>
              <a:gd name="T19" fmla="*/ 167 h 547"/>
              <a:gd name="T20" fmla="*/ 72 w 550"/>
              <a:gd name="T21" fmla="*/ 167 h 547"/>
              <a:gd name="T22" fmla="*/ 72 w 550"/>
              <a:gd name="T23" fmla="*/ 475 h 547"/>
              <a:gd name="T24" fmla="*/ 380 w 550"/>
              <a:gd name="T25" fmla="*/ 475 h 547"/>
              <a:gd name="T26" fmla="*/ 380 w 550"/>
              <a:gd name="T27" fmla="*/ 547 h 547"/>
              <a:gd name="T28" fmla="*/ 474 w 550"/>
              <a:gd name="T29" fmla="*/ 547 h 547"/>
              <a:gd name="T30" fmla="*/ 474 w 550"/>
              <a:gd name="T31" fmla="*/ 475 h 547"/>
              <a:gd name="T32" fmla="*/ 547 w 550"/>
              <a:gd name="T33" fmla="*/ 475 h 547"/>
              <a:gd name="T34" fmla="*/ 547 w 550"/>
              <a:gd name="T35" fmla="*/ 381 h 547"/>
              <a:gd name="T36" fmla="*/ 474 w 550"/>
              <a:gd name="T37" fmla="*/ 381 h 547"/>
              <a:gd name="T38" fmla="*/ 474 w 550"/>
              <a:gd name="T39" fmla="*/ 105 h 547"/>
              <a:gd name="T40" fmla="*/ 447 w 550"/>
              <a:gd name="T41" fmla="*/ 381 h 547"/>
              <a:gd name="T42" fmla="*/ 406 w 550"/>
              <a:gd name="T43" fmla="*/ 381 h 547"/>
              <a:gd name="T44" fmla="*/ 406 w 550"/>
              <a:gd name="T45" fmla="*/ 171 h 547"/>
              <a:gd name="T46" fmla="*/ 447 w 550"/>
              <a:gd name="T47" fmla="*/ 130 h 547"/>
              <a:gd name="T48" fmla="*/ 447 w 550"/>
              <a:gd name="T49" fmla="*/ 381 h 547"/>
              <a:gd name="T50" fmla="*/ 371 w 550"/>
              <a:gd name="T51" fmla="*/ 167 h 547"/>
              <a:gd name="T52" fmla="*/ 166 w 550"/>
              <a:gd name="T53" fmla="*/ 366 h 547"/>
              <a:gd name="T54" fmla="*/ 166 w 550"/>
              <a:gd name="T55" fmla="*/ 167 h 547"/>
              <a:gd name="T56" fmla="*/ 371 w 550"/>
              <a:gd name="T57" fmla="*/ 167 h 547"/>
              <a:gd name="T58" fmla="*/ 380 w 550"/>
              <a:gd name="T59" fmla="*/ 196 h 547"/>
              <a:gd name="T60" fmla="*/ 380 w 550"/>
              <a:gd name="T61" fmla="*/ 381 h 547"/>
              <a:gd name="T62" fmla="*/ 189 w 550"/>
              <a:gd name="T63" fmla="*/ 381 h 547"/>
              <a:gd name="T64" fmla="*/ 380 w 550"/>
              <a:gd name="T65" fmla="*/ 196 h 547"/>
              <a:gd name="T66" fmla="*/ 98 w 550"/>
              <a:gd name="T67" fmla="*/ 26 h 547"/>
              <a:gd name="T68" fmla="*/ 140 w 550"/>
              <a:gd name="T69" fmla="*/ 26 h 547"/>
              <a:gd name="T70" fmla="*/ 140 w 550"/>
              <a:gd name="T71" fmla="*/ 73 h 547"/>
              <a:gd name="T72" fmla="*/ 98 w 550"/>
              <a:gd name="T73" fmla="*/ 73 h 547"/>
              <a:gd name="T74" fmla="*/ 98 w 550"/>
              <a:gd name="T75" fmla="*/ 26 h 547"/>
              <a:gd name="T76" fmla="*/ 26 w 550"/>
              <a:gd name="T77" fmla="*/ 100 h 547"/>
              <a:gd name="T78" fmla="*/ 441 w 550"/>
              <a:gd name="T79" fmla="*/ 100 h 547"/>
              <a:gd name="T80" fmla="*/ 398 w 550"/>
              <a:gd name="T81" fmla="*/ 141 h 547"/>
              <a:gd name="T82" fmla="*/ 26 w 550"/>
              <a:gd name="T83" fmla="*/ 141 h 547"/>
              <a:gd name="T84" fmla="*/ 26 w 550"/>
              <a:gd name="T85" fmla="*/ 100 h 547"/>
              <a:gd name="T86" fmla="*/ 447 w 550"/>
              <a:gd name="T87" fmla="*/ 521 h 547"/>
              <a:gd name="T88" fmla="*/ 406 w 550"/>
              <a:gd name="T89" fmla="*/ 521 h 547"/>
              <a:gd name="T90" fmla="*/ 406 w 550"/>
              <a:gd name="T91" fmla="*/ 475 h 547"/>
              <a:gd name="T92" fmla="*/ 447 w 550"/>
              <a:gd name="T93" fmla="*/ 475 h 547"/>
              <a:gd name="T94" fmla="*/ 447 w 550"/>
              <a:gd name="T95" fmla="*/ 521 h 547"/>
              <a:gd name="T96" fmla="*/ 521 w 550"/>
              <a:gd name="T97" fmla="*/ 449 h 547"/>
              <a:gd name="T98" fmla="*/ 98 w 550"/>
              <a:gd name="T99" fmla="*/ 449 h 547"/>
              <a:gd name="T100" fmla="*/ 98 w 550"/>
              <a:gd name="T101" fmla="*/ 167 h 547"/>
              <a:gd name="T102" fmla="*/ 140 w 550"/>
              <a:gd name="T103" fmla="*/ 167 h 547"/>
              <a:gd name="T104" fmla="*/ 140 w 550"/>
              <a:gd name="T105" fmla="*/ 408 h 547"/>
              <a:gd name="T106" fmla="*/ 521 w 550"/>
              <a:gd name="T107" fmla="*/ 408 h 547"/>
              <a:gd name="T108" fmla="*/ 521 w 550"/>
              <a:gd name="T109" fmla="*/ 44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0" h="547">
                <a:moveTo>
                  <a:pt x="474" y="105"/>
                </a:moveTo>
                <a:lnTo>
                  <a:pt x="550" y="31"/>
                </a:lnTo>
                <a:lnTo>
                  <a:pt x="532" y="12"/>
                </a:lnTo>
                <a:lnTo>
                  <a:pt x="468" y="73"/>
                </a:lnTo>
                <a:lnTo>
                  <a:pt x="166" y="73"/>
                </a:lnTo>
                <a:lnTo>
                  <a:pt x="166" y="0"/>
                </a:lnTo>
                <a:lnTo>
                  <a:pt x="72" y="0"/>
                </a:lnTo>
                <a:lnTo>
                  <a:pt x="72" y="73"/>
                </a:lnTo>
                <a:lnTo>
                  <a:pt x="0" y="73"/>
                </a:lnTo>
                <a:lnTo>
                  <a:pt x="0" y="167"/>
                </a:lnTo>
                <a:lnTo>
                  <a:pt x="72" y="167"/>
                </a:lnTo>
                <a:lnTo>
                  <a:pt x="72" y="475"/>
                </a:lnTo>
                <a:lnTo>
                  <a:pt x="380" y="475"/>
                </a:lnTo>
                <a:lnTo>
                  <a:pt x="380" y="547"/>
                </a:lnTo>
                <a:lnTo>
                  <a:pt x="474" y="547"/>
                </a:lnTo>
                <a:lnTo>
                  <a:pt x="474" y="475"/>
                </a:lnTo>
                <a:lnTo>
                  <a:pt x="547" y="475"/>
                </a:lnTo>
                <a:lnTo>
                  <a:pt x="547" y="381"/>
                </a:lnTo>
                <a:lnTo>
                  <a:pt x="474" y="381"/>
                </a:lnTo>
                <a:lnTo>
                  <a:pt x="474" y="105"/>
                </a:lnTo>
                <a:close/>
                <a:moveTo>
                  <a:pt x="447" y="381"/>
                </a:moveTo>
                <a:lnTo>
                  <a:pt x="406" y="381"/>
                </a:lnTo>
                <a:lnTo>
                  <a:pt x="406" y="171"/>
                </a:lnTo>
                <a:lnTo>
                  <a:pt x="447" y="130"/>
                </a:lnTo>
                <a:lnTo>
                  <a:pt x="447" y="381"/>
                </a:lnTo>
                <a:close/>
                <a:moveTo>
                  <a:pt x="371" y="167"/>
                </a:moveTo>
                <a:lnTo>
                  <a:pt x="166" y="366"/>
                </a:lnTo>
                <a:lnTo>
                  <a:pt x="166" y="167"/>
                </a:lnTo>
                <a:lnTo>
                  <a:pt x="371" y="167"/>
                </a:lnTo>
                <a:close/>
                <a:moveTo>
                  <a:pt x="380" y="196"/>
                </a:moveTo>
                <a:lnTo>
                  <a:pt x="380" y="381"/>
                </a:lnTo>
                <a:lnTo>
                  <a:pt x="189" y="381"/>
                </a:lnTo>
                <a:lnTo>
                  <a:pt x="380" y="196"/>
                </a:lnTo>
                <a:close/>
                <a:moveTo>
                  <a:pt x="98" y="26"/>
                </a:moveTo>
                <a:lnTo>
                  <a:pt x="140" y="26"/>
                </a:lnTo>
                <a:lnTo>
                  <a:pt x="140" y="73"/>
                </a:lnTo>
                <a:lnTo>
                  <a:pt x="98" y="73"/>
                </a:lnTo>
                <a:lnTo>
                  <a:pt x="98" y="26"/>
                </a:lnTo>
                <a:close/>
                <a:moveTo>
                  <a:pt x="26" y="100"/>
                </a:moveTo>
                <a:lnTo>
                  <a:pt x="441" y="100"/>
                </a:lnTo>
                <a:lnTo>
                  <a:pt x="398" y="141"/>
                </a:lnTo>
                <a:lnTo>
                  <a:pt x="26" y="141"/>
                </a:lnTo>
                <a:lnTo>
                  <a:pt x="26" y="100"/>
                </a:lnTo>
                <a:close/>
                <a:moveTo>
                  <a:pt x="447" y="521"/>
                </a:moveTo>
                <a:lnTo>
                  <a:pt x="406" y="521"/>
                </a:lnTo>
                <a:lnTo>
                  <a:pt x="406" y="475"/>
                </a:lnTo>
                <a:lnTo>
                  <a:pt x="447" y="475"/>
                </a:lnTo>
                <a:lnTo>
                  <a:pt x="447" y="521"/>
                </a:lnTo>
                <a:close/>
                <a:moveTo>
                  <a:pt x="521" y="449"/>
                </a:moveTo>
                <a:lnTo>
                  <a:pt x="98" y="449"/>
                </a:lnTo>
                <a:lnTo>
                  <a:pt x="98" y="167"/>
                </a:lnTo>
                <a:lnTo>
                  <a:pt x="140" y="167"/>
                </a:lnTo>
                <a:lnTo>
                  <a:pt x="140" y="408"/>
                </a:lnTo>
                <a:lnTo>
                  <a:pt x="521" y="408"/>
                </a:lnTo>
                <a:lnTo>
                  <a:pt x="521" y="449"/>
                </a:lnTo>
                <a:close/>
              </a:path>
            </a:pathLst>
          </a:custGeom>
          <a:solidFill>
            <a:schemeClr val="bg1"/>
          </a:solidFill>
          <a:ln>
            <a:noFill/>
          </a:ln>
        </p:spPr>
        <p:txBody>
          <a:bodyPr vert="horz" wrap="square" lIns="121791" tIns="60894" rIns="121791" bIns="60894" numCol="1" anchor="t" anchorCtr="0" compatLnSpc="1"/>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449" name="椭圆 448"/>
          <p:cNvSpPr/>
          <p:nvPr/>
        </p:nvSpPr>
        <p:spPr>
          <a:xfrm>
            <a:off x="3675570" y="2625106"/>
            <a:ext cx="1869989" cy="1869989"/>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50" name="Freeform 9"/>
          <p:cNvSpPr>
            <a:spLocks noEditPoints="1"/>
          </p:cNvSpPr>
          <p:nvPr/>
        </p:nvSpPr>
        <p:spPr bwMode="auto">
          <a:xfrm>
            <a:off x="4029163" y="2979667"/>
            <a:ext cx="1162804" cy="1160862"/>
          </a:xfrm>
          <a:custGeom>
            <a:avLst/>
            <a:gdLst>
              <a:gd name="T0" fmla="*/ 606 w 701"/>
              <a:gd name="T1" fmla="*/ 701 h 701"/>
              <a:gd name="T2" fmla="*/ 105 w 701"/>
              <a:gd name="T3" fmla="*/ 701 h 701"/>
              <a:gd name="T4" fmla="*/ 32 w 701"/>
              <a:gd name="T5" fmla="*/ 670 h 701"/>
              <a:gd name="T6" fmla="*/ 0 w 701"/>
              <a:gd name="T7" fmla="*/ 600 h 701"/>
              <a:gd name="T8" fmla="*/ 0 w 701"/>
              <a:gd name="T9" fmla="*/ 93 h 701"/>
              <a:gd name="T10" fmla="*/ 34 w 701"/>
              <a:gd name="T11" fmla="*/ 26 h 701"/>
              <a:gd name="T12" fmla="*/ 105 w 701"/>
              <a:gd name="T13" fmla="*/ 3 h 701"/>
              <a:gd name="T14" fmla="*/ 374 w 701"/>
              <a:gd name="T15" fmla="*/ 3 h 701"/>
              <a:gd name="T16" fmla="*/ 399 w 701"/>
              <a:gd name="T17" fmla="*/ 27 h 701"/>
              <a:gd name="T18" fmla="*/ 374 w 701"/>
              <a:gd name="T19" fmla="*/ 51 h 701"/>
              <a:gd name="T20" fmla="*/ 105 w 701"/>
              <a:gd name="T21" fmla="*/ 51 h 701"/>
              <a:gd name="T22" fmla="*/ 49 w 701"/>
              <a:gd name="T23" fmla="*/ 93 h 701"/>
              <a:gd name="T24" fmla="*/ 49 w 701"/>
              <a:gd name="T25" fmla="*/ 600 h 701"/>
              <a:gd name="T26" fmla="*/ 105 w 701"/>
              <a:gd name="T27" fmla="*/ 653 h 701"/>
              <a:gd name="T28" fmla="*/ 606 w 701"/>
              <a:gd name="T29" fmla="*/ 653 h 701"/>
              <a:gd name="T30" fmla="*/ 647 w 701"/>
              <a:gd name="T31" fmla="*/ 600 h 701"/>
              <a:gd name="T32" fmla="*/ 647 w 701"/>
              <a:gd name="T33" fmla="*/ 341 h 701"/>
              <a:gd name="T34" fmla="*/ 672 w 701"/>
              <a:gd name="T35" fmla="*/ 317 h 701"/>
              <a:gd name="T36" fmla="*/ 697 w 701"/>
              <a:gd name="T37" fmla="*/ 341 h 701"/>
              <a:gd name="T38" fmla="*/ 697 w 701"/>
              <a:gd name="T39" fmla="*/ 600 h 701"/>
              <a:gd name="T40" fmla="*/ 674 w 701"/>
              <a:gd name="T41" fmla="*/ 668 h 701"/>
              <a:gd name="T42" fmla="*/ 606 w 701"/>
              <a:gd name="T43" fmla="*/ 701 h 701"/>
              <a:gd name="T44" fmla="*/ 340 w 701"/>
              <a:gd name="T45" fmla="*/ 382 h 701"/>
              <a:gd name="T46" fmla="*/ 318 w 701"/>
              <a:gd name="T47" fmla="*/ 373 h 701"/>
              <a:gd name="T48" fmla="*/ 318 w 701"/>
              <a:gd name="T49" fmla="*/ 331 h 701"/>
              <a:gd name="T50" fmla="*/ 645 w 701"/>
              <a:gd name="T51" fmla="*/ 12 h 701"/>
              <a:gd name="T52" fmla="*/ 689 w 701"/>
              <a:gd name="T53" fmla="*/ 12 h 701"/>
              <a:gd name="T54" fmla="*/ 689 w 701"/>
              <a:gd name="T55" fmla="*/ 64 h 701"/>
              <a:gd name="T56" fmla="*/ 371 w 701"/>
              <a:gd name="T57" fmla="*/ 373 h 701"/>
              <a:gd name="T58" fmla="*/ 340 w 701"/>
              <a:gd name="T59" fmla="*/ 38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1" h="701">
                <a:moveTo>
                  <a:pt x="606" y="701"/>
                </a:moveTo>
                <a:cubicBezTo>
                  <a:pt x="105" y="701"/>
                  <a:pt x="105" y="701"/>
                  <a:pt x="105" y="701"/>
                </a:cubicBezTo>
                <a:cubicBezTo>
                  <a:pt x="79" y="701"/>
                  <a:pt x="52" y="690"/>
                  <a:pt x="32" y="670"/>
                </a:cubicBezTo>
                <a:cubicBezTo>
                  <a:pt x="12" y="651"/>
                  <a:pt x="0" y="625"/>
                  <a:pt x="0" y="600"/>
                </a:cubicBezTo>
                <a:cubicBezTo>
                  <a:pt x="0" y="93"/>
                  <a:pt x="0" y="93"/>
                  <a:pt x="0" y="93"/>
                </a:cubicBezTo>
                <a:cubicBezTo>
                  <a:pt x="0" y="67"/>
                  <a:pt x="12" y="43"/>
                  <a:pt x="34" y="26"/>
                </a:cubicBezTo>
                <a:cubicBezTo>
                  <a:pt x="54" y="12"/>
                  <a:pt x="79" y="3"/>
                  <a:pt x="105" y="3"/>
                </a:cubicBezTo>
                <a:cubicBezTo>
                  <a:pt x="374" y="3"/>
                  <a:pt x="374" y="3"/>
                  <a:pt x="374" y="3"/>
                </a:cubicBezTo>
                <a:cubicBezTo>
                  <a:pt x="388" y="3"/>
                  <a:pt x="399" y="14"/>
                  <a:pt x="399" y="27"/>
                </a:cubicBezTo>
                <a:cubicBezTo>
                  <a:pt x="399" y="40"/>
                  <a:pt x="388" y="51"/>
                  <a:pt x="374" y="51"/>
                </a:cubicBezTo>
                <a:cubicBezTo>
                  <a:pt x="105" y="51"/>
                  <a:pt x="105" y="51"/>
                  <a:pt x="105" y="51"/>
                </a:cubicBezTo>
                <a:cubicBezTo>
                  <a:pt x="78" y="51"/>
                  <a:pt x="49" y="68"/>
                  <a:pt x="49" y="93"/>
                </a:cubicBezTo>
                <a:cubicBezTo>
                  <a:pt x="49" y="600"/>
                  <a:pt x="49" y="600"/>
                  <a:pt x="49" y="600"/>
                </a:cubicBezTo>
                <a:cubicBezTo>
                  <a:pt x="49" y="626"/>
                  <a:pt x="78" y="653"/>
                  <a:pt x="105" y="653"/>
                </a:cubicBezTo>
                <a:cubicBezTo>
                  <a:pt x="606" y="653"/>
                  <a:pt x="606" y="653"/>
                  <a:pt x="606" y="653"/>
                </a:cubicBezTo>
                <a:cubicBezTo>
                  <a:pt x="632" y="653"/>
                  <a:pt x="647" y="626"/>
                  <a:pt x="647" y="600"/>
                </a:cubicBezTo>
                <a:cubicBezTo>
                  <a:pt x="647" y="341"/>
                  <a:pt x="647" y="341"/>
                  <a:pt x="647" y="341"/>
                </a:cubicBezTo>
                <a:cubicBezTo>
                  <a:pt x="647" y="328"/>
                  <a:pt x="659" y="317"/>
                  <a:pt x="672" y="317"/>
                </a:cubicBezTo>
                <a:cubicBezTo>
                  <a:pt x="686" y="317"/>
                  <a:pt x="697" y="328"/>
                  <a:pt x="697" y="341"/>
                </a:cubicBezTo>
                <a:cubicBezTo>
                  <a:pt x="697" y="600"/>
                  <a:pt x="697" y="600"/>
                  <a:pt x="697" y="600"/>
                </a:cubicBezTo>
                <a:cubicBezTo>
                  <a:pt x="697" y="626"/>
                  <a:pt x="689" y="649"/>
                  <a:pt x="674" y="668"/>
                </a:cubicBezTo>
                <a:cubicBezTo>
                  <a:pt x="656" y="690"/>
                  <a:pt x="633" y="701"/>
                  <a:pt x="606" y="701"/>
                </a:cubicBezTo>
                <a:close/>
                <a:moveTo>
                  <a:pt x="340" y="382"/>
                </a:moveTo>
                <a:cubicBezTo>
                  <a:pt x="332" y="382"/>
                  <a:pt x="324" y="379"/>
                  <a:pt x="318" y="373"/>
                </a:cubicBezTo>
                <a:cubicBezTo>
                  <a:pt x="306" y="361"/>
                  <a:pt x="306" y="342"/>
                  <a:pt x="318" y="331"/>
                </a:cubicBezTo>
                <a:cubicBezTo>
                  <a:pt x="645" y="12"/>
                  <a:pt x="645" y="12"/>
                  <a:pt x="645" y="12"/>
                </a:cubicBezTo>
                <a:cubicBezTo>
                  <a:pt x="657" y="0"/>
                  <a:pt x="677" y="0"/>
                  <a:pt x="689" y="12"/>
                </a:cubicBezTo>
                <a:cubicBezTo>
                  <a:pt x="701" y="23"/>
                  <a:pt x="701" y="52"/>
                  <a:pt x="689" y="64"/>
                </a:cubicBezTo>
                <a:cubicBezTo>
                  <a:pt x="371" y="373"/>
                  <a:pt x="371" y="373"/>
                  <a:pt x="371" y="373"/>
                </a:cubicBezTo>
                <a:cubicBezTo>
                  <a:pt x="365" y="379"/>
                  <a:pt x="348" y="382"/>
                  <a:pt x="340" y="382"/>
                </a:cubicBezTo>
                <a:close/>
              </a:path>
            </a:pathLst>
          </a:custGeom>
          <a:solidFill>
            <a:schemeClr val="bg1"/>
          </a:solidFill>
          <a:ln>
            <a:noFill/>
          </a:ln>
        </p:spPr>
        <p:txBody>
          <a:bodyPr vert="horz" wrap="square" lIns="121791" tIns="60894" rIns="121791" bIns="60894" numCol="1" anchor="t" anchorCtr="0" compatLnSpc="1"/>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451" name="椭圆 450"/>
          <p:cNvSpPr/>
          <p:nvPr/>
        </p:nvSpPr>
        <p:spPr>
          <a:xfrm>
            <a:off x="6847318" y="2646442"/>
            <a:ext cx="1869989" cy="1869989"/>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00"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452" name="Freeform 13"/>
          <p:cNvSpPr>
            <a:spLocks noEditPoints="1"/>
          </p:cNvSpPr>
          <p:nvPr/>
        </p:nvSpPr>
        <p:spPr bwMode="auto">
          <a:xfrm>
            <a:off x="7175534" y="2980728"/>
            <a:ext cx="1260242" cy="1158745"/>
          </a:xfrm>
          <a:custGeom>
            <a:avLst/>
            <a:gdLst>
              <a:gd name="T0" fmla="*/ 323 w 747"/>
              <a:gd name="T1" fmla="*/ 193 h 686"/>
              <a:gd name="T2" fmla="*/ 247 w 747"/>
              <a:gd name="T3" fmla="*/ 393 h 686"/>
              <a:gd name="T4" fmla="*/ 308 w 747"/>
              <a:gd name="T5" fmla="*/ 394 h 686"/>
              <a:gd name="T6" fmla="*/ 380 w 747"/>
              <a:gd name="T7" fmla="*/ 395 h 686"/>
              <a:gd name="T8" fmla="*/ 405 w 747"/>
              <a:gd name="T9" fmla="*/ 394 h 686"/>
              <a:gd name="T10" fmla="*/ 323 w 747"/>
              <a:gd name="T11" fmla="*/ 193 h 686"/>
              <a:gd name="T12" fmla="*/ 0 w 747"/>
              <a:gd name="T13" fmla="*/ 686 h 686"/>
              <a:gd name="T14" fmla="*/ 0 w 747"/>
              <a:gd name="T15" fmla="*/ 651 h 686"/>
              <a:gd name="T16" fmla="*/ 25 w 747"/>
              <a:gd name="T17" fmla="*/ 645 h 686"/>
              <a:gd name="T18" fmla="*/ 51 w 747"/>
              <a:gd name="T19" fmla="*/ 640 h 686"/>
              <a:gd name="T20" fmla="*/ 73 w 747"/>
              <a:gd name="T21" fmla="*/ 634 h 686"/>
              <a:gd name="T22" fmla="*/ 93 w 747"/>
              <a:gd name="T23" fmla="*/ 621 h 686"/>
              <a:gd name="T24" fmla="*/ 107 w 747"/>
              <a:gd name="T25" fmla="*/ 598 h 686"/>
              <a:gd name="T26" fmla="*/ 213 w 747"/>
              <a:gd name="T27" fmla="*/ 323 h 686"/>
              <a:gd name="T28" fmla="*/ 338 w 747"/>
              <a:gd name="T29" fmla="*/ 0 h 686"/>
              <a:gd name="T30" fmla="*/ 395 w 747"/>
              <a:gd name="T31" fmla="*/ 0 h 686"/>
              <a:gd name="T32" fmla="*/ 400 w 747"/>
              <a:gd name="T33" fmla="*/ 10 h 686"/>
              <a:gd name="T34" fmla="*/ 491 w 747"/>
              <a:gd name="T35" fmla="*/ 224 h 686"/>
              <a:gd name="T36" fmla="*/ 538 w 747"/>
              <a:gd name="T37" fmla="*/ 339 h 686"/>
              <a:gd name="T38" fmla="*/ 589 w 747"/>
              <a:gd name="T39" fmla="*/ 461 h 686"/>
              <a:gd name="T40" fmla="*/ 615 w 747"/>
              <a:gd name="T41" fmla="*/ 526 h 686"/>
              <a:gd name="T42" fmla="*/ 647 w 747"/>
              <a:gd name="T43" fmla="*/ 601 h 686"/>
              <a:gd name="T44" fmla="*/ 663 w 747"/>
              <a:gd name="T45" fmla="*/ 626 h 686"/>
              <a:gd name="T46" fmla="*/ 702 w 747"/>
              <a:gd name="T47" fmla="*/ 640 h 686"/>
              <a:gd name="T48" fmla="*/ 740 w 747"/>
              <a:gd name="T49" fmla="*/ 649 h 686"/>
              <a:gd name="T50" fmla="*/ 742 w 747"/>
              <a:gd name="T51" fmla="*/ 674 h 686"/>
              <a:gd name="T52" fmla="*/ 745 w 747"/>
              <a:gd name="T53" fmla="*/ 680 h 686"/>
              <a:gd name="T54" fmla="*/ 747 w 747"/>
              <a:gd name="T55" fmla="*/ 686 h 686"/>
              <a:gd name="T56" fmla="*/ 662 w 747"/>
              <a:gd name="T57" fmla="*/ 682 h 686"/>
              <a:gd name="T58" fmla="*/ 577 w 747"/>
              <a:gd name="T59" fmla="*/ 679 h 686"/>
              <a:gd name="T60" fmla="*/ 481 w 747"/>
              <a:gd name="T61" fmla="*/ 682 h 686"/>
              <a:gd name="T62" fmla="*/ 401 w 747"/>
              <a:gd name="T63" fmla="*/ 685 h 686"/>
              <a:gd name="T64" fmla="*/ 403 w 747"/>
              <a:gd name="T65" fmla="*/ 651 h 686"/>
              <a:gd name="T66" fmla="*/ 462 w 747"/>
              <a:gd name="T67" fmla="*/ 638 h 686"/>
              <a:gd name="T68" fmla="*/ 467 w 747"/>
              <a:gd name="T69" fmla="*/ 637 h 686"/>
              <a:gd name="T70" fmla="*/ 474 w 747"/>
              <a:gd name="T71" fmla="*/ 635 h 686"/>
              <a:gd name="T72" fmla="*/ 481 w 747"/>
              <a:gd name="T73" fmla="*/ 633 h 686"/>
              <a:gd name="T74" fmla="*/ 487 w 747"/>
              <a:gd name="T75" fmla="*/ 630 h 686"/>
              <a:gd name="T76" fmla="*/ 492 w 747"/>
              <a:gd name="T77" fmla="*/ 627 h 686"/>
              <a:gd name="T78" fmla="*/ 496 w 747"/>
              <a:gd name="T79" fmla="*/ 622 h 686"/>
              <a:gd name="T80" fmla="*/ 497 w 747"/>
              <a:gd name="T81" fmla="*/ 616 h 686"/>
              <a:gd name="T82" fmla="*/ 484 w 747"/>
              <a:gd name="T83" fmla="*/ 573 h 686"/>
              <a:gd name="T84" fmla="*/ 451 w 747"/>
              <a:gd name="T85" fmla="*/ 493 h 686"/>
              <a:gd name="T86" fmla="*/ 433 w 747"/>
              <a:gd name="T87" fmla="*/ 449 h 686"/>
              <a:gd name="T88" fmla="*/ 232 w 747"/>
              <a:gd name="T89" fmla="*/ 448 h 686"/>
              <a:gd name="T90" fmla="*/ 198 w 747"/>
              <a:gd name="T91" fmla="*/ 535 h 686"/>
              <a:gd name="T92" fmla="*/ 175 w 747"/>
              <a:gd name="T93" fmla="*/ 608 h 686"/>
              <a:gd name="T94" fmla="*/ 181 w 747"/>
              <a:gd name="T95" fmla="*/ 624 h 686"/>
              <a:gd name="T96" fmla="*/ 201 w 747"/>
              <a:gd name="T97" fmla="*/ 635 h 686"/>
              <a:gd name="T98" fmla="*/ 222 w 747"/>
              <a:gd name="T99" fmla="*/ 641 h 686"/>
              <a:gd name="T100" fmla="*/ 248 w 747"/>
              <a:gd name="T101" fmla="*/ 645 h 686"/>
              <a:gd name="T102" fmla="*/ 266 w 747"/>
              <a:gd name="T103" fmla="*/ 647 h 686"/>
              <a:gd name="T104" fmla="*/ 267 w 747"/>
              <a:gd name="T105" fmla="*/ 673 h 686"/>
              <a:gd name="T106" fmla="*/ 266 w 747"/>
              <a:gd name="T107" fmla="*/ 685 h 686"/>
              <a:gd name="T108" fmla="*/ 188 w 747"/>
              <a:gd name="T109" fmla="*/ 680 h 686"/>
              <a:gd name="T110" fmla="*/ 110 w 747"/>
              <a:gd name="T111" fmla="*/ 676 h 686"/>
              <a:gd name="T112" fmla="*/ 98 w 747"/>
              <a:gd name="T113" fmla="*/ 678 h 686"/>
              <a:gd name="T114" fmla="*/ 88 w 747"/>
              <a:gd name="T115" fmla="*/ 680 h 686"/>
              <a:gd name="T116" fmla="*/ 4 w 747"/>
              <a:gd name="T117" fmla="*/ 686 h 686"/>
              <a:gd name="T118" fmla="*/ 0 w 747"/>
              <a:gd name="T119" fmla="*/ 686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7" h="686">
                <a:moveTo>
                  <a:pt x="323" y="193"/>
                </a:moveTo>
                <a:cubicBezTo>
                  <a:pt x="247" y="393"/>
                  <a:pt x="247" y="393"/>
                  <a:pt x="247" y="393"/>
                </a:cubicBezTo>
                <a:cubicBezTo>
                  <a:pt x="257" y="393"/>
                  <a:pt x="277" y="394"/>
                  <a:pt x="308" y="394"/>
                </a:cubicBezTo>
                <a:cubicBezTo>
                  <a:pt x="339" y="395"/>
                  <a:pt x="363" y="395"/>
                  <a:pt x="380" y="395"/>
                </a:cubicBezTo>
                <a:cubicBezTo>
                  <a:pt x="386" y="395"/>
                  <a:pt x="394" y="395"/>
                  <a:pt x="405" y="394"/>
                </a:cubicBezTo>
                <a:cubicBezTo>
                  <a:pt x="379" y="319"/>
                  <a:pt x="352" y="252"/>
                  <a:pt x="323" y="193"/>
                </a:cubicBezTo>
                <a:close/>
                <a:moveTo>
                  <a:pt x="0" y="686"/>
                </a:moveTo>
                <a:cubicBezTo>
                  <a:pt x="0" y="651"/>
                  <a:pt x="0" y="651"/>
                  <a:pt x="0" y="651"/>
                </a:cubicBezTo>
                <a:cubicBezTo>
                  <a:pt x="7" y="649"/>
                  <a:pt x="16" y="647"/>
                  <a:pt x="25" y="645"/>
                </a:cubicBezTo>
                <a:cubicBezTo>
                  <a:pt x="35" y="643"/>
                  <a:pt x="44" y="642"/>
                  <a:pt x="51" y="640"/>
                </a:cubicBezTo>
                <a:cubicBezTo>
                  <a:pt x="58" y="639"/>
                  <a:pt x="65" y="637"/>
                  <a:pt x="73" y="634"/>
                </a:cubicBezTo>
                <a:cubicBezTo>
                  <a:pt x="81" y="631"/>
                  <a:pt x="87" y="627"/>
                  <a:pt x="93" y="621"/>
                </a:cubicBezTo>
                <a:cubicBezTo>
                  <a:pt x="99" y="615"/>
                  <a:pt x="103" y="608"/>
                  <a:pt x="107" y="598"/>
                </a:cubicBezTo>
                <a:cubicBezTo>
                  <a:pt x="213" y="323"/>
                  <a:pt x="213" y="323"/>
                  <a:pt x="213" y="323"/>
                </a:cubicBezTo>
                <a:cubicBezTo>
                  <a:pt x="338" y="0"/>
                  <a:pt x="338" y="0"/>
                  <a:pt x="338" y="0"/>
                </a:cubicBezTo>
                <a:cubicBezTo>
                  <a:pt x="395" y="0"/>
                  <a:pt x="395" y="0"/>
                  <a:pt x="395" y="0"/>
                </a:cubicBezTo>
                <a:cubicBezTo>
                  <a:pt x="397" y="4"/>
                  <a:pt x="399" y="7"/>
                  <a:pt x="400" y="10"/>
                </a:cubicBezTo>
                <a:cubicBezTo>
                  <a:pt x="491" y="224"/>
                  <a:pt x="491" y="224"/>
                  <a:pt x="491" y="224"/>
                </a:cubicBezTo>
                <a:cubicBezTo>
                  <a:pt x="501" y="247"/>
                  <a:pt x="517" y="285"/>
                  <a:pt x="538" y="339"/>
                </a:cubicBezTo>
                <a:cubicBezTo>
                  <a:pt x="560" y="392"/>
                  <a:pt x="577" y="433"/>
                  <a:pt x="589" y="461"/>
                </a:cubicBezTo>
                <a:cubicBezTo>
                  <a:pt x="594" y="471"/>
                  <a:pt x="602" y="493"/>
                  <a:pt x="615" y="526"/>
                </a:cubicBezTo>
                <a:cubicBezTo>
                  <a:pt x="628" y="559"/>
                  <a:pt x="639" y="584"/>
                  <a:pt x="647" y="601"/>
                </a:cubicBezTo>
                <a:cubicBezTo>
                  <a:pt x="653" y="614"/>
                  <a:pt x="659" y="623"/>
                  <a:pt x="663" y="626"/>
                </a:cubicBezTo>
                <a:cubicBezTo>
                  <a:pt x="669" y="631"/>
                  <a:pt x="682" y="635"/>
                  <a:pt x="702" y="640"/>
                </a:cubicBezTo>
                <a:cubicBezTo>
                  <a:pt x="723" y="644"/>
                  <a:pt x="735" y="647"/>
                  <a:pt x="740" y="649"/>
                </a:cubicBezTo>
                <a:cubicBezTo>
                  <a:pt x="742" y="660"/>
                  <a:pt x="742" y="669"/>
                  <a:pt x="742" y="674"/>
                </a:cubicBezTo>
                <a:cubicBezTo>
                  <a:pt x="742" y="675"/>
                  <a:pt x="743" y="677"/>
                  <a:pt x="745" y="680"/>
                </a:cubicBezTo>
                <a:cubicBezTo>
                  <a:pt x="746" y="683"/>
                  <a:pt x="747" y="685"/>
                  <a:pt x="747" y="686"/>
                </a:cubicBezTo>
                <a:cubicBezTo>
                  <a:pt x="728" y="686"/>
                  <a:pt x="700" y="685"/>
                  <a:pt x="662" y="682"/>
                </a:cubicBezTo>
                <a:cubicBezTo>
                  <a:pt x="624" y="680"/>
                  <a:pt x="596" y="679"/>
                  <a:pt x="577" y="679"/>
                </a:cubicBezTo>
                <a:cubicBezTo>
                  <a:pt x="554" y="679"/>
                  <a:pt x="522" y="680"/>
                  <a:pt x="481" y="682"/>
                </a:cubicBezTo>
                <a:cubicBezTo>
                  <a:pt x="439" y="684"/>
                  <a:pt x="413" y="685"/>
                  <a:pt x="401" y="685"/>
                </a:cubicBezTo>
                <a:cubicBezTo>
                  <a:pt x="401" y="673"/>
                  <a:pt x="402" y="661"/>
                  <a:pt x="403" y="651"/>
                </a:cubicBezTo>
                <a:cubicBezTo>
                  <a:pt x="462" y="638"/>
                  <a:pt x="462" y="638"/>
                  <a:pt x="462" y="638"/>
                </a:cubicBezTo>
                <a:cubicBezTo>
                  <a:pt x="462" y="638"/>
                  <a:pt x="464" y="638"/>
                  <a:pt x="467" y="637"/>
                </a:cubicBezTo>
                <a:cubicBezTo>
                  <a:pt x="471" y="636"/>
                  <a:pt x="473" y="636"/>
                  <a:pt x="474" y="635"/>
                </a:cubicBezTo>
                <a:cubicBezTo>
                  <a:pt x="475" y="635"/>
                  <a:pt x="477" y="634"/>
                  <a:pt x="481" y="633"/>
                </a:cubicBezTo>
                <a:cubicBezTo>
                  <a:pt x="484" y="632"/>
                  <a:pt x="486" y="631"/>
                  <a:pt x="487" y="630"/>
                </a:cubicBezTo>
                <a:cubicBezTo>
                  <a:pt x="489" y="630"/>
                  <a:pt x="490" y="628"/>
                  <a:pt x="492" y="627"/>
                </a:cubicBezTo>
                <a:cubicBezTo>
                  <a:pt x="494" y="625"/>
                  <a:pt x="495" y="624"/>
                  <a:pt x="496" y="622"/>
                </a:cubicBezTo>
                <a:cubicBezTo>
                  <a:pt x="497" y="620"/>
                  <a:pt x="497" y="618"/>
                  <a:pt x="497" y="616"/>
                </a:cubicBezTo>
                <a:cubicBezTo>
                  <a:pt x="497" y="611"/>
                  <a:pt x="493" y="597"/>
                  <a:pt x="484" y="573"/>
                </a:cubicBezTo>
                <a:cubicBezTo>
                  <a:pt x="474" y="549"/>
                  <a:pt x="464" y="522"/>
                  <a:pt x="451" y="493"/>
                </a:cubicBezTo>
                <a:cubicBezTo>
                  <a:pt x="439" y="465"/>
                  <a:pt x="433" y="450"/>
                  <a:pt x="433" y="449"/>
                </a:cubicBezTo>
                <a:cubicBezTo>
                  <a:pt x="232" y="448"/>
                  <a:pt x="232" y="448"/>
                  <a:pt x="232" y="448"/>
                </a:cubicBezTo>
                <a:cubicBezTo>
                  <a:pt x="224" y="465"/>
                  <a:pt x="213" y="494"/>
                  <a:pt x="198" y="535"/>
                </a:cubicBezTo>
                <a:cubicBezTo>
                  <a:pt x="183" y="576"/>
                  <a:pt x="175" y="600"/>
                  <a:pt x="175" y="608"/>
                </a:cubicBezTo>
                <a:cubicBezTo>
                  <a:pt x="175" y="614"/>
                  <a:pt x="177" y="620"/>
                  <a:pt x="181" y="624"/>
                </a:cubicBezTo>
                <a:cubicBezTo>
                  <a:pt x="185" y="629"/>
                  <a:pt x="192" y="633"/>
                  <a:pt x="201" y="635"/>
                </a:cubicBezTo>
                <a:cubicBezTo>
                  <a:pt x="209" y="638"/>
                  <a:pt x="217" y="640"/>
                  <a:pt x="222" y="641"/>
                </a:cubicBezTo>
                <a:cubicBezTo>
                  <a:pt x="228" y="643"/>
                  <a:pt x="236" y="644"/>
                  <a:pt x="248" y="645"/>
                </a:cubicBezTo>
                <a:cubicBezTo>
                  <a:pt x="259" y="646"/>
                  <a:pt x="265" y="647"/>
                  <a:pt x="266" y="647"/>
                </a:cubicBezTo>
                <a:cubicBezTo>
                  <a:pt x="266" y="653"/>
                  <a:pt x="267" y="661"/>
                  <a:pt x="267" y="673"/>
                </a:cubicBezTo>
                <a:cubicBezTo>
                  <a:pt x="267" y="676"/>
                  <a:pt x="266" y="680"/>
                  <a:pt x="266" y="685"/>
                </a:cubicBezTo>
                <a:cubicBezTo>
                  <a:pt x="248" y="685"/>
                  <a:pt x="222" y="683"/>
                  <a:pt x="188" y="680"/>
                </a:cubicBezTo>
                <a:cubicBezTo>
                  <a:pt x="153" y="678"/>
                  <a:pt x="127" y="676"/>
                  <a:pt x="110" y="676"/>
                </a:cubicBezTo>
                <a:cubicBezTo>
                  <a:pt x="107" y="676"/>
                  <a:pt x="104" y="677"/>
                  <a:pt x="98" y="678"/>
                </a:cubicBezTo>
                <a:cubicBezTo>
                  <a:pt x="93" y="679"/>
                  <a:pt x="89" y="680"/>
                  <a:pt x="88" y="680"/>
                </a:cubicBezTo>
                <a:cubicBezTo>
                  <a:pt x="65" y="684"/>
                  <a:pt x="37" y="686"/>
                  <a:pt x="4" y="686"/>
                </a:cubicBezTo>
                <a:lnTo>
                  <a:pt x="0" y="686"/>
                </a:lnTo>
                <a:close/>
              </a:path>
            </a:pathLst>
          </a:custGeom>
          <a:solidFill>
            <a:schemeClr val="bg1"/>
          </a:solidFill>
          <a:ln>
            <a:noFill/>
          </a:ln>
        </p:spPr>
        <p:txBody>
          <a:bodyPr vert="horz" wrap="square" lIns="121791" tIns="60894" rIns="121791" bIns="60894" numCol="1" anchor="t" anchorCtr="0" compatLnSpc="1"/>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sp>
        <p:nvSpPr>
          <p:cNvPr id="453" name="Freeform 5"/>
          <p:cNvSpPr/>
          <p:nvPr/>
        </p:nvSpPr>
        <p:spPr bwMode="auto">
          <a:xfrm>
            <a:off x="10148061" y="3087652"/>
            <a:ext cx="1416022" cy="1068530"/>
          </a:xfrm>
          <a:custGeom>
            <a:avLst/>
            <a:gdLst>
              <a:gd name="T0" fmla="*/ 768 w 768"/>
              <a:gd name="T1" fmla="*/ 521 h 586"/>
              <a:gd name="T2" fmla="*/ 768 w 768"/>
              <a:gd name="T3" fmla="*/ 189 h 586"/>
              <a:gd name="T4" fmla="*/ 768 w 768"/>
              <a:gd name="T5" fmla="*/ 189 h 586"/>
              <a:gd name="T6" fmla="*/ 579 w 768"/>
              <a:gd name="T7" fmla="*/ 0 h 586"/>
              <a:gd name="T8" fmla="*/ 448 w 768"/>
              <a:gd name="T9" fmla="*/ 53 h 586"/>
              <a:gd name="T10" fmla="*/ 317 w 768"/>
              <a:gd name="T11" fmla="*/ 0 h 586"/>
              <a:gd name="T12" fmla="*/ 183 w 768"/>
              <a:gd name="T13" fmla="*/ 55 h 586"/>
              <a:gd name="T14" fmla="*/ 49 w 768"/>
              <a:gd name="T15" fmla="*/ 0 h 586"/>
              <a:gd name="T16" fmla="*/ 0 w 768"/>
              <a:gd name="T17" fmla="*/ 6 h 586"/>
              <a:gd name="T18" fmla="*/ 11 w 768"/>
              <a:gd name="T19" fmla="*/ 6 h 586"/>
              <a:gd name="T20" fmla="*/ 127 w 768"/>
              <a:gd name="T21" fmla="*/ 116 h 586"/>
              <a:gd name="T22" fmla="*/ 128 w 768"/>
              <a:gd name="T23" fmla="*/ 116 h 586"/>
              <a:gd name="T24" fmla="*/ 128 w 768"/>
              <a:gd name="T25" fmla="*/ 361 h 586"/>
              <a:gd name="T26" fmla="*/ 128 w 768"/>
              <a:gd name="T27" fmla="*/ 360 h 586"/>
              <a:gd name="T28" fmla="*/ 128 w 768"/>
              <a:gd name="T29" fmla="*/ 521 h 586"/>
              <a:gd name="T30" fmla="*/ 128 w 768"/>
              <a:gd name="T31" fmla="*/ 528 h 586"/>
              <a:gd name="T32" fmla="*/ 186 w 768"/>
              <a:gd name="T33" fmla="*/ 586 h 586"/>
              <a:gd name="T34" fmla="*/ 245 w 768"/>
              <a:gd name="T35" fmla="*/ 528 h 586"/>
              <a:gd name="T36" fmla="*/ 245 w 768"/>
              <a:gd name="T37" fmla="*/ 521 h 586"/>
              <a:gd name="T38" fmla="*/ 245 w 768"/>
              <a:gd name="T39" fmla="*/ 189 h 586"/>
              <a:gd name="T40" fmla="*/ 245 w 768"/>
              <a:gd name="T41" fmla="*/ 189 h 586"/>
              <a:gd name="T42" fmla="*/ 245 w 768"/>
              <a:gd name="T43" fmla="*/ 189 h 586"/>
              <a:gd name="T44" fmla="*/ 317 w 768"/>
              <a:gd name="T45" fmla="*/ 116 h 586"/>
              <a:gd name="T46" fmla="*/ 389 w 768"/>
              <a:gd name="T47" fmla="*/ 189 h 586"/>
              <a:gd name="T48" fmla="*/ 389 w 768"/>
              <a:gd name="T49" fmla="*/ 189 h 586"/>
              <a:gd name="T50" fmla="*/ 390 w 768"/>
              <a:gd name="T51" fmla="*/ 189 h 586"/>
              <a:gd name="T52" fmla="*/ 390 w 768"/>
              <a:gd name="T53" fmla="*/ 521 h 586"/>
              <a:gd name="T54" fmla="*/ 389 w 768"/>
              <a:gd name="T55" fmla="*/ 528 h 586"/>
              <a:gd name="T56" fmla="*/ 448 w 768"/>
              <a:gd name="T57" fmla="*/ 586 h 586"/>
              <a:gd name="T58" fmla="*/ 507 w 768"/>
              <a:gd name="T59" fmla="*/ 528 h 586"/>
              <a:gd name="T60" fmla="*/ 507 w 768"/>
              <a:gd name="T61" fmla="*/ 526 h 586"/>
              <a:gd name="T62" fmla="*/ 507 w 768"/>
              <a:gd name="T63" fmla="*/ 526 h 586"/>
              <a:gd name="T64" fmla="*/ 507 w 768"/>
              <a:gd name="T65" fmla="*/ 189 h 586"/>
              <a:gd name="T66" fmla="*/ 507 w 768"/>
              <a:gd name="T67" fmla="*/ 189 h 586"/>
              <a:gd name="T68" fmla="*/ 579 w 768"/>
              <a:gd name="T69" fmla="*/ 116 h 586"/>
              <a:gd name="T70" fmla="*/ 651 w 768"/>
              <a:gd name="T71" fmla="*/ 189 h 586"/>
              <a:gd name="T72" fmla="*/ 651 w 768"/>
              <a:gd name="T73" fmla="*/ 189 h 586"/>
              <a:gd name="T74" fmla="*/ 651 w 768"/>
              <a:gd name="T75" fmla="*/ 189 h 586"/>
              <a:gd name="T76" fmla="*/ 651 w 768"/>
              <a:gd name="T77" fmla="*/ 521 h 586"/>
              <a:gd name="T78" fmla="*/ 650 w 768"/>
              <a:gd name="T79" fmla="*/ 528 h 586"/>
              <a:gd name="T80" fmla="*/ 709 w 768"/>
              <a:gd name="T81" fmla="*/ 586 h 586"/>
              <a:gd name="T82" fmla="*/ 768 w 768"/>
              <a:gd name="T83" fmla="*/ 528 h 586"/>
              <a:gd name="T84" fmla="*/ 768 w 768"/>
              <a:gd name="T85" fmla="*/ 521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8" h="586">
                <a:moveTo>
                  <a:pt x="768" y="521"/>
                </a:moveTo>
                <a:cubicBezTo>
                  <a:pt x="768" y="189"/>
                  <a:pt x="768" y="189"/>
                  <a:pt x="768" y="189"/>
                </a:cubicBezTo>
                <a:cubicBezTo>
                  <a:pt x="768" y="189"/>
                  <a:pt x="768" y="189"/>
                  <a:pt x="768" y="189"/>
                </a:cubicBezTo>
                <a:cubicBezTo>
                  <a:pt x="768" y="84"/>
                  <a:pt x="683" y="0"/>
                  <a:pt x="579" y="0"/>
                </a:cubicBezTo>
                <a:cubicBezTo>
                  <a:pt x="528" y="0"/>
                  <a:pt x="482" y="20"/>
                  <a:pt x="448" y="53"/>
                </a:cubicBezTo>
                <a:cubicBezTo>
                  <a:pt x="414" y="20"/>
                  <a:pt x="368" y="0"/>
                  <a:pt x="317" y="0"/>
                </a:cubicBezTo>
                <a:cubicBezTo>
                  <a:pt x="264" y="0"/>
                  <a:pt x="217" y="21"/>
                  <a:pt x="183" y="55"/>
                </a:cubicBezTo>
                <a:cubicBezTo>
                  <a:pt x="149" y="21"/>
                  <a:pt x="101" y="0"/>
                  <a:pt x="49" y="0"/>
                </a:cubicBezTo>
                <a:cubicBezTo>
                  <a:pt x="32" y="0"/>
                  <a:pt x="15" y="2"/>
                  <a:pt x="0" y="6"/>
                </a:cubicBezTo>
                <a:cubicBezTo>
                  <a:pt x="3" y="6"/>
                  <a:pt x="7" y="6"/>
                  <a:pt x="11" y="6"/>
                </a:cubicBezTo>
                <a:cubicBezTo>
                  <a:pt x="73" y="6"/>
                  <a:pt x="124" y="55"/>
                  <a:pt x="127" y="116"/>
                </a:cubicBezTo>
                <a:cubicBezTo>
                  <a:pt x="128" y="116"/>
                  <a:pt x="128" y="116"/>
                  <a:pt x="128" y="116"/>
                </a:cubicBezTo>
                <a:cubicBezTo>
                  <a:pt x="128" y="361"/>
                  <a:pt x="128" y="361"/>
                  <a:pt x="128" y="361"/>
                </a:cubicBezTo>
                <a:cubicBezTo>
                  <a:pt x="128" y="360"/>
                  <a:pt x="128" y="360"/>
                  <a:pt x="128" y="360"/>
                </a:cubicBezTo>
                <a:cubicBezTo>
                  <a:pt x="128" y="521"/>
                  <a:pt x="128" y="521"/>
                  <a:pt x="128" y="521"/>
                </a:cubicBezTo>
                <a:cubicBezTo>
                  <a:pt x="128" y="523"/>
                  <a:pt x="128" y="525"/>
                  <a:pt x="128" y="528"/>
                </a:cubicBezTo>
                <a:cubicBezTo>
                  <a:pt x="128" y="560"/>
                  <a:pt x="154" y="586"/>
                  <a:pt x="186" y="586"/>
                </a:cubicBezTo>
                <a:cubicBezTo>
                  <a:pt x="219" y="586"/>
                  <a:pt x="245" y="560"/>
                  <a:pt x="245" y="528"/>
                </a:cubicBezTo>
                <a:cubicBezTo>
                  <a:pt x="245" y="525"/>
                  <a:pt x="245" y="523"/>
                  <a:pt x="245" y="521"/>
                </a:cubicBezTo>
                <a:cubicBezTo>
                  <a:pt x="245" y="189"/>
                  <a:pt x="245" y="189"/>
                  <a:pt x="245" y="189"/>
                </a:cubicBezTo>
                <a:cubicBezTo>
                  <a:pt x="245" y="189"/>
                  <a:pt x="245" y="189"/>
                  <a:pt x="245" y="189"/>
                </a:cubicBezTo>
                <a:cubicBezTo>
                  <a:pt x="245" y="189"/>
                  <a:pt x="245" y="189"/>
                  <a:pt x="245" y="189"/>
                </a:cubicBezTo>
                <a:cubicBezTo>
                  <a:pt x="245" y="149"/>
                  <a:pt x="277" y="116"/>
                  <a:pt x="317" y="116"/>
                </a:cubicBezTo>
                <a:cubicBezTo>
                  <a:pt x="357" y="116"/>
                  <a:pt x="389" y="149"/>
                  <a:pt x="389" y="189"/>
                </a:cubicBezTo>
                <a:cubicBezTo>
                  <a:pt x="389" y="189"/>
                  <a:pt x="389" y="189"/>
                  <a:pt x="389" y="189"/>
                </a:cubicBezTo>
                <a:cubicBezTo>
                  <a:pt x="390" y="189"/>
                  <a:pt x="390" y="189"/>
                  <a:pt x="390" y="189"/>
                </a:cubicBezTo>
                <a:cubicBezTo>
                  <a:pt x="390" y="521"/>
                  <a:pt x="390" y="521"/>
                  <a:pt x="390" y="521"/>
                </a:cubicBezTo>
                <a:cubicBezTo>
                  <a:pt x="390" y="523"/>
                  <a:pt x="389" y="525"/>
                  <a:pt x="389" y="528"/>
                </a:cubicBezTo>
                <a:cubicBezTo>
                  <a:pt x="389" y="560"/>
                  <a:pt x="416" y="586"/>
                  <a:pt x="448" y="586"/>
                </a:cubicBezTo>
                <a:cubicBezTo>
                  <a:pt x="481" y="586"/>
                  <a:pt x="507" y="560"/>
                  <a:pt x="507" y="528"/>
                </a:cubicBezTo>
                <a:cubicBezTo>
                  <a:pt x="507" y="527"/>
                  <a:pt x="507" y="526"/>
                  <a:pt x="507" y="526"/>
                </a:cubicBezTo>
                <a:cubicBezTo>
                  <a:pt x="507" y="526"/>
                  <a:pt x="507" y="526"/>
                  <a:pt x="507" y="526"/>
                </a:cubicBezTo>
                <a:cubicBezTo>
                  <a:pt x="507" y="189"/>
                  <a:pt x="507" y="189"/>
                  <a:pt x="507" y="189"/>
                </a:cubicBezTo>
                <a:cubicBezTo>
                  <a:pt x="507" y="189"/>
                  <a:pt x="507" y="189"/>
                  <a:pt x="507" y="189"/>
                </a:cubicBezTo>
                <a:cubicBezTo>
                  <a:pt x="507" y="149"/>
                  <a:pt x="539" y="116"/>
                  <a:pt x="579" y="116"/>
                </a:cubicBezTo>
                <a:cubicBezTo>
                  <a:pt x="619" y="116"/>
                  <a:pt x="651" y="149"/>
                  <a:pt x="651" y="189"/>
                </a:cubicBezTo>
                <a:cubicBezTo>
                  <a:pt x="651" y="189"/>
                  <a:pt x="651" y="189"/>
                  <a:pt x="651" y="189"/>
                </a:cubicBezTo>
                <a:cubicBezTo>
                  <a:pt x="651" y="189"/>
                  <a:pt x="651" y="189"/>
                  <a:pt x="651" y="189"/>
                </a:cubicBezTo>
                <a:cubicBezTo>
                  <a:pt x="651" y="521"/>
                  <a:pt x="651" y="521"/>
                  <a:pt x="651" y="521"/>
                </a:cubicBezTo>
                <a:cubicBezTo>
                  <a:pt x="651" y="523"/>
                  <a:pt x="650" y="525"/>
                  <a:pt x="650" y="528"/>
                </a:cubicBezTo>
                <a:cubicBezTo>
                  <a:pt x="650" y="560"/>
                  <a:pt x="677" y="586"/>
                  <a:pt x="709" y="586"/>
                </a:cubicBezTo>
                <a:cubicBezTo>
                  <a:pt x="742" y="586"/>
                  <a:pt x="768" y="560"/>
                  <a:pt x="768" y="528"/>
                </a:cubicBezTo>
                <a:cubicBezTo>
                  <a:pt x="768" y="525"/>
                  <a:pt x="768" y="523"/>
                  <a:pt x="768" y="521"/>
                </a:cubicBezTo>
                <a:close/>
              </a:path>
            </a:pathLst>
          </a:custGeom>
          <a:solidFill>
            <a:schemeClr val="bg1"/>
          </a:solidFill>
          <a:ln w="0" cap="flat">
            <a:noFill/>
            <a:prstDash val="solid"/>
            <a:miter lim="800000"/>
          </a:ln>
        </p:spPr>
        <p:txBody>
          <a:bodyPr vert="horz" wrap="square" lIns="121791" tIns="60894" rIns="121791" bIns="60894" numCol="1" anchor="t" anchorCtr="0" compatLnSpc="1"/>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00" b="0" i="0" u="none" strike="noStrike" kern="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masterClrMapping/>
  </p:clrMapOvr>
  <p:transition>
    <p:strips dir="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微信图片_20210410205653"/>
          <p:cNvPicPr>
            <a:picLocks noChangeAspect="1"/>
          </p:cNvPicPr>
          <p:nvPr>
            <p:custDataLst>
              <p:tags r:id="rId1"/>
            </p:custDataLst>
          </p:nvPr>
        </p:nvPicPr>
        <p:blipFill>
          <a:blip r:embed="rId2"/>
          <a:srcRect b="76691"/>
          <a:stretch>
            <a:fillRect/>
          </a:stretch>
        </p:blipFill>
        <p:spPr>
          <a:xfrm>
            <a:off x="6241" y="3511"/>
            <a:ext cx="12178884" cy="6850978"/>
          </a:xfrm>
          <a:prstGeom prst="rect">
            <a:avLst/>
          </a:prstGeom>
        </p:spPr>
      </p:pic>
      <p:sp>
        <p:nvSpPr>
          <p:cNvPr id="5" name="文本框 4"/>
          <p:cNvSpPr txBox="1"/>
          <p:nvPr/>
        </p:nvSpPr>
        <p:spPr>
          <a:xfrm>
            <a:off x="2125604" y="3232351"/>
            <a:ext cx="8208488" cy="583565"/>
          </a:xfrm>
          <a:prstGeom prst="rect">
            <a:avLst/>
          </a:prstGeom>
          <a:solidFill>
            <a:schemeClr val="bg1"/>
          </a:solidFill>
        </p:spPr>
        <p:txBody>
          <a:bodyPr wrap="square" rtlCol="0">
            <a:spAutoFit/>
          </a:bodyPr>
          <a:lstStyle/>
          <a:p>
            <a:pPr algn="ctr"/>
            <a:r>
              <a:rPr lang="zh-CN" altLang="en-US" sz="3200" b="1">
                <a:solidFill>
                  <a:srgbClr val="FF0000"/>
                </a:solidFill>
                <a:latin typeface="微软雅黑" panose="020B0503020204020204" pitchFamily="34" charset="-122"/>
                <a:ea typeface="微软雅黑" panose="020B0503020204020204" pitchFamily="34" charset="-122"/>
              </a:rPr>
              <a:t>【</a:t>
            </a:r>
            <a:r>
              <a:rPr lang="zh-CN" altLang="en-US" sz="3200" b="1">
                <a:solidFill>
                  <a:srgbClr val="FF0000"/>
                </a:solidFill>
                <a:latin typeface="微软雅黑" panose="020B0503020204020204" pitchFamily="34" charset="-122"/>
                <a:ea typeface="微软雅黑" panose="020B0503020204020204" pitchFamily="34" charset="-122"/>
                <a:sym typeface="+mn-ea"/>
              </a:rPr>
              <a:t>生活可以简陋，但不可以粗糙</a:t>
            </a:r>
            <a:r>
              <a:rPr lang="zh-CN" altLang="en-US" sz="3200" b="1">
                <a:solidFill>
                  <a:srgbClr val="FF0000"/>
                </a:solidFill>
                <a:latin typeface="微软雅黑" panose="020B0503020204020204" pitchFamily="34" charset="-122"/>
                <a:ea typeface="微软雅黑" panose="020B0503020204020204" pitchFamily="34" charset="-122"/>
              </a:rPr>
              <a:t>】</a:t>
            </a:r>
            <a:endParaRPr lang="zh-CN" altLang="en-US" sz="3200" b="1">
              <a:solidFill>
                <a:srgbClr val="FF0000"/>
              </a:solidFill>
              <a:latin typeface="微软雅黑" panose="020B0503020204020204" pitchFamily="34" charset="-122"/>
              <a:ea typeface="微软雅黑" panose="020B0503020204020204" pitchFamily="34" charset="-122"/>
            </a:endParaRPr>
          </a:p>
        </p:txBody>
      </p:sp>
      <p:pic>
        <p:nvPicPr>
          <p:cNvPr id="7" name="New picture" hidden="1"/>
          <p:cNvPicPr/>
          <p:nvPr/>
        </p:nvPicPr>
        <p:blipFill>
          <a:blip r:embed="rId3"/>
          <a:stretch>
            <a:fillRect/>
          </a:stretch>
        </p:blipFill>
        <p:spPr>
          <a:xfrm>
            <a:off x="11315700" y="10795000"/>
            <a:ext cx="457200" cy="482600"/>
          </a:xfrm>
          <a:prstGeom prst="cube">
            <a:avLst/>
          </a:prstGeom>
        </p:spPr>
      </p:pic>
    </p:spTree>
  </p:cSld>
  <p:clrMapOvr>
    <a:masterClrMapping/>
  </p:clrMapOvr>
  <p:transition>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985520" y="348615"/>
            <a:ext cx="9110980" cy="6370955"/>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63040" y="546100"/>
            <a:ext cx="8812530" cy="768350"/>
          </a:xfrm>
          <a:prstGeom prst="rect">
            <a:avLst/>
          </a:prstGeom>
          <a:noFill/>
        </p:spPr>
        <p:txBody>
          <a:bodyPr wrap="square" rtlCol="0">
            <a:spAutoFit/>
          </a:bodyPr>
          <a:p>
            <a:pPr algn="ctr"/>
            <a:r>
              <a:rPr lang="zh-CN" altLang="zh-CN" sz="4400" b="1"/>
              <a:t>【深度拓展】</a:t>
            </a:r>
            <a:r>
              <a:rPr lang="en-US" altLang="zh-CN" sz="4400" b="1"/>
              <a:t>[H]</a:t>
            </a:r>
            <a:r>
              <a:rPr lang="zh-CN" altLang="en-US" sz="4400" b="1"/>
              <a:t>是什么</a:t>
            </a:r>
            <a:r>
              <a:rPr lang="en-US" altLang="zh-CN" sz="4400" b="1"/>
              <a:t>?</a:t>
            </a:r>
            <a:endParaRPr lang="en-US" altLang="zh-CN" sz="4400" b="1"/>
          </a:p>
        </p:txBody>
      </p:sp>
      <p:pic>
        <p:nvPicPr>
          <p:cNvPr id="3" name="图片 2"/>
          <p:cNvPicPr>
            <a:picLocks noChangeAspect="1"/>
          </p:cNvPicPr>
          <p:nvPr/>
        </p:nvPicPr>
        <p:blipFill>
          <a:blip r:embed="rId1"/>
          <a:stretch>
            <a:fillRect/>
          </a:stretch>
        </p:blipFill>
        <p:spPr>
          <a:xfrm>
            <a:off x="1184275" y="1560830"/>
            <a:ext cx="9370695" cy="47282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9140" y="183515"/>
            <a:ext cx="7740650" cy="368300"/>
          </a:xfrm>
          <a:prstGeom prst="rect">
            <a:avLst/>
          </a:prstGeom>
          <a:noFill/>
        </p:spPr>
        <p:txBody>
          <a:bodyPr wrap="square" rtlCol="0">
            <a:spAutoFit/>
          </a:bodyPr>
          <a:p>
            <a:r>
              <a:rPr lang="zh-CN" altLang="en-US"/>
              <a:t>【深度思考】如何推理呼吸方式？</a:t>
            </a:r>
            <a:endParaRPr lang="zh-CN" altLang="en-US"/>
          </a:p>
        </p:txBody>
      </p:sp>
      <p:pic>
        <p:nvPicPr>
          <p:cNvPr id="3" name="图片 2"/>
          <p:cNvPicPr>
            <a:picLocks noChangeAspect="1"/>
          </p:cNvPicPr>
          <p:nvPr/>
        </p:nvPicPr>
        <p:blipFill>
          <a:blip r:embed="rId1"/>
          <a:stretch>
            <a:fillRect/>
          </a:stretch>
        </p:blipFill>
        <p:spPr>
          <a:xfrm>
            <a:off x="467360" y="677545"/>
            <a:ext cx="9752965" cy="3631565"/>
          </a:xfrm>
          <a:prstGeom prst="rect">
            <a:avLst/>
          </a:prstGeom>
        </p:spPr>
      </p:pic>
      <p:sp>
        <p:nvSpPr>
          <p:cNvPr id="4" name="文本框 3"/>
          <p:cNvSpPr txBox="1"/>
          <p:nvPr/>
        </p:nvSpPr>
        <p:spPr>
          <a:xfrm>
            <a:off x="467360" y="4785995"/>
            <a:ext cx="11632565" cy="1814830"/>
          </a:xfrm>
          <a:prstGeom prst="rect">
            <a:avLst/>
          </a:prstGeom>
          <a:noFill/>
          <a:ln w="57150">
            <a:solidFill>
              <a:schemeClr val="accent1"/>
            </a:solidFill>
          </a:ln>
        </p:spPr>
        <p:txBody>
          <a:bodyPr wrap="square" rtlCol="0">
            <a:spAutoFit/>
          </a:bodyPr>
          <a:p>
            <a:r>
              <a:rPr lang="zh-CN" altLang="en-US" sz="2800">
                <a:latin typeface="黑体" panose="02010609060101010101" charset="-122"/>
                <a:ea typeface="黑体" panose="02010609060101010101" charset="-122"/>
                <a:cs typeface="黑体" panose="02010609060101010101" charset="-122"/>
              </a:rPr>
              <a:t>（1）会产生CO2和H2O的试管有</a:t>
            </a:r>
            <a:r>
              <a:rPr lang="zh-CN" altLang="en-US" sz="2800" u="sng">
                <a:latin typeface="黑体" panose="02010609060101010101" charset="-122"/>
                <a:ea typeface="黑体" panose="02010609060101010101" charset="-122"/>
                <a:cs typeface="黑体" panose="02010609060101010101" charset="-122"/>
              </a:rPr>
              <a:t>          </a:t>
            </a:r>
            <a:r>
              <a:rPr lang="zh-CN" altLang="en-US" sz="2800">
                <a:latin typeface="黑体" panose="02010609060101010101" charset="-122"/>
                <a:ea typeface="黑体" panose="02010609060101010101" charset="-122"/>
                <a:cs typeface="黑体" panose="02010609060101010101" charset="-122"/>
              </a:rPr>
              <a:t>，</a:t>
            </a:r>
            <a:endParaRPr lang="zh-CN" altLang="en-US" sz="2800">
              <a:latin typeface="黑体" panose="02010609060101010101" charset="-122"/>
              <a:ea typeface="黑体" panose="02010609060101010101" charset="-122"/>
              <a:cs typeface="黑体" panose="02010609060101010101" charset="-122"/>
            </a:endParaRPr>
          </a:p>
          <a:p>
            <a:r>
              <a:rPr lang="zh-CN" altLang="en-US" sz="2800">
                <a:latin typeface="黑体" panose="02010609060101010101" charset="-122"/>
                <a:ea typeface="黑体" panose="02010609060101010101" charset="-122"/>
                <a:cs typeface="黑体" panose="02010609060101010101" charset="-122"/>
              </a:rPr>
              <a:t>会产生酒精的试管有</a:t>
            </a:r>
            <a:r>
              <a:rPr lang="zh-CN" altLang="en-US" sz="2800" u="sng">
                <a:latin typeface="黑体" panose="02010609060101010101" charset="-122"/>
                <a:ea typeface="黑体" panose="02010609060101010101" charset="-122"/>
                <a:cs typeface="黑体" panose="02010609060101010101" charset="-122"/>
                <a:sym typeface="+mn-ea"/>
              </a:rPr>
              <a:t>          </a:t>
            </a:r>
            <a:r>
              <a:rPr lang="zh-CN" altLang="en-US" sz="2800">
                <a:latin typeface="黑体" panose="02010609060101010101" charset="-122"/>
                <a:ea typeface="黑体" panose="02010609060101010101" charset="-122"/>
                <a:cs typeface="黑体" panose="02010609060101010101" charset="-122"/>
              </a:rPr>
              <a:t>，</a:t>
            </a:r>
            <a:endParaRPr lang="zh-CN" altLang="en-US" sz="2800">
              <a:latin typeface="黑体" panose="02010609060101010101" charset="-122"/>
              <a:ea typeface="黑体" panose="02010609060101010101" charset="-122"/>
              <a:cs typeface="黑体" panose="02010609060101010101" charset="-122"/>
            </a:endParaRPr>
          </a:p>
          <a:p>
            <a:r>
              <a:rPr lang="zh-CN" altLang="en-US" sz="2800">
                <a:latin typeface="黑体" panose="02010609060101010101" charset="-122"/>
                <a:ea typeface="黑体" panose="02010609060101010101" charset="-122"/>
                <a:cs typeface="黑体" panose="02010609060101010101" charset="-122"/>
              </a:rPr>
              <a:t>根据试管</a:t>
            </a:r>
            <a:r>
              <a:rPr lang="zh-CN" altLang="en-US" sz="2800" u="sng">
                <a:latin typeface="黑体" panose="02010609060101010101" charset="-122"/>
                <a:ea typeface="黑体" panose="02010609060101010101" charset="-122"/>
                <a:cs typeface="黑体" panose="02010609060101010101" charset="-122"/>
                <a:sym typeface="+mn-ea"/>
              </a:rPr>
              <a:t>          </a:t>
            </a:r>
            <a:r>
              <a:rPr lang="zh-CN" altLang="en-US" sz="2800">
                <a:latin typeface="黑体" panose="02010609060101010101" charset="-122"/>
                <a:ea typeface="黑体" panose="02010609060101010101" charset="-122"/>
                <a:cs typeface="黑体" panose="02010609060101010101" charset="-122"/>
              </a:rPr>
              <a:t>的实验结果可判断出酵母菌进行无氧呼吸的场所。（均填试管编号）</a:t>
            </a:r>
            <a:endParaRPr lang="zh-CN" altLang="en-US" sz="2800">
              <a:latin typeface="黑体" panose="02010609060101010101" charset="-122"/>
              <a:ea typeface="黑体" panose="02010609060101010101" charset="-122"/>
              <a:cs typeface="黑体" panose="02010609060101010101"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74395" y="575945"/>
            <a:ext cx="10894060" cy="521970"/>
          </a:xfrm>
          <a:prstGeom prst="rect">
            <a:avLst/>
          </a:prstGeom>
          <a:noFill/>
        </p:spPr>
        <p:txBody>
          <a:bodyPr wrap="square" rtlCol="0">
            <a:spAutoFit/>
          </a:bodyPr>
          <a:p>
            <a:r>
              <a:rPr lang="zh-CN" altLang="en-US" sz="2800" b="1"/>
              <a:t>【深度思考】</a:t>
            </a:r>
            <a:r>
              <a:rPr lang="zh-CN" altLang="en-US" sz="2800" b="1">
                <a:latin typeface="楷体" panose="02010609060101010101" charset="-122"/>
                <a:ea typeface="楷体" panose="02010609060101010101" charset="-122"/>
              </a:rPr>
              <a:t>为什么说无氧呼吸是一种效率较低的呼吸方式？</a:t>
            </a:r>
            <a:endParaRPr lang="zh-CN" altLang="en-US" sz="2800" b="1">
              <a:latin typeface="楷体" panose="02010609060101010101" charset="-122"/>
              <a:ea typeface="楷体" panose="02010609060101010101" charset="-122"/>
            </a:endParaRPr>
          </a:p>
        </p:txBody>
      </p:sp>
      <p:sp>
        <p:nvSpPr>
          <p:cNvPr id="3" name="文本框 2"/>
          <p:cNvSpPr txBox="1"/>
          <p:nvPr/>
        </p:nvSpPr>
        <p:spPr>
          <a:xfrm>
            <a:off x="874395" y="5088255"/>
            <a:ext cx="10516870" cy="583565"/>
          </a:xfrm>
          <a:prstGeom prst="rect">
            <a:avLst/>
          </a:prstGeom>
          <a:noFill/>
        </p:spPr>
        <p:txBody>
          <a:bodyPr wrap="square" rtlCol="0">
            <a:spAutoFit/>
          </a:bodyPr>
          <a:p>
            <a:r>
              <a:rPr lang="zh-CN" altLang="en-US" sz="3200" b="1">
                <a:latin typeface="楷体" panose="02010609060101010101" charset="-122"/>
                <a:ea typeface="楷体" panose="02010609060101010101" charset="-122"/>
                <a:cs typeface="楷体" panose="02010609060101010101" charset="-122"/>
              </a:rPr>
              <a:t>思考</a:t>
            </a:r>
            <a:r>
              <a:rPr lang="en-US" altLang="zh-CN" sz="3200" b="1">
                <a:latin typeface="楷体" panose="02010609060101010101" charset="-122"/>
                <a:ea typeface="楷体" panose="02010609060101010101" charset="-122"/>
                <a:cs typeface="楷体" panose="02010609060101010101" charset="-122"/>
              </a:rPr>
              <a:t>2</a:t>
            </a:r>
            <a:r>
              <a:rPr lang="zh-CN" altLang="en-US" sz="3200" b="1">
                <a:latin typeface="楷体" panose="02010609060101010101" charset="-122"/>
                <a:ea typeface="楷体" panose="02010609060101010101" charset="-122"/>
                <a:cs typeface="楷体" panose="02010609060101010101" charset="-122"/>
              </a:rPr>
              <a:t>：在高原地带，人体细胞的主要呼吸方式是什么？</a:t>
            </a:r>
            <a:endParaRPr lang="zh-CN" altLang="en-US" sz="3200" b="1">
              <a:latin typeface="楷体" panose="02010609060101010101" charset="-122"/>
              <a:ea typeface="楷体" panose="02010609060101010101" charset="-122"/>
              <a:cs typeface="楷体" panose="02010609060101010101" charset="-122"/>
            </a:endParaRPr>
          </a:p>
        </p:txBody>
      </p:sp>
      <p:pic>
        <p:nvPicPr>
          <p:cNvPr id="4" name="图片 3"/>
          <p:cNvPicPr>
            <a:picLocks noChangeAspect="1"/>
          </p:cNvPicPr>
          <p:nvPr/>
        </p:nvPicPr>
        <p:blipFill>
          <a:blip r:embed="rId1"/>
          <a:stretch>
            <a:fillRect/>
          </a:stretch>
        </p:blipFill>
        <p:spPr>
          <a:xfrm>
            <a:off x="378460" y="1526540"/>
            <a:ext cx="10866120" cy="3114675"/>
          </a:xfrm>
          <a:prstGeom prst="rect">
            <a:avLst/>
          </a:prstGeom>
        </p:spPr>
      </p:pic>
      <p:sp>
        <p:nvSpPr>
          <p:cNvPr id="5" name="文本框 4"/>
          <p:cNvSpPr txBox="1"/>
          <p:nvPr/>
        </p:nvSpPr>
        <p:spPr>
          <a:xfrm>
            <a:off x="2658745" y="5856605"/>
            <a:ext cx="4626610" cy="829945"/>
          </a:xfrm>
          <a:prstGeom prst="rect">
            <a:avLst/>
          </a:prstGeom>
          <a:noFill/>
        </p:spPr>
        <p:txBody>
          <a:bodyPr wrap="square" rtlCol="0">
            <a:spAutoFit/>
          </a:bodyPr>
          <a:p>
            <a:r>
              <a:rPr lang="zh-CN" altLang="zh-CN" sz="4800">
                <a:solidFill>
                  <a:srgbClr val="FF0000"/>
                </a:solidFill>
              </a:rPr>
              <a:t>有氧呼吸</a:t>
            </a:r>
            <a:endParaRPr lang="zh-CN" altLang="zh-CN" sz="480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tags/tag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1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1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3**"/>
  <p:tag name="KSO_WM_UNIT_LAYERLEVEL" val="1"/>
</p:tagLst>
</file>

<file path=ppt/tags/tag1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1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2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4**"/>
  <p:tag name="KSO_WM_UNIT_LAYERLEVEL" val="1"/>
</p:tagLst>
</file>

<file path=ppt/tags/tag2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2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5**"/>
  <p:tag name="KSO_WM_UNIT_LAYERLEVEL" val="1"/>
</p:tagLst>
</file>

<file path=ppt/tags/tag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3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6**"/>
  <p:tag name="KSO_WM_UNIT_LAYERLEVEL" val="1"/>
</p:tagLst>
</file>

<file path=ppt/tags/tag3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7**"/>
  <p:tag name="KSO_WM_UNIT_LAYERLEVEL" val="1"/>
</p:tagLst>
</file>

<file path=ppt/tags/tag3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3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4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8**"/>
  <p:tag name="KSO_WM_UNIT_LAYERLEVEL" val="1"/>
</p:tagLst>
</file>

<file path=ppt/tags/tag4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9**"/>
  <p:tag name="KSO_WM_UNIT_LAYERLEVEL" val="1"/>
</p:tagLst>
</file>

<file path=ppt/tags/tag4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4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
  <p:tag name="KSO_WM_UNIT_LAYERLEVEL" val="1"/>
</p:tagLst>
</file>

<file path=ppt/tags/tag5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0**"/>
  <p:tag name="KSO_WM_UNIT_LAYERLEVEL" val="1"/>
</p:tagLst>
</file>

<file path=ppt/tags/tag52.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3.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4.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5.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11**"/>
  <p:tag name="KSO_WM_UNIT_LAYERLEVEL" val="1"/>
</p:tagLst>
</file>

<file path=ppt/tags/tag57.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8.xml><?xml version="1.0" encoding="utf-8"?>
<p:tagLst xmlns:p="http://schemas.openxmlformats.org/presentationml/2006/main">
  <p:tag name="KSO_WM_BEAUTIFY_FLAG" val="#wm#"/>
  <p:tag name="KSO_WM_TAG_VERSION" val="1.0"/>
  <p:tag name="KSO_WM_TEMPLATE_CATEGORY" val="custom"/>
  <p:tag name="KSO_WM_TEMPLATE_INDEX" val="20205081"/>
  <p:tag name="KSO_WM_UNIT_COMPATIBLE" val="0"/>
  <p:tag name="KSO_WM_UNIT_DIAGRAM_ISNUMVISUAL" val="0"/>
  <p:tag name="KSO_WM_UNIT_DIAGRAM_ISREFERUNIT" val="0"/>
  <p:tag name="KSO_WM_UNIT_HIGHLIGHT" val="0"/>
  <p:tag name="KSO_WM_UNIT_ID" val="_0**"/>
  <p:tag name="KSO_WM_UNIT_LAYERLEVEL" val="1"/>
</p:tagLst>
</file>

<file path=ppt/tags/tag5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60.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1.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0**"/>
  <p:tag name="KSO_WM_UNIT_LAYERLEVEL" val="1"/>
</p:tagLst>
</file>

<file path=ppt/tags/tag62.xml><?xml version="1.0" encoding="utf-8"?>
<p:tagLst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63.xml><?xml version="1.0" encoding="utf-8"?>
<p:tagLst xmlns:p="http://schemas.openxmlformats.org/presentationml/2006/main">
  <p:tag name="KSO_WM_UNIT_PLACING_PICTURE_USER_VIEWPORT" val="{&quot;height&quot;:5625,&quot;width&quot;:6602.499212598425}"/>
</p:tagLst>
</file>

<file path=ppt/tags/tag64.xml><?xml version="1.0" encoding="utf-8"?>
<p:tagLst xmlns:p="http://schemas.openxmlformats.org/presentationml/2006/main">
  <p:tag name="KSO_WM_UNIT_PLACING_PICTURE_USER_VIEWPORT" val="{&quot;height&quot;:7020,&quot;width&quot;:10800}"/>
</p:tagLst>
</file>

<file path=ppt/tags/tag65.xml><?xml version="1.0" encoding="utf-8"?>
<p:tagLst xmlns:p="http://schemas.openxmlformats.org/presentationml/2006/main">
  <p:tag name="KSO_WM_UNIT_PLACING_PICTURE_USER_VIEWPORT" val="{&quot;height&quot;:5400,&quot;width&quot;:7635}"/>
</p:tagLst>
</file>

<file path=ppt/tags/tag66.xml><?xml version="1.0" encoding="utf-8"?>
<p:tagLst xmlns:p="http://schemas.openxmlformats.org/presentationml/2006/main">
  <p:tag name="KSO_WM_UNIT_PLACING_PICTURE_USER_VIEWPORT" val="{&quot;height&quot;:7020,&quot;width&quot;:10800}"/>
</p:tagLst>
</file>

<file path=ppt/tags/tag67.xml><?xml version="1.0" encoding="utf-8"?>
<p:tagLst xmlns:p="http://schemas.openxmlformats.org/presentationml/2006/main">
  <p:tag name="KSO_WM_BEAUTIFY_FLAG" val="#wm#"/>
  <p:tag name="KSO_WM_SPECIAL_SOURCE" val="bdnull"/>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SPECIAL_SOURCE" val="bdnull"/>
  <p:tag name="KSO_WM_TEMPLATE_CATEGORY" val="custom"/>
  <p:tag name="KSO_WM_TEMPLATE_INDEX" val="20205081"/>
</p:tagLst>
</file>

<file path=ppt/tags/tag77.xml><?xml version="1.0" encoding="utf-8"?>
<p:tagLst xmlns:p="http://schemas.openxmlformats.org/presentationml/2006/main">
  <p:tag name="KSO_WM_UNIT_TABLE_BEAUTIFY" val="smartTable{3016e625-f4fe-4f6c-8d5d-6134f842a540}"/>
  <p:tag name="TABLE_ENDDRAG_ORIGIN_RECT" val="951*522"/>
  <p:tag name="TABLE_ENDDRAG_RECT" val="2*5*951*522"/>
</p:tagLst>
</file>

<file path=ppt/tags/tag78.xml><?xml version="1.0" encoding="utf-8"?>
<p:tagLst xmlns:p="http://schemas.openxmlformats.org/presentationml/2006/main">
  <p:tag name="KSO_WM_UNIT_TABLE_BEAUTIFY" val="smartTable{6bcf4549-bdec-47ca-80b2-8add09040275}"/>
  <p:tag name="TABLE_ENDDRAG_ORIGIN_RECT" val="956*292"/>
  <p:tag name="TABLE_ENDDRAG_RECT" val="4*240*956*292"/>
</p:tagLst>
</file>

<file path=ppt/tags/tag79.xml><?xml version="1.0" encoding="utf-8"?>
<p:tagLst xmlns:p="http://schemas.openxmlformats.org/presentationml/2006/main">
  <p:tag name="KSO_WM_UNIT_TABLE_BEAUTIFY" val="smartTable{db7735dc-4855-4154-88e6-f03f2dafd3a9}"/>
  <p:tag name="TABLE_ENDDRAG_ORIGIN_RECT" val="955*228"/>
  <p:tag name="TABLE_ENDDRAG_RECT" val="2*236*955*228"/>
</p:tagLst>
</file>

<file path=ppt/tags/tag8.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ags/tag80.xml><?xml version="1.0" encoding="utf-8"?>
<p:tagLst xmlns:p="http://schemas.openxmlformats.org/presentationml/2006/main">
  <p:tag name="KSO_WM_UNIT_TABLE_BEAUTIFY" val="smartTable{b6cbd1ef-61e3-467b-8509-d11e2449a35d}"/>
  <p:tag name="TABLE_ENDDRAG_ORIGIN_RECT" val="959*318"/>
  <p:tag name="TABLE_ENDDRAG_RECT" val="2*241*959*318"/>
</p:tagLst>
</file>

<file path=ppt/tags/tag81.xml><?xml version="1.0" encoding="utf-8"?>
<p:tagLst xmlns:p="http://schemas.openxmlformats.org/presentationml/2006/main">
  <p:tag name="KSO_WM_UNIT_PLACING_PICTURE_USER_VIEWPORT" val="{&quot;height&quot;:4981,&quot;width&quot;:4919}"/>
</p:tagLst>
</file>

<file path=ppt/tags/tag82.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ags/tag9.xml><?xml version="1.0" encoding="utf-8"?>
<p:tagLst xmlns:p="http://schemas.openxmlformats.org/presentationml/2006/main">
  <p:tag name="KSO_WM_BEAUTIFY_FLAG" val="#wm#"/>
  <p:tag name="KSO_WM_TAG_VERSION" val="1.0"/>
  <p:tag name="KSO_WM_UNIT_COMPATIBLE" val="0"/>
  <p:tag name="KSO_WM_UNIT_DIAGRAM_ISNUMVISUAL" val="0"/>
  <p:tag name="KSO_WM_UNIT_DIAGRAM_ISREFERUNIT" val="0"/>
  <p:tag name="KSO_WM_UNIT_HIGHLIGHT" val="0"/>
  <p:tag name="KSO_WM_UNIT_ID" val="_2**"/>
  <p:tag name="KSO_WM_UNIT_LAYERLEVEL"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9727</Words>
  <Application>WPS 演示</Application>
  <PresentationFormat/>
  <Paragraphs>810</Paragraphs>
  <Slides>58</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58</vt:i4>
      </vt:variant>
    </vt:vector>
  </HeadingPairs>
  <TitlesOfParts>
    <vt:vector size="73" baseType="lpstr">
      <vt:lpstr>Arial</vt:lpstr>
      <vt:lpstr>宋体</vt:lpstr>
      <vt:lpstr>Wingdings</vt:lpstr>
      <vt:lpstr>微软雅黑</vt:lpstr>
      <vt:lpstr>Wingdings</vt:lpstr>
      <vt:lpstr>黑体</vt:lpstr>
      <vt:lpstr>楷体</vt:lpstr>
      <vt:lpstr>Arial Unicode MS</vt:lpstr>
      <vt:lpstr>Calibri</vt:lpstr>
      <vt:lpstr>Calibri</vt:lpstr>
      <vt:lpstr>Calibri Light</vt:lpstr>
      <vt:lpstr>Times New Roman</vt:lpstr>
      <vt:lpstr>Calibri Light</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吴久宏</cp:lastModifiedBy>
  <cp:revision>13</cp:revision>
  <cp:lastPrinted>2021-04-30T17:31:00Z</cp:lastPrinted>
  <dcterms:created xsi:type="dcterms:W3CDTF">2021-04-30T17:31:00Z</dcterms:created>
  <dcterms:modified xsi:type="dcterms:W3CDTF">2021-05-26T01:11:03Z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ICV">
    <vt:lpwstr>E85125CE55CC4FA7AF583082D3B1D75F</vt:lpwstr>
  </property>
  <property fmtid="{D5CDD505-2E9C-101B-9397-08002B2CF9AE}" pid="7" name="KSOProductBuildVer">
    <vt:lpwstr>2052-11.1.0.10495</vt:lpwstr>
  </property>
</Properties>
</file>