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handoutMasterIdLst>
    <p:handoutMasterId r:id="rId3"/>
  </p:handoutMasterIdLst>
  <p:sldIdLst>
    <p:sldId id="995" r:id="rId4"/>
    <p:sldId id="996" r:id="rId5"/>
    <p:sldId id="998" r:id="rId6"/>
    <p:sldId id="999" r:id="rId7"/>
    <p:sldId id="1001" r:id="rId8"/>
    <p:sldId id="1003" r:id="rId9"/>
    <p:sldId id="1004" r:id="rId10"/>
    <p:sldId id="1005" r:id="rId11"/>
    <p:sldId id="1006" r:id="rId12"/>
    <p:sldId id="1007" r:id="rId13"/>
    <p:sldId id="1008" r:id="rId14"/>
    <p:sldId id="1009" r:id="rId15"/>
    <p:sldId id="1011" r:id="rId16"/>
    <p:sldId id="1037" r:id="rId17"/>
    <p:sldId id="1036" r:id="rId18"/>
    <p:sldId id="1038" r:id="rId19"/>
    <p:sldId id="1039" r:id="rId20"/>
    <p:sldId id="1040" r:id="rId21"/>
    <p:sldId id="1013" r:id="rId22"/>
    <p:sldId id="1012" r:id="rId23"/>
    <p:sldId id="1016" r:id="rId24"/>
    <p:sldId id="1014" r:id="rId25"/>
    <p:sldId id="1015" r:id="rId26"/>
    <p:sldId id="1018" r:id="rId27"/>
    <p:sldId id="1019" r:id="rId28"/>
    <p:sldId id="1020" r:id="rId29"/>
    <p:sldId id="1021" r:id="rId30"/>
    <p:sldId id="1022" r:id="rId31"/>
    <p:sldId id="1023" r:id="rId32"/>
    <p:sldId id="1024" r:id="rId33"/>
    <p:sldId id="1026" r:id="rId34"/>
    <p:sldId id="1028" r:id="rId35"/>
    <p:sldId id="1010" r:id="rId36"/>
    <p:sldId id="1017" r:id="rId37"/>
    <p:sldId id="1025" r:id="rId38"/>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65" d="100"/>
          <a:sy n="65" d="100"/>
        </p:scale>
        <p:origin x="82" y="547"/>
      </p:cViewPr>
      <p:guideLst>
        <p:guide orient="horz" pos="1943"/>
        <p:guide pos="39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handoutMaster" Target="handoutMasters/handout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slide" Target="slides/slide35.xml" /><Relationship Id="rId39" Type="http://schemas.openxmlformats.org/officeDocument/2006/relationships/tags" Target="tags/tag92.xml" /><Relationship Id="rId4" Type="http://schemas.openxmlformats.org/officeDocument/2006/relationships/slide" Target="slides/slide1.xml" /><Relationship Id="rId40" Type="http://schemas.openxmlformats.org/officeDocument/2006/relationships/presProps" Target="presProps.xml" /><Relationship Id="rId41" Type="http://schemas.openxmlformats.org/officeDocument/2006/relationships/viewProps" Target="viewProps.xml" /><Relationship Id="rId42" Type="http://schemas.openxmlformats.org/officeDocument/2006/relationships/theme" Target="theme/theme1.xml" /><Relationship Id="rId43" Type="http://schemas.openxmlformats.org/officeDocument/2006/relationships/tableStyles" Target="tableStyles.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itchFamily="34" charset="-122"/>
              <a:ea typeface="微软雅黑"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47.xml" /><Relationship Id="rId2" Type="http://schemas.openxmlformats.org/officeDocument/2006/relationships/tags" Target="../tags/tag48.xml" /><Relationship Id="rId3" Type="http://schemas.openxmlformats.org/officeDocument/2006/relationships/tags" Target="../tags/tag49.xml" /><Relationship Id="rId4" Type="http://schemas.openxmlformats.org/officeDocument/2006/relationships/tags" Target="../tags/tag50.xml" /><Relationship Id="rId5" Type="http://schemas.openxmlformats.org/officeDocument/2006/relationships/tags" Target="../tags/tag51.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tags" Target="../tags/tag16.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17.xml" /><Relationship Id="rId2" Type="http://schemas.openxmlformats.org/officeDocument/2006/relationships/tags" Target="../tags/tag18.xml" /><Relationship Id="rId3" Type="http://schemas.openxmlformats.org/officeDocument/2006/relationships/tags" Target="../tags/tag19.xml" /><Relationship Id="rId4" Type="http://schemas.openxmlformats.org/officeDocument/2006/relationships/tags" Target="../tags/tag20.xml" /><Relationship Id="rId5" Type="http://schemas.openxmlformats.org/officeDocument/2006/relationships/tags" Target="../tags/tag21.xml" /><Relationship Id="rId6" Type="http://schemas.openxmlformats.org/officeDocument/2006/relationships/tags" Target="../tags/tag22.xml" /><Relationship Id="rId7" Type="http://schemas.openxmlformats.org/officeDocument/2006/relationships/tags" Target="../tags/tag23.xml" /><Relationship Id="rId8" Type="http://schemas.openxmlformats.org/officeDocument/2006/relationships/tags" Target="../tags/tag24.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25.xml" /><Relationship Id="rId2" Type="http://schemas.openxmlformats.org/officeDocument/2006/relationships/tags" Target="../tags/tag26.xml" /><Relationship Id="rId3" Type="http://schemas.openxmlformats.org/officeDocument/2006/relationships/tags" Target="../tags/tag27.xml" /><Relationship Id="rId4" Type="http://schemas.openxmlformats.org/officeDocument/2006/relationships/tags" Target="../tags/tag28.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29.xml" /><Relationship Id="rId2" Type="http://schemas.openxmlformats.org/officeDocument/2006/relationships/tags" Target="../tags/tag30.xml" /><Relationship Id="rId3" Type="http://schemas.openxmlformats.org/officeDocument/2006/relationships/tags" Target="../tags/tag31.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2.xml" /><Relationship Id="rId2" Type="http://schemas.openxmlformats.org/officeDocument/2006/relationships/tags" Target="../tags/tag33.xml" /><Relationship Id="rId3" Type="http://schemas.openxmlformats.org/officeDocument/2006/relationships/tags" Target="../tags/tag34.xml" /><Relationship Id="rId4" Type="http://schemas.openxmlformats.org/officeDocument/2006/relationships/tags" Target="../tags/tag35.xml" /><Relationship Id="rId5" Type="http://schemas.openxmlformats.org/officeDocument/2006/relationships/tags" Target="../tags/tag36.xml" /><Relationship Id="rId6" Type="http://schemas.openxmlformats.org/officeDocument/2006/relationships/tags" Target="../tags/tag37.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38.xml" /><Relationship Id="rId2" Type="http://schemas.openxmlformats.org/officeDocument/2006/relationships/tags" Target="../tags/tag39.xml" /><Relationship Id="rId3" Type="http://schemas.openxmlformats.org/officeDocument/2006/relationships/tags" Target="../tags/tag40.xml" /><Relationship Id="rId4" Type="http://schemas.openxmlformats.org/officeDocument/2006/relationships/tags" Target="../tags/tag41.xml" /><Relationship Id="rId5" Type="http://schemas.openxmlformats.org/officeDocument/2006/relationships/tags" Target="../tags/tag42.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pic>
        <p:nvPicPr>
          <p:cNvPr id="4" name="图片 3" descr="2"/>
          <p:cNvPicPr>
            <a:picLocks noChangeAspect="1"/>
          </p:cNvPicPr>
          <p:nvPr userDrawn="1"/>
        </p:nvPicPr>
        <p:blipFill>
          <a:blip r:embed="rId1"/>
          <a:stretch>
            <a:fillRect/>
          </a:stretch>
        </p:blipFill>
        <p:spPr>
          <a:xfrm>
            <a:off x="0" y="-199390"/>
            <a:ext cx="12192635" cy="7057390"/>
          </a:xfrm>
          <a:prstGeom prst="rect">
            <a:avLst/>
          </a:prstGeom>
        </p:spPr>
      </p:pic>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a:t>单击此处编辑母版文本样式</a:t>
            </a:r>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ct val="0"/>
              </a:spcBef>
              <a:spcAft>
                <a:spcPts val="1000"/>
              </a:spcAft>
              <a:buFont typeface="Arial" panose="020b0604020202020204" pitchFamily="34" charset="0"/>
              <a:buNone/>
              <a:tabLst>
                <a:tab pos="1609725"/>
              </a:tabLst>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5pPr>
          </a:lstStyle>
          <a:p>
            <a:pPr lvl="0"/>
            <a:r>
              <a:rPr>
                <a:sym typeface="+mn-ea"/>
              </a:rPr>
              <a:t>单击此处编辑母版文本样式</a:t>
            </a:r>
            <a:endParaRPr>
              <a:sym typeface="+mn-ea"/>
            </a:endParaRP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
            </a:fld>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
            </a:fld>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Wingdings" panose="05000000000000000000" pitchFamily="2" charset="2"/>
              <a:buChar char="l"/>
              <a:tabLst>
                <a:tab pos="1609725"/>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5" name="日期占位符 4"/>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t/>
            </a:fld>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ct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Wingdings" panose="05000000000000000000" pitchFamily="2" charset="2"/>
              <a:buChar char="l"/>
              <a:tabLst>
                <a:tab pos="1609725"/>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ct val="0"/>
              </a:spcBef>
              <a:spcAft>
                <a:spcPct val="0"/>
              </a:spcAft>
              <a:buFont typeface="Arial" panose="020b0604020202020204" pitchFamily="34" charset="0"/>
              <a:buNone/>
              <a:defRPr kumimoji="0" lang="zh-CN" altLang="en-US" sz="2000" b="1" i="0" u="none" strike="noStrike" kern="1200" cap="none" spc="20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Wingdings" panose="05000000000000000000" pitchFamily="2" charset="2"/>
              <a:buChar char="l"/>
              <a:tabLst>
                <a:tab pos="1609725"/>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p:txBody>
      </p:sp>
      <p:sp>
        <p:nvSpPr>
          <p:cNvPr id="7" name="日期占位符 6"/>
          <p:cNvSpPr>
            <a:spLocks noGrp="1"/>
          </p:cNvSpPr>
          <p:nvPr>
            <p:ph type="dt" sz="half" idx="10"/>
            <p:custDataLst>
              <p:tags r:id="rId6"/>
            </p:custDataLst>
          </p:nvPr>
        </p:nvSpPr>
        <p:spPr>
          <a:xfrm>
            <a:off x="612000" y="6314400"/>
            <a:ext cx="2700000" cy="316800"/>
          </a:xfrm>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a:xfrm>
            <a:off x="4116000" y="6314400"/>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t/>
            </a:fld>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t/>
            </a:fld>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
            </a:fld>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ct val="0"/>
              </a:spcBef>
              <a:spcAft>
                <a:spcPts val="1000"/>
              </a:spcAft>
              <a:buFont typeface="Wingdings" panose="05000000000000000000" pitchFamily="2" charset="2"/>
              <a:buChar char="l"/>
              <a:defRPr kumimoji="0" lang="zh-CN" altLang="en-US" sz="16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单击此处编辑文本</a:t>
            </a:r>
            <a:endParaRPr>
              <a:sym typeface="+mn-ea"/>
            </a:endParaRPr>
          </a:p>
        </p:txBody>
      </p:sp>
      <p:sp>
        <p:nvSpPr>
          <p:cNvPr id="5" name="日期占位符 4"/>
          <p:cNvSpPr>
            <a:spLocks noGrp="1"/>
          </p:cNvSpPr>
          <p:nvPr>
            <p:ph type="dt" sz="half" idx="10"/>
            <p:custDataLst>
              <p:tags r:id="rId3"/>
            </p:custDataLst>
          </p:nvPr>
        </p:nvSpPr>
        <p:spPr>
          <a:xfrm>
            <a:off x="612000" y="6314400"/>
            <a:ext cx="2700000" cy="316800"/>
          </a:xfrm>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7" name="灯片编号占位符 6"/>
          <p:cNvSpPr>
            <a:spLocks noGrp="1"/>
          </p:cNvSpPr>
          <p:nvPr>
            <p:ph type="sldNum" sz="quarter" idx="12"/>
            <p:custDataLst>
              <p:tags r:id="rId5"/>
            </p:custDataLst>
          </p:nvPr>
        </p:nvSpPr>
        <p:spPr>
          <a:xfrm>
            <a:off x="8877600" y="6314400"/>
            <a:ext cx="2700000" cy="316800"/>
          </a:xfrm>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a:xfrm>
            <a:off x="608400" y="608400"/>
            <a:ext cx="10969200" cy="648000"/>
          </a:xfrm>
        </p:spPr>
        <p:txBody>
          <a:bodyPr/>
          <a:lstStyle>
            <a:lvl1pPr>
              <a:defRPr baseline="0"/>
            </a:lvl1pPr>
          </a:lstStyle>
          <a:p>
            <a:r>
              <a:rPr lang="zh-CN" altLang="en-US"/>
              <a:t>单击此处编辑母版标题样式</a:t>
            </a:r>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ct val="0"/>
              </a:spcAft>
              <a:buNone/>
              <a:defRPr kumimoji="0" lang="zh-CN" altLang="en-US" sz="28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a:t>单击此处编辑文本</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
            </a:fld>
            <a:endParaRPr lang="zh-CN" altLang="en-US"/>
          </a:p>
        </p:txBody>
      </p:sp>
    </p:spTree>
  </p:cSld>
  <p:clrMapOvr>
    <a:masterClrMapping/>
  </p:clrMapOvr>
  <mc:AlternateContent>
    <mc:Choice xmlns:p14="http://schemas.microsoft.com/office/powerpoint/2010/main" Requires="p14">
      <p:transition p14:dur="500">
        <p:blinds/>
      </p:transition>
    </mc:Choice>
    <mc:Fallback>
      <p:transition>
        <p:blinds/>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5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E3E7EF">
            <a:alpha val="43000"/>
          </a:srgbClr>
        </a:solidFill>
        <a:effectLst/>
      </p:bgPr>
    </p:bg>
    <p:spTree>
      <p:nvGrpSpPr>
        <p:cNvPr id="1" name=""/>
        <p:cNvGrpSpPr/>
        <p:nvPr/>
      </p:nvGrpSpPr>
      <p:grpSpPr>
        <a:xfrm>
          <a:off x="0" y="0"/>
          <a:ext cx="0" cy="0"/>
        </a:xfrm>
      </p:grpSpPr>
      <p:sp>
        <p:nvSpPr>
          <p:cNvPr id="7" name="KSO_TEMPLATE" hidden="1"/>
          <p:cNvSpPr/>
          <p:nvPr>
            <p:custDataLst>
              <p:tags r:id="rId12"/>
            </p:custDataLst>
          </p:nvPr>
        </p:nvSpPr>
        <p:spPr>
          <a:xfrm flipH="1">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xmlns:p14="http://schemas.microsoft.com/office/powerpoint/2010/main" Requires="p14">
      <p:transition p14:dur="500">
        <p:blinds/>
      </p:transition>
    </mc:Choice>
    <mc:Fallback>
      <p:transition>
        <p:blinds/>
      </p:transition>
    </mc:Fallback>
  </mc:AlternateContent>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5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2.xml" /><Relationship Id="rId3" Type="http://schemas.openxmlformats.org/officeDocument/2006/relationships/tags" Target="../tags/tag6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4.xml" /><Relationship Id="rId3" Type="http://schemas.openxmlformats.org/officeDocument/2006/relationships/tags" Target="../tags/tag65.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6.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jpeg" /><Relationship Id="rId3" Type="http://schemas.openxmlformats.org/officeDocument/2006/relationships/tags" Target="../tags/tag67.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jpeg" /><Relationship Id="rId3" Type="http://schemas.openxmlformats.org/officeDocument/2006/relationships/tags" Target="../tags/tag68.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jpeg" /><Relationship Id="rId3" Type="http://schemas.openxmlformats.org/officeDocument/2006/relationships/tags" Target="../tags/tag69.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jpeg" /><Relationship Id="rId3" Type="http://schemas.openxmlformats.org/officeDocument/2006/relationships/tags" Target="../tags/tag70.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jpeg" /><Relationship Id="rId3" Type="http://schemas.openxmlformats.org/officeDocument/2006/relationships/tags" Target="../tags/tag71.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jpeg" /><Relationship Id="rId3" Type="http://schemas.openxmlformats.org/officeDocument/2006/relationships/tags" Target="../tags/tag7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7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5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7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7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7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jpeg" /><Relationship Id="rId3" Type="http://schemas.openxmlformats.org/officeDocument/2006/relationships/tags" Target="../tags/tag7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78.xml" /><Relationship Id="rId3" Type="http://schemas.openxmlformats.org/officeDocument/2006/relationships/tags" Target="../tags/tag79.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jpeg" /><Relationship Id="rId3" Type="http://schemas.openxmlformats.org/officeDocument/2006/relationships/tags" Target="../tags/tag80.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1.xml" /><Relationship Id="rId3" Type="http://schemas.openxmlformats.org/officeDocument/2006/relationships/tags" Target="../tags/tag8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3.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4.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5.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55.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6.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tags" Target="../tags/tag87.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png" /><Relationship Id="rId3" Type="http://schemas.openxmlformats.org/officeDocument/2006/relationships/tags" Target="../tags/tag88.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jpeg" /><Relationship Id="rId3" Type="http://schemas.openxmlformats.org/officeDocument/2006/relationships/tags" Target="../tags/tag89.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1.jpeg" /><Relationship Id="rId3" Type="http://schemas.openxmlformats.org/officeDocument/2006/relationships/tags" Target="../tags/tag90.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2.jpeg" /><Relationship Id="rId3" Type="http://schemas.openxmlformats.org/officeDocument/2006/relationships/image" Target="../media/image13.png" /><Relationship Id="rId4" Type="http://schemas.openxmlformats.org/officeDocument/2006/relationships/tags" Target="../tags/tag9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56.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57.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58.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tags" Target="../tags/tag59.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0.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1.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文本框 2"/>
          <p:cNvSpPr txBox="1"/>
          <p:nvPr/>
        </p:nvSpPr>
        <p:spPr>
          <a:xfrm>
            <a:off x="1189990" y="2287270"/>
            <a:ext cx="9279255" cy="1322070"/>
          </a:xfrm>
          <a:prstGeom prst="rect">
            <a:avLst/>
          </a:prstGeom>
          <a:noFill/>
        </p:spPr>
        <p:txBody>
          <a:bodyPr wrap="square" rtlCol="0">
            <a:spAutoFit/>
            <a:scene3d>
              <a:camera prst="isometricRightUp">
                <a:rot lat="0" lon="0" rev="0"/>
              </a:camera>
              <a:lightRig rig="threePt" dir="t"/>
            </a:scene3d>
            <a:sp3d extrusionH="57150">
              <a:bevelT w="38100" h="38100" prst="angle"/>
              <a:bevelB w="38100" h="38100" prst="angle"/>
            </a:sp3d>
          </a:bodyPr>
          <a:lstStyle/>
          <a:p>
            <a:pPr algn="dist"/>
            <a:r>
              <a:rPr lang="zh-CN" altLang="en-US" sz="8000" smtClean="0">
                <a:solidFill>
                  <a:srgbClr val="00B050"/>
                </a:solidFill>
                <a:effectLst>
                  <a:outerShdw blurRad="50800" dist="38100" dir="16200000" rotWithShape="0">
                    <a:prstClr val="black">
                      <a:alpha val="40000"/>
                    </a:prstClr>
                  </a:outerShdw>
                </a:effectLst>
                <a:latin typeface="楷体" panose="02010609060101010101" pitchFamily="49" charset="-122"/>
                <a:ea typeface="楷体" panose="02010609060101010101" pitchFamily="49" charset="-122"/>
              </a:rPr>
              <a:t>第八课 细胞呼吸</a:t>
            </a:r>
            <a:endParaRPr lang="zh-CN" altLang="en-US" sz="8000" smtClean="0">
              <a:solidFill>
                <a:srgbClr val="00B050"/>
              </a:solidFill>
              <a:effectLst>
                <a:outerShdw blurRad="50800" dist="38100" dir="16200000" rotWithShape="0">
                  <a:prstClr val="black">
                    <a:alpha val="40000"/>
                  </a:prstClr>
                </a:outerShdw>
              </a:effectLst>
              <a:latin typeface="楷体" panose="02010609060101010101" pitchFamily="49" charset="-122"/>
              <a:ea typeface="楷体" panose="02010609060101010101" pitchFamily="49" charset="-122"/>
            </a:endParaRPr>
          </a:p>
        </p:txBody>
      </p:sp>
      <p:grpSp>
        <p:nvGrpSpPr>
          <p:cNvPr id="5" name="组合 4"/>
          <p:cNvGrpSpPr/>
          <p:nvPr/>
        </p:nvGrpSpPr>
        <p:grpSpPr>
          <a:xfrm>
            <a:off x="2666690" y="3798665"/>
            <a:ext cx="6380161" cy="169862"/>
            <a:chOff x="3306731" y="3364398"/>
            <a:chExt cx="6380161" cy="169862"/>
          </a:xfrm>
        </p:grpSpPr>
        <p:grpSp>
          <p:nvGrpSpPr>
            <p:cNvPr id="51" name="Group 9"/>
            <p:cNvGrpSpPr>
              <a:grpSpLocks noChangeAspect="1"/>
            </p:cNvGrpSpPr>
            <p:nvPr/>
          </p:nvGrpSpPr>
          <p:grpSpPr>
            <a:xfrm>
              <a:off x="3306731" y="3449329"/>
              <a:ext cx="6380161" cy="107"/>
              <a:chOff x="1927" y="2201"/>
              <a:chExt cx="4019" cy="107"/>
            </a:xfrm>
          </p:grpSpPr>
          <p:sp>
            <p:nvSpPr>
              <p:cNvPr id="52" name="Line 10"/>
              <p:cNvSpPr>
                <a:spLocks noChangeShapeType="1"/>
              </p:cNvSpPr>
              <p:nvPr/>
            </p:nvSpPr>
            <p:spPr bwMode="auto">
              <a:xfrm>
                <a:off x="4169" y="2255"/>
                <a:ext cx="1777" cy="0"/>
              </a:xfrm>
              <a:prstGeom prst="line">
                <a:avLst/>
              </a:prstGeom>
              <a:ln w="19050"/>
            </p:spPr>
            <p:style>
              <a:lnRef idx="1">
                <a:schemeClr val="accent3"/>
              </a:lnRef>
              <a:fillRef idx="0">
                <a:schemeClr val="accent3"/>
              </a:fillRef>
              <a:effectRef idx="0">
                <a:schemeClr val="accent3"/>
              </a:effectRef>
              <a:fontRef idx="minor">
                <a:schemeClr val="tx1"/>
              </a:fontRef>
            </p:style>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Line 11"/>
              <p:cNvSpPr>
                <a:spLocks noChangeShapeType="1"/>
              </p:cNvSpPr>
              <p:nvPr/>
            </p:nvSpPr>
            <p:spPr bwMode="auto">
              <a:xfrm>
                <a:off x="1927" y="2255"/>
                <a:ext cx="1777" cy="0"/>
              </a:xfrm>
              <a:prstGeom prst="line">
                <a:avLst/>
              </a:prstGeom>
              <a:ln w="19050"/>
            </p:spPr>
            <p:style>
              <a:lnRef idx="1">
                <a:schemeClr val="accent3"/>
              </a:lnRef>
              <a:fillRef idx="0">
                <a:schemeClr val="accent3"/>
              </a:fillRef>
              <a:effectRef idx="0">
                <a:schemeClr val="accent3"/>
              </a:effectRef>
              <a:fontRef idx="minor">
                <a:schemeClr val="tx1"/>
              </a:fontRef>
            </p:style>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Freeform 12"/>
              <p:cNvSpPr>
                <a:spLocks noEditPoints="1"/>
              </p:cNvSpPr>
              <p:nvPr/>
            </p:nvSpPr>
            <p:spPr bwMode="auto">
              <a:xfrm>
                <a:off x="3728" y="2201"/>
                <a:ext cx="415" cy="107"/>
              </a:xfrm>
              <a:custGeom>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5" name="Freeform 12"/>
            <p:cNvSpPr>
              <a:spLocks noEditPoints="1"/>
            </p:cNvSpPr>
            <p:nvPr/>
          </p:nvSpPr>
          <p:spPr bwMode="auto">
            <a:xfrm>
              <a:off x="6186456" y="3364398"/>
              <a:ext cx="658812" cy="169862"/>
            </a:xfrm>
            <a:custGeom>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7" name="文本框 6"/>
          <p:cNvSpPr txBox="1"/>
          <p:nvPr/>
        </p:nvSpPr>
        <p:spPr>
          <a:xfrm>
            <a:off x="6416040" y="4896485"/>
            <a:ext cx="1004570" cy="1014730"/>
          </a:xfrm>
          <a:prstGeom prst="rect">
            <a:avLst/>
          </a:prstGeom>
          <a:noFill/>
        </p:spPr>
        <p:txBody>
          <a:bodyPr wrap="square" rtlCol="0">
            <a:spAutoFit/>
          </a:bodyPr>
          <a:lstStyle/>
          <a:p>
            <a:pPr algn="dist"/>
            <a:endParaRPr lang="zh-CN" altLang="en-US" sz="6000" smtClean="0">
              <a:solidFill>
                <a:srgbClr val="00B050"/>
              </a:solidFill>
              <a:effectLst>
                <a:outerShdw blurRad="50800" dist="38100" dir="16200000" rotWithShape="0">
                  <a:prstClr val="black">
                    <a:alpha val="40000"/>
                  </a:prstClr>
                </a:outerShdw>
              </a:effectLst>
              <a:latin typeface="楷体" panose="02010609060101010101" pitchFamily="49" charset="-122"/>
              <a:ea typeface="楷体" panose="02010609060101010101" pitchFamily="49" charset="-122"/>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1"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nodeType="afterGroup">
                            <p:stCondLst>
                              <p:cond delay="1000"/>
                            </p:stCondLst>
                            <p:childTnLst>
                              <p:par>
                                <p:cTn id="12" presetID="2" presetClass="entr" presetSubtype="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53"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7"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2" name="组合 21"/>
          <p:cNvGrpSpPr/>
          <p:nvPr/>
        </p:nvGrpSpPr>
        <p:grpSpPr>
          <a:xfrm>
            <a:off x="383885" y="694885"/>
            <a:ext cx="1977050" cy="520769"/>
            <a:chOff x="361660" y="683455"/>
            <a:chExt cx="1977050" cy="520769"/>
          </a:xfrm>
        </p:grpSpPr>
        <p:sp>
          <p:nvSpPr>
            <p:cNvPr id="23" name="矩形 22"/>
            <p:cNvSpPr/>
            <p:nvPr/>
          </p:nvSpPr>
          <p:spPr>
            <a:xfrm>
              <a:off x="565725" y="683455"/>
              <a:ext cx="1772985" cy="461665"/>
            </a:xfrm>
            <a:prstGeom prst="rect">
              <a:avLst/>
            </a:prstGeom>
          </p:spPr>
          <p:txBody>
            <a:bodyPr wrap="square">
              <a:spAutoFit/>
            </a:bodyPr>
            <a:lstStyle/>
            <a:p>
              <a:pPr algn="dist"/>
              <a:r>
                <a:rPr lang="zh-CN" altLang="en-US" sz="2400">
                  <a:latin typeface="楷体" panose="02010609060101010101" pitchFamily="49" charset="-122"/>
                  <a:ea typeface="楷体" panose="02010609060101010101" pitchFamily="49" charset="-122"/>
                </a:rPr>
                <a:t>重难点讲透</a:t>
              </a:r>
              <a:endParaRPr lang="zh-CN" altLang="en-US" sz="2400">
                <a:latin typeface="楷体" panose="02010609060101010101" pitchFamily="49" charset="-122"/>
                <a:ea typeface="楷体" panose="02010609060101010101" pitchFamily="49" charset="-122"/>
              </a:endParaRPr>
            </a:p>
          </p:txBody>
        </p:sp>
        <p:cxnSp>
          <p:nvCxnSpPr>
            <p:cNvPr id="24" name="直接连接符 23"/>
            <p:cNvCxnSpPr/>
            <p:nvPr/>
          </p:nvCxnSpPr>
          <p:spPr>
            <a:xfrm>
              <a:off x="565725" y="1145120"/>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1660" y="1204224"/>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grpSp>
      <p:sp>
        <p:nvSpPr>
          <p:cNvPr id="2584578" name="文本框 2584577"/>
          <p:cNvSpPr txBox="1"/>
          <p:nvPr/>
        </p:nvSpPr>
        <p:spPr>
          <a:xfrm>
            <a:off x="3845560" y="913130"/>
            <a:ext cx="5500370" cy="485775"/>
          </a:xfrm>
          <a:prstGeom prst="rect">
            <a:avLst/>
          </a:prstGeom>
          <a:noFill/>
          <a:ln w="9525">
            <a:noFill/>
          </a:ln>
        </p:spPr>
        <p:txBody>
          <a:bodyPr wrap="square" lIns="117227" tIns="58614" rIns="117227" bIns="58614">
            <a:spAutoFit/>
          </a:bodyPr>
          <a:lstStyle/>
          <a:p>
            <a:pPr defTabSz="1171575"/>
            <a:r>
              <a:rPr lang="en-US" altLang="zh-CN" sz="2400">
                <a:latin typeface="楷体" panose="02010609060101010101" pitchFamily="49" charset="-122"/>
                <a:ea typeface="楷体" panose="02010609060101010101" pitchFamily="49" charset="-122"/>
                <a:cs typeface="楷体" panose="02010609060101010101" pitchFamily="49" charset="-122"/>
              </a:rPr>
              <a:t>1.</a:t>
            </a:r>
            <a:r>
              <a:rPr lang="zh-CN" altLang="en-US" sz="2400">
                <a:latin typeface="楷体" panose="02010609060101010101" pitchFamily="49" charset="-122"/>
                <a:ea typeface="楷体" panose="02010609060101010101" pitchFamily="49" charset="-122"/>
                <a:cs typeface="楷体" panose="02010609060101010101" pitchFamily="49" charset="-122"/>
              </a:rPr>
              <a:t>比较有氧呼吸和无氧呼吸</a:t>
            </a:r>
            <a:r>
              <a:rPr lang="en-US" altLang="zh-CN" sz="2400">
                <a:latin typeface="楷体" panose="02010609060101010101" pitchFamily="49" charset="-122"/>
                <a:ea typeface="楷体" panose="02010609060101010101" pitchFamily="49" charset="-122"/>
                <a:cs typeface="楷体" panose="02010609060101010101" pitchFamily="49" charset="-122"/>
              </a:rPr>
              <a:t>:</a:t>
            </a:r>
            <a:endParaRPr lang="en-US" altLang="zh-CN" sz="2400">
              <a:latin typeface="楷体" panose="02010609060101010101" pitchFamily="49" charset="-122"/>
              <a:ea typeface="楷体" panose="02010609060101010101" pitchFamily="49" charset="-122"/>
              <a:cs typeface="楷体" panose="02010609060101010101" pitchFamily="49" charset="-122"/>
            </a:endParaRPr>
          </a:p>
        </p:txBody>
      </p:sp>
      <p:sp>
        <p:nvSpPr>
          <p:cNvPr id="2584579" name="直接连接符 2584578"/>
          <p:cNvSpPr/>
          <p:nvPr/>
        </p:nvSpPr>
        <p:spPr>
          <a:xfrm flipH="1">
            <a:off x="3386138" y="3130550"/>
            <a:ext cx="0" cy="0"/>
          </a:xfrm>
          <a:prstGeom prst="line">
            <a:avLst/>
          </a:prstGeom>
          <a:ln w="0" cap="rnd" cmpd="sng">
            <a:solidFill>
              <a:srgbClr val="000000"/>
            </a:solidFill>
            <a:prstDash val="solid"/>
            <a:headEnd type="none" w="med" len="med"/>
            <a:tailEnd type="none" w="med" len="med"/>
          </a:ln>
        </p:spPr>
        <p:txBody>
          <a:bodyPr/>
          <a:lstStyle/>
          <a:p/>
        </p:txBody>
      </p:sp>
      <p:graphicFrame>
        <p:nvGraphicFramePr>
          <p:cNvPr id="2584580" name="表格 2584579"/>
          <p:cNvGraphicFramePr>
            <a:graphicFrameLocks noGrp="1"/>
          </p:cNvGraphicFramePr>
          <p:nvPr>
            <p:custDataLst>
              <p:tags r:id="rId2"/>
            </p:custDataLst>
          </p:nvPr>
        </p:nvGraphicFramePr>
        <p:xfrm>
          <a:off x="171450" y="1589405"/>
          <a:ext cx="11835130" cy="4516755"/>
        </p:xfrm>
        <a:graphic>
          <a:graphicData uri="http://schemas.openxmlformats.org/drawingml/2006/table">
            <a:tbl>
              <a:tblPr/>
              <a:tblGrid>
                <a:gridCol w="485140"/>
                <a:gridCol w="1470025"/>
                <a:gridCol w="5442585"/>
                <a:gridCol w="4437380"/>
              </a:tblGrid>
              <a:tr h="604520">
                <a:tc gridSpan="2">
                  <a:txBody>
                    <a:bodyPr vert="horz" wrap="square"/>
                    <a:lstStyle/>
                    <a:p>
                      <a:pPr marL="0" lvl="0" indent="0" algn="ctr">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比较项目</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hMerge="1">
                  <a:txBody>
                    <a:bodyPr vert="horz" wrap="square"/>
                    <a:lstStyle/>
                    <a:p/>
                  </a:txBody>
                  <a:tcPr>
                    <a:lnR w="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tcPr>
                </a:tc>
                <a:tc>
                  <a:txBody>
                    <a:bodyPr vert="horz" wrap="square"/>
                    <a:lstStyle/>
                    <a:p>
                      <a:pPr marL="0" lvl="0" indent="0" algn="ctr">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有氧呼吸</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无氧呼吸</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549275">
                <a:tc rowSpan="4">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不</a:t>
                      </a:r>
                      <a:endParaRPr lang="zh-CN" altLang="en-US" sz="2200" b="0">
                        <a:latin typeface="楷体" panose="02010609060101010101" pitchFamily="49" charset="-122"/>
                        <a:ea typeface="楷体" panose="02010609060101010101" pitchFamily="49" charset="-122"/>
                        <a:cs typeface="Times New Roman" panose="02020603050405020304" charset="0"/>
                      </a:endParaRPr>
                    </a:p>
                    <a:p>
                      <a:pPr marL="0" lvl="0" indent="0" eaLnBrk="0" hangingPunc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同</a:t>
                      </a:r>
                      <a:endParaRPr lang="zh-CN" altLang="en-US" sz="2200" b="0">
                        <a:latin typeface="楷体" panose="02010609060101010101" pitchFamily="49" charset="-122"/>
                        <a:ea typeface="楷体" panose="02010609060101010101" pitchFamily="49" charset="-122"/>
                        <a:cs typeface="Times New Roman" panose="02020603050405020304" charset="0"/>
                      </a:endParaRPr>
                    </a:p>
                    <a:p>
                      <a:pPr marL="0" lvl="0" indent="0" eaLnBrk="0" hangingPunc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点</a:t>
                      </a:r>
                      <a:endParaRPr lang="zh-CN" altLang="en-US" sz="2200" b="0">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条件</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需要</a:t>
                      </a:r>
                      <a:r>
                        <a:rPr lang="en-US" altLang="zh-CN" sz="2200" b="0">
                          <a:solidFill>
                            <a:srgbClr val="000000"/>
                          </a:solidFill>
                          <a:latin typeface="楷体" panose="02010609060101010101" pitchFamily="49" charset="-122"/>
                          <a:ea typeface="楷体" panose="02010609060101010101" pitchFamily="49" charset="-122"/>
                          <a:cs typeface="楷体" panose="02010609060101010101" pitchFamily="49" charset="-122"/>
                        </a:rPr>
                        <a:t>O</a:t>
                      </a:r>
                      <a:r>
                        <a:rPr lang="en-US" altLang="zh-CN" sz="22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、酶</a:t>
                      </a:r>
                      <a:endPar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不需要</a:t>
                      </a:r>
                      <a:r>
                        <a:rPr lang="en-US" altLang="zh-CN" sz="2200" b="0">
                          <a:solidFill>
                            <a:srgbClr val="000000"/>
                          </a:solidFill>
                          <a:latin typeface="楷体" panose="02010609060101010101" pitchFamily="49" charset="-122"/>
                          <a:ea typeface="楷体" panose="02010609060101010101" pitchFamily="49" charset="-122"/>
                          <a:cs typeface="楷体" panose="02010609060101010101" pitchFamily="49" charset="-122"/>
                        </a:rPr>
                        <a:t>O</a:t>
                      </a:r>
                      <a:r>
                        <a:rPr lang="en-US" altLang="zh-CN" sz="22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en-US" altLang="zh-CN" sz="22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需要酶</a:t>
                      </a:r>
                      <a:endPar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549910">
                <a:tc vMerge="1">
                  <a:txBody>
                    <a:bodyPr vert="horz" wrap="square"/>
                    <a:lstStyle/>
                    <a:p/>
                  </a:txBody>
                  <a:tcP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场所</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549275">
                <a:tc vMerge="1">
                  <a:txBody>
                    <a:bodyPr vert="horz" wrap="square"/>
                    <a:lstStyle/>
                    <a:p/>
                  </a:txBody>
                  <a:tcP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产物</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endPar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endPar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561340">
                <a:tc vMerge="1">
                  <a:txBody>
                    <a:bodyPr vert="horz" wrap="square"/>
                    <a:lstStyle/>
                    <a:p/>
                  </a:txBody>
                  <a:tcP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B w="0" cap="flat" cmpd="sng">
                      <a:solidFill>
                        <a:srgbClr val="000000"/>
                      </a:solidFill>
                      <a:prstDash val="solid"/>
                      <a:headEnd type="none" w="med" len="med"/>
                      <a:tailEnd type="none" w="med" len="med"/>
                    </a:lnB>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能量释放</a:t>
                      </a:r>
                      <a:endParaRPr lang="zh-CN" altLang="en-US" sz="2200" b="0">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有机物彻底氧化分解</a:t>
                      </a:r>
                      <a:r>
                        <a:rPr lang="en-US" altLang="zh-CN" sz="22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释放大量能量</a:t>
                      </a:r>
                      <a:endPar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有机物分解不彻底</a:t>
                      </a:r>
                      <a:r>
                        <a:rPr lang="en-US" altLang="zh-CN" sz="22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能量释放较少</a:t>
                      </a:r>
                      <a:endPar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603250">
                <a:tc rowSpan="3">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相</a:t>
                      </a:r>
                      <a:endParaRPr lang="zh-CN" altLang="en-US" sz="2200" b="0">
                        <a:latin typeface="楷体" panose="02010609060101010101" pitchFamily="49" charset="-122"/>
                        <a:ea typeface="楷体" panose="02010609060101010101" pitchFamily="49" charset="-122"/>
                        <a:cs typeface="Times New Roman" panose="02020603050405020304" charset="0"/>
                      </a:endParaRPr>
                    </a:p>
                    <a:p>
                      <a:pPr marL="0" lvl="0" indent="0" eaLnBrk="0" hangingPunc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同</a:t>
                      </a:r>
                      <a:endParaRPr lang="zh-CN" altLang="en-US" sz="2200" b="0">
                        <a:latin typeface="楷体" panose="02010609060101010101" pitchFamily="49" charset="-122"/>
                        <a:ea typeface="楷体" panose="02010609060101010101" pitchFamily="49" charset="-122"/>
                        <a:cs typeface="Times New Roman" panose="02020603050405020304" charset="0"/>
                      </a:endParaRPr>
                    </a:p>
                    <a:p>
                      <a:pPr marL="0" lvl="0" indent="0" eaLnBrk="0" hangingPunc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点</a:t>
                      </a:r>
                      <a:endParaRPr lang="zh-CN" altLang="en-US" sz="2200" b="0">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实质</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gridSpan="2">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分解有机物</a:t>
                      </a:r>
                      <a:r>
                        <a:rPr lang="en-US" altLang="zh-CN" sz="22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释放能量</a:t>
                      </a:r>
                      <a:r>
                        <a:rPr lang="en-US" altLang="zh-CN" sz="22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rPr>
                        <a:t>生成</a:t>
                      </a:r>
                      <a:r>
                        <a:rPr lang="en-US" altLang="zh-CN" sz="2200" b="0">
                          <a:solidFill>
                            <a:srgbClr val="000000"/>
                          </a:solidFill>
                          <a:latin typeface="楷体" panose="02010609060101010101" pitchFamily="49" charset="-122"/>
                          <a:ea typeface="楷体" panose="02010609060101010101" pitchFamily="49" charset="-122"/>
                          <a:cs typeface="楷体" panose="02010609060101010101" pitchFamily="49" charset="-122"/>
                        </a:rPr>
                        <a:t>ATP</a:t>
                      </a:r>
                      <a:endParaRPr lang="zh-CN" altLang="en-US" sz="22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hMerge="1">
                  <a:txBody>
                    <a:bodyPr vert="horz" wrap="square"/>
                    <a:lstStyle/>
                    <a:p/>
                  </a:txBody>
                  <a:tcPr>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tcPr>
                </a:tc>
              </a:tr>
              <a:tr h="549910">
                <a:tc vMerge="1">
                  <a:txBody>
                    <a:bodyPr vert="horz" wrap="square"/>
                    <a:lstStyle/>
                    <a:p/>
                  </a:txBody>
                  <a:tcP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意义</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gridSpan="2">
                  <a:txBody>
                    <a:bodyPr vert="horz" wrap="square"/>
                    <a:lstStyle/>
                    <a:p>
                      <a:pPr marL="0" lvl="0" indent="0">
                        <a:lnSpc>
                          <a:spcPct val="100000"/>
                        </a:lnSpc>
                        <a:spcBef>
                          <a:spcPct val="0"/>
                        </a:spcBef>
                        <a:buFontTx/>
                        <a:buNone/>
                      </a:pPr>
                      <a:r>
                        <a:rPr lang="en-US" altLang="zh-CN" sz="2200" b="0">
                          <a:solidFill>
                            <a:srgbClr val="000000"/>
                          </a:solidFill>
                          <a:latin typeface="楷体" panose="02010609060101010101" pitchFamily="49" charset="-122"/>
                          <a:ea typeface="楷体" panose="02010609060101010101" pitchFamily="49" charset="-122"/>
                          <a:cs typeface="Times New Roman" panose="02020603050405020304" charset="0"/>
                        </a:rPr>
                        <a:t>①</a:t>
                      </a: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为各项生命活动提供能量          </a:t>
                      </a:r>
                      <a:r>
                        <a:rPr lang="en-US" altLang="zh-CN" sz="2200" b="0">
                          <a:solidFill>
                            <a:srgbClr val="000000"/>
                          </a:solidFill>
                          <a:latin typeface="楷体" panose="02010609060101010101" pitchFamily="49" charset="-122"/>
                          <a:ea typeface="楷体" panose="02010609060101010101" pitchFamily="49" charset="-122"/>
                          <a:cs typeface="Times New Roman" panose="02020603050405020304" charset="0"/>
                        </a:rPr>
                        <a:t>②</a:t>
                      </a: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为体内其他化合物的合成提供原料</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hMerge="1">
                  <a:txBody>
                    <a:bodyPr vert="horz" wrap="square"/>
                    <a:lstStyle/>
                    <a:p/>
                  </a:txBody>
                  <a:tcPr>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tcPr>
                </a:tc>
              </a:tr>
              <a:tr h="549275">
                <a:tc vMerge="1">
                  <a:txBody>
                    <a:bodyPr vert="horz" wrap="square"/>
                    <a:lstStyle/>
                    <a:p/>
                  </a:txBody>
                  <a:tcP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联系</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gridSpan="2">
                  <a:txBody>
                    <a:bodyPr vert="horz" wrap="square"/>
                    <a:lstStyle/>
                    <a:p>
                      <a:pPr marL="0" lvl="0" indent="0">
                        <a:lnSpc>
                          <a:spcPct val="100000"/>
                        </a:lnSpc>
                        <a:spcBef>
                          <a:spcPct val="0"/>
                        </a:spcBef>
                        <a:buFontTx/>
                        <a:buNone/>
                      </a:pPr>
                      <a:r>
                        <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rPr>
                        <a:t>第一阶段相同</a:t>
                      </a:r>
                      <a:endParaRPr lang="zh-CN" altLang="en-US" sz="22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xBody>
                    <a:bodyPr vert="horz" wrap="square"/>
                    <a:lstStyle/>
                    <a:p/>
                  </a:txBody>
                  <a:tcPr>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r>
            </a:tbl>
          </a:graphicData>
        </a:graphic>
      </p:graphicFrame>
      <p:sp>
        <p:nvSpPr>
          <p:cNvPr id="2" name="文本框 1"/>
          <p:cNvSpPr txBox="1"/>
          <p:nvPr/>
        </p:nvSpPr>
        <p:spPr>
          <a:xfrm>
            <a:off x="2079625" y="2814955"/>
            <a:ext cx="4954270" cy="429895"/>
          </a:xfrm>
          <a:prstGeom prst="rect">
            <a:avLst/>
          </a:prstGeom>
          <a:noFill/>
        </p:spPr>
        <p:txBody>
          <a:bodyPr wrap="none" rtlCol="0">
            <a:spAutoFit/>
          </a:bodyPr>
          <a:lstStyle/>
          <a:p>
            <a:pPr algn="l"/>
            <a:r>
              <a:rPr lang="zh-CN" altLang="en-US" sz="22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细胞质基质、线粒体基质、线粒体内膜</a:t>
            </a:r>
            <a:endParaRPr lang="zh-CN" altLang="en-US" sz="2200" b="1">
              <a:solidFill>
                <a:srgbClr val="FF0000"/>
              </a:solidFill>
              <a:latin typeface="楷体" panose="02010609060101010101" pitchFamily="49" charset="-122"/>
              <a:ea typeface="楷体" panose="02010609060101010101" pitchFamily="49" charset="-122"/>
              <a:cs typeface="Times New Roman" panose="02020603050405020304" charset="0"/>
              <a:sym typeface="+mn-ea"/>
            </a:endParaRPr>
          </a:p>
        </p:txBody>
      </p:sp>
      <p:sp>
        <p:nvSpPr>
          <p:cNvPr id="3" name="文本框 2"/>
          <p:cNvSpPr txBox="1"/>
          <p:nvPr/>
        </p:nvSpPr>
        <p:spPr>
          <a:xfrm>
            <a:off x="7766050" y="2814955"/>
            <a:ext cx="1586230" cy="429895"/>
          </a:xfrm>
          <a:prstGeom prst="rect">
            <a:avLst/>
          </a:prstGeom>
          <a:noFill/>
        </p:spPr>
        <p:txBody>
          <a:bodyPr wrap="none" rtlCol="0">
            <a:spAutoFit/>
          </a:bodyPr>
          <a:lstStyle/>
          <a:p>
            <a:pPr marL="0" lvl="0" indent="0" algn="l">
              <a:lnSpc>
                <a:spcPct val="100000"/>
              </a:lnSpc>
              <a:spcBef>
                <a:spcPct val="0"/>
              </a:spcBef>
              <a:buFontTx/>
              <a:buNone/>
            </a:pPr>
            <a:r>
              <a:rPr lang="zh-CN" altLang="en-US" sz="22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细胞质基质</a:t>
            </a:r>
            <a:endParaRPr lang="zh-CN" altLang="en-US" sz="2200" b="1">
              <a:solidFill>
                <a:srgbClr val="FF0000"/>
              </a:solidFill>
              <a:latin typeface="楷体" panose="02010609060101010101" pitchFamily="49" charset="-122"/>
              <a:ea typeface="楷体" panose="02010609060101010101" pitchFamily="49" charset="-122"/>
              <a:cs typeface="Times New Roman" panose="02020603050405020304" charset="0"/>
              <a:sym typeface="+mn-ea"/>
            </a:endParaRPr>
          </a:p>
        </p:txBody>
      </p:sp>
      <p:sp>
        <p:nvSpPr>
          <p:cNvPr id="4" name="文本框 3"/>
          <p:cNvSpPr txBox="1"/>
          <p:nvPr/>
        </p:nvSpPr>
        <p:spPr>
          <a:xfrm>
            <a:off x="2174875" y="3359150"/>
            <a:ext cx="1211580" cy="429895"/>
          </a:xfrm>
          <a:prstGeom prst="rect">
            <a:avLst/>
          </a:prstGeom>
          <a:noFill/>
        </p:spPr>
        <p:txBody>
          <a:bodyPr wrap="none" rtlCol="0">
            <a:spAutoFit/>
          </a:bodyPr>
          <a:lstStyle/>
          <a:p>
            <a:pPr marL="0" lvl="0" indent="0" algn="l">
              <a:lnSpc>
                <a:spcPct val="100000"/>
              </a:lnSpc>
              <a:spcBef>
                <a:spcPct val="0"/>
              </a:spcBef>
              <a:buFontTx/>
              <a:buNone/>
            </a:pPr>
            <a:r>
              <a:rPr lang="en-US" altLang="zh-CN" sz="22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CO</a:t>
            </a:r>
            <a:r>
              <a:rPr lang="en-US" altLang="zh-CN" sz="2200" b="1" baseline="-3000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2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2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H</a:t>
            </a:r>
            <a:r>
              <a:rPr lang="en-US" altLang="zh-CN" sz="2200" b="1" baseline="-3000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2</a:t>
            </a:r>
            <a:r>
              <a:rPr lang="en-US" altLang="zh-CN" sz="22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O</a:t>
            </a:r>
            <a:endParaRPr lang="en-US" altLang="zh-CN" sz="22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5" name="文本框 4"/>
          <p:cNvSpPr txBox="1"/>
          <p:nvPr/>
        </p:nvSpPr>
        <p:spPr>
          <a:xfrm>
            <a:off x="7668260" y="3359150"/>
            <a:ext cx="2240915" cy="429895"/>
          </a:xfrm>
          <a:prstGeom prst="rect">
            <a:avLst/>
          </a:prstGeom>
          <a:noFill/>
        </p:spPr>
        <p:txBody>
          <a:bodyPr wrap="none" rtlCol="0">
            <a:spAutoFit/>
          </a:bodyPr>
          <a:lstStyle/>
          <a:p>
            <a:pPr algn="l"/>
            <a:r>
              <a:rPr lang="zh-CN" altLang="en-US" sz="22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酒精和</a:t>
            </a:r>
            <a:r>
              <a:rPr lang="en-US" altLang="zh-CN" sz="22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CO</a:t>
            </a:r>
            <a:r>
              <a:rPr lang="en-US" altLang="zh-CN" sz="2200" b="1" baseline="-3000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2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或乳酸</a:t>
            </a:r>
            <a:endParaRPr lang="zh-CN" altLang="en-US" sz="22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6" name="矩形 5"/>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85602" name="文本框 2585601"/>
          <p:cNvSpPr txBox="1"/>
          <p:nvPr/>
        </p:nvSpPr>
        <p:spPr>
          <a:xfrm>
            <a:off x="3499485" y="1215390"/>
            <a:ext cx="5835650" cy="522605"/>
          </a:xfrm>
          <a:prstGeom prst="rect">
            <a:avLst/>
          </a:prstGeom>
          <a:noFill/>
          <a:ln w="9525">
            <a:noFill/>
          </a:ln>
        </p:spPr>
        <p:txBody>
          <a:bodyPr wrap="square" lIns="117227" tIns="58614" rIns="117227" bIns="58614">
            <a:spAutoFit/>
          </a:bodyPr>
          <a:lstStyle/>
          <a:p>
            <a:pPr defTabSz="1171575">
              <a:lnSpc>
                <a:spcPct val="110000"/>
              </a:lnSpc>
            </a:pPr>
            <a:r>
              <a:rPr lang="en-US" altLang="zh-CN" sz="2400">
                <a:latin typeface="楷体" panose="02010609060101010101" pitchFamily="49" charset="-122"/>
                <a:ea typeface="楷体" panose="02010609060101010101" pitchFamily="49" charset="-122"/>
                <a:cs typeface="楷体" panose="02010609060101010101" pitchFamily="49" charset="-122"/>
              </a:rPr>
              <a:t>2.</a:t>
            </a:r>
            <a:r>
              <a:rPr lang="zh-CN" altLang="en-US" sz="2400">
                <a:latin typeface="楷体" panose="02010609060101010101" pitchFamily="49" charset="-122"/>
                <a:ea typeface="楷体" panose="02010609060101010101" pitchFamily="49" charset="-122"/>
                <a:cs typeface="楷体" panose="02010609060101010101" pitchFamily="49" charset="-122"/>
              </a:rPr>
              <a:t>细胞呼吸中</a:t>
            </a:r>
            <a:r>
              <a:rPr lang="en-US" altLang="zh-CN" sz="2400">
                <a:latin typeface="楷体" panose="02010609060101010101" pitchFamily="49" charset="-122"/>
                <a:ea typeface="楷体" panose="02010609060101010101" pitchFamily="49" charset="-122"/>
                <a:cs typeface="楷体" panose="02010609060101010101" pitchFamily="49" charset="-122"/>
              </a:rPr>
              <a:t>[H]</a:t>
            </a:r>
            <a:r>
              <a:rPr lang="zh-CN" altLang="en-US" sz="2400">
                <a:latin typeface="楷体" panose="02010609060101010101" pitchFamily="49" charset="-122"/>
                <a:ea typeface="楷体" panose="02010609060101010101" pitchFamily="49" charset="-122"/>
                <a:cs typeface="楷体" panose="02010609060101010101" pitchFamily="49" charset="-122"/>
              </a:rPr>
              <a:t>和</a:t>
            </a:r>
            <a:r>
              <a:rPr lang="en-US" altLang="zh-CN" sz="2400">
                <a:latin typeface="楷体" panose="02010609060101010101" pitchFamily="49" charset="-122"/>
                <a:ea typeface="楷体" panose="02010609060101010101" pitchFamily="49" charset="-122"/>
                <a:cs typeface="楷体" panose="02010609060101010101" pitchFamily="49" charset="-122"/>
              </a:rPr>
              <a:t>ATP</a:t>
            </a:r>
            <a:r>
              <a:rPr lang="zh-CN" altLang="en-US" sz="2400">
                <a:latin typeface="楷体" panose="02010609060101010101" pitchFamily="49" charset="-122"/>
                <a:ea typeface="楷体" panose="02010609060101010101" pitchFamily="49" charset="-122"/>
                <a:cs typeface="楷体" panose="02010609060101010101" pitchFamily="49" charset="-122"/>
              </a:rPr>
              <a:t>的来源与去向</a:t>
            </a:r>
            <a:r>
              <a:rPr lang="en-US" altLang="zh-CN" sz="2400">
                <a:latin typeface="楷体" panose="02010609060101010101" pitchFamily="49" charset="-122"/>
                <a:ea typeface="楷体" panose="02010609060101010101" pitchFamily="49" charset="-122"/>
                <a:cs typeface="楷体" panose="02010609060101010101" pitchFamily="49" charset="-122"/>
              </a:rPr>
              <a:t>:</a:t>
            </a:r>
            <a:endParaRPr lang="en-US" altLang="zh-CN" sz="2400">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2585603" name="表格 2585602"/>
          <p:cNvGraphicFramePr>
            <a:graphicFrameLocks noGrp="1"/>
          </p:cNvGraphicFramePr>
          <p:nvPr>
            <p:custDataLst>
              <p:tags r:id="rId2"/>
            </p:custDataLst>
          </p:nvPr>
        </p:nvGraphicFramePr>
        <p:xfrm>
          <a:off x="588010" y="1951355"/>
          <a:ext cx="10494645" cy="3529330"/>
        </p:xfrm>
        <a:graphic>
          <a:graphicData uri="http://schemas.openxmlformats.org/drawingml/2006/table">
            <a:tbl>
              <a:tblPr/>
              <a:tblGrid>
                <a:gridCol w="1307465"/>
                <a:gridCol w="4592955"/>
                <a:gridCol w="4594225"/>
              </a:tblGrid>
              <a:tr h="759460">
                <a:tc>
                  <a:txBody>
                    <a:bodyPr vert="horz" wrap="square"/>
                    <a:lstStyle/>
                    <a:p>
                      <a:pPr marL="0" lvl="0" indent="0" algn="ctr">
                        <a:lnSpc>
                          <a:spcPct val="15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物质</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5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来源</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5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去向</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1384935">
                <a:tc>
                  <a:txBody>
                    <a:bodyPr vert="horz" wrap="square"/>
                    <a:lstStyle/>
                    <a:p>
                      <a:pPr marL="0" lvl="0" indent="0" algn="ctr">
                        <a:lnSpc>
                          <a:spcPct val="15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[H]</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50000"/>
                        </a:lnSpc>
                        <a:spcBef>
                          <a:spcPct val="0"/>
                        </a:spcBef>
                        <a:buFontTx/>
                        <a:buNone/>
                      </a:pPr>
                      <a:r>
                        <a:rPr lang="zh-CN" altLang="pt-BR" sz="2400" b="0">
                          <a:solidFill>
                            <a:srgbClr val="000000"/>
                          </a:solidFill>
                          <a:latin typeface="楷体" panose="02010609060101010101" pitchFamily="49" charset="-122"/>
                          <a:ea typeface="楷体" panose="02010609060101010101" pitchFamily="49" charset="-122"/>
                          <a:cs typeface="楷体" panose="02010609060101010101" pitchFamily="49" charset="-122"/>
                        </a:rPr>
                        <a:t>①有氧呼吸</a:t>
                      </a:r>
                      <a:r>
                        <a:rPr lang="pt-BR"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:C</a:t>
                      </a:r>
                      <a:r>
                        <a:rPr lang="pt-BR" altLang="zh-CN" sz="24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6</a:t>
                      </a:r>
                      <a:r>
                        <a:rPr lang="pt-BR"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H</a:t>
                      </a:r>
                      <a:r>
                        <a:rPr lang="pt-BR" altLang="zh-CN" sz="24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12</a:t>
                      </a:r>
                      <a:r>
                        <a:rPr lang="pt-BR"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O</a:t>
                      </a:r>
                      <a:r>
                        <a:rPr lang="pt-BR" altLang="zh-CN" sz="24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6</a:t>
                      </a:r>
                      <a:r>
                        <a:rPr lang="zh-CN" altLang="pt-BR" sz="2400" b="0">
                          <a:solidFill>
                            <a:srgbClr val="000000"/>
                          </a:solidFill>
                          <a:latin typeface="楷体" panose="02010609060101010101" pitchFamily="49" charset="-122"/>
                          <a:ea typeface="楷体" panose="02010609060101010101" pitchFamily="49" charset="-122"/>
                          <a:cs typeface="楷体" panose="02010609060101010101" pitchFamily="49" charset="-122"/>
                        </a:rPr>
                        <a:t>和</a:t>
                      </a:r>
                      <a:r>
                        <a:rPr lang="pt-BR"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H</a:t>
                      </a:r>
                      <a:r>
                        <a:rPr lang="pt-BR" altLang="zh-CN" sz="24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pt-BR"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O;</a:t>
                      </a:r>
                      <a:endParaRPr lang="pt-BR" altLang="zh-CN" sz="2400" b="0">
                        <a:latin typeface="楷体" panose="02010609060101010101" pitchFamily="49" charset="-122"/>
                        <a:ea typeface="楷体" panose="02010609060101010101" pitchFamily="49" charset="-122"/>
                        <a:cs typeface="楷体" panose="02010609060101010101" pitchFamily="49" charset="-122"/>
                      </a:endParaRPr>
                    </a:p>
                    <a:p>
                      <a:pPr marL="0" lvl="0" indent="0" eaLnBrk="0" hangingPunct="0">
                        <a:lnSpc>
                          <a:spcPct val="15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②</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无氧呼吸</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:C</a:t>
                      </a:r>
                      <a:r>
                        <a:rPr lang="en-US" altLang="zh-CN" sz="24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6</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H</a:t>
                      </a:r>
                      <a:r>
                        <a:rPr lang="en-US" altLang="zh-CN" sz="24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12</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O</a:t>
                      </a:r>
                      <a:r>
                        <a:rPr lang="en-US" altLang="zh-CN" sz="24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6</a:t>
                      </a:r>
                      <a:endParaRPr lang="zh-CN" altLang="en-US" sz="2400" b="0">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5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①</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有氧呼吸</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与</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O</a:t>
                      </a:r>
                      <a:r>
                        <a:rPr lang="en-US" altLang="zh-CN" sz="2400" b="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结合生成水</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b="0">
                        <a:latin typeface="楷体" panose="02010609060101010101" pitchFamily="49" charset="-122"/>
                        <a:ea typeface="楷体" panose="02010609060101010101" pitchFamily="49" charset="-122"/>
                        <a:cs typeface="楷体" panose="02010609060101010101" pitchFamily="49" charset="-122"/>
                      </a:endParaRPr>
                    </a:p>
                    <a:p>
                      <a:pPr marL="0" lvl="0" indent="0" eaLnBrk="0" hangingPunct="0">
                        <a:lnSpc>
                          <a:spcPct val="15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②</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无氧呼吸</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还原丙酮酸</a:t>
                      </a:r>
                      <a:endParaRPr lang="zh-CN" altLang="en-US" sz="2400" b="0">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1384935">
                <a:tc>
                  <a:txBody>
                    <a:bodyPr vert="horz" wrap="square"/>
                    <a:lstStyle/>
                    <a:p>
                      <a:pPr marL="0" lvl="0" indent="0" algn="ctr">
                        <a:lnSpc>
                          <a:spcPct val="15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ATP</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540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5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①</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有氧呼吸</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三个阶段都产生</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b="0">
                        <a:latin typeface="楷体" panose="02010609060101010101" pitchFamily="49" charset="-122"/>
                        <a:ea typeface="楷体" panose="02010609060101010101" pitchFamily="49" charset="-122"/>
                        <a:cs typeface="楷体" panose="02010609060101010101" pitchFamily="49" charset="-122"/>
                      </a:endParaRPr>
                    </a:p>
                    <a:p>
                      <a:pPr marL="0" lvl="0" indent="0" eaLnBrk="0" hangingPunct="0">
                        <a:lnSpc>
                          <a:spcPct val="15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②</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无氧呼吸</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只在第一阶段产生</a:t>
                      </a:r>
                      <a:endParaRPr lang="zh-CN" altLang="en-US" sz="2400" b="0">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nSpc>
                          <a:spcPct val="15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用于几乎各项生命活动</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22" name="组合 21"/>
          <p:cNvGrpSpPr/>
          <p:nvPr/>
        </p:nvGrpSpPr>
        <p:grpSpPr>
          <a:xfrm>
            <a:off x="383885" y="694885"/>
            <a:ext cx="1977050" cy="520769"/>
            <a:chOff x="361660" y="683455"/>
            <a:chExt cx="1977050" cy="520769"/>
          </a:xfrm>
        </p:grpSpPr>
        <p:sp>
          <p:nvSpPr>
            <p:cNvPr id="23" name="矩形 22"/>
            <p:cNvSpPr/>
            <p:nvPr/>
          </p:nvSpPr>
          <p:spPr>
            <a:xfrm>
              <a:off x="565725" y="683455"/>
              <a:ext cx="1772985" cy="461665"/>
            </a:xfrm>
            <a:prstGeom prst="rect">
              <a:avLst/>
            </a:prstGeom>
          </p:spPr>
          <p:txBody>
            <a:bodyPr wrap="square">
              <a:spAutoFit/>
            </a:bodyPr>
            <a:lstStyle/>
            <a:p>
              <a:pPr algn="dist"/>
              <a:r>
                <a:rPr lang="zh-CN" altLang="en-US" sz="2400">
                  <a:latin typeface="楷体" panose="02010609060101010101" pitchFamily="49" charset="-122"/>
                  <a:ea typeface="楷体" panose="02010609060101010101" pitchFamily="49" charset="-122"/>
                </a:rPr>
                <a:t>重难点讲透</a:t>
              </a:r>
              <a:endParaRPr lang="zh-CN" altLang="en-US" sz="2400">
                <a:latin typeface="楷体" panose="02010609060101010101" pitchFamily="49" charset="-122"/>
                <a:ea typeface="楷体" panose="02010609060101010101" pitchFamily="49" charset="-122"/>
              </a:endParaRPr>
            </a:p>
          </p:txBody>
        </p:sp>
        <p:cxnSp>
          <p:nvCxnSpPr>
            <p:cNvPr id="24" name="直接连接符 23"/>
            <p:cNvCxnSpPr/>
            <p:nvPr/>
          </p:nvCxnSpPr>
          <p:spPr>
            <a:xfrm>
              <a:off x="565725" y="1145120"/>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1660" y="1204224"/>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任意多边形 2"/>
          <p:cNvSpPr/>
          <p:nvPr/>
        </p:nvSpPr>
        <p:spPr>
          <a:xfrm>
            <a:off x="2243455" y="2637790"/>
            <a:ext cx="1291590" cy="1311910"/>
          </a:xfrm>
          <a:custGeom>
            <a:gdLst>
              <a:gd name="connsiteX0" fmla="*/ 569 w 1137"/>
              <a:gd name="connsiteY0" fmla="*/ 0 h 1137"/>
              <a:gd name="connsiteX1" fmla="*/ 1137 w 1137"/>
              <a:gd name="connsiteY1" fmla="*/ 569 h 1137"/>
              <a:gd name="connsiteX2" fmla="*/ 569 w 1137"/>
              <a:gd name="connsiteY2" fmla="*/ 1137 h 1137"/>
              <a:gd name="connsiteX3" fmla="*/ 0 w 1137"/>
              <a:gd name="connsiteY3" fmla="*/ 569 h 1137"/>
              <a:gd name="connsiteX4" fmla="*/ 311 w 1137"/>
              <a:gd name="connsiteY4" fmla="*/ 78 h 113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7" h="1137">
                <a:moveTo>
                  <a:pt x="569" y="0"/>
                </a:moveTo>
                <a:cubicBezTo>
                  <a:pt x="882" y="0"/>
                  <a:pt x="1137" y="255"/>
                  <a:pt x="1137" y="569"/>
                </a:cubicBezTo>
                <a:cubicBezTo>
                  <a:pt x="1137" y="882"/>
                  <a:pt x="882" y="1137"/>
                  <a:pt x="569" y="1137"/>
                </a:cubicBezTo>
                <a:cubicBezTo>
                  <a:pt x="255" y="1137"/>
                  <a:pt x="0" y="882"/>
                  <a:pt x="0" y="569"/>
                </a:cubicBezTo>
                <a:cubicBezTo>
                  <a:pt x="0" y="255"/>
                  <a:pt x="264" y="94"/>
                  <a:pt x="311" y="78"/>
                </a:cubicBezTo>
              </a:path>
            </a:pathLst>
          </a:custGeom>
          <a:noFill/>
          <a:ln w="25400">
            <a:gradFill>
              <a:gsLst>
                <a:gs pos="0">
                  <a:schemeClr val="accent1">
                    <a:lumMod val="75000"/>
                    <a:alpha val="100000"/>
                  </a:schemeClr>
                </a:gs>
                <a:gs pos="38000">
                  <a:schemeClr val="accent4">
                    <a:lumMod val="75000"/>
                  </a:schemeClr>
                </a:gs>
                <a:gs pos="94000">
                  <a:srgbClr val="3BA777"/>
                </a:gs>
                <a:gs pos="71000">
                  <a:srgbClr val="FF0000">
                    <a:alpha val="47000"/>
                  </a:srgbClr>
                </a:gs>
              </a:gsLst>
              <a:lin ang="5400000" scaled="1"/>
            </a:gradFill>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a:solidFill>
                  <a:schemeClr val="tx2"/>
                </a:solidFill>
                <a:latin typeface="楷体" panose="02010609060101010101" pitchFamily="49" charset="-122"/>
                <a:ea typeface="楷体" panose="02010609060101010101" pitchFamily="49" charset="-122"/>
              </a:rPr>
              <a:t>2</a:t>
            </a:r>
            <a:endParaRPr lang="en-US" altLang="zh-CN" sz="6000">
              <a:solidFill>
                <a:schemeClr val="tx2"/>
              </a:solidFill>
              <a:latin typeface="楷体" panose="02010609060101010101" pitchFamily="49" charset="-122"/>
              <a:ea typeface="楷体" panose="02010609060101010101" pitchFamily="49" charset="-122"/>
            </a:endParaRPr>
          </a:p>
        </p:txBody>
      </p:sp>
      <p:sp>
        <p:nvSpPr>
          <p:cNvPr id="11" name="文本框 10"/>
          <p:cNvSpPr txBox="1"/>
          <p:nvPr/>
        </p:nvSpPr>
        <p:spPr>
          <a:xfrm>
            <a:off x="3673475" y="2870200"/>
            <a:ext cx="6838315" cy="755650"/>
          </a:xfrm>
          <a:prstGeom prst="rect">
            <a:avLst/>
          </a:prstGeom>
          <a:noFill/>
        </p:spPr>
        <p:txBody>
          <a:bodyPr wrap="square" rtlCol="0">
            <a:spAutoFit/>
          </a:bodyPr>
          <a:lstStyle/>
          <a:p>
            <a:pPr defTabSz="1217930">
              <a:lnSpc>
                <a:spcPct val="120000"/>
              </a:lnSpc>
            </a:pPr>
            <a:r>
              <a:rPr lang="zh-CN" altLang="zh-CN" sz="3600" smtClean="0">
                <a:latin typeface="楷体" panose="02010609060101010101" pitchFamily="49" charset="-122"/>
                <a:ea typeface="楷体" panose="02010609060101010101" pitchFamily="49" charset="-122"/>
                <a:sym typeface="+mn-ea"/>
              </a:rPr>
              <a:t>影响细胞呼吸的环境因素及应用 </a:t>
            </a:r>
            <a:endParaRPr lang="zh-CN" altLang="zh-CN" sz="3600" smtClean="0">
              <a:latin typeface="楷体" panose="02010609060101010101" pitchFamily="49" charset="-122"/>
              <a:ea typeface="楷体" panose="02010609060101010101" pitchFamily="49" charset="-122"/>
              <a:sym typeface="+mn-ea"/>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40" name="组合 39"/>
          <p:cNvGrpSpPr/>
          <p:nvPr/>
        </p:nvGrpSpPr>
        <p:grpSpPr>
          <a:xfrm>
            <a:off x="249897" y="792109"/>
            <a:ext cx="1181100" cy="495794"/>
            <a:chOff x="1710288" y="2210233"/>
            <a:chExt cx="1181100" cy="496005"/>
          </a:xfrm>
        </p:grpSpPr>
        <p:sp>
          <p:nvSpPr>
            <p:cNvPr id="41" name="任意多边形 40"/>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42"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1</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sp>
        <p:nvSpPr>
          <p:cNvPr id="21" name="文本框 20"/>
          <p:cNvSpPr txBox="1"/>
          <p:nvPr/>
        </p:nvSpPr>
        <p:spPr>
          <a:xfrm>
            <a:off x="1431290" y="827405"/>
            <a:ext cx="3243580" cy="460375"/>
          </a:xfrm>
          <a:prstGeom prst="rect">
            <a:avLst/>
          </a:prstGeom>
          <a:noFill/>
        </p:spPr>
        <p:txBody>
          <a:bodyPr wrap="none" rtlCol="0">
            <a:spAutoFit/>
          </a:bodyPr>
          <a:lstStyle/>
          <a:p>
            <a:pPr algn="l"/>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温度对细胞呼吸的影响</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2603011" name="17swr806.jpg" descr="id:2147526275;FounderCES"/>
          <p:cNvPicPr>
            <a:picLocks noChangeAspect="1"/>
          </p:cNvPicPr>
          <p:nvPr/>
        </p:nvPicPr>
        <p:blipFill>
          <a:blip r:embed="rId2"/>
          <a:stretch>
            <a:fillRect/>
          </a:stretch>
        </p:blipFill>
        <p:spPr>
          <a:xfrm>
            <a:off x="250190" y="2103755"/>
            <a:ext cx="3164205" cy="2649855"/>
          </a:xfrm>
          <a:prstGeom prst="rect">
            <a:avLst/>
          </a:prstGeom>
          <a:noFill/>
          <a:ln w="9525">
            <a:noFill/>
          </a:ln>
        </p:spPr>
      </p:pic>
      <p:sp>
        <p:nvSpPr>
          <p:cNvPr id="3" name="文本框 2"/>
          <p:cNvSpPr txBox="1"/>
          <p:nvPr/>
        </p:nvSpPr>
        <p:spPr>
          <a:xfrm>
            <a:off x="3730625" y="1746250"/>
            <a:ext cx="8209280" cy="829945"/>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点为该酶的最适温度</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细胞呼吸速率最快。</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4" name="文本框 3"/>
          <p:cNvSpPr txBox="1"/>
          <p:nvPr/>
        </p:nvSpPr>
        <p:spPr>
          <a:xfrm>
            <a:off x="3730625" y="2947035"/>
            <a:ext cx="8209280" cy="829945"/>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温度低于</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随温度降低</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酶活性下降</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细胞呼吸受抑制。</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5" name="文本框 4"/>
          <p:cNvSpPr txBox="1"/>
          <p:nvPr/>
        </p:nvSpPr>
        <p:spPr>
          <a:xfrm>
            <a:off x="3730625" y="4024630"/>
            <a:ext cx="7905750" cy="1568450"/>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(3)</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温度高于</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随温度升高</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酶活性下降</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甚至变性失活</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细胞呼吸受抑制。</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53" presetClass="entr" presetSubtype="0"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53" presetClass="entr" presetSubtype="0" fill="hold" grpId="0" nodeType="clickEffect">
                                  <p:stCondLst>
                                    <p:cond delay="0"/>
                                  </p:stCondLst>
                                  <p:iterate type="lt">
                                    <p:tmPct val="10000"/>
                                  </p:iterate>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40" name="组合 39"/>
          <p:cNvGrpSpPr/>
          <p:nvPr/>
        </p:nvGrpSpPr>
        <p:grpSpPr>
          <a:xfrm>
            <a:off x="249897" y="792109"/>
            <a:ext cx="1181100" cy="495794"/>
            <a:chOff x="1710288" y="2210233"/>
            <a:chExt cx="1181100" cy="496005"/>
          </a:xfrm>
        </p:grpSpPr>
        <p:sp>
          <p:nvSpPr>
            <p:cNvPr id="41" name="任意多边形 40"/>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42"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1</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sp>
        <p:nvSpPr>
          <p:cNvPr id="21" name="文本框 20"/>
          <p:cNvSpPr txBox="1"/>
          <p:nvPr/>
        </p:nvSpPr>
        <p:spPr>
          <a:xfrm>
            <a:off x="1431290" y="827405"/>
            <a:ext cx="3230880" cy="460375"/>
          </a:xfrm>
          <a:prstGeom prst="rect">
            <a:avLst/>
          </a:prstGeom>
          <a:noFill/>
        </p:spPr>
        <p:txBody>
          <a:bodyPr wrap="none" rtlCol="0">
            <a:spAutoFit/>
          </a:bodyPr>
          <a:lstStyle/>
          <a:p>
            <a:pPr algn="l"/>
            <a:r>
              <a:rPr lang="zh-CN" altLang="en-US" sz="2400">
                <a:latin typeface="楷体" panose="02010609060101010101" pitchFamily="49" charset="-122"/>
                <a:ea typeface="楷体" panose="02010609060101010101" pitchFamily="49" charset="-122"/>
                <a:cs typeface="楷体" panose="02010609060101010101" pitchFamily="49" charset="-122"/>
                <a:sym typeface="+mn-ea"/>
              </a:rPr>
              <a:t>温度对细胞呼吸的影响</a:t>
            </a:r>
            <a:endParaRPr lang="zh-CN" altLang="en-US" sz="240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2603011" name="17swr806.jpg" descr="id:2147526275;FounderCES"/>
          <p:cNvPicPr>
            <a:picLocks noChangeAspect="1"/>
          </p:cNvPicPr>
          <p:nvPr/>
        </p:nvPicPr>
        <p:blipFill>
          <a:blip r:embed="rId2"/>
          <a:stretch>
            <a:fillRect/>
          </a:stretch>
        </p:blipFill>
        <p:spPr>
          <a:xfrm>
            <a:off x="250190" y="2103755"/>
            <a:ext cx="3164205" cy="2649855"/>
          </a:xfrm>
          <a:prstGeom prst="rect">
            <a:avLst/>
          </a:prstGeom>
          <a:noFill/>
          <a:ln w="9525">
            <a:noFill/>
          </a:ln>
        </p:spPr>
      </p:pic>
      <p:sp>
        <p:nvSpPr>
          <p:cNvPr id="2" name="文本框 1"/>
          <p:cNvSpPr txBox="1"/>
          <p:nvPr/>
        </p:nvSpPr>
        <p:spPr>
          <a:xfrm>
            <a:off x="3690620" y="1552575"/>
            <a:ext cx="7884160" cy="1198880"/>
          </a:xfrm>
          <a:prstGeom prst="rect">
            <a:avLst/>
          </a:prstGeom>
          <a:noFill/>
        </p:spPr>
        <p:txBody>
          <a:bodyPr wrap="square" rtlCol="0" anchor="t">
            <a:spAutoFit/>
          </a:bodyPr>
          <a:lstStyle/>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(4)</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原理</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细胞呼吸是一系列酶促反应</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温度通过</a:t>
            </a:r>
            <a:r>
              <a:rPr lang="zh-CN" altLang="en-US" sz="240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影响酶的活性</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进而影响细胞呼吸速率。</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5" name="文本框 4"/>
          <p:cNvSpPr txBox="1"/>
          <p:nvPr/>
        </p:nvSpPr>
        <p:spPr>
          <a:xfrm>
            <a:off x="3690620" y="2955290"/>
            <a:ext cx="7427595" cy="2861310"/>
          </a:xfrm>
          <a:prstGeom prst="rect">
            <a:avLst/>
          </a:prstGeom>
          <a:noFill/>
        </p:spPr>
        <p:txBody>
          <a:bodyPr wrap="square" rtlCol="0" anchor="t">
            <a:spAutoFit/>
          </a:bodyPr>
          <a:lstStyle/>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(5)</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应用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①</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保鲜</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水果、蔬菜等放入冰箱的冷藏室中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可延长</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保鲜时间。</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②</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提高产量</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温室中栽培蔬菜时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夜间适当降低温度</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可降低细胞呼吸</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减少有机物的消耗</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提高蔬菜的产量。</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grpSp>
        <p:nvGrpSpPr>
          <p:cNvPr id="6" name="组合 5"/>
          <p:cNvGrpSpPr/>
          <p:nvPr/>
        </p:nvGrpSpPr>
        <p:grpSpPr>
          <a:xfrm>
            <a:off x="260057" y="792744"/>
            <a:ext cx="1181100" cy="495794"/>
            <a:chOff x="1710288" y="2210233"/>
            <a:chExt cx="1181100" cy="496005"/>
          </a:xfrm>
        </p:grpSpPr>
        <p:sp>
          <p:nvSpPr>
            <p:cNvPr id="7" name="任意多边形 6"/>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1</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sp>
        <p:nvSpPr>
          <p:cNvPr id="9" name="文本框 8"/>
          <p:cNvSpPr txBox="1"/>
          <p:nvPr/>
        </p:nvSpPr>
        <p:spPr>
          <a:xfrm>
            <a:off x="1441450" y="828040"/>
            <a:ext cx="3230880" cy="460375"/>
          </a:xfrm>
          <a:prstGeom prst="rect">
            <a:avLst/>
          </a:prstGeom>
          <a:noFill/>
        </p:spPr>
        <p:txBody>
          <a:bodyPr wrap="none" rtlCol="0">
            <a:spAutoFit/>
          </a:bodyPr>
          <a:lstStyle/>
          <a:p>
            <a:pPr algn="l"/>
            <a:r>
              <a:rPr lang="zh-CN" altLang="en-US" sz="2400">
                <a:latin typeface="楷体" panose="02010609060101010101" pitchFamily="49" charset="-122"/>
                <a:ea typeface="楷体" panose="02010609060101010101" pitchFamily="49" charset="-122"/>
                <a:cs typeface="楷体" panose="02010609060101010101" pitchFamily="49" charset="-122"/>
                <a:sym typeface="+mn-ea"/>
              </a:rPr>
              <a:t>温度对细胞呼吸的影响</a:t>
            </a:r>
            <a:endParaRPr lang="zh-CN" altLang="en-US" sz="240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3" name="矩形 2"/>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53" presetClass="entr" presetSubtype="0" fill="hold" nodeType="clickEffect">
                                  <p:stCondLst>
                                    <p:cond delay="0"/>
                                  </p:stCondLst>
                                  <p:iterate type="lt">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5">
                                            <p:txEl>
                                              <p:pRg st="0" end="0"/>
                                            </p:txEl>
                                          </p:spTgt>
                                        </p:tgtEl>
                                      </p:cBhvr>
                                    </p:animEffect>
                                  </p:childTnLst>
                                </p:cTn>
                              </p:par>
                            </p:childTnLst>
                          </p:cTn>
                        </p:par>
                        <p:par>
                          <p:cTn id="17" fill="hold" nodeType="afterGroup">
                            <p:stCondLst>
                              <p:cond delay="500"/>
                            </p:stCondLst>
                            <p:childTnLst>
                              <p:par>
                                <p:cTn id="18" presetID="53" presetClass="entr" presetSubtype="0" fill="hold" nodeType="afterEffect">
                                  <p:stCondLst>
                                    <p:cond delay="0"/>
                                  </p:stCondLst>
                                  <p:iterate type="lt">
                                    <p:tmPct val="10000"/>
                                  </p:iterate>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p:cTn id="20"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5">
                                            <p:txEl>
                                              <p:pRg st="1" end="1"/>
                                            </p:txEl>
                                          </p:spTgt>
                                        </p:tgtEl>
                                      </p:cBhvr>
                                    </p:animEffect>
                                  </p:childTnLst>
                                </p:cTn>
                              </p:par>
                            </p:childTnLst>
                          </p:cTn>
                        </p:par>
                        <p:par>
                          <p:cTn id="23" fill="hold" nodeType="afterGroup">
                            <p:stCondLst>
                              <p:cond delay="1000"/>
                            </p:stCondLst>
                            <p:childTnLst>
                              <p:par>
                                <p:cTn id="24" presetID="53" presetClass="entr" presetSubtype="0" fill="hold" nodeType="afterEffect">
                                  <p:stCondLst>
                                    <p:cond delay="0"/>
                                  </p:stCondLst>
                                  <p:iterate type="lt">
                                    <p:tmPct val="10000"/>
                                  </p:iterate>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p:cTn id="26"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5">
                                            <p:txEl>
                                              <p:pRg st="2" end="2"/>
                                            </p:txEl>
                                          </p:spTgt>
                                        </p:tgtEl>
                                      </p:cBhvr>
                                    </p:animEffect>
                                  </p:childTnLst>
                                </p:cTn>
                              </p:par>
                            </p:childTnLst>
                          </p:cTn>
                        </p:par>
                        <p:par>
                          <p:cTn id="29" fill="hold" nodeType="afterGroup">
                            <p:stCondLst>
                              <p:cond delay="1500"/>
                            </p:stCondLst>
                            <p:childTnLst>
                              <p:par>
                                <p:cTn id="30" presetID="53" presetClass="entr" presetSubtype="0" fill="hold" nodeType="afterEffect">
                                  <p:stCondLst>
                                    <p:cond delay="0"/>
                                  </p:stCondLst>
                                  <p:iterate type="lt">
                                    <p:tmPct val="10000"/>
                                  </p:iterate>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p:cTn id="32"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6" name="组合 5"/>
          <p:cNvGrpSpPr/>
          <p:nvPr/>
        </p:nvGrpSpPr>
        <p:grpSpPr>
          <a:xfrm>
            <a:off x="260057" y="792744"/>
            <a:ext cx="1181100" cy="495794"/>
            <a:chOff x="1710288" y="2210233"/>
            <a:chExt cx="1181100" cy="496005"/>
          </a:xfrm>
        </p:grpSpPr>
        <p:sp>
          <p:nvSpPr>
            <p:cNvPr id="7" name="任意多边形 6"/>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2</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sp>
        <p:nvSpPr>
          <p:cNvPr id="9" name="文本框 8"/>
          <p:cNvSpPr txBox="1"/>
          <p:nvPr/>
        </p:nvSpPr>
        <p:spPr>
          <a:xfrm>
            <a:off x="1441450" y="828040"/>
            <a:ext cx="3497580" cy="460375"/>
          </a:xfrm>
          <a:prstGeom prst="rect">
            <a:avLst/>
          </a:prstGeom>
          <a:noFill/>
        </p:spPr>
        <p:txBody>
          <a:bodyPr wrap="none" rtlCol="0">
            <a:spAutoFit/>
          </a:bodyPr>
          <a:lstStyle/>
          <a:p>
            <a:pPr algn="l"/>
            <a:r>
              <a:rPr lang="en-US" altLang="zh-CN" sz="2400" b="1">
                <a:latin typeface="楷体" panose="02010609060101010101" pitchFamily="49" charset="-122"/>
                <a:ea typeface="楷体" panose="02010609060101010101" pitchFamily="49" charset="-122"/>
                <a:cs typeface="楷体" panose="02010609060101010101" pitchFamily="49" charset="-122"/>
                <a:sym typeface="+mn-ea"/>
              </a:rPr>
              <a:t>O</a:t>
            </a:r>
            <a:r>
              <a:rPr lang="en-US" altLang="zh-CN" sz="2400" b="1" baseline="-25000">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浓度对细胞呼吸的影响</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604034" name="文本框 2604033"/>
          <p:cNvSpPr txBox="1"/>
          <p:nvPr/>
        </p:nvSpPr>
        <p:spPr>
          <a:xfrm>
            <a:off x="4409440" y="1883410"/>
            <a:ext cx="7042785" cy="855345"/>
          </a:xfrm>
          <a:prstGeom prst="rect">
            <a:avLst/>
          </a:prstGeom>
          <a:noFill/>
          <a:ln w="9525">
            <a:noFill/>
          </a:ln>
        </p:spPr>
        <p:txBody>
          <a:bodyPr wrap="square" lIns="117227" tIns="58614" rIns="117227" bIns="58614">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(1)A</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点时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浓度为零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细胞进行无氧呼吸。</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2604035" name="19swrj1007.jpg" descr="id:2147526282;FounderCES"/>
          <p:cNvPicPr>
            <a:picLocks noChangeAspect="1"/>
          </p:cNvPicPr>
          <p:nvPr/>
        </p:nvPicPr>
        <p:blipFill>
          <a:blip r:embed="rId2"/>
          <a:stretch>
            <a:fillRect/>
          </a:stretch>
        </p:blipFill>
        <p:spPr>
          <a:xfrm>
            <a:off x="260350" y="1751330"/>
            <a:ext cx="3983990" cy="2818130"/>
          </a:xfrm>
          <a:prstGeom prst="rect">
            <a:avLst/>
          </a:prstGeom>
          <a:noFill/>
          <a:ln w="9525">
            <a:noFill/>
          </a:ln>
        </p:spPr>
      </p:pic>
      <p:sp>
        <p:nvSpPr>
          <p:cNvPr id="10" name="文本框 9"/>
          <p:cNvSpPr txBox="1"/>
          <p:nvPr/>
        </p:nvSpPr>
        <p:spPr>
          <a:xfrm>
            <a:off x="4409440" y="3090545"/>
            <a:ext cx="7042785" cy="1593850"/>
          </a:xfrm>
          <a:prstGeom prst="rect">
            <a:avLst/>
          </a:prstGeom>
          <a:noFill/>
          <a:ln w="9525">
            <a:noFill/>
          </a:ln>
        </p:spPr>
        <p:txBody>
          <a:bodyPr wrap="square" lIns="117227" tIns="58614" rIns="117227" bIns="58614">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(2)O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浓度为</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0</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10%</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随</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浓度的升高</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无氧呼吸速率减慢</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浓度为</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10%</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无氧呼吸停止。</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11" name="文本框 10"/>
          <p:cNvSpPr txBox="1"/>
          <p:nvPr/>
        </p:nvSpPr>
        <p:spPr>
          <a:xfrm>
            <a:off x="298450" y="4847590"/>
            <a:ext cx="3908425" cy="1753235"/>
          </a:xfrm>
          <a:prstGeom prst="rect">
            <a:avLst/>
          </a:prstGeom>
          <a:noFill/>
          <a:ln w="28575" cmpd="dbl">
            <a:solidFill>
              <a:srgbClr val="3BA777"/>
            </a:solidFill>
            <a:prstDash val="sysDash"/>
          </a:ln>
        </p:spPr>
        <p:txBody>
          <a:bodyPr wrap="square" rtlCol="0" anchor="t">
            <a:spAutoFit/>
          </a:bodyPr>
          <a:lstStyle/>
          <a:p>
            <a:pPr fontAlgn="auto">
              <a:lnSpc>
                <a:spcPct val="150000"/>
              </a:lnSpc>
            </a:pPr>
            <a:r>
              <a:rPr lang="zh-CN" altLang="en-US" sz="2400">
                <a:latin typeface="楷体" panose="02010609060101010101" pitchFamily="49" charset="-122"/>
                <a:ea typeface="楷体" panose="02010609060101010101" pitchFamily="49" charset="-122"/>
                <a:cs typeface="楷体" panose="02010609060101010101" pitchFamily="49" charset="-122"/>
              </a:rPr>
              <a:t>O</a:t>
            </a:r>
            <a:r>
              <a:rPr lang="zh-CN" altLang="en-US" sz="2400" baseline="-25000">
                <a:latin typeface="楷体" panose="02010609060101010101" pitchFamily="49" charset="-122"/>
                <a:ea typeface="楷体" panose="02010609060101010101" pitchFamily="49" charset="-122"/>
                <a:cs typeface="楷体" panose="02010609060101010101" pitchFamily="49" charset="-122"/>
              </a:rPr>
              <a:t>2</a:t>
            </a:r>
            <a:r>
              <a:rPr lang="zh-CN" altLang="en-US" sz="2400">
                <a:latin typeface="楷体" panose="02010609060101010101" pitchFamily="49" charset="-122"/>
                <a:ea typeface="楷体" panose="02010609060101010101" pitchFamily="49" charset="-122"/>
                <a:cs typeface="楷体" panose="02010609060101010101" pitchFamily="49" charset="-122"/>
              </a:rPr>
              <a:t>是有氧呼吸所必需的，对厌氧型生物而言，O</a:t>
            </a:r>
            <a:r>
              <a:rPr lang="zh-CN" altLang="en-US" sz="2400" baseline="-25000">
                <a:latin typeface="楷体" panose="02010609060101010101" pitchFamily="49" charset="-122"/>
                <a:ea typeface="楷体" panose="02010609060101010101" pitchFamily="49" charset="-122"/>
                <a:cs typeface="楷体" panose="02010609060101010101" pitchFamily="49" charset="-122"/>
              </a:rPr>
              <a:t>2</a:t>
            </a:r>
            <a:r>
              <a:rPr lang="zh-CN" altLang="en-US" sz="2400">
                <a:latin typeface="楷体" panose="02010609060101010101" pitchFamily="49" charset="-122"/>
                <a:ea typeface="楷体" panose="02010609060101010101" pitchFamily="49" charset="-122"/>
                <a:cs typeface="楷体" panose="02010609060101010101" pitchFamily="49" charset="-122"/>
              </a:rPr>
              <a:t>对其</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50000"/>
              </a:lnSpc>
            </a:pPr>
            <a:r>
              <a:rPr lang="zh-CN" altLang="en-US" sz="2400">
                <a:latin typeface="楷体" panose="02010609060101010101" pitchFamily="49" charset="-122"/>
                <a:ea typeface="楷体" panose="02010609060101010101" pitchFamily="49" charset="-122"/>
                <a:cs typeface="楷体" panose="02010609060101010101" pitchFamily="49" charset="-122"/>
              </a:rPr>
              <a:t>无氧呼吸有抑制作用</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iterate type="lt">
                                    <p:tmPct val="10000"/>
                                  </p:iterate>
                                  <p:childTnLst>
                                    <p:set>
                                      <p:cBhvr>
                                        <p:cTn id="6" dur="1" fill="hold">
                                          <p:stCondLst>
                                            <p:cond delay="0"/>
                                          </p:stCondLst>
                                        </p:cTn>
                                        <p:tgtEl>
                                          <p:spTgt spid="2604034"/>
                                        </p:tgtEl>
                                        <p:attrNameLst>
                                          <p:attrName>style.visibility</p:attrName>
                                        </p:attrNameLst>
                                      </p:cBhvr>
                                      <p:to>
                                        <p:strVal val="visible"/>
                                      </p:to>
                                    </p:set>
                                    <p:anim calcmode="lin" valueType="num">
                                      <p:cBhvr>
                                        <p:cTn id="7" dur="500" fill="hold"/>
                                        <p:tgtEl>
                                          <p:spTgt spid="2604034"/>
                                        </p:tgtEl>
                                        <p:attrNameLst>
                                          <p:attrName>ppt_w</p:attrName>
                                        </p:attrNameLst>
                                      </p:cBhvr>
                                      <p:tavLst>
                                        <p:tav tm="0">
                                          <p:val>
                                            <p:fltVal val="0"/>
                                          </p:val>
                                        </p:tav>
                                        <p:tav tm="100000">
                                          <p:val>
                                            <p:strVal val="#ppt_w"/>
                                          </p:val>
                                        </p:tav>
                                      </p:tavLst>
                                    </p:anim>
                                    <p:anim calcmode="lin" valueType="num">
                                      <p:cBhvr>
                                        <p:cTn id="8" dur="500" fill="hold"/>
                                        <p:tgtEl>
                                          <p:spTgt spid="2604034"/>
                                        </p:tgtEl>
                                        <p:attrNameLst>
                                          <p:attrName>ppt_h</p:attrName>
                                        </p:attrNameLst>
                                      </p:cBhvr>
                                      <p:tavLst>
                                        <p:tav tm="0">
                                          <p:val>
                                            <p:fltVal val="0"/>
                                          </p:val>
                                        </p:tav>
                                        <p:tav tm="100000">
                                          <p:val>
                                            <p:strVal val="#ppt_h"/>
                                          </p:val>
                                        </p:tav>
                                      </p:tavLst>
                                    </p:anim>
                                    <p:animEffect transition="in" filter="fade">
                                      <p:cBhvr>
                                        <p:cTn id="9" dur="500"/>
                                        <p:tgtEl>
                                          <p:spTgt spid="2604034"/>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53" presetClass="entr" presetSubtype="0" fill="hold" grpId="0" nodeType="click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4034" grpId="0"/>
      <p:bldP spid="10" grpId="0"/>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6" name="组合 5"/>
          <p:cNvGrpSpPr/>
          <p:nvPr/>
        </p:nvGrpSpPr>
        <p:grpSpPr>
          <a:xfrm>
            <a:off x="260057" y="792744"/>
            <a:ext cx="1181100" cy="495794"/>
            <a:chOff x="1710288" y="2210233"/>
            <a:chExt cx="1181100" cy="496005"/>
          </a:xfrm>
        </p:grpSpPr>
        <p:sp>
          <p:nvSpPr>
            <p:cNvPr id="7" name="任意多边形 6"/>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2</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pic>
        <p:nvPicPr>
          <p:cNvPr id="2604035" name="19swrj1007.jpg" descr="id:2147526282;FounderCES"/>
          <p:cNvPicPr>
            <a:picLocks noChangeAspect="1"/>
          </p:cNvPicPr>
          <p:nvPr/>
        </p:nvPicPr>
        <p:blipFill>
          <a:blip r:embed="rId2"/>
          <a:stretch>
            <a:fillRect/>
          </a:stretch>
        </p:blipFill>
        <p:spPr>
          <a:xfrm>
            <a:off x="260350" y="1751330"/>
            <a:ext cx="3983990" cy="2818130"/>
          </a:xfrm>
          <a:prstGeom prst="rect">
            <a:avLst/>
          </a:prstGeom>
          <a:noFill/>
          <a:ln w="9525">
            <a:noFill/>
          </a:ln>
        </p:spPr>
      </p:pic>
      <p:sp>
        <p:nvSpPr>
          <p:cNvPr id="2" name="文本框 1"/>
          <p:cNvSpPr txBox="1"/>
          <p:nvPr/>
        </p:nvSpPr>
        <p:spPr>
          <a:xfrm>
            <a:off x="4672330" y="1582420"/>
            <a:ext cx="6769100" cy="3046095"/>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(3)</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原理</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是有氧呼吸所必需的</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且</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对无氧呼吸过程有</a:t>
            </a:r>
            <a:r>
              <a:rPr lang="en-US" altLang="zh-CN" sz="2400" u="sng">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填“促进”或“抑制”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作用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对有氧呼吸过程有</a:t>
            </a:r>
            <a:r>
              <a:rPr lang="en-US" altLang="zh-CN" sz="2400" u="sng">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填“促进”或“抑制”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作用。</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2525188" name="文本框 2525187"/>
          <p:cNvSpPr txBox="1"/>
          <p:nvPr/>
        </p:nvSpPr>
        <p:spPr>
          <a:xfrm>
            <a:off x="5863590" y="2477135"/>
            <a:ext cx="965835" cy="485775"/>
          </a:xfrm>
          <a:prstGeom prst="rect">
            <a:avLst/>
          </a:prstGeom>
          <a:noFill/>
          <a:ln w="9525">
            <a:noFill/>
          </a:ln>
        </p:spPr>
        <p:txBody>
          <a:bodyPr wrap="square" lIns="117235" tIns="58618" rIns="117235" bIns="58618" anchor="b" anchorCtr="1">
            <a:spAutoFit/>
          </a:bodyPr>
          <a:lstStyle/>
          <a:p>
            <a:pPr algn="dist"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抑制</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525189" name="文本框 2525188"/>
          <p:cNvSpPr txBox="1"/>
          <p:nvPr/>
        </p:nvSpPr>
        <p:spPr>
          <a:xfrm>
            <a:off x="7468870" y="3215005"/>
            <a:ext cx="935355" cy="485775"/>
          </a:xfrm>
          <a:prstGeom prst="rect">
            <a:avLst/>
          </a:prstGeom>
          <a:noFill/>
          <a:ln w="9525">
            <a:noFill/>
          </a:ln>
        </p:spPr>
        <p:txBody>
          <a:bodyPr wrap="square" lIns="117235" tIns="58618" rIns="117235" bIns="58618" anchor="b" anchorCtr="1">
            <a:spAutoFit/>
          </a:bodyPr>
          <a:lstStyle/>
          <a:p>
            <a:pPr algn="dist"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促进</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4" name="文本框 3"/>
          <p:cNvSpPr txBox="1"/>
          <p:nvPr/>
        </p:nvSpPr>
        <p:spPr>
          <a:xfrm>
            <a:off x="1441450" y="828040"/>
            <a:ext cx="3497580" cy="460375"/>
          </a:xfrm>
          <a:prstGeom prst="rect">
            <a:avLst/>
          </a:prstGeom>
          <a:noFill/>
        </p:spPr>
        <p:txBody>
          <a:bodyPr wrap="none" rtlCol="0">
            <a:spAutoFit/>
          </a:bodyPr>
          <a:lstStyle/>
          <a:p>
            <a:pPr algn="l"/>
            <a:r>
              <a:rPr lang="en-US" altLang="zh-CN" sz="2400" b="1">
                <a:latin typeface="楷体" panose="02010609060101010101" pitchFamily="49" charset="-122"/>
                <a:ea typeface="楷体" panose="02010609060101010101" pitchFamily="49" charset="-122"/>
                <a:cs typeface="楷体" panose="02010609060101010101" pitchFamily="49" charset="-122"/>
                <a:sym typeface="+mn-ea"/>
              </a:rPr>
              <a:t>O</a:t>
            </a:r>
            <a:r>
              <a:rPr lang="en-US" altLang="zh-CN" sz="2400" b="1" baseline="-25000">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浓度对细胞呼吸的影响</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3" name="矩形 2"/>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5188"/>
                                        </p:tgtEl>
                                        <p:attrNameLst>
                                          <p:attrName>style.visibility</p:attrName>
                                        </p:attrNameLst>
                                      </p:cBhvr>
                                      <p:to>
                                        <p:strVal val="visible"/>
                                      </p:to>
                                    </p:set>
                                    <p:animEffect transition="in" filter="blinds(horizontal)">
                                      <p:cBhvr>
                                        <p:cTn id="7" dur="500"/>
                                        <p:tgtEl>
                                          <p:spTgt spid="252518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25189"/>
                                        </p:tgtEl>
                                        <p:attrNameLst>
                                          <p:attrName>style.visibility</p:attrName>
                                        </p:attrNameLst>
                                      </p:cBhvr>
                                      <p:to>
                                        <p:strVal val="visible"/>
                                      </p:to>
                                    </p:set>
                                    <p:animEffect transition="in" filter="blinds(horizontal)">
                                      <p:cBhvr>
                                        <p:cTn id="12" dur="500"/>
                                        <p:tgtEl>
                                          <p:spTgt spid="2525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5188" grpId="0"/>
      <p:bldP spid="2525189"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6" name="组合 5"/>
          <p:cNvGrpSpPr/>
          <p:nvPr/>
        </p:nvGrpSpPr>
        <p:grpSpPr>
          <a:xfrm>
            <a:off x="260057" y="792744"/>
            <a:ext cx="1181100" cy="495794"/>
            <a:chOff x="1710288" y="2210233"/>
            <a:chExt cx="1181100" cy="496005"/>
          </a:xfrm>
        </p:grpSpPr>
        <p:sp>
          <p:nvSpPr>
            <p:cNvPr id="7" name="任意多边形 6"/>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2</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pic>
        <p:nvPicPr>
          <p:cNvPr id="2604035" name="19swrj1007.jpg" descr="id:2147526282;FounderCES"/>
          <p:cNvPicPr>
            <a:picLocks noChangeAspect="1"/>
          </p:cNvPicPr>
          <p:nvPr/>
        </p:nvPicPr>
        <p:blipFill>
          <a:blip r:embed="rId2"/>
          <a:stretch>
            <a:fillRect/>
          </a:stretch>
        </p:blipFill>
        <p:spPr>
          <a:xfrm>
            <a:off x="260350" y="1751330"/>
            <a:ext cx="3983990" cy="2818130"/>
          </a:xfrm>
          <a:prstGeom prst="rect">
            <a:avLst/>
          </a:prstGeom>
          <a:noFill/>
          <a:ln w="9525">
            <a:noFill/>
          </a:ln>
        </p:spPr>
      </p:pic>
      <p:sp>
        <p:nvSpPr>
          <p:cNvPr id="2" name="文本框 1"/>
          <p:cNvSpPr txBox="1"/>
          <p:nvPr/>
        </p:nvSpPr>
        <p:spPr>
          <a:xfrm>
            <a:off x="4672330" y="1582420"/>
            <a:ext cx="6769100" cy="3046095"/>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(4)</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应用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①</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选用透气消毒纱布包扎伤口</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抑制破伤风杆菌等厌氧细菌的无氧呼吸。</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②</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作物栽培中的中耕松土</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保证根的正常细胞呼吸。</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3" name="文本框 2"/>
          <p:cNvSpPr txBox="1"/>
          <p:nvPr/>
        </p:nvSpPr>
        <p:spPr>
          <a:xfrm>
            <a:off x="1441450" y="828040"/>
            <a:ext cx="3497580" cy="460375"/>
          </a:xfrm>
          <a:prstGeom prst="rect">
            <a:avLst/>
          </a:prstGeom>
          <a:noFill/>
        </p:spPr>
        <p:txBody>
          <a:bodyPr wrap="none" rtlCol="0">
            <a:spAutoFit/>
          </a:bodyPr>
          <a:lstStyle/>
          <a:p>
            <a:pPr algn="l"/>
            <a:r>
              <a:rPr lang="en-US" altLang="zh-CN" sz="2400" b="1">
                <a:latin typeface="楷体" panose="02010609060101010101" pitchFamily="49" charset="-122"/>
                <a:ea typeface="楷体" panose="02010609060101010101" pitchFamily="49" charset="-122"/>
                <a:cs typeface="楷体" panose="02010609060101010101" pitchFamily="49" charset="-122"/>
                <a:sym typeface="+mn-ea"/>
              </a:rPr>
              <a:t>O</a:t>
            </a:r>
            <a:r>
              <a:rPr lang="en-US" altLang="zh-CN" sz="2400" b="1" baseline="-25000">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浓度对细胞呼吸的影响</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4" name="矩形 3"/>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
                                            <p:txEl>
                                              <p:pRg st="1" end="1"/>
                                            </p:txEl>
                                          </p:spTgt>
                                        </p:tgtEl>
                                      </p:cBhvr>
                                    </p:animEffect>
                                  </p:childTnLst>
                                </p:cTn>
                              </p:par>
                            </p:childTnLst>
                          </p:cTn>
                        </p:par>
                        <p:par>
                          <p:cTn id="10" fill="hold" nodeType="afterGroup">
                            <p:stCondLst>
                              <p:cond delay="500"/>
                            </p:stCondLst>
                            <p:childTnLst>
                              <p:par>
                                <p:cTn id="11" presetID="53" presetClass="entr" presetSubtype="0" fill="hold" nodeType="afterEffect">
                                  <p:stCondLst>
                                    <p:cond delay="0"/>
                                  </p:stCondLst>
                                  <p:iterate type="lt">
                                    <p:tmPct val="10000"/>
                                  </p:iterate>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p:cTn id="13"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6" name="组合 5"/>
          <p:cNvGrpSpPr/>
          <p:nvPr/>
        </p:nvGrpSpPr>
        <p:grpSpPr>
          <a:xfrm>
            <a:off x="260057" y="792744"/>
            <a:ext cx="1181100" cy="495794"/>
            <a:chOff x="1710288" y="2210233"/>
            <a:chExt cx="1181100" cy="496005"/>
          </a:xfrm>
        </p:grpSpPr>
        <p:sp>
          <p:nvSpPr>
            <p:cNvPr id="7" name="任意多边形 6"/>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2</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pic>
        <p:nvPicPr>
          <p:cNvPr id="2604035" name="19swrj1007.jpg" descr="id:2147526282;FounderCES"/>
          <p:cNvPicPr>
            <a:picLocks noChangeAspect="1"/>
          </p:cNvPicPr>
          <p:nvPr/>
        </p:nvPicPr>
        <p:blipFill>
          <a:blip r:embed="rId2"/>
          <a:stretch>
            <a:fillRect/>
          </a:stretch>
        </p:blipFill>
        <p:spPr>
          <a:xfrm>
            <a:off x="260350" y="1751330"/>
            <a:ext cx="3983990" cy="2818130"/>
          </a:xfrm>
          <a:prstGeom prst="rect">
            <a:avLst/>
          </a:prstGeom>
          <a:noFill/>
          <a:ln w="9525">
            <a:noFill/>
          </a:ln>
        </p:spPr>
      </p:pic>
      <p:sp>
        <p:nvSpPr>
          <p:cNvPr id="2" name="文本框 1"/>
          <p:cNvSpPr txBox="1"/>
          <p:nvPr/>
        </p:nvSpPr>
        <p:spPr>
          <a:xfrm>
            <a:off x="4672330" y="1582420"/>
            <a:ext cx="6769100" cy="3046095"/>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(4)</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应用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③</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提倡慢跑</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防止肌细胞无氧呼吸产生乳酸。</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④</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稻田定期排水</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抑制无氧呼吸产生酒精</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endParaRPr>
          </a:p>
          <a:p>
            <a:pPr defTabSz="1171575" fontAlgn="auto">
              <a:lnSpc>
                <a:spcPct val="20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防止酒精中毒</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烂根死亡。</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3" name="文本框 2"/>
          <p:cNvSpPr txBox="1"/>
          <p:nvPr/>
        </p:nvSpPr>
        <p:spPr>
          <a:xfrm>
            <a:off x="1441450" y="828040"/>
            <a:ext cx="3497580" cy="460375"/>
          </a:xfrm>
          <a:prstGeom prst="rect">
            <a:avLst/>
          </a:prstGeom>
          <a:noFill/>
        </p:spPr>
        <p:txBody>
          <a:bodyPr wrap="none" rtlCol="0">
            <a:spAutoFit/>
          </a:bodyPr>
          <a:lstStyle/>
          <a:p>
            <a:pPr algn="l"/>
            <a:r>
              <a:rPr lang="en-US" altLang="zh-CN" sz="2400" b="1">
                <a:latin typeface="楷体" panose="02010609060101010101" pitchFamily="49" charset="-122"/>
                <a:ea typeface="楷体" panose="02010609060101010101" pitchFamily="49" charset="-122"/>
                <a:cs typeface="楷体" panose="02010609060101010101" pitchFamily="49" charset="-122"/>
                <a:sym typeface="+mn-ea"/>
              </a:rPr>
              <a:t>O</a:t>
            </a:r>
            <a:r>
              <a:rPr lang="en-US" altLang="zh-CN" sz="2400" b="1" baseline="-25000">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浓度对细胞呼吸的影响</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4" name="矩形 3"/>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
                                            <p:txEl>
                                              <p:pRg st="1" end="1"/>
                                            </p:txEl>
                                          </p:spTgt>
                                        </p:tgtEl>
                                      </p:cBhvr>
                                    </p:animEffect>
                                  </p:childTnLst>
                                </p:cTn>
                              </p:par>
                            </p:childTnLst>
                          </p:cTn>
                        </p:par>
                        <p:par>
                          <p:cTn id="10" fill="hold" nodeType="afterGroup">
                            <p:stCondLst>
                              <p:cond delay="500"/>
                            </p:stCondLst>
                            <p:childTnLst>
                              <p:par>
                                <p:cTn id="11" presetID="53" presetClass="entr" presetSubtype="0" fill="hold" nodeType="afterEffect">
                                  <p:stCondLst>
                                    <p:cond delay="0"/>
                                  </p:stCondLst>
                                  <p:iterate type="lt">
                                    <p:tmPct val="10000"/>
                                  </p:iterate>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p:cTn id="13"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2">
                                            <p:txEl>
                                              <p:pRg st="2" end="2"/>
                                            </p:txEl>
                                          </p:spTgt>
                                        </p:tgtEl>
                                      </p:cBhvr>
                                    </p:animEffect>
                                  </p:childTnLst>
                                </p:cTn>
                              </p:par>
                            </p:childTnLst>
                          </p:cTn>
                        </p:par>
                        <p:par>
                          <p:cTn id="16" fill="hold" nodeType="afterGroup">
                            <p:stCondLst>
                              <p:cond delay="1000"/>
                            </p:stCondLst>
                            <p:childTnLst>
                              <p:par>
                                <p:cTn id="17" presetID="53" presetClass="entr" presetSubtype="0" fill="hold" nodeType="afterEffect">
                                  <p:stCondLst>
                                    <p:cond delay="0"/>
                                  </p:stCondLst>
                                  <p:iterate type="lt">
                                    <p:tmPct val="10000"/>
                                  </p:iterate>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1"/>
          <p:cNvSpPr txBox="1"/>
          <p:nvPr/>
        </p:nvSpPr>
        <p:spPr>
          <a:xfrm>
            <a:off x="648970" y="1721485"/>
            <a:ext cx="11139170" cy="1568450"/>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原理</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:CO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是细胞呼吸的最终产物</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积累过多会</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_____(</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填“促进”或“抑制”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细胞呼吸的进行。</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grpSp>
        <p:nvGrpSpPr>
          <p:cNvPr id="6" name="组合 5"/>
          <p:cNvGrpSpPr/>
          <p:nvPr/>
        </p:nvGrpSpPr>
        <p:grpSpPr>
          <a:xfrm>
            <a:off x="260057" y="916569"/>
            <a:ext cx="1181100" cy="495794"/>
            <a:chOff x="1710288" y="2210233"/>
            <a:chExt cx="1181100" cy="496005"/>
          </a:xfrm>
        </p:grpSpPr>
        <p:sp>
          <p:nvSpPr>
            <p:cNvPr id="7" name="任意多边形 6"/>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3</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p:cNvSpPr txBox="1"/>
          <p:nvPr/>
        </p:nvSpPr>
        <p:spPr>
          <a:xfrm>
            <a:off x="1441450" y="951865"/>
            <a:ext cx="4467860" cy="460375"/>
          </a:xfrm>
          <a:prstGeom prst="rect">
            <a:avLst/>
          </a:prstGeom>
          <a:noFill/>
        </p:spPr>
        <p:txBody>
          <a:bodyPr wrap="none" rtlCol="0">
            <a:spAutoFit/>
          </a:bodyPr>
          <a:lstStyle/>
          <a:p>
            <a:pPr algn="l"/>
            <a:r>
              <a:rPr lang="en-US" altLang="zh-CN" sz="2400" b="1">
                <a:latin typeface="楷体" panose="02010609060101010101" pitchFamily="49" charset="-122"/>
                <a:ea typeface="楷体" panose="02010609060101010101" pitchFamily="49" charset="-122"/>
                <a:cs typeface="楷体" panose="02010609060101010101" pitchFamily="49" charset="-122"/>
                <a:sym typeface="+mn-ea"/>
              </a:rPr>
              <a:t>二氧化碳浓度对细胞呼吸的影响</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526211" name="文本框 2526210"/>
          <p:cNvSpPr txBox="1"/>
          <p:nvPr/>
        </p:nvSpPr>
        <p:spPr>
          <a:xfrm>
            <a:off x="6859905" y="1924050"/>
            <a:ext cx="1257935" cy="485775"/>
          </a:xfrm>
          <a:prstGeom prst="rect">
            <a:avLst/>
          </a:prstGeom>
          <a:noFill/>
          <a:ln w="9525">
            <a:noFill/>
          </a:ln>
        </p:spPr>
        <p:txBody>
          <a:bodyPr wrap="square"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抑制</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526212" name="文本框 2526211"/>
          <p:cNvSpPr txBox="1"/>
          <p:nvPr/>
        </p:nvSpPr>
        <p:spPr>
          <a:xfrm>
            <a:off x="4629785" y="3431540"/>
            <a:ext cx="1257935" cy="485775"/>
          </a:xfrm>
          <a:prstGeom prst="rect">
            <a:avLst/>
          </a:prstGeom>
          <a:noFill/>
          <a:ln w="9525">
            <a:noFill/>
          </a:ln>
        </p:spPr>
        <p:txBody>
          <a:bodyPr wrap="square"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增加</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4" name="文本框 3"/>
          <p:cNvSpPr txBox="1"/>
          <p:nvPr/>
        </p:nvSpPr>
        <p:spPr>
          <a:xfrm>
            <a:off x="648970" y="3526790"/>
            <a:ext cx="11102340" cy="460375"/>
          </a:xfrm>
          <a:prstGeom prst="rect">
            <a:avLst/>
          </a:prstGeom>
          <a:noFill/>
        </p:spPr>
        <p:txBody>
          <a:bodyPr wrap="none" rtlCol="0">
            <a:spAutoFit/>
          </a:bodyPr>
          <a:lstStyle/>
          <a:p>
            <a:pPr algn="l"/>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应用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在蔬菜和水果保鲜中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,_____CO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浓度可抑制细胞呼吸</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减少有机物的消耗。</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5" name="矩形 4"/>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6211"/>
                                        </p:tgtEl>
                                        <p:attrNameLst>
                                          <p:attrName>style.visibility</p:attrName>
                                        </p:attrNameLst>
                                      </p:cBhvr>
                                      <p:to>
                                        <p:strVal val="visible"/>
                                      </p:to>
                                    </p:set>
                                    <p:animEffect transition="in" filter="blinds(horizontal)">
                                      <p:cBhvr>
                                        <p:cTn id="7" dur="500"/>
                                        <p:tgtEl>
                                          <p:spTgt spid="252621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3" presetClass="entr" presetSubtype="0" fill="hold" grpId="0" nodeType="clickEffect">
                                  <p:stCondLst>
                                    <p:cond delay="0"/>
                                  </p:stCondLst>
                                  <p:iterate type="lt">
                                    <p:tmPct val="10000"/>
                                  </p:iterate>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nodeType="clickPar">
                      <p:stCondLst>
                        <p:cond delay="indefinite"/>
                      </p:stCondLst>
                      <p:childTnLst>
                        <p:par>
                          <p:cTn id="16" fill="hold" nodeType="after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526212"/>
                                        </p:tgtEl>
                                        <p:attrNameLst>
                                          <p:attrName>style.visibility</p:attrName>
                                        </p:attrNameLst>
                                      </p:cBhvr>
                                      <p:to>
                                        <p:strVal val="visible"/>
                                      </p:to>
                                    </p:set>
                                    <p:animEffect transition="in" filter="blinds(horizontal)">
                                      <p:cBhvr>
                                        <p:cTn id="19" dur="500"/>
                                        <p:tgtEl>
                                          <p:spTgt spid="2526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6211" grpId="0"/>
      <p:bldP spid="2526212" grpId="0"/>
      <p:bldP spid="4"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9" name="组合 8"/>
          <p:cNvGrpSpPr/>
          <p:nvPr/>
        </p:nvGrpSpPr>
        <p:grpSpPr>
          <a:xfrm>
            <a:off x="571494" y="2115919"/>
            <a:ext cx="819268" cy="3116037"/>
            <a:chOff x="485769" y="1982569"/>
            <a:chExt cx="819268" cy="3116037"/>
          </a:xfrm>
        </p:grpSpPr>
        <p:grpSp>
          <p:nvGrpSpPr>
            <p:cNvPr id="14" name="组合 13"/>
            <p:cNvGrpSpPr/>
            <p:nvPr/>
          </p:nvGrpSpPr>
          <p:grpSpPr>
            <a:xfrm rot="5400000">
              <a:off x="-410813" y="3542147"/>
              <a:ext cx="2628000" cy="2794"/>
              <a:chOff x="5041542" y="1277219"/>
              <a:chExt cx="2155572" cy="2794"/>
            </a:xfrm>
          </p:grpSpPr>
          <p:cxnSp>
            <p:nvCxnSpPr>
              <p:cNvPr id="121" name="直接连接符 120"/>
              <p:cNvCxnSpPr/>
              <p:nvPr/>
            </p:nvCxnSpPr>
            <p:spPr>
              <a:xfrm flipV="1">
                <a:off x="5041542" y="1277219"/>
                <a:ext cx="317678" cy="2794"/>
              </a:xfrm>
              <a:prstGeom prst="line">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6879436" y="1277219"/>
                <a:ext cx="317678" cy="2794"/>
              </a:xfrm>
              <a:prstGeom prst="line">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rot="5400000">
              <a:off x="-662616" y="3130954"/>
              <a:ext cx="3116037" cy="819268"/>
              <a:chOff x="4527239" y="840156"/>
              <a:chExt cx="3116037" cy="831504"/>
            </a:xfrm>
          </p:grpSpPr>
          <p:sp>
            <p:nvSpPr>
              <p:cNvPr id="8" name="矩形 10"/>
              <p:cNvSpPr/>
              <p:nvPr/>
            </p:nvSpPr>
            <p:spPr>
              <a:xfrm>
                <a:off x="4527239" y="840156"/>
                <a:ext cx="323877" cy="831504"/>
              </a:xfrm>
              <a:custGeom>
                <a:gdLst>
                  <a:gd name="connsiteX0" fmla="*/ 0 w 1299237"/>
                  <a:gd name="connsiteY0" fmla="*/ 0 h 831504"/>
                  <a:gd name="connsiteX1" fmla="*/ 1299237 w 1299237"/>
                  <a:gd name="connsiteY1" fmla="*/ 0 h 831504"/>
                  <a:gd name="connsiteX2" fmla="*/ 1299237 w 1299237"/>
                  <a:gd name="connsiteY2" fmla="*/ 831504 h 831504"/>
                  <a:gd name="connsiteX3" fmla="*/ 0 w 1299237"/>
                  <a:gd name="connsiteY3" fmla="*/ 831504 h 831504"/>
                  <a:gd name="connsiteX4" fmla="*/ 0 w 1299237"/>
                  <a:gd name="connsiteY4" fmla="*/ 0 h 831504"/>
                  <a:gd name="connsiteX0-1" fmla="*/ 1299237 w 1390677"/>
                  <a:gd name="connsiteY0-2" fmla="*/ 0 h 831504"/>
                  <a:gd name="connsiteX1-3" fmla="*/ 1299237 w 1390677"/>
                  <a:gd name="connsiteY1-4" fmla="*/ 831504 h 831504"/>
                  <a:gd name="connsiteX2-5" fmla="*/ 0 w 1390677"/>
                  <a:gd name="connsiteY2-6" fmla="*/ 831504 h 831504"/>
                  <a:gd name="connsiteX3-7" fmla="*/ 0 w 1390677"/>
                  <a:gd name="connsiteY3-8" fmla="*/ 0 h 831504"/>
                  <a:gd name="connsiteX4-9" fmla="*/ 1390677 w 1390677"/>
                  <a:gd name="connsiteY4-10" fmla="*/ 91440 h 831504"/>
                  <a:gd name="connsiteX0-11" fmla="*/ 1299237 w 1299237"/>
                  <a:gd name="connsiteY0-12" fmla="*/ 30480 h 861984"/>
                  <a:gd name="connsiteX1-13" fmla="*/ 1299237 w 1299237"/>
                  <a:gd name="connsiteY1-14" fmla="*/ 861984 h 861984"/>
                  <a:gd name="connsiteX2-15" fmla="*/ 0 w 1299237"/>
                  <a:gd name="connsiteY2-16" fmla="*/ 861984 h 861984"/>
                  <a:gd name="connsiteX3-17" fmla="*/ 0 w 1299237"/>
                  <a:gd name="connsiteY3-18" fmla="*/ 30480 h 861984"/>
                  <a:gd name="connsiteX4-19" fmla="*/ 430557 w 1299237"/>
                  <a:gd name="connsiteY4-20" fmla="*/ 0 h 861984"/>
                  <a:gd name="connsiteX0-21" fmla="*/ 1299237 w 1299237"/>
                  <a:gd name="connsiteY0-22" fmla="*/ 0 h 831504"/>
                  <a:gd name="connsiteX1-23" fmla="*/ 1299237 w 1299237"/>
                  <a:gd name="connsiteY1-24" fmla="*/ 831504 h 831504"/>
                  <a:gd name="connsiteX2-25" fmla="*/ 0 w 1299237"/>
                  <a:gd name="connsiteY2-26" fmla="*/ 831504 h 831504"/>
                  <a:gd name="connsiteX3-27" fmla="*/ 0 w 1299237"/>
                  <a:gd name="connsiteY3-28" fmla="*/ 0 h 831504"/>
                  <a:gd name="connsiteX4-29" fmla="*/ 430557 w 1299237"/>
                  <a:gd name="connsiteY4-30" fmla="*/ 0 h 831504"/>
                  <a:gd name="connsiteX0-31" fmla="*/ 1299237 w 1299237"/>
                  <a:gd name="connsiteY0-32" fmla="*/ 15240 h 846744"/>
                  <a:gd name="connsiteX1-33" fmla="*/ 1299237 w 1299237"/>
                  <a:gd name="connsiteY1-34" fmla="*/ 846744 h 846744"/>
                  <a:gd name="connsiteX2-35" fmla="*/ 0 w 1299237"/>
                  <a:gd name="connsiteY2-36" fmla="*/ 846744 h 846744"/>
                  <a:gd name="connsiteX3-37" fmla="*/ 0 w 1299237"/>
                  <a:gd name="connsiteY3-38" fmla="*/ 15240 h 846744"/>
                  <a:gd name="connsiteX4-39" fmla="*/ 323877 w 1299237"/>
                  <a:gd name="connsiteY4-40" fmla="*/ 0 h 846744"/>
                  <a:gd name="connsiteX0-41" fmla="*/ 1299237 w 1299237"/>
                  <a:gd name="connsiteY0-42" fmla="*/ 0 h 831504"/>
                  <a:gd name="connsiteX1-43" fmla="*/ 1299237 w 1299237"/>
                  <a:gd name="connsiteY1-44" fmla="*/ 831504 h 831504"/>
                  <a:gd name="connsiteX2-45" fmla="*/ 0 w 1299237"/>
                  <a:gd name="connsiteY2-46" fmla="*/ 831504 h 831504"/>
                  <a:gd name="connsiteX3-47" fmla="*/ 0 w 1299237"/>
                  <a:gd name="connsiteY3-48" fmla="*/ 0 h 831504"/>
                  <a:gd name="connsiteX4-49" fmla="*/ 323877 w 1299237"/>
                  <a:gd name="connsiteY4-50" fmla="*/ 0 h 831504"/>
                  <a:gd name="connsiteX0-51" fmla="*/ 1299237 w 1299237"/>
                  <a:gd name="connsiteY0-52" fmla="*/ 831504 h 831504"/>
                  <a:gd name="connsiteX1-53" fmla="*/ 0 w 1299237"/>
                  <a:gd name="connsiteY1-54" fmla="*/ 831504 h 831504"/>
                  <a:gd name="connsiteX2-55" fmla="*/ 0 w 1299237"/>
                  <a:gd name="connsiteY2-56" fmla="*/ 0 h 831504"/>
                  <a:gd name="connsiteX3-57" fmla="*/ 323877 w 1299237"/>
                  <a:gd name="connsiteY3-58" fmla="*/ 0 h 831504"/>
                  <a:gd name="connsiteX0-59" fmla="*/ 311812 w 323877"/>
                  <a:gd name="connsiteY0-60" fmla="*/ 831504 h 831504"/>
                  <a:gd name="connsiteX1-61" fmla="*/ 0 w 323877"/>
                  <a:gd name="connsiteY1-62" fmla="*/ 831504 h 831504"/>
                  <a:gd name="connsiteX2-63" fmla="*/ 0 w 323877"/>
                  <a:gd name="connsiteY2-64" fmla="*/ 0 h 831504"/>
                  <a:gd name="connsiteX3-65" fmla="*/ 323877 w 323877"/>
                  <a:gd name="connsiteY3-66" fmla="*/ 0 h 831504"/>
                  <a:gd name="connsiteX0-67" fmla="*/ 314987 w 323877"/>
                  <a:gd name="connsiteY0-68" fmla="*/ 831504 h 831504"/>
                  <a:gd name="connsiteX1-69" fmla="*/ 0 w 323877"/>
                  <a:gd name="connsiteY1-70" fmla="*/ 831504 h 831504"/>
                  <a:gd name="connsiteX2-71" fmla="*/ 0 w 323877"/>
                  <a:gd name="connsiteY2-72" fmla="*/ 0 h 831504"/>
                  <a:gd name="connsiteX3-73" fmla="*/ 323877 w 323877"/>
                  <a:gd name="connsiteY3-74" fmla="*/ 0 h 831504"/>
                  <a:gd name="connsiteX0-75" fmla="*/ 321337 w 323877"/>
                  <a:gd name="connsiteY0-76" fmla="*/ 831504 h 831504"/>
                  <a:gd name="connsiteX1-77" fmla="*/ 0 w 323877"/>
                  <a:gd name="connsiteY1-78" fmla="*/ 831504 h 831504"/>
                  <a:gd name="connsiteX2-79" fmla="*/ 0 w 323877"/>
                  <a:gd name="connsiteY2-80" fmla="*/ 0 h 831504"/>
                  <a:gd name="connsiteX3-81" fmla="*/ 323877 w 323877"/>
                  <a:gd name="connsiteY3-82" fmla="*/ 0 h 831504"/>
                  <a:gd name="connsiteX0-83" fmla="*/ 323719 w 323877"/>
                  <a:gd name="connsiteY0-84" fmla="*/ 831504 h 831504"/>
                  <a:gd name="connsiteX1-85" fmla="*/ 0 w 323877"/>
                  <a:gd name="connsiteY1-86" fmla="*/ 831504 h 831504"/>
                  <a:gd name="connsiteX2-87" fmla="*/ 0 w 323877"/>
                  <a:gd name="connsiteY2-88" fmla="*/ 0 h 831504"/>
                  <a:gd name="connsiteX3-89" fmla="*/ 323877 w 323877"/>
                  <a:gd name="connsiteY3-90" fmla="*/ 0 h 831504"/>
                </a:gdLst>
                <a:cxnLst>
                  <a:cxn ang="0">
                    <a:pos x="connsiteX0-1" y="connsiteY0-2"/>
                  </a:cxn>
                  <a:cxn ang="0">
                    <a:pos x="connsiteX1-3" y="connsiteY1-4"/>
                  </a:cxn>
                  <a:cxn ang="0">
                    <a:pos x="connsiteX2-5" y="connsiteY2-6"/>
                  </a:cxn>
                  <a:cxn ang="0">
                    <a:pos x="connsiteX3-7" y="connsiteY3-8"/>
                  </a:cxn>
                </a:cxnLst>
                <a:rect l="l" t="t" r="r" b="b"/>
                <a:pathLst>
                  <a:path w="323877" h="831504">
                    <a:moveTo>
                      <a:pt x="323719" y="831504"/>
                    </a:moveTo>
                    <a:lnTo>
                      <a:pt x="0" y="831504"/>
                    </a:lnTo>
                    <a:lnTo>
                      <a:pt x="0" y="0"/>
                    </a:lnTo>
                    <a:lnTo>
                      <a:pt x="323877" y="0"/>
                    </a:lnTo>
                  </a:path>
                </a:pathLst>
              </a:custGeom>
              <a:noFill/>
              <a:ln w="28575"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10"/>
              <p:cNvSpPr/>
              <p:nvPr/>
            </p:nvSpPr>
            <p:spPr>
              <a:xfrm flipH="1">
                <a:off x="7319399" y="840156"/>
                <a:ext cx="323877" cy="831504"/>
              </a:xfrm>
              <a:custGeom>
                <a:gdLst>
                  <a:gd name="connsiteX0" fmla="*/ 0 w 1299237"/>
                  <a:gd name="connsiteY0" fmla="*/ 0 h 831504"/>
                  <a:gd name="connsiteX1" fmla="*/ 1299237 w 1299237"/>
                  <a:gd name="connsiteY1" fmla="*/ 0 h 831504"/>
                  <a:gd name="connsiteX2" fmla="*/ 1299237 w 1299237"/>
                  <a:gd name="connsiteY2" fmla="*/ 831504 h 831504"/>
                  <a:gd name="connsiteX3" fmla="*/ 0 w 1299237"/>
                  <a:gd name="connsiteY3" fmla="*/ 831504 h 831504"/>
                  <a:gd name="connsiteX4" fmla="*/ 0 w 1299237"/>
                  <a:gd name="connsiteY4" fmla="*/ 0 h 831504"/>
                  <a:gd name="connsiteX0-1" fmla="*/ 1299237 w 1390677"/>
                  <a:gd name="connsiteY0-2" fmla="*/ 0 h 831504"/>
                  <a:gd name="connsiteX1-3" fmla="*/ 1299237 w 1390677"/>
                  <a:gd name="connsiteY1-4" fmla="*/ 831504 h 831504"/>
                  <a:gd name="connsiteX2-5" fmla="*/ 0 w 1390677"/>
                  <a:gd name="connsiteY2-6" fmla="*/ 831504 h 831504"/>
                  <a:gd name="connsiteX3-7" fmla="*/ 0 w 1390677"/>
                  <a:gd name="connsiteY3-8" fmla="*/ 0 h 831504"/>
                  <a:gd name="connsiteX4-9" fmla="*/ 1390677 w 1390677"/>
                  <a:gd name="connsiteY4-10" fmla="*/ 91440 h 831504"/>
                  <a:gd name="connsiteX0-11" fmla="*/ 1299237 w 1299237"/>
                  <a:gd name="connsiteY0-12" fmla="*/ 30480 h 861984"/>
                  <a:gd name="connsiteX1-13" fmla="*/ 1299237 w 1299237"/>
                  <a:gd name="connsiteY1-14" fmla="*/ 861984 h 861984"/>
                  <a:gd name="connsiteX2-15" fmla="*/ 0 w 1299237"/>
                  <a:gd name="connsiteY2-16" fmla="*/ 861984 h 861984"/>
                  <a:gd name="connsiteX3-17" fmla="*/ 0 w 1299237"/>
                  <a:gd name="connsiteY3-18" fmla="*/ 30480 h 861984"/>
                  <a:gd name="connsiteX4-19" fmla="*/ 430557 w 1299237"/>
                  <a:gd name="connsiteY4-20" fmla="*/ 0 h 861984"/>
                  <a:gd name="connsiteX0-21" fmla="*/ 1299237 w 1299237"/>
                  <a:gd name="connsiteY0-22" fmla="*/ 0 h 831504"/>
                  <a:gd name="connsiteX1-23" fmla="*/ 1299237 w 1299237"/>
                  <a:gd name="connsiteY1-24" fmla="*/ 831504 h 831504"/>
                  <a:gd name="connsiteX2-25" fmla="*/ 0 w 1299237"/>
                  <a:gd name="connsiteY2-26" fmla="*/ 831504 h 831504"/>
                  <a:gd name="connsiteX3-27" fmla="*/ 0 w 1299237"/>
                  <a:gd name="connsiteY3-28" fmla="*/ 0 h 831504"/>
                  <a:gd name="connsiteX4-29" fmla="*/ 430557 w 1299237"/>
                  <a:gd name="connsiteY4-30" fmla="*/ 0 h 831504"/>
                  <a:gd name="connsiteX0-31" fmla="*/ 1299237 w 1299237"/>
                  <a:gd name="connsiteY0-32" fmla="*/ 15240 h 846744"/>
                  <a:gd name="connsiteX1-33" fmla="*/ 1299237 w 1299237"/>
                  <a:gd name="connsiteY1-34" fmla="*/ 846744 h 846744"/>
                  <a:gd name="connsiteX2-35" fmla="*/ 0 w 1299237"/>
                  <a:gd name="connsiteY2-36" fmla="*/ 846744 h 846744"/>
                  <a:gd name="connsiteX3-37" fmla="*/ 0 w 1299237"/>
                  <a:gd name="connsiteY3-38" fmla="*/ 15240 h 846744"/>
                  <a:gd name="connsiteX4-39" fmla="*/ 323877 w 1299237"/>
                  <a:gd name="connsiteY4-40" fmla="*/ 0 h 846744"/>
                  <a:gd name="connsiteX0-41" fmla="*/ 1299237 w 1299237"/>
                  <a:gd name="connsiteY0-42" fmla="*/ 0 h 831504"/>
                  <a:gd name="connsiteX1-43" fmla="*/ 1299237 w 1299237"/>
                  <a:gd name="connsiteY1-44" fmla="*/ 831504 h 831504"/>
                  <a:gd name="connsiteX2-45" fmla="*/ 0 w 1299237"/>
                  <a:gd name="connsiteY2-46" fmla="*/ 831504 h 831504"/>
                  <a:gd name="connsiteX3-47" fmla="*/ 0 w 1299237"/>
                  <a:gd name="connsiteY3-48" fmla="*/ 0 h 831504"/>
                  <a:gd name="connsiteX4-49" fmla="*/ 323877 w 1299237"/>
                  <a:gd name="connsiteY4-50" fmla="*/ 0 h 831504"/>
                  <a:gd name="connsiteX0-51" fmla="*/ 1299237 w 1299237"/>
                  <a:gd name="connsiteY0-52" fmla="*/ 831504 h 831504"/>
                  <a:gd name="connsiteX1-53" fmla="*/ 0 w 1299237"/>
                  <a:gd name="connsiteY1-54" fmla="*/ 831504 h 831504"/>
                  <a:gd name="connsiteX2-55" fmla="*/ 0 w 1299237"/>
                  <a:gd name="connsiteY2-56" fmla="*/ 0 h 831504"/>
                  <a:gd name="connsiteX3-57" fmla="*/ 323877 w 1299237"/>
                  <a:gd name="connsiteY3-58" fmla="*/ 0 h 831504"/>
                  <a:gd name="connsiteX0-59" fmla="*/ 311812 w 323877"/>
                  <a:gd name="connsiteY0-60" fmla="*/ 831504 h 831504"/>
                  <a:gd name="connsiteX1-61" fmla="*/ 0 w 323877"/>
                  <a:gd name="connsiteY1-62" fmla="*/ 831504 h 831504"/>
                  <a:gd name="connsiteX2-63" fmla="*/ 0 w 323877"/>
                  <a:gd name="connsiteY2-64" fmla="*/ 0 h 831504"/>
                  <a:gd name="connsiteX3-65" fmla="*/ 323877 w 323877"/>
                  <a:gd name="connsiteY3-66" fmla="*/ 0 h 831504"/>
                  <a:gd name="connsiteX0-67" fmla="*/ 314987 w 323877"/>
                  <a:gd name="connsiteY0-68" fmla="*/ 831504 h 831504"/>
                  <a:gd name="connsiteX1-69" fmla="*/ 0 w 323877"/>
                  <a:gd name="connsiteY1-70" fmla="*/ 831504 h 831504"/>
                  <a:gd name="connsiteX2-71" fmla="*/ 0 w 323877"/>
                  <a:gd name="connsiteY2-72" fmla="*/ 0 h 831504"/>
                  <a:gd name="connsiteX3-73" fmla="*/ 323877 w 323877"/>
                  <a:gd name="connsiteY3-74" fmla="*/ 0 h 831504"/>
                  <a:gd name="connsiteX0-75" fmla="*/ 321337 w 323877"/>
                  <a:gd name="connsiteY0-76" fmla="*/ 831504 h 831504"/>
                  <a:gd name="connsiteX1-77" fmla="*/ 0 w 323877"/>
                  <a:gd name="connsiteY1-78" fmla="*/ 831504 h 831504"/>
                  <a:gd name="connsiteX2-79" fmla="*/ 0 w 323877"/>
                  <a:gd name="connsiteY2-80" fmla="*/ 0 h 831504"/>
                  <a:gd name="connsiteX3-81" fmla="*/ 323877 w 323877"/>
                  <a:gd name="connsiteY3-82" fmla="*/ 0 h 831504"/>
                  <a:gd name="connsiteX0-83" fmla="*/ 323719 w 323877"/>
                  <a:gd name="connsiteY0-84" fmla="*/ 831504 h 831504"/>
                  <a:gd name="connsiteX1-85" fmla="*/ 0 w 323877"/>
                  <a:gd name="connsiteY1-86" fmla="*/ 831504 h 831504"/>
                  <a:gd name="connsiteX2-87" fmla="*/ 0 w 323877"/>
                  <a:gd name="connsiteY2-88" fmla="*/ 0 h 831504"/>
                  <a:gd name="connsiteX3-89" fmla="*/ 323877 w 323877"/>
                  <a:gd name="connsiteY3-90" fmla="*/ 0 h 831504"/>
                </a:gdLst>
                <a:cxnLst>
                  <a:cxn ang="0">
                    <a:pos x="connsiteX0-1" y="connsiteY0-2"/>
                  </a:cxn>
                  <a:cxn ang="0">
                    <a:pos x="connsiteX1-3" y="connsiteY1-4"/>
                  </a:cxn>
                  <a:cxn ang="0">
                    <a:pos x="connsiteX2-5" y="connsiteY2-6"/>
                  </a:cxn>
                  <a:cxn ang="0">
                    <a:pos x="connsiteX3-7" y="connsiteY3-8"/>
                  </a:cxn>
                </a:cxnLst>
                <a:rect l="l" t="t" r="r" b="b"/>
                <a:pathLst>
                  <a:path w="323877" h="831504">
                    <a:moveTo>
                      <a:pt x="323719" y="831504"/>
                    </a:moveTo>
                    <a:lnTo>
                      <a:pt x="0" y="831504"/>
                    </a:lnTo>
                    <a:lnTo>
                      <a:pt x="0" y="0"/>
                    </a:lnTo>
                    <a:lnTo>
                      <a:pt x="323877" y="0"/>
                    </a:lnTo>
                  </a:path>
                </a:pathLst>
              </a:custGeom>
              <a:noFill/>
              <a:ln w="28575"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7" name="文本框 16"/>
            <p:cNvSpPr txBox="1"/>
            <p:nvPr/>
          </p:nvSpPr>
          <p:spPr>
            <a:xfrm>
              <a:off x="600710" y="2759710"/>
              <a:ext cx="589280" cy="1568450"/>
            </a:xfrm>
            <a:prstGeom prst="rect">
              <a:avLst/>
            </a:prstGeom>
            <a:noFill/>
          </p:spPr>
          <p:txBody>
            <a:bodyPr wrap="none" rtlCol="0">
              <a:spAutoFit/>
            </a:bodyPr>
            <a:lstStyle/>
            <a:p>
              <a:r>
                <a:rPr lang="zh-CN" altLang="en-US" sz="3200"/>
                <a:t>目</a:t>
              </a:r>
              <a:endParaRPr lang="zh-CN" altLang="en-US" sz="3200"/>
            </a:p>
            <a:p>
              <a:endParaRPr lang="zh-CN" altLang="en-US" sz="3200"/>
            </a:p>
            <a:p>
              <a:r>
                <a:rPr lang="zh-CN" altLang="en-US" sz="3200"/>
                <a:t>录</a:t>
              </a:r>
              <a:endParaRPr lang="zh-CN" altLang="en-US" sz="3200"/>
            </a:p>
          </p:txBody>
        </p:sp>
      </p:grpSp>
      <p:sp>
        <p:nvSpPr>
          <p:cNvPr id="2" name="任意多边形 1"/>
          <p:cNvSpPr/>
          <p:nvPr/>
        </p:nvSpPr>
        <p:spPr>
          <a:xfrm>
            <a:off x="1917700" y="1836420"/>
            <a:ext cx="603250" cy="603250"/>
          </a:xfrm>
          <a:custGeom>
            <a:gdLst>
              <a:gd name="connsiteX0" fmla="*/ 569 w 1137"/>
              <a:gd name="connsiteY0" fmla="*/ 0 h 1137"/>
              <a:gd name="connsiteX1" fmla="*/ 1137 w 1137"/>
              <a:gd name="connsiteY1" fmla="*/ 569 h 1137"/>
              <a:gd name="connsiteX2" fmla="*/ 569 w 1137"/>
              <a:gd name="connsiteY2" fmla="*/ 1137 h 1137"/>
              <a:gd name="connsiteX3" fmla="*/ 0 w 1137"/>
              <a:gd name="connsiteY3" fmla="*/ 569 h 1137"/>
              <a:gd name="connsiteX4" fmla="*/ 311 w 1137"/>
              <a:gd name="connsiteY4" fmla="*/ 78 h 113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7" h="1137">
                <a:moveTo>
                  <a:pt x="569" y="0"/>
                </a:moveTo>
                <a:cubicBezTo>
                  <a:pt x="882" y="0"/>
                  <a:pt x="1137" y="255"/>
                  <a:pt x="1137" y="569"/>
                </a:cubicBezTo>
                <a:cubicBezTo>
                  <a:pt x="1137" y="882"/>
                  <a:pt x="882" y="1137"/>
                  <a:pt x="569" y="1137"/>
                </a:cubicBezTo>
                <a:cubicBezTo>
                  <a:pt x="255" y="1137"/>
                  <a:pt x="0" y="882"/>
                  <a:pt x="0" y="569"/>
                </a:cubicBezTo>
                <a:cubicBezTo>
                  <a:pt x="0" y="255"/>
                  <a:pt x="264" y="94"/>
                  <a:pt x="311" y="78"/>
                </a:cubicBezTo>
              </a:path>
            </a:pathLst>
          </a:custGeom>
          <a:noFill/>
          <a:ln w="25400">
            <a:gradFill>
              <a:gsLst>
                <a:gs pos="0">
                  <a:schemeClr val="accent1">
                    <a:lumMod val="75000"/>
                    <a:alpha val="100000"/>
                  </a:schemeClr>
                </a:gs>
                <a:gs pos="38000">
                  <a:schemeClr val="accent4">
                    <a:lumMod val="75000"/>
                  </a:schemeClr>
                </a:gs>
                <a:gs pos="94000">
                  <a:srgbClr val="3BA777"/>
                </a:gs>
                <a:gs pos="71000">
                  <a:srgbClr val="FF0000">
                    <a:alpha val="47000"/>
                  </a:srgbClr>
                </a:gs>
              </a:gsLst>
              <a:lin ang="5400000" scaled="1"/>
            </a:gradFill>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2"/>
                </a:solidFill>
                <a:latin typeface="楷体" panose="02010609060101010101" pitchFamily="49" charset="-122"/>
                <a:ea typeface="楷体" panose="02010609060101010101" pitchFamily="49" charset="-122"/>
              </a:rPr>
              <a:t>1</a:t>
            </a:r>
            <a:endParaRPr lang="en-US" altLang="zh-CN" sz="3200">
              <a:solidFill>
                <a:schemeClr val="tx2"/>
              </a:solidFill>
              <a:latin typeface="楷体" panose="02010609060101010101" pitchFamily="49" charset="-122"/>
              <a:ea typeface="楷体" panose="02010609060101010101" pitchFamily="49" charset="-122"/>
            </a:endParaRPr>
          </a:p>
        </p:txBody>
      </p:sp>
      <p:sp>
        <p:nvSpPr>
          <p:cNvPr id="3" name="任意多边形 2"/>
          <p:cNvSpPr/>
          <p:nvPr/>
        </p:nvSpPr>
        <p:spPr>
          <a:xfrm>
            <a:off x="1917700" y="3418205"/>
            <a:ext cx="603250" cy="603250"/>
          </a:xfrm>
          <a:custGeom>
            <a:gdLst>
              <a:gd name="connsiteX0" fmla="*/ 569 w 1137"/>
              <a:gd name="connsiteY0" fmla="*/ 0 h 1137"/>
              <a:gd name="connsiteX1" fmla="*/ 1137 w 1137"/>
              <a:gd name="connsiteY1" fmla="*/ 569 h 1137"/>
              <a:gd name="connsiteX2" fmla="*/ 569 w 1137"/>
              <a:gd name="connsiteY2" fmla="*/ 1137 h 1137"/>
              <a:gd name="connsiteX3" fmla="*/ 0 w 1137"/>
              <a:gd name="connsiteY3" fmla="*/ 569 h 1137"/>
              <a:gd name="connsiteX4" fmla="*/ 311 w 1137"/>
              <a:gd name="connsiteY4" fmla="*/ 78 h 113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7" h="1137">
                <a:moveTo>
                  <a:pt x="569" y="0"/>
                </a:moveTo>
                <a:cubicBezTo>
                  <a:pt x="882" y="0"/>
                  <a:pt x="1137" y="255"/>
                  <a:pt x="1137" y="569"/>
                </a:cubicBezTo>
                <a:cubicBezTo>
                  <a:pt x="1137" y="882"/>
                  <a:pt x="882" y="1137"/>
                  <a:pt x="569" y="1137"/>
                </a:cubicBezTo>
                <a:cubicBezTo>
                  <a:pt x="255" y="1137"/>
                  <a:pt x="0" y="882"/>
                  <a:pt x="0" y="569"/>
                </a:cubicBezTo>
                <a:cubicBezTo>
                  <a:pt x="0" y="255"/>
                  <a:pt x="264" y="94"/>
                  <a:pt x="311" y="78"/>
                </a:cubicBezTo>
              </a:path>
            </a:pathLst>
          </a:custGeom>
          <a:noFill/>
          <a:ln w="25400">
            <a:gradFill>
              <a:gsLst>
                <a:gs pos="0">
                  <a:schemeClr val="accent1">
                    <a:lumMod val="75000"/>
                    <a:alpha val="100000"/>
                  </a:schemeClr>
                </a:gs>
                <a:gs pos="38000">
                  <a:schemeClr val="accent4">
                    <a:lumMod val="75000"/>
                  </a:schemeClr>
                </a:gs>
                <a:gs pos="94000">
                  <a:srgbClr val="3BA777"/>
                </a:gs>
                <a:gs pos="71000">
                  <a:srgbClr val="FF0000">
                    <a:alpha val="47000"/>
                  </a:srgbClr>
                </a:gs>
              </a:gsLst>
              <a:lin ang="5400000" scaled="1"/>
            </a:gradFill>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2"/>
                </a:solidFill>
                <a:latin typeface="楷体" panose="02010609060101010101" pitchFamily="49" charset="-122"/>
                <a:ea typeface="楷体" panose="02010609060101010101" pitchFamily="49" charset="-122"/>
              </a:rPr>
              <a:t>2</a:t>
            </a:r>
            <a:endParaRPr lang="en-US" altLang="zh-CN" sz="3200">
              <a:solidFill>
                <a:schemeClr val="tx2"/>
              </a:solidFill>
              <a:latin typeface="楷体" panose="02010609060101010101" pitchFamily="49" charset="-122"/>
              <a:ea typeface="楷体" panose="02010609060101010101" pitchFamily="49" charset="-122"/>
            </a:endParaRPr>
          </a:p>
        </p:txBody>
      </p:sp>
      <p:sp>
        <p:nvSpPr>
          <p:cNvPr id="4" name="任意多边形 3"/>
          <p:cNvSpPr/>
          <p:nvPr/>
        </p:nvSpPr>
        <p:spPr>
          <a:xfrm>
            <a:off x="1917700" y="4872990"/>
            <a:ext cx="603250" cy="603250"/>
          </a:xfrm>
          <a:custGeom>
            <a:gdLst>
              <a:gd name="connsiteX0" fmla="*/ 569 w 1137"/>
              <a:gd name="connsiteY0" fmla="*/ 0 h 1137"/>
              <a:gd name="connsiteX1" fmla="*/ 1137 w 1137"/>
              <a:gd name="connsiteY1" fmla="*/ 569 h 1137"/>
              <a:gd name="connsiteX2" fmla="*/ 569 w 1137"/>
              <a:gd name="connsiteY2" fmla="*/ 1137 h 1137"/>
              <a:gd name="connsiteX3" fmla="*/ 0 w 1137"/>
              <a:gd name="connsiteY3" fmla="*/ 569 h 1137"/>
              <a:gd name="connsiteX4" fmla="*/ 311 w 1137"/>
              <a:gd name="connsiteY4" fmla="*/ 78 h 113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7" h="1137">
                <a:moveTo>
                  <a:pt x="569" y="0"/>
                </a:moveTo>
                <a:cubicBezTo>
                  <a:pt x="882" y="0"/>
                  <a:pt x="1137" y="255"/>
                  <a:pt x="1137" y="569"/>
                </a:cubicBezTo>
                <a:cubicBezTo>
                  <a:pt x="1137" y="882"/>
                  <a:pt x="882" y="1137"/>
                  <a:pt x="569" y="1137"/>
                </a:cubicBezTo>
                <a:cubicBezTo>
                  <a:pt x="255" y="1137"/>
                  <a:pt x="0" y="882"/>
                  <a:pt x="0" y="569"/>
                </a:cubicBezTo>
                <a:cubicBezTo>
                  <a:pt x="0" y="255"/>
                  <a:pt x="264" y="94"/>
                  <a:pt x="311" y="78"/>
                </a:cubicBezTo>
              </a:path>
            </a:pathLst>
          </a:custGeom>
          <a:noFill/>
          <a:ln w="25400">
            <a:gradFill>
              <a:gsLst>
                <a:gs pos="0">
                  <a:schemeClr val="accent1">
                    <a:lumMod val="75000"/>
                    <a:alpha val="100000"/>
                  </a:schemeClr>
                </a:gs>
                <a:gs pos="38000">
                  <a:schemeClr val="accent4">
                    <a:lumMod val="75000"/>
                  </a:schemeClr>
                </a:gs>
                <a:gs pos="94000">
                  <a:srgbClr val="3BA777"/>
                </a:gs>
                <a:gs pos="71000">
                  <a:srgbClr val="FF0000">
                    <a:alpha val="47000"/>
                  </a:srgbClr>
                </a:gs>
              </a:gsLst>
              <a:lin ang="5400000" scaled="1"/>
            </a:gradFill>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2"/>
                </a:solidFill>
                <a:latin typeface="楷体" panose="02010609060101010101" pitchFamily="49" charset="-122"/>
                <a:ea typeface="楷体" panose="02010609060101010101" pitchFamily="49" charset="-122"/>
              </a:rPr>
              <a:t>3</a:t>
            </a:r>
            <a:endParaRPr lang="en-US" altLang="zh-CN" sz="3200">
              <a:solidFill>
                <a:schemeClr val="tx2"/>
              </a:solidFill>
              <a:latin typeface="楷体" panose="02010609060101010101" pitchFamily="49" charset="-122"/>
              <a:ea typeface="楷体" panose="02010609060101010101" pitchFamily="49" charset="-122"/>
            </a:endParaRPr>
          </a:p>
        </p:txBody>
      </p:sp>
      <p:sp>
        <p:nvSpPr>
          <p:cNvPr id="5" name="文本框 4"/>
          <p:cNvSpPr txBox="1"/>
          <p:nvPr/>
        </p:nvSpPr>
        <p:spPr>
          <a:xfrm>
            <a:off x="2623720" y="1788701"/>
            <a:ext cx="4532730" cy="607695"/>
          </a:xfrm>
          <a:prstGeom prst="rect">
            <a:avLst/>
          </a:prstGeom>
          <a:noFill/>
        </p:spPr>
        <p:txBody>
          <a:bodyPr wrap="square" rtlCol="0">
            <a:spAutoFit/>
          </a:bodyPr>
          <a:lstStyle/>
          <a:p>
            <a:pPr defTabSz="1217930">
              <a:lnSpc>
                <a:spcPct val="120000"/>
              </a:lnSpc>
            </a:pPr>
            <a:r>
              <a:rPr lang="zh-CN" altLang="zh-CN" sz="2800" smtClean="0">
                <a:latin typeface="楷体" panose="02010609060101010101" pitchFamily="49" charset="-122"/>
                <a:ea typeface="楷体" panose="02010609060101010101" pitchFamily="49" charset="-122"/>
                <a:sym typeface="+mn-ea"/>
              </a:rPr>
              <a:t>细胞呼吸的方式和过程	</a:t>
            </a:r>
            <a:endParaRPr lang="zh-CN" altLang="zh-CN" sz="2800" smtClean="0">
              <a:latin typeface="楷体" panose="02010609060101010101" pitchFamily="49" charset="-122"/>
              <a:ea typeface="楷体" panose="02010609060101010101" pitchFamily="49" charset="-122"/>
            </a:endParaRPr>
          </a:p>
        </p:txBody>
      </p:sp>
      <p:sp>
        <p:nvSpPr>
          <p:cNvPr id="11" name="文本框 10"/>
          <p:cNvSpPr txBox="1"/>
          <p:nvPr/>
        </p:nvSpPr>
        <p:spPr>
          <a:xfrm>
            <a:off x="2623820" y="3361055"/>
            <a:ext cx="5631815" cy="607695"/>
          </a:xfrm>
          <a:prstGeom prst="rect">
            <a:avLst/>
          </a:prstGeom>
          <a:noFill/>
        </p:spPr>
        <p:txBody>
          <a:bodyPr wrap="square" rtlCol="0">
            <a:spAutoFit/>
          </a:bodyPr>
          <a:lstStyle/>
          <a:p>
            <a:pPr defTabSz="1217930">
              <a:lnSpc>
                <a:spcPct val="120000"/>
              </a:lnSpc>
            </a:pPr>
            <a:r>
              <a:rPr lang="zh-CN" altLang="zh-CN" sz="2800" smtClean="0">
                <a:latin typeface="楷体" panose="02010609060101010101" pitchFamily="49" charset="-122"/>
                <a:ea typeface="楷体" panose="02010609060101010101" pitchFamily="49" charset="-122"/>
                <a:sym typeface="+mn-ea"/>
              </a:rPr>
              <a:t>影响细胞呼吸的环境因素及应用 </a:t>
            </a:r>
            <a:endParaRPr lang="zh-CN" altLang="zh-CN" sz="2800" smtClean="0">
              <a:latin typeface="楷体" panose="02010609060101010101" pitchFamily="49" charset="-122"/>
              <a:ea typeface="楷体" panose="02010609060101010101" pitchFamily="49" charset="-122"/>
            </a:endParaRPr>
          </a:p>
        </p:txBody>
      </p:sp>
      <p:sp>
        <p:nvSpPr>
          <p:cNvPr id="12" name="文本框 11"/>
          <p:cNvSpPr txBox="1"/>
          <p:nvPr/>
        </p:nvSpPr>
        <p:spPr>
          <a:xfrm>
            <a:off x="2623820" y="4888865"/>
            <a:ext cx="6046470" cy="607695"/>
          </a:xfrm>
          <a:prstGeom prst="rect">
            <a:avLst/>
          </a:prstGeom>
          <a:noFill/>
        </p:spPr>
        <p:txBody>
          <a:bodyPr wrap="square" rtlCol="0">
            <a:spAutoFit/>
          </a:bodyPr>
          <a:lstStyle/>
          <a:p>
            <a:pPr defTabSz="1217930">
              <a:lnSpc>
                <a:spcPct val="120000"/>
              </a:lnSpc>
            </a:pPr>
            <a:r>
              <a:rPr lang="zh-CN" altLang="zh-CN" sz="2800" smtClean="0">
                <a:latin typeface="楷体" panose="02010609060101010101" pitchFamily="49" charset="-122"/>
                <a:ea typeface="楷体" panose="02010609060101010101" pitchFamily="49" charset="-122"/>
                <a:sym typeface="+mn-ea"/>
              </a:rPr>
              <a:t>探究酵母菌细胞呼吸的方式</a:t>
            </a:r>
            <a:endParaRPr lang="zh-CN" altLang="zh-CN" sz="2800" smtClean="0">
              <a:latin typeface="楷体" panose="02010609060101010101" pitchFamily="49" charset="-122"/>
              <a:ea typeface="楷体" panose="02010609060101010101" pitchFamily="49" charset="-122"/>
            </a:endParaRPr>
          </a:p>
        </p:txBody>
      </p:sp>
      <p:sp>
        <p:nvSpPr>
          <p:cNvPr id="6" name="矩形 5"/>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nodeType="afterGroup">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nodeType="clickPar">
                      <p:stCondLst>
                        <p:cond delay="indefinite"/>
                        <p:cond evt="onBegin" delay="0">
                          <p:tn val="17"/>
                        </p:cond>
                      </p:stCondLst>
                      <p:childTnLst>
                        <p:par>
                          <p:cTn id="19" fill="hold" nodeType="after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nodeType="afterGroup">
                            <p:stCondLst>
                              <p:cond delay="500"/>
                            </p:stCondLst>
                            <p:childTnLst>
                              <p:par>
                                <p:cTn id="24" presetID="53"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par>
                    <p:cTn id="29" fill="hold" nodeType="clickPar">
                      <p:stCondLst>
                        <p:cond delay="indefinite"/>
                        <p:cond evt="onBegin" delay="0">
                          <p:tn val="28"/>
                        </p:cond>
                      </p:stCondLst>
                      <p:childTnLst>
                        <p:par>
                          <p:cTn id="30" fill="hold" nodeType="after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par>
                          <p:cTn id="34" fill="hold" nodeType="afterGroup">
                            <p:stCondLst>
                              <p:cond delay="500"/>
                            </p:stCondLst>
                            <p:childTnLst>
                              <p:par>
                                <p:cTn id="35" presetID="53"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1" grpId="0"/>
      <p:bldP spid="12" grpId="0"/>
    </p:bld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40" name="组合 39"/>
          <p:cNvGrpSpPr/>
          <p:nvPr/>
        </p:nvGrpSpPr>
        <p:grpSpPr>
          <a:xfrm>
            <a:off x="260057" y="952129"/>
            <a:ext cx="1181100" cy="495794"/>
            <a:chOff x="1710288" y="2210233"/>
            <a:chExt cx="1181100" cy="496005"/>
          </a:xfrm>
        </p:grpSpPr>
        <p:sp>
          <p:nvSpPr>
            <p:cNvPr id="41" name="任意多边形 40"/>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42"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4</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p:cNvSpPr txBox="1"/>
          <p:nvPr/>
        </p:nvSpPr>
        <p:spPr>
          <a:xfrm>
            <a:off x="648970" y="1786255"/>
            <a:ext cx="11089640" cy="3969385"/>
          </a:xfrm>
          <a:prstGeom prst="rect">
            <a:avLst/>
          </a:prstGeom>
          <a:noFill/>
        </p:spPr>
        <p:txBody>
          <a:bodyPr wrap="square" rtlCol="0" anchor="t">
            <a:spAutoFit/>
          </a:bodyPr>
          <a:lstStyle/>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原理</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①</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间接影响</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许多生化反应需要在水中才能进行</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,_______</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含量升高</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细胞呼吸加快。</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②</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直接影响</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水是有氧呼吸的反应物之一。</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应用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①</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抑制细胞呼吸</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晒干的种子</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_______</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含量降低</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细胞呼吸减慢</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更有利于储存。</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②</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促进细胞呼吸</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浸泡种子有利于种子的萌发。</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4" name="文本框 3"/>
          <p:cNvSpPr txBox="1"/>
          <p:nvPr/>
        </p:nvSpPr>
        <p:spPr>
          <a:xfrm>
            <a:off x="1441450" y="951865"/>
            <a:ext cx="2937510" cy="460375"/>
          </a:xfrm>
          <a:prstGeom prst="rect">
            <a:avLst/>
          </a:prstGeom>
          <a:noFill/>
        </p:spPr>
        <p:txBody>
          <a:bodyPr wrap="none" rtlCol="0">
            <a:spAutoFit/>
          </a:bodyPr>
          <a:lstStyle/>
          <a:p>
            <a:pPr algn="l"/>
            <a:r>
              <a:rPr lang="en-US" altLang="zh-CN" sz="2400" b="1">
                <a:latin typeface="楷体" panose="02010609060101010101" pitchFamily="49" charset="-122"/>
                <a:ea typeface="楷体" panose="02010609060101010101" pitchFamily="49" charset="-122"/>
                <a:cs typeface="楷体" panose="02010609060101010101" pitchFamily="49" charset="-122"/>
                <a:sym typeface="+mn-ea"/>
              </a:rPr>
              <a:t>水对细胞呼吸的影响</a:t>
            </a:r>
            <a:endParaRPr lang="en-US" altLang="zh-CN"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556931" name="文本框 2556930"/>
          <p:cNvSpPr txBox="1"/>
          <p:nvPr/>
        </p:nvSpPr>
        <p:spPr>
          <a:xfrm>
            <a:off x="7049770" y="2416810"/>
            <a:ext cx="1308735" cy="485775"/>
          </a:xfrm>
          <a:prstGeom prst="rect">
            <a:avLst/>
          </a:prstGeom>
          <a:noFill/>
          <a:ln w="9525">
            <a:noFill/>
          </a:ln>
        </p:spPr>
        <p:txBody>
          <a:bodyPr wrap="square"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自由水</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5" name="文本框 4"/>
          <p:cNvSpPr txBox="1"/>
          <p:nvPr/>
        </p:nvSpPr>
        <p:spPr>
          <a:xfrm>
            <a:off x="4463415" y="4608195"/>
            <a:ext cx="1308735" cy="485775"/>
          </a:xfrm>
          <a:prstGeom prst="rect">
            <a:avLst/>
          </a:prstGeom>
          <a:noFill/>
          <a:ln w="9525">
            <a:noFill/>
          </a:ln>
        </p:spPr>
        <p:txBody>
          <a:bodyPr wrap="square"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自由水</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6931"/>
                                        </p:tgtEl>
                                        <p:attrNameLst>
                                          <p:attrName>style.visibility</p:attrName>
                                        </p:attrNameLst>
                                      </p:cBhvr>
                                      <p:to>
                                        <p:strVal val="visible"/>
                                      </p:to>
                                    </p:set>
                                    <p:animEffect transition="in" filter="blinds(horizontal)">
                                      <p:cBhvr>
                                        <p:cTn id="7" dur="500"/>
                                        <p:tgtEl>
                                          <p:spTgt spid="255693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3" presetClass="entr" presetSubtype="0" fill="hold" nodeType="clickEffect">
                                  <p:stCondLst>
                                    <p:cond delay="0"/>
                                  </p:stCondLst>
                                  <p:iterate type="lt">
                                    <p:tmPct val="10000"/>
                                  </p:iterate>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
                                            <p:txEl>
                                              <p:pRg st="4" end="4"/>
                                            </p:txEl>
                                          </p:spTgt>
                                        </p:tgtEl>
                                      </p:cBhvr>
                                    </p:animEffect>
                                  </p:childTnLst>
                                </p:cTn>
                              </p:par>
                              <p:par>
                                <p:cTn id="15" presetID="53" presetClass="entr" presetSubtype="0" fill="hold" nodeType="withEffect">
                                  <p:stCondLst>
                                    <p:cond delay="0"/>
                                  </p:stCondLst>
                                  <p:iterate type="lt">
                                    <p:tmPct val="10000"/>
                                  </p:iterate>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p:cTn id="1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3">
                                            <p:txEl>
                                              <p:pRg st="5" end="5"/>
                                            </p:txEl>
                                          </p:spTgt>
                                        </p:tgtEl>
                                      </p:cBhvr>
                                    </p:animEffect>
                                  </p:childTnLst>
                                </p:cTn>
                              </p:par>
                              <p:par>
                                <p:cTn id="20" presetID="53" presetClass="entr" presetSubtype="0" fill="hold" nodeType="withEffect">
                                  <p:stCondLst>
                                    <p:cond delay="0"/>
                                  </p:stCondLst>
                                  <p:iterate type="lt">
                                    <p:tmPct val="10000"/>
                                  </p:iterate>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p:cTn id="2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3">
                                            <p:txEl>
                                              <p:pRg st="6" end="6"/>
                                            </p:txEl>
                                          </p:spTgt>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6931" grpId="0"/>
      <p:bldP spid="5"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1"/>
          <p:cNvSpPr txBox="1"/>
          <p:nvPr/>
        </p:nvSpPr>
        <p:spPr>
          <a:xfrm>
            <a:off x="79375" y="1721485"/>
            <a:ext cx="11808460" cy="3415030"/>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与风干前相比</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风干种子中有机物的消耗减慢。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严格的无氧环境有利于粮食种子的储藏是因为此条件下细胞呼吸分解有机物最少</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3.</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剧烈运动时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氧气供应不足</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肌肉细胞主要通过无氧呼吸提供能量。</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FF"/>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latin typeface="楷体" panose="02010609060101010101" pitchFamily="49" charset="-122"/>
                <a:ea typeface="楷体" panose="02010609060101010101" pitchFamily="49" charset="-122"/>
                <a:cs typeface="楷体" panose="02010609060101010101" pitchFamily="49" charset="-122"/>
                <a:sym typeface="+mn-ea"/>
              </a:rPr>
              <a:t>4.</a:t>
            </a:r>
            <a:r>
              <a:rPr lang="zh-CN" altLang="en-US" sz="2400">
                <a:latin typeface="楷体" panose="02010609060101010101" pitchFamily="49" charset="-122"/>
                <a:ea typeface="楷体" panose="02010609060101010101" pitchFamily="49" charset="-122"/>
                <a:cs typeface="楷体" panose="02010609060101010101" pitchFamily="49" charset="-122"/>
                <a:sym typeface="+mn-ea"/>
              </a:rPr>
              <a:t>土壤板结后</a:t>
            </a:r>
            <a:r>
              <a:rPr lang="en-US" altLang="zh-CN" sz="240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latin typeface="楷体" panose="02010609060101010101" pitchFamily="49" charset="-122"/>
                <a:ea typeface="楷体" panose="02010609060101010101" pitchFamily="49" charset="-122"/>
                <a:cs typeface="楷体" panose="02010609060101010101" pitchFamily="49" charset="-122"/>
                <a:sym typeface="+mn-ea"/>
              </a:rPr>
              <a:t>导致植物根细胞的有氧呼吸减弱。	</a:t>
            </a:r>
            <a:r>
              <a:rPr lang="en-US" altLang="zh-CN" sz="2400">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latin typeface="楷体" panose="02010609060101010101" pitchFamily="49" charset="-122"/>
              <a:ea typeface="楷体" panose="02010609060101010101" pitchFamily="49" charset="-122"/>
              <a:cs typeface="楷体" panose="02010609060101010101" pitchFamily="49" charset="-122"/>
            </a:endParaRPr>
          </a:p>
          <a:p>
            <a:pPr defTabSz="1171575"/>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grpSp>
        <p:nvGrpSpPr>
          <p:cNvPr id="13" name="组合 12"/>
          <p:cNvGrpSpPr/>
          <p:nvPr/>
        </p:nvGrpSpPr>
        <p:grpSpPr>
          <a:xfrm>
            <a:off x="383237" y="909548"/>
            <a:ext cx="2123441" cy="441705"/>
            <a:chOff x="1913356" y="1908156"/>
            <a:chExt cx="6407684" cy="2064403"/>
          </a:xfrm>
        </p:grpSpPr>
        <p:sp>
          <p:nvSpPr>
            <p:cNvPr id="16" name="矩形 11"/>
            <p:cNvSpPr/>
            <p:nvPr/>
          </p:nvSpPr>
          <p:spPr>
            <a:xfrm>
              <a:off x="1913356" y="1908156"/>
              <a:ext cx="6407684" cy="2064403"/>
            </a:xfrm>
            <a:custGeom>
              <a:gdLst>
                <a:gd name="connsiteX0" fmla="*/ 0 w 6409083"/>
                <a:gd name="connsiteY0" fmla="*/ 0 h 2068251"/>
                <a:gd name="connsiteX1" fmla="*/ 6409083 w 6409083"/>
                <a:gd name="connsiteY1" fmla="*/ 0 h 2068251"/>
                <a:gd name="connsiteX2" fmla="*/ 6409083 w 6409083"/>
                <a:gd name="connsiteY2" fmla="*/ 2068251 h 2068251"/>
                <a:gd name="connsiteX3" fmla="*/ 0 w 6409083"/>
                <a:gd name="connsiteY3" fmla="*/ 2068251 h 2068251"/>
                <a:gd name="connsiteX4" fmla="*/ 0 w 6409083"/>
                <a:gd name="connsiteY4" fmla="*/ 0 h 2068251"/>
                <a:gd name="connsiteX0-1" fmla="*/ 0 w 6409083"/>
                <a:gd name="connsiteY0-2" fmla="*/ 0 h 2068251"/>
                <a:gd name="connsiteX1-3" fmla="*/ 6409083 w 6409083"/>
                <a:gd name="connsiteY1-4" fmla="*/ 0 h 2068251"/>
                <a:gd name="connsiteX2-5" fmla="*/ 6409083 w 6409083"/>
                <a:gd name="connsiteY2-6" fmla="*/ 2068251 h 2068251"/>
                <a:gd name="connsiteX3-7" fmla="*/ 0 w 6409083"/>
                <a:gd name="connsiteY3-8" fmla="*/ 2068251 h 2068251"/>
                <a:gd name="connsiteX4-9" fmla="*/ 91440 w 6409083"/>
                <a:gd name="connsiteY4-10" fmla="*/ 91440 h 2068251"/>
                <a:gd name="connsiteX0-11" fmla="*/ 10160 w 6419243"/>
                <a:gd name="connsiteY0-12" fmla="*/ 0 h 2068251"/>
                <a:gd name="connsiteX1-13" fmla="*/ 6419243 w 6419243"/>
                <a:gd name="connsiteY1-14" fmla="*/ 0 h 2068251"/>
                <a:gd name="connsiteX2-15" fmla="*/ 6419243 w 6419243"/>
                <a:gd name="connsiteY2-16" fmla="*/ 2068251 h 2068251"/>
                <a:gd name="connsiteX3-17" fmla="*/ 10160 w 6419243"/>
                <a:gd name="connsiteY3-18" fmla="*/ 2068251 h 2068251"/>
                <a:gd name="connsiteX4-19" fmla="*/ 0 w 6419243"/>
                <a:gd name="connsiteY4-20" fmla="*/ 406400 h 2068251"/>
                <a:gd name="connsiteX0-21" fmla="*/ 10160 w 6419243"/>
                <a:gd name="connsiteY0-22" fmla="*/ 0 h 2068251"/>
                <a:gd name="connsiteX1-23" fmla="*/ 6419243 w 6419243"/>
                <a:gd name="connsiteY1-24" fmla="*/ 0 h 2068251"/>
                <a:gd name="connsiteX2-25" fmla="*/ 6419243 w 6419243"/>
                <a:gd name="connsiteY2-26" fmla="*/ 2068251 h 2068251"/>
                <a:gd name="connsiteX3-27" fmla="*/ 10160 w 6419243"/>
                <a:gd name="connsiteY3-28" fmla="*/ 2068251 h 2068251"/>
                <a:gd name="connsiteX4-29" fmla="*/ 0 w 6419243"/>
                <a:gd name="connsiteY4-30" fmla="*/ 355600 h 2068251"/>
                <a:gd name="connsiteX0-31" fmla="*/ 386080 w 6419243"/>
                <a:gd name="connsiteY0-32" fmla="*/ 0 h 2078411"/>
                <a:gd name="connsiteX1-33" fmla="*/ 6419243 w 6419243"/>
                <a:gd name="connsiteY1-34" fmla="*/ 10160 h 2078411"/>
                <a:gd name="connsiteX2-35" fmla="*/ 6419243 w 6419243"/>
                <a:gd name="connsiteY2-36" fmla="*/ 2078411 h 2078411"/>
                <a:gd name="connsiteX3-37" fmla="*/ 10160 w 6419243"/>
                <a:gd name="connsiteY3-38" fmla="*/ 2078411 h 2078411"/>
                <a:gd name="connsiteX4-39" fmla="*/ 0 w 6419243"/>
                <a:gd name="connsiteY4-40" fmla="*/ 365760 h 2078411"/>
              </a:gd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19243" h="2078411">
                  <a:moveTo>
                    <a:pt x="386080" y="0"/>
                  </a:moveTo>
                  <a:lnTo>
                    <a:pt x="6419243" y="10160"/>
                  </a:lnTo>
                  <a:lnTo>
                    <a:pt x="6419243" y="2078411"/>
                  </a:lnTo>
                  <a:lnTo>
                    <a:pt x="10160" y="2078411"/>
                  </a:lnTo>
                  <a:cubicBezTo>
                    <a:pt x="10160" y="1388994"/>
                    <a:pt x="0" y="365760"/>
                    <a:pt x="0" y="365760"/>
                  </a:cubicBez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Deflate">
                <a:avLst/>
              </a:prstTxWarp>
            </a:bodyPr>
            <a:lstStyle/>
            <a:p>
              <a:pPr algn="ctr"/>
              <a:r>
                <a:rPr lang="zh-CN" altLang="en-US" smtClean="0">
                  <a:solidFill>
                    <a:schemeClr val="tx1"/>
                  </a:solidFill>
                  <a:latin typeface="楷体" panose="02010609060101010101" pitchFamily="49" charset="-122"/>
                  <a:ea typeface="楷体" panose="02010609060101010101" pitchFamily="49" charset="-122"/>
                </a:rPr>
                <a:t> 秒断正误</a:t>
              </a:r>
              <a:endParaRPr lang="zh-CN" altLang="en-US">
                <a:solidFill>
                  <a:schemeClr val="tx1"/>
                </a:solidFill>
                <a:latin typeface="楷体" panose="02010609060101010101" pitchFamily="49" charset="-122"/>
                <a:ea typeface="楷体" panose="02010609060101010101" pitchFamily="49" charset="-122"/>
              </a:endParaRPr>
            </a:p>
          </p:txBody>
        </p:sp>
        <p:sp>
          <p:nvSpPr>
            <p:cNvPr id="20" name="直角三角形 19"/>
            <p:cNvSpPr/>
            <p:nvPr/>
          </p:nvSpPr>
          <p:spPr>
            <a:xfrm rot="16200000">
              <a:off x="1924247" y="1897266"/>
              <a:ext cx="351297" cy="373078"/>
            </a:xfrm>
            <a:prstGeom prst="r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1228705" y="2740025"/>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19" name="文本框 18"/>
          <p:cNvSpPr txBox="1"/>
          <p:nvPr/>
        </p:nvSpPr>
        <p:spPr>
          <a:xfrm>
            <a:off x="7248525" y="1930400"/>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3" name="文本框 2"/>
          <p:cNvSpPr txBox="1"/>
          <p:nvPr/>
        </p:nvSpPr>
        <p:spPr>
          <a:xfrm>
            <a:off x="9392920" y="3439795"/>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4" name="文本框 3"/>
          <p:cNvSpPr txBox="1"/>
          <p:nvPr/>
        </p:nvSpPr>
        <p:spPr>
          <a:xfrm>
            <a:off x="7299325" y="4182110"/>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26" name="椭圆 25"/>
          <p:cNvSpPr/>
          <p:nvPr/>
        </p:nvSpPr>
        <p:spPr>
          <a:xfrm>
            <a:off x="1317625" y="2780665"/>
            <a:ext cx="730885" cy="46609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568440" y="3480435"/>
            <a:ext cx="730885" cy="46609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after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nodeType="clickPar">
                      <p:stCondLst>
                        <p:cond delay="indefinite"/>
                      </p:stCondLst>
                      <p:childTnLst>
                        <p:par>
                          <p:cTn id="22" fill="hold" nodeType="after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after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 grpId="0"/>
      <p:bldP spid="4" grpId="0"/>
      <p:bldP spid="26" grpId="0"/>
      <p:bldP spid="5"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任意多边形 3"/>
          <p:cNvSpPr/>
          <p:nvPr/>
        </p:nvSpPr>
        <p:spPr>
          <a:xfrm>
            <a:off x="2748280" y="2694940"/>
            <a:ext cx="956945" cy="956945"/>
          </a:xfrm>
          <a:custGeom>
            <a:gdLst>
              <a:gd name="connsiteX0" fmla="*/ 569 w 1137"/>
              <a:gd name="connsiteY0" fmla="*/ 0 h 1137"/>
              <a:gd name="connsiteX1" fmla="*/ 1137 w 1137"/>
              <a:gd name="connsiteY1" fmla="*/ 569 h 1137"/>
              <a:gd name="connsiteX2" fmla="*/ 569 w 1137"/>
              <a:gd name="connsiteY2" fmla="*/ 1137 h 1137"/>
              <a:gd name="connsiteX3" fmla="*/ 0 w 1137"/>
              <a:gd name="connsiteY3" fmla="*/ 569 h 1137"/>
              <a:gd name="connsiteX4" fmla="*/ 311 w 1137"/>
              <a:gd name="connsiteY4" fmla="*/ 78 h 113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7" h="1137">
                <a:moveTo>
                  <a:pt x="569" y="0"/>
                </a:moveTo>
                <a:cubicBezTo>
                  <a:pt x="882" y="0"/>
                  <a:pt x="1137" y="255"/>
                  <a:pt x="1137" y="569"/>
                </a:cubicBezTo>
                <a:cubicBezTo>
                  <a:pt x="1137" y="882"/>
                  <a:pt x="882" y="1137"/>
                  <a:pt x="569" y="1137"/>
                </a:cubicBezTo>
                <a:cubicBezTo>
                  <a:pt x="255" y="1137"/>
                  <a:pt x="0" y="882"/>
                  <a:pt x="0" y="569"/>
                </a:cubicBezTo>
                <a:cubicBezTo>
                  <a:pt x="0" y="255"/>
                  <a:pt x="264" y="94"/>
                  <a:pt x="311" y="78"/>
                </a:cubicBezTo>
              </a:path>
            </a:pathLst>
          </a:custGeom>
          <a:noFill/>
          <a:ln w="25400">
            <a:gradFill>
              <a:gsLst>
                <a:gs pos="0">
                  <a:schemeClr val="accent1">
                    <a:lumMod val="75000"/>
                    <a:alpha val="100000"/>
                  </a:schemeClr>
                </a:gs>
                <a:gs pos="38000">
                  <a:schemeClr val="accent4">
                    <a:lumMod val="75000"/>
                  </a:schemeClr>
                </a:gs>
                <a:gs pos="94000">
                  <a:srgbClr val="3BA777"/>
                </a:gs>
                <a:gs pos="71000">
                  <a:srgbClr val="FF0000">
                    <a:alpha val="47000"/>
                  </a:srgbClr>
                </a:gs>
              </a:gsLst>
              <a:lin ang="5400000" scaled="1"/>
            </a:gradFill>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chemeClr val="tx2"/>
                </a:solidFill>
                <a:latin typeface="楷体" panose="02010609060101010101" pitchFamily="49" charset="-122"/>
                <a:ea typeface="楷体" panose="02010609060101010101" pitchFamily="49" charset="-122"/>
              </a:rPr>
              <a:t>3</a:t>
            </a:r>
            <a:endParaRPr lang="en-US" altLang="zh-CN" sz="4000">
              <a:solidFill>
                <a:schemeClr val="tx2"/>
              </a:solidFill>
              <a:latin typeface="楷体" panose="02010609060101010101" pitchFamily="49" charset="-122"/>
              <a:ea typeface="楷体" panose="02010609060101010101" pitchFamily="49" charset="-122"/>
            </a:endParaRPr>
          </a:p>
        </p:txBody>
      </p:sp>
      <p:sp>
        <p:nvSpPr>
          <p:cNvPr id="12" name="文本框 11"/>
          <p:cNvSpPr txBox="1"/>
          <p:nvPr/>
        </p:nvSpPr>
        <p:spPr>
          <a:xfrm>
            <a:off x="3898265" y="2694940"/>
            <a:ext cx="6751955" cy="829945"/>
          </a:xfrm>
          <a:prstGeom prst="rect">
            <a:avLst/>
          </a:prstGeom>
          <a:noFill/>
        </p:spPr>
        <p:txBody>
          <a:bodyPr wrap="square" rtlCol="0">
            <a:spAutoFit/>
          </a:bodyPr>
          <a:lstStyle/>
          <a:p>
            <a:pPr defTabSz="1217930">
              <a:lnSpc>
                <a:spcPct val="120000"/>
              </a:lnSpc>
            </a:pPr>
            <a:r>
              <a:rPr lang="zh-CN" altLang="zh-CN" sz="4000" smtClean="0">
                <a:latin typeface="楷体" panose="02010609060101010101" pitchFamily="49" charset="-122"/>
                <a:ea typeface="楷体" panose="02010609060101010101" pitchFamily="49" charset="-122"/>
                <a:sym typeface="+mn-ea"/>
              </a:rPr>
              <a:t>探究酵母菌细胞呼吸的方式</a:t>
            </a:r>
            <a:endParaRPr lang="zh-CN" altLang="zh-CN" sz="4000" smtClean="0">
              <a:latin typeface="楷体" panose="02010609060101010101" pitchFamily="49" charset="-122"/>
              <a:ea typeface="楷体" panose="02010609060101010101" pitchFamily="49" charset="-122"/>
              <a:sym typeface="+mn-ea"/>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1"/>
          <p:cNvSpPr txBox="1"/>
          <p:nvPr/>
        </p:nvSpPr>
        <p:spPr>
          <a:xfrm>
            <a:off x="624205" y="2271395"/>
            <a:ext cx="4060190" cy="460375"/>
          </a:xfrm>
          <a:prstGeom prst="rect">
            <a:avLst/>
          </a:prstGeom>
          <a:noFill/>
        </p:spPr>
        <p:txBody>
          <a:bodyPr wrap="square" rtlCol="0" anchor="t">
            <a:spAutoFit/>
          </a:bodyPr>
          <a:lstStyle/>
          <a:p>
            <a:pPr defTabSz="1171575"/>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酵母菌代谢类型</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grpSp>
        <p:nvGrpSpPr>
          <p:cNvPr id="40" name="组合 39"/>
          <p:cNvGrpSpPr/>
          <p:nvPr/>
        </p:nvGrpSpPr>
        <p:grpSpPr>
          <a:xfrm>
            <a:off x="235292" y="971814"/>
            <a:ext cx="1181100" cy="495794"/>
            <a:chOff x="1710288" y="2210233"/>
            <a:chExt cx="1181100" cy="496005"/>
          </a:xfrm>
        </p:grpSpPr>
        <p:sp>
          <p:nvSpPr>
            <p:cNvPr id="41" name="任意多边形 40"/>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42"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1</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sp>
        <p:nvSpPr>
          <p:cNvPr id="21" name="文本框 20"/>
          <p:cNvSpPr txBox="1"/>
          <p:nvPr/>
        </p:nvSpPr>
        <p:spPr>
          <a:xfrm>
            <a:off x="1416685" y="1007110"/>
            <a:ext cx="1560830" cy="460375"/>
          </a:xfrm>
          <a:prstGeom prst="rect">
            <a:avLst/>
          </a:prstGeom>
          <a:noFill/>
        </p:spPr>
        <p:txBody>
          <a:bodyPr wrap="none" rtlCol="0">
            <a:spAutoFit/>
          </a:bodyPr>
          <a:lstStyle/>
          <a:p>
            <a:pPr algn="l"/>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实验原理:</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2536451" name="20fswr469a.jpg" descr="id:2147526430;FounderCES"/>
          <p:cNvPicPr>
            <a:picLocks noChangeAspect="1"/>
          </p:cNvPicPr>
          <p:nvPr/>
        </p:nvPicPr>
        <p:blipFill>
          <a:blip r:embed="rId2"/>
          <a:stretch>
            <a:fillRect/>
          </a:stretch>
        </p:blipFill>
        <p:spPr>
          <a:xfrm>
            <a:off x="721043" y="3323590"/>
            <a:ext cx="6256337" cy="1844675"/>
          </a:xfrm>
          <a:prstGeom prst="rect">
            <a:avLst/>
          </a:prstGeom>
          <a:noFill/>
          <a:ln w="9525">
            <a:noFill/>
          </a:ln>
        </p:spPr>
      </p:pic>
      <p:sp>
        <p:nvSpPr>
          <p:cNvPr id="3" name="矩形 2"/>
          <p:cNvSpPr/>
          <p:nvPr/>
        </p:nvSpPr>
        <p:spPr>
          <a:xfrm>
            <a:off x="3853180" y="3708400"/>
            <a:ext cx="899160" cy="278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896360" y="4392930"/>
            <a:ext cx="1283970" cy="384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xit" presetSubtype="8" fill="hold" grpId="0" nodeType="clickEffect">
                                  <p:stCondLst>
                                    <p:cond delay="0"/>
                                  </p:stCondLst>
                                  <p:childTnLst>
                                    <p:animEffect transition="out" filter="wipe(lef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xit" presetSubtype="8" fill="hold" grpId="0" nodeType="clickEffect">
                                  <p:stCondLst>
                                    <p:cond delay="0"/>
                                  </p:stCondLst>
                                  <p:childTnLst>
                                    <p:animEffect transition="out" filter="wipe(left)">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37474" name="文本框 2537473"/>
          <p:cNvSpPr txBox="1"/>
          <p:nvPr/>
        </p:nvSpPr>
        <p:spPr>
          <a:xfrm>
            <a:off x="549910" y="1978025"/>
            <a:ext cx="3037840" cy="485775"/>
          </a:xfrm>
          <a:prstGeom prst="rect">
            <a:avLst/>
          </a:prstGeom>
          <a:noFill/>
          <a:ln w="9525">
            <a:noFill/>
          </a:ln>
        </p:spPr>
        <p:txBody>
          <a:bodyPr wrap="square" lIns="117227" tIns="58614" rIns="117227" bIns="58614">
            <a:spAutoFit/>
          </a:bodyPr>
          <a:lstStyle/>
          <a:p>
            <a:pPr defTabSz="1171575"/>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产物检测原理</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2537562" name="表格 2537561"/>
          <p:cNvGraphicFramePr>
            <a:graphicFrameLocks noGrp="1"/>
          </p:cNvGraphicFramePr>
          <p:nvPr>
            <p:custDataLst>
              <p:tags r:id="rId2"/>
            </p:custDataLst>
          </p:nvPr>
        </p:nvGraphicFramePr>
        <p:xfrm>
          <a:off x="722313" y="2974023"/>
          <a:ext cx="9785350" cy="2862263"/>
        </p:xfrm>
        <a:graphic>
          <a:graphicData uri="http://schemas.openxmlformats.org/drawingml/2006/table">
            <a:tbl>
              <a:tblPr/>
              <a:tblGrid>
                <a:gridCol w="1111885"/>
                <a:gridCol w="4939030"/>
                <a:gridCol w="3734435"/>
              </a:tblGrid>
              <a:tr h="600075">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产物</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8575" cap="flat" cmpd="sng">
                      <a:solidFill>
                        <a:schemeClr val="tx1"/>
                      </a:solidFill>
                      <a:prstDash val="solid"/>
                      <a:headEnd type="none" w="med" len="med"/>
                      <a:tailEnd type="none" w="med" len="med"/>
                    </a:lnL>
                    <a:lnR w="0" cap="flat" cmpd="sng">
                      <a:solidFill>
                        <a:srgbClr val="000000"/>
                      </a:solidFill>
                      <a:prstDash val="solid"/>
                      <a:headEnd type="none" w="med" len="med"/>
                      <a:tailEnd type="none" w="med" len="med"/>
                    </a:lnR>
                    <a:lnT w="28575" cap="flat" cmpd="sng">
                      <a:solidFill>
                        <a:schemeClr val="tx1"/>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试　剂</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28575" cap="flat" cmpd="sng">
                      <a:solidFill>
                        <a:schemeClr val="tx1"/>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现象</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颜色变化</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598488">
                <a:tc rowSpan="2">
                  <a:txBody>
                    <a:bodyPr vert="horz" wrap="square"/>
                    <a:lstStyle/>
                    <a:p>
                      <a:pPr marL="0" lvl="0" indent="0" algn="ctr">
                        <a:lnSpc>
                          <a:spcPct val="10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CO</a:t>
                      </a:r>
                      <a:r>
                        <a:rPr lang="en-US" altLang="zh-CN" sz="2400" b="0" baseline="-30000">
                          <a:solidFill>
                            <a:srgbClr val="000000"/>
                          </a:solidFill>
                          <a:latin typeface="楷体" panose="02010609060101010101" pitchFamily="49" charset="-122"/>
                          <a:ea typeface="楷体" panose="02010609060101010101" pitchFamily="49" charset="-122"/>
                          <a:cs typeface="Times New Roman" panose="02020603050405020304" charset="0"/>
                        </a:rPr>
                        <a:t>2</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8575" cap="flat" cmpd="sng">
                      <a:solidFill>
                        <a:schemeClr val="tx1"/>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澄清的石灰水</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_______</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600075">
                <a:tc vMerge="1">
                  <a:txBody>
                    <a:bodyPr vert="horz" wrap="square"/>
                    <a:lstStyle/>
                    <a:p/>
                  </a:txBody>
                  <a:tcPr>
                    <a:lnL w="28575" cap="flat" cmpd="sng">
                      <a:solidFill>
                        <a:schemeClr val="tx1"/>
                      </a:solidFill>
                      <a:prstDash val="solid"/>
                      <a:headEnd type="none" w="med" len="med"/>
                      <a:tailEnd type="none" w="med" len="med"/>
                    </a:lnL>
                    <a:lnR w="0" cap="flat" cmpd="sng">
                      <a:solidFill>
                        <a:srgbClr val="000000"/>
                      </a:solidFill>
                      <a:prstDash val="solid"/>
                      <a:headEnd type="none" w="med" len="med"/>
                      <a:tailEnd type="none" w="med" len="med"/>
                    </a:lnR>
                    <a:lnB w="0" cap="flat" cmpd="sng">
                      <a:solidFill>
                        <a:srgbClr val="000000"/>
                      </a:solidFill>
                      <a:prstDash val="solid"/>
                      <a:headEnd type="none" w="med" len="med"/>
                      <a:tailEnd type="none" w="med" len="med"/>
                    </a:lnB>
                  </a:tcPr>
                </a:tc>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溴麝香草酚蓝水溶液</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_________________</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1063625">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酒精</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8575" cap="flat" cmpd="sng">
                      <a:solidFill>
                        <a:schemeClr val="tx1"/>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酸性条件下橙色的</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_________</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溶液</a:t>
                      </a:r>
                      <a:endPar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_____________</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0" cap="flat" cmpd="sng">
                      <a:solidFill>
                        <a:srgbClr val="000000"/>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537563" name="文本框 2537562"/>
          <p:cNvSpPr txBox="1"/>
          <p:nvPr/>
        </p:nvSpPr>
        <p:spPr>
          <a:xfrm>
            <a:off x="7826693" y="3575685"/>
            <a:ext cx="1704975" cy="485775"/>
          </a:xfrm>
          <a:prstGeom prst="rect">
            <a:avLst/>
          </a:prstGeom>
          <a:noFill/>
          <a:ln w="9525">
            <a:noFill/>
          </a:ln>
        </p:spPr>
        <p:txBody>
          <a:bodyPr lIns="117235" tIns="58618" rIns="117235" bIns="58618" anchor="b" anchorCtr="1">
            <a:spAutoFit/>
          </a:bodyPr>
          <a:lstStyle/>
          <a:p>
            <a:pPr defTabSz="1171575"/>
            <a:r>
              <a:rPr lang="zh-CN" altLang="en-US" sz="2400">
                <a:solidFill>
                  <a:srgbClr val="FF0000"/>
                </a:solidFill>
                <a:latin typeface="楷体" panose="02010609060101010101" pitchFamily="49" charset="-122"/>
                <a:ea typeface="楷体" panose="02010609060101010101" pitchFamily="49" charset="-122"/>
                <a:cs typeface="Times New Roman" panose="02020603050405020304" charset="0"/>
              </a:rPr>
              <a:t>变混浊</a:t>
            </a:r>
            <a:endParaRPr lang="zh-CN" altLang="en-US" sz="2400">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537564" name="文本框 2537563"/>
          <p:cNvSpPr txBox="1"/>
          <p:nvPr/>
        </p:nvSpPr>
        <p:spPr>
          <a:xfrm>
            <a:off x="6685280" y="4185285"/>
            <a:ext cx="4000500" cy="485775"/>
          </a:xfrm>
          <a:prstGeom prst="rect">
            <a:avLst/>
          </a:prstGeom>
          <a:noFill/>
          <a:ln w="9525">
            <a:noFill/>
          </a:ln>
        </p:spPr>
        <p:txBody>
          <a:bodyPr lIns="117235" tIns="58618" rIns="117235" bIns="58618" anchor="b" anchorCtr="1">
            <a:spAutoFit/>
          </a:bodyPr>
          <a:lstStyle/>
          <a:p>
            <a:pPr defTabSz="1171575"/>
            <a:r>
              <a:rPr lang="zh-CN" altLang="en-US" sz="2400">
                <a:solidFill>
                  <a:srgbClr val="FF0000"/>
                </a:solidFill>
                <a:latin typeface="楷体" panose="02010609060101010101" pitchFamily="49" charset="-122"/>
                <a:ea typeface="楷体" panose="02010609060101010101" pitchFamily="49" charset="-122"/>
                <a:cs typeface="楷体" panose="02010609060101010101" pitchFamily="49" charset="-122"/>
              </a:rPr>
              <a:t>蓝色</a:t>
            </a:r>
            <a:r>
              <a:rPr lang="en-US" altLang="zh-CN" sz="2400">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FF0000"/>
                </a:solidFill>
                <a:latin typeface="楷体" panose="02010609060101010101" pitchFamily="49" charset="-122"/>
                <a:ea typeface="楷体" panose="02010609060101010101" pitchFamily="49" charset="-122"/>
                <a:cs typeface="楷体" panose="02010609060101010101" pitchFamily="49" charset="-122"/>
              </a:rPr>
              <a:t>绿色</a:t>
            </a:r>
            <a:r>
              <a:rPr lang="en-US" altLang="zh-CN" sz="2400">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FF0000"/>
                </a:solidFill>
                <a:latin typeface="楷体" panose="02010609060101010101" pitchFamily="49" charset="-122"/>
                <a:ea typeface="楷体" panose="02010609060101010101" pitchFamily="49" charset="-122"/>
                <a:cs typeface="楷体" panose="02010609060101010101" pitchFamily="49" charset="-122"/>
              </a:rPr>
              <a:t>黄色</a:t>
            </a:r>
            <a:endParaRPr lang="zh-CN" altLang="en-US" sz="2400">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2537565" name="文本框 2537564"/>
          <p:cNvSpPr txBox="1"/>
          <p:nvPr/>
        </p:nvSpPr>
        <p:spPr>
          <a:xfrm>
            <a:off x="4115753" y="5010785"/>
            <a:ext cx="2162175" cy="485775"/>
          </a:xfrm>
          <a:prstGeom prst="rect">
            <a:avLst/>
          </a:prstGeom>
          <a:noFill/>
          <a:ln w="9525">
            <a:noFill/>
          </a:ln>
        </p:spPr>
        <p:txBody>
          <a:bodyPr lIns="117235" tIns="58618" rIns="117235" bIns="58618" anchor="b" anchorCtr="1">
            <a:spAutoFit/>
          </a:bodyPr>
          <a:lstStyle/>
          <a:p>
            <a:pPr defTabSz="1171575"/>
            <a:r>
              <a:rPr lang="zh-CN" altLang="en-US" sz="2400">
                <a:solidFill>
                  <a:srgbClr val="FF0000"/>
                </a:solidFill>
                <a:latin typeface="楷体" panose="02010609060101010101" pitchFamily="49" charset="-122"/>
                <a:ea typeface="楷体" panose="02010609060101010101" pitchFamily="49" charset="-122"/>
                <a:cs typeface="Times New Roman" panose="02020603050405020304" charset="0"/>
              </a:rPr>
              <a:t>重铬酸钾</a:t>
            </a:r>
            <a:endParaRPr lang="zh-CN" altLang="en-US" sz="2400">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537566" name="文本框 2537565"/>
          <p:cNvSpPr txBox="1"/>
          <p:nvPr/>
        </p:nvSpPr>
        <p:spPr>
          <a:xfrm>
            <a:off x="7145655" y="5010785"/>
            <a:ext cx="3079750" cy="485775"/>
          </a:xfrm>
          <a:prstGeom prst="rect">
            <a:avLst/>
          </a:prstGeom>
          <a:noFill/>
          <a:ln w="9525">
            <a:noFill/>
          </a:ln>
        </p:spPr>
        <p:txBody>
          <a:bodyPr lIns="117235" tIns="58618" rIns="117235" bIns="58618" anchor="b" anchorCtr="1">
            <a:spAutoFit/>
          </a:bodyPr>
          <a:lstStyle/>
          <a:p>
            <a:pPr defTabSz="1171575"/>
            <a:r>
              <a:rPr lang="zh-CN" altLang="en-US" sz="2400">
                <a:solidFill>
                  <a:srgbClr val="FF0000"/>
                </a:solidFill>
                <a:latin typeface="楷体" panose="02010609060101010101" pitchFamily="49" charset="-122"/>
                <a:ea typeface="楷体" panose="02010609060101010101" pitchFamily="49" charset="-122"/>
                <a:cs typeface="楷体" panose="02010609060101010101" pitchFamily="49" charset="-122"/>
              </a:rPr>
              <a:t>橙色</a:t>
            </a:r>
            <a:r>
              <a:rPr lang="en-US" altLang="zh-CN" sz="2400">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FF0000"/>
                </a:solidFill>
                <a:latin typeface="楷体" panose="02010609060101010101" pitchFamily="49" charset="-122"/>
                <a:ea typeface="楷体" panose="02010609060101010101" pitchFamily="49" charset="-122"/>
                <a:cs typeface="楷体" panose="02010609060101010101" pitchFamily="49" charset="-122"/>
              </a:rPr>
              <a:t>灰绿色</a:t>
            </a:r>
            <a:endParaRPr lang="zh-CN" altLang="en-US" sz="2400">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grpSp>
        <p:nvGrpSpPr>
          <p:cNvPr id="40" name="组合 39"/>
          <p:cNvGrpSpPr/>
          <p:nvPr/>
        </p:nvGrpSpPr>
        <p:grpSpPr>
          <a:xfrm>
            <a:off x="235292" y="971814"/>
            <a:ext cx="1181100" cy="495794"/>
            <a:chOff x="1710288" y="2210233"/>
            <a:chExt cx="1181100" cy="496005"/>
          </a:xfrm>
        </p:grpSpPr>
        <p:sp>
          <p:nvSpPr>
            <p:cNvPr id="41" name="任意多边形 40"/>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42"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楷体" panose="02010609060101010101" pitchFamily="49" charset="-122"/>
                  <a:ea typeface="楷体" panose="02010609060101010101" pitchFamily="49" charset="-122"/>
                </a:rPr>
                <a:t>1</a:t>
              </a:r>
              <a:endParaRPr lang="en-US" altLang="zh-CN" sz="2400" b="1" i="1">
                <a:solidFill>
                  <a:schemeClr val="bg1"/>
                </a:solidFill>
                <a:latin typeface="楷体" panose="02010609060101010101" pitchFamily="49" charset="-122"/>
                <a:ea typeface="楷体" panose="02010609060101010101" pitchFamily="49" charset="-122"/>
              </a:endParaRPr>
            </a:p>
          </p:txBody>
        </p:sp>
      </p:grpSp>
      <p:sp>
        <p:nvSpPr>
          <p:cNvPr id="21" name="文本框 20"/>
          <p:cNvSpPr txBox="1"/>
          <p:nvPr/>
        </p:nvSpPr>
        <p:spPr>
          <a:xfrm>
            <a:off x="1416685" y="1007110"/>
            <a:ext cx="1560830" cy="460375"/>
          </a:xfrm>
          <a:prstGeom prst="rect">
            <a:avLst/>
          </a:prstGeom>
          <a:noFill/>
        </p:spPr>
        <p:txBody>
          <a:bodyPr wrap="none" rtlCol="0">
            <a:spAutoFit/>
          </a:bodyPr>
          <a:lstStyle/>
          <a:p>
            <a:pPr algn="l"/>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实验原理:</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iterate type="lt">
                                    <p:tmPct val="10000"/>
                                  </p:iterate>
                                  <p:childTnLst>
                                    <p:set>
                                      <p:cBhvr>
                                        <p:cTn id="6" dur="1" fill="hold">
                                          <p:stCondLst>
                                            <p:cond delay="0"/>
                                          </p:stCondLst>
                                        </p:cTn>
                                        <p:tgtEl>
                                          <p:spTgt spid="2537563"/>
                                        </p:tgtEl>
                                        <p:attrNameLst>
                                          <p:attrName>style.visibility</p:attrName>
                                        </p:attrNameLst>
                                      </p:cBhvr>
                                      <p:to>
                                        <p:strVal val="visible"/>
                                      </p:to>
                                    </p:set>
                                    <p:anim calcmode="lin" valueType="num">
                                      <p:cBhvr>
                                        <p:cTn id="7" dur="500" fill="hold"/>
                                        <p:tgtEl>
                                          <p:spTgt spid="2537563"/>
                                        </p:tgtEl>
                                        <p:attrNameLst>
                                          <p:attrName>ppt_w</p:attrName>
                                        </p:attrNameLst>
                                      </p:cBhvr>
                                      <p:tavLst>
                                        <p:tav tm="0">
                                          <p:val>
                                            <p:fltVal val="0"/>
                                          </p:val>
                                        </p:tav>
                                        <p:tav tm="100000">
                                          <p:val>
                                            <p:strVal val="#ppt_w"/>
                                          </p:val>
                                        </p:tav>
                                      </p:tavLst>
                                    </p:anim>
                                    <p:anim calcmode="lin" valueType="num">
                                      <p:cBhvr>
                                        <p:cTn id="8" dur="500" fill="hold"/>
                                        <p:tgtEl>
                                          <p:spTgt spid="2537563"/>
                                        </p:tgtEl>
                                        <p:attrNameLst>
                                          <p:attrName>ppt_h</p:attrName>
                                        </p:attrNameLst>
                                      </p:cBhvr>
                                      <p:tavLst>
                                        <p:tav tm="0">
                                          <p:val>
                                            <p:fltVal val="0"/>
                                          </p:val>
                                        </p:tav>
                                        <p:tav tm="100000">
                                          <p:val>
                                            <p:strVal val="#ppt_h"/>
                                          </p:val>
                                        </p:tav>
                                      </p:tavLst>
                                    </p:anim>
                                    <p:animEffect transition="in" filter="fade">
                                      <p:cBhvr>
                                        <p:cTn id="9" dur="500"/>
                                        <p:tgtEl>
                                          <p:spTgt spid="2537563"/>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53" presetClass="entr" presetSubtype="0" fill="hold" grpId="0" nodeType="clickEffect">
                                  <p:stCondLst>
                                    <p:cond delay="0"/>
                                  </p:stCondLst>
                                  <p:iterate type="lt">
                                    <p:tmPct val="10000"/>
                                  </p:iterate>
                                  <p:childTnLst>
                                    <p:set>
                                      <p:cBhvr>
                                        <p:cTn id="13" dur="1" fill="hold">
                                          <p:stCondLst>
                                            <p:cond delay="0"/>
                                          </p:stCondLst>
                                        </p:cTn>
                                        <p:tgtEl>
                                          <p:spTgt spid="2537564"/>
                                        </p:tgtEl>
                                        <p:attrNameLst>
                                          <p:attrName>style.visibility</p:attrName>
                                        </p:attrNameLst>
                                      </p:cBhvr>
                                      <p:to>
                                        <p:strVal val="visible"/>
                                      </p:to>
                                    </p:set>
                                    <p:anim calcmode="lin" valueType="num">
                                      <p:cBhvr>
                                        <p:cTn id="14" dur="500" fill="hold"/>
                                        <p:tgtEl>
                                          <p:spTgt spid="2537564"/>
                                        </p:tgtEl>
                                        <p:attrNameLst>
                                          <p:attrName>ppt_w</p:attrName>
                                        </p:attrNameLst>
                                      </p:cBhvr>
                                      <p:tavLst>
                                        <p:tav tm="0">
                                          <p:val>
                                            <p:fltVal val="0"/>
                                          </p:val>
                                        </p:tav>
                                        <p:tav tm="100000">
                                          <p:val>
                                            <p:strVal val="#ppt_w"/>
                                          </p:val>
                                        </p:tav>
                                      </p:tavLst>
                                    </p:anim>
                                    <p:anim calcmode="lin" valueType="num">
                                      <p:cBhvr>
                                        <p:cTn id="15" dur="500" fill="hold"/>
                                        <p:tgtEl>
                                          <p:spTgt spid="2537564"/>
                                        </p:tgtEl>
                                        <p:attrNameLst>
                                          <p:attrName>ppt_h</p:attrName>
                                        </p:attrNameLst>
                                      </p:cBhvr>
                                      <p:tavLst>
                                        <p:tav tm="0">
                                          <p:val>
                                            <p:fltVal val="0"/>
                                          </p:val>
                                        </p:tav>
                                        <p:tav tm="100000">
                                          <p:val>
                                            <p:strVal val="#ppt_h"/>
                                          </p:val>
                                        </p:tav>
                                      </p:tavLst>
                                    </p:anim>
                                    <p:animEffect transition="in" filter="fade">
                                      <p:cBhvr>
                                        <p:cTn id="16" dur="500"/>
                                        <p:tgtEl>
                                          <p:spTgt spid="2537564"/>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53" presetClass="entr" presetSubtype="0" fill="hold" grpId="0" nodeType="clickEffect">
                                  <p:stCondLst>
                                    <p:cond delay="0"/>
                                  </p:stCondLst>
                                  <p:iterate type="lt">
                                    <p:tmPct val="10000"/>
                                  </p:iterate>
                                  <p:childTnLst>
                                    <p:set>
                                      <p:cBhvr>
                                        <p:cTn id="20" dur="1" fill="hold">
                                          <p:stCondLst>
                                            <p:cond delay="0"/>
                                          </p:stCondLst>
                                        </p:cTn>
                                        <p:tgtEl>
                                          <p:spTgt spid="2537565"/>
                                        </p:tgtEl>
                                        <p:attrNameLst>
                                          <p:attrName>style.visibility</p:attrName>
                                        </p:attrNameLst>
                                      </p:cBhvr>
                                      <p:to>
                                        <p:strVal val="visible"/>
                                      </p:to>
                                    </p:set>
                                    <p:anim calcmode="lin" valueType="num">
                                      <p:cBhvr>
                                        <p:cTn id="21" dur="500" fill="hold"/>
                                        <p:tgtEl>
                                          <p:spTgt spid="2537565"/>
                                        </p:tgtEl>
                                        <p:attrNameLst>
                                          <p:attrName>ppt_w</p:attrName>
                                        </p:attrNameLst>
                                      </p:cBhvr>
                                      <p:tavLst>
                                        <p:tav tm="0">
                                          <p:val>
                                            <p:fltVal val="0"/>
                                          </p:val>
                                        </p:tav>
                                        <p:tav tm="100000">
                                          <p:val>
                                            <p:strVal val="#ppt_w"/>
                                          </p:val>
                                        </p:tav>
                                      </p:tavLst>
                                    </p:anim>
                                    <p:anim calcmode="lin" valueType="num">
                                      <p:cBhvr>
                                        <p:cTn id="22" dur="500" fill="hold"/>
                                        <p:tgtEl>
                                          <p:spTgt spid="2537565"/>
                                        </p:tgtEl>
                                        <p:attrNameLst>
                                          <p:attrName>ppt_h</p:attrName>
                                        </p:attrNameLst>
                                      </p:cBhvr>
                                      <p:tavLst>
                                        <p:tav tm="0">
                                          <p:val>
                                            <p:fltVal val="0"/>
                                          </p:val>
                                        </p:tav>
                                        <p:tav tm="100000">
                                          <p:val>
                                            <p:strVal val="#ppt_h"/>
                                          </p:val>
                                        </p:tav>
                                      </p:tavLst>
                                    </p:anim>
                                    <p:animEffect transition="in" filter="fade">
                                      <p:cBhvr>
                                        <p:cTn id="23" dur="500"/>
                                        <p:tgtEl>
                                          <p:spTgt spid="2537565"/>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53" presetClass="entr" presetSubtype="0" fill="hold" grpId="0" nodeType="clickEffect">
                                  <p:stCondLst>
                                    <p:cond delay="0"/>
                                  </p:stCondLst>
                                  <p:iterate type="lt">
                                    <p:tmPct val="10000"/>
                                  </p:iterate>
                                  <p:childTnLst>
                                    <p:set>
                                      <p:cBhvr>
                                        <p:cTn id="27" dur="1" fill="hold">
                                          <p:stCondLst>
                                            <p:cond delay="0"/>
                                          </p:stCondLst>
                                        </p:cTn>
                                        <p:tgtEl>
                                          <p:spTgt spid="2537566"/>
                                        </p:tgtEl>
                                        <p:attrNameLst>
                                          <p:attrName>style.visibility</p:attrName>
                                        </p:attrNameLst>
                                      </p:cBhvr>
                                      <p:to>
                                        <p:strVal val="visible"/>
                                      </p:to>
                                    </p:set>
                                    <p:anim calcmode="lin" valueType="num">
                                      <p:cBhvr>
                                        <p:cTn id="28" dur="500" fill="hold"/>
                                        <p:tgtEl>
                                          <p:spTgt spid="2537566"/>
                                        </p:tgtEl>
                                        <p:attrNameLst>
                                          <p:attrName>ppt_w</p:attrName>
                                        </p:attrNameLst>
                                      </p:cBhvr>
                                      <p:tavLst>
                                        <p:tav tm="0">
                                          <p:val>
                                            <p:fltVal val="0"/>
                                          </p:val>
                                        </p:tav>
                                        <p:tav tm="100000">
                                          <p:val>
                                            <p:strVal val="#ppt_w"/>
                                          </p:val>
                                        </p:tav>
                                      </p:tavLst>
                                    </p:anim>
                                    <p:anim calcmode="lin" valueType="num">
                                      <p:cBhvr>
                                        <p:cTn id="29" dur="500" fill="hold"/>
                                        <p:tgtEl>
                                          <p:spTgt spid="2537566"/>
                                        </p:tgtEl>
                                        <p:attrNameLst>
                                          <p:attrName>ppt_h</p:attrName>
                                        </p:attrNameLst>
                                      </p:cBhvr>
                                      <p:tavLst>
                                        <p:tav tm="0">
                                          <p:val>
                                            <p:fltVal val="0"/>
                                          </p:val>
                                        </p:tav>
                                        <p:tav tm="100000">
                                          <p:val>
                                            <p:strVal val="#ppt_h"/>
                                          </p:val>
                                        </p:tav>
                                      </p:tavLst>
                                    </p:anim>
                                    <p:animEffect transition="in" filter="fade">
                                      <p:cBhvr>
                                        <p:cTn id="30" dur="500"/>
                                        <p:tgtEl>
                                          <p:spTgt spid="2537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7563" grpId="0"/>
      <p:bldP spid="2537564" grpId="0"/>
      <p:bldP spid="2537565" grpId="0"/>
      <p:bldP spid="2537566" grpId="0"/>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38498" name="文本框 2538497"/>
          <p:cNvSpPr txBox="1"/>
          <p:nvPr/>
        </p:nvSpPr>
        <p:spPr>
          <a:xfrm>
            <a:off x="271463" y="1630363"/>
            <a:ext cx="11918950" cy="1778635"/>
          </a:xfrm>
          <a:prstGeom prst="rect">
            <a:avLst/>
          </a:prstGeom>
          <a:noFill/>
          <a:ln w="9525">
            <a:noFill/>
          </a:ln>
        </p:spPr>
        <p:txBody>
          <a:bodyPr lIns="117227" tIns="58614" rIns="117227" bIns="58614">
            <a:spAutoFit/>
          </a:bodyPr>
          <a:lstStyle/>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配制酵母菌培养液</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酵母菌</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质量分数为</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5%</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的</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_______</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溶液</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分别装入</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B</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两</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锥形瓶中。</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设计并连接装置</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2538499" name="19swrj1017.jpg" descr="id:2147526445;FounderCES"/>
          <p:cNvPicPr>
            <a:picLocks noChangeAspect="1"/>
          </p:cNvPicPr>
          <p:nvPr/>
        </p:nvPicPr>
        <p:blipFill>
          <a:blip r:embed="rId2"/>
          <a:stretch>
            <a:fillRect/>
          </a:stretch>
        </p:blipFill>
        <p:spPr>
          <a:xfrm>
            <a:off x="3707765" y="2428875"/>
            <a:ext cx="7214870" cy="2401570"/>
          </a:xfrm>
          <a:prstGeom prst="rect">
            <a:avLst/>
          </a:prstGeom>
          <a:noFill/>
          <a:ln w="9525">
            <a:noFill/>
          </a:ln>
        </p:spPr>
      </p:pic>
      <p:sp>
        <p:nvSpPr>
          <p:cNvPr id="2538500" name="文本框 2538499"/>
          <p:cNvSpPr txBox="1"/>
          <p:nvPr/>
        </p:nvSpPr>
        <p:spPr>
          <a:xfrm>
            <a:off x="6533515" y="1529080"/>
            <a:ext cx="1252855" cy="670560"/>
          </a:xfrm>
          <a:prstGeom prst="rect">
            <a:avLst/>
          </a:prstGeom>
          <a:noFill/>
          <a:ln w="9525">
            <a:noFill/>
          </a:ln>
        </p:spPr>
        <p:txBody>
          <a:bodyPr wrap="square" lIns="117235" tIns="58618" rIns="117235" bIns="58618" anchor="b" anchorCtr="1">
            <a:spAutoFit/>
          </a:bodyPr>
          <a:lstStyle/>
          <a:p>
            <a:pPr defTabSz="1171575" fontAlgn="auto">
              <a:lnSpc>
                <a:spcPct val="150000"/>
              </a:lnSpc>
            </a:pPr>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葡萄糖</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grpSp>
        <p:nvGrpSpPr>
          <p:cNvPr id="40" name="组合 39"/>
          <p:cNvGrpSpPr/>
          <p:nvPr/>
        </p:nvGrpSpPr>
        <p:grpSpPr>
          <a:xfrm>
            <a:off x="235292" y="971814"/>
            <a:ext cx="1181100" cy="495794"/>
            <a:chOff x="1710288" y="2210233"/>
            <a:chExt cx="1181100" cy="496005"/>
          </a:xfrm>
        </p:grpSpPr>
        <p:sp>
          <p:nvSpPr>
            <p:cNvPr id="41" name="任意多边形 40"/>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42"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楷体" panose="02010609060101010101" pitchFamily="49" charset="-122"/>
                  <a:ea typeface="楷体" panose="02010609060101010101" pitchFamily="49" charset="-122"/>
                </a:rPr>
                <a:t>2</a:t>
              </a:r>
              <a:endParaRPr lang="en-US" altLang="zh-CN" sz="2400" b="1" i="1">
                <a:solidFill>
                  <a:schemeClr val="bg1"/>
                </a:solidFill>
                <a:latin typeface="楷体" panose="02010609060101010101" pitchFamily="49" charset="-122"/>
                <a:ea typeface="楷体" panose="02010609060101010101" pitchFamily="49" charset="-122"/>
              </a:endParaRPr>
            </a:p>
          </p:txBody>
        </p:sp>
      </p:grpSp>
      <p:sp>
        <p:nvSpPr>
          <p:cNvPr id="21" name="文本框 20"/>
          <p:cNvSpPr txBox="1"/>
          <p:nvPr/>
        </p:nvSpPr>
        <p:spPr>
          <a:xfrm>
            <a:off x="1416685" y="1007110"/>
            <a:ext cx="1560830" cy="460375"/>
          </a:xfrm>
          <a:prstGeom prst="rect">
            <a:avLst/>
          </a:prstGeom>
          <a:noFill/>
        </p:spPr>
        <p:txBody>
          <a:bodyPr wrap="none" rtlCol="0">
            <a:spAutoFit/>
          </a:bodyPr>
          <a:lstStyle/>
          <a:p>
            <a:pPr algn="l"/>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实验步骤:</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椭圆 1"/>
          <p:cNvSpPr/>
          <p:nvPr/>
        </p:nvSpPr>
        <p:spPr>
          <a:xfrm>
            <a:off x="4832350" y="3138170"/>
            <a:ext cx="385445" cy="471170"/>
          </a:xfrm>
          <a:prstGeom prst="ellipse">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6084570" y="3116580"/>
            <a:ext cx="385445" cy="471170"/>
          </a:xfrm>
          <a:prstGeom prst="ellipse">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326630" y="3138170"/>
            <a:ext cx="385445" cy="471170"/>
          </a:xfrm>
          <a:prstGeom prst="ellipse">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0013315" y="3138170"/>
            <a:ext cx="385445" cy="471170"/>
          </a:xfrm>
          <a:prstGeom prst="ellipse">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2050" name="文本框 2562049"/>
          <p:cNvSpPr txBox="1"/>
          <p:nvPr/>
        </p:nvSpPr>
        <p:spPr>
          <a:xfrm>
            <a:off x="271463" y="4830128"/>
            <a:ext cx="12131675" cy="1778635"/>
          </a:xfrm>
          <a:prstGeom prst="rect">
            <a:avLst/>
          </a:prstGeom>
          <a:noFill/>
          <a:ln w="9525">
            <a:noFill/>
          </a:ln>
        </p:spPr>
        <p:txBody>
          <a:bodyPr lIns="117227" tIns="58614" rIns="117227" bIns="58614">
            <a:spAutoFit/>
          </a:bodyPr>
          <a:lstStyle/>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①</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甲组中空气先通过</a:t>
            </a:r>
            <a:r>
              <a:rPr lang="en-US" altLang="zh-CN" sz="2400" err="1">
                <a:solidFill>
                  <a:srgbClr val="000000"/>
                </a:solidFill>
                <a:latin typeface="楷体" panose="02010609060101010101" pitchFamily="49" charset="-122"/>
                <a:ea typeface="楷体" panose="02010609060101010101" pitchFamily="49" charset="-122"/>
                <a:cs typeface="楷体" panose="02010609060101010101" pitchFamily="49" charset="-122"/>
              </a:rPr>
              <a:t>NaOH</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溶液的目的是</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_______________</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②</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乙组中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B</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瓶先密封放置一段时间后</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再连通盛有澄清石灰水的锥形瓶的目的</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是</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___________________</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2562051" name="文本框 2562050"/>
          <p:cNvSpPr txBox="1"/>
          <p:nvPr/>
        </p:nvSpPr>
        <p:spPr>
          <a:xfrm>
            <a:off x="4920933" y="4969510"/>
            <a:ext cx="3648075" cy="485775"/>
          </a:xfrm>
          <a:prstGeom prst="rect">
            <a:avLst/>
          </a:prstGeom>
          <a:noFill/>
          <a:ln w="9525">
            <a:noFill/>
          </a:ln>
        </p:spPr>
        <p:txBody>
          <a:bodyPr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楷体" panose="02010609060101010101" pitchFamily="49" charset="-122"/>
              </a:rPr>
              <a:t>除去空气中的</a:t>
            </a:r>
            <a:r>
              <a:rPr lang="en-US" altLang="zh-CN" sz="2400" b="1">
                <a:solidFill>
                  <a:srgbClr val="FF0000"/>
                </a:solidFill>
                <a:latin typeface="楷体" panose="02010609060101010101" pitchFamily="49" charset="-122"/>
                <a:ea typeface="楷体" panose="02010609060101010101" pitchFamily="49" charset="-122"/>
                <a:cs typeface="楷体" panose="02010609060101010101" pitchFamily="49" charset="-122"/>
              </a:rPr>
              <a:t>CO</a:t>
            </a:r>
            <a:r>
              <a:rPr lang="en-US" altLang="zh-CN" sz="2400" b="1" baseline="-30000">
                <a:solidFill>
                  <a:srgbClr val="FF0000"/>
                </a:solidFill>
                <a:latin typeface="楷体" panose="02010609060101010101" pitchFamily="49" charset="-122"/>
                <a:ea typeface="楷体" panose="02010609060101010101" pitchFamily="49" charset="-122"/>
                <a:cs typeface="楷体" panose="02010609060101010101" pitchFamily="49" charset="-122"/>
              </a:rPr>
              <a:t>2</a:t>
            </a:r>
            <a:endParaRPr lang="en-US" altLang="zh-CN" sz="2400" b="1" baseline="-30000">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2562052" name="文本框 2562051"/>
          <p:cNvSpPr txBox="1"/>
          <p:nvPr/>
        </p:nvSpPr>
        <p:spPr>
          <a:xfrm>
            <a:off x="543560" y="5970270"/>
            <a:ext cx="3343910" cy="485775"/>
          </a:xfrm>
          <a:prstGeom prst="rect">
            <a:avLst/>
          </a:prstGeom>
          <a:noFill/>
          <a:ln w="9525">
            <a:noFill/>
          </a:ln>
        </p:spPr>
        <p:txBody>
          <a:bodyPr wrap="square"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耗尽瓶中原有的氧气</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6" name="矩形 5"/>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38500"/>
                                        </p:tgtEl>
                                        <p:attrNameLst>
                                          <p:attrName>style.visibility</p:attrName>
                                        </p:attrNameLst>
                                      </p:cBhvr>
                                      <p:to>
                                        <p:strVal val="visible"/>
                                      </p:to>
                                    </p:set>
                                    <p:animEffect transition="in" filter="blinds(horizontal)">
                                      <p:cBhvr>
                                        <p:cTn id="7" dur="500"/>
                                        <p:tgtEl>
                                          <p:spTgt spid="253850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562051"/>
                                        </p:tgtEl>
                                        <p:attrNameLst>
                                          <p:attrName>style.visibility</p:attrName>
                                        </p:attrNameLst>
                                      </p:cBhvr>
                                      <p:to>
                                        <p:strVal val="visible"/>
                                      </p:to>
                                    </p:set>
                                    <p:animEffect transition="in" filter="blinds(horizontal)">
                                      <p:cBhvr>
                                        <p:cTn id="26" dur="500"/>
                                        <p:tgtEl>
                                          <p:spTgt spid="2562051"/>
                                        </p:tgtEl>
                                      </p:cBhvr>
                                    </p:animEffect>
                                  </p:childTnLst>
                                </p:cTn>
                              </p:par>
                            </p:childTnLst>
                          </p:cTn>
                        </p:par>
                      </p:childTnLst>
                    </p:cTn>
                  </p:par>
                  <p:par>
                    <p:cTn id="27" fill="hold" nodeType="clickPar">
                      <p:stCondLst>
                        <p:cond delay="indefinite"/>
                      </p:stCondLst>
                      <p:childTnLst>
                        <p:par>
                          <p:cTn id="28" fill="hold" nodeType="after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562052"/>
                                        </p:tgtEl>
                                        <p:attrNameLst>
                                          <p:attrName>style.visibility</p:attrName>
                                        </p:attrNameLst>
                                      </p:cBhvr>
                                      <p:to>
                                        <p:strVal val="visible"/>
                                      </p:to>
                                    </p:set>
                                    <p:animEffect transition="in" filter="blinds(horizontal)">
                                      <p:cBhvr>
                                        <p:cTn id="31" dur="500"/>
                                        <p:tgtEl>
                                          <p:spTgt spid="256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8500" grpId="0"/>
      <p:bldP spid="5" grpId="0"/>
      <p:bldP spid="4" grpId="0"/>
      <p:bldP spid="3" grpId="0"/>
      <p:bldP spid="2" grpId="0"/>
      <p:bldP spid="2562051" grpId="0"/>
      <p:bldP spid="2562052" grpId="0"/>
    </p:bld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563143" name="表格 2563142"/>
          <p:cNvGraphicFramePr>
            <a:graphicFrameLocks noGrp="1"/>
          </p:cNvGraphicFramePr>
          <p:nvPr>
            <p:custDataLst>
              <p:tags r:id="rId2"/>
            </p:custDataLst>
          </p:nvPr>
        </p:nvGraphicFramePr>
        <p:xfrm>
          <a:off x="1690688" y="2405063"/>
          <a:ext cx="9282113" cy="2649538"/>
        </p:xfrm>
        <a:graphic>
          <a:graphicData uri="http://schemas.openxmlformats.org/drawingml/2006/table">
            <a:tbl>
              <a:tblPr/>
              <a:tblGrid>
                <a:gridCol w="2320925"/>
                <a:gridCol w="3092450"/>
                <a:gridCol w="3868738"/>
              </a:tblGrid>
              <a:tr h="1246188">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条件</a:t>
                      </a:r>
                      <a:endPar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28575" cap="flat" cmpd="sng">
                      <a:solidFill>
                        <a:schemeClr val="tx1"/>
                      </a:solidFill>
                      <a:prstDash val="solid"/>
                      <a:headEnd type="none" w="med" len="med"/>
                      <a:tailEnd type="none" w="med" len="med"/>
                    </a:lnL>
                    <a:lnR w="0" cap="flat" cmpd="sng">
                      <a:solidFill>
                        <a:srgbClr val="000000"/>
                      </a:solidFill>
                      <a:prstDash val="solid"/>
                      <a:headEnd type="none" w="med" len="med"/>
                      <a:tailEnd type="none" w="med" len="med"/>
                    </a:lnR>
                    <a:lnT w="28575" cap="flat" cmpd="sng">
                      <a:solidFill>
                        <a:schemeClr val="tx1"/>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澄清石灰水变</a:t>
                      </a:r>
                      <a:endParaRPr lang="zh-CN" altLang="en-US" sz="2400" b="0">
                        <a:latin typeface="楷体" panose="02010609060101010101" pitchFamily="49" charset="-122"/>
                        <a:ea typeface="楷体" panose="02010609060101010101" pitchFamily="49" charset="-122"/>
                        <a:cs typeface="Times New Roman" panose="02020603050405020304" charset="0"/>
                      </a:endParaRPr>
                    </a:p>
                    <a:p>
                      <a:pPr marL="0" lvl="0" indent="0" algn="ctr" eaLnBrk="0" hangingPunct="0">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混浊的快慢</a:t>
                      </a:r>
                      <a:endParaRPr lang="zh-CN" altLang="en-US" sz="2400" b="0">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28575" cap="flat" cmpd="sng">
                      <a:solidFill>
                        <a:schemeClr val="tx1"/>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酸性重铬酸钾</a:t>
                      </a:r>
                      <a:endParaRPr lang="zh-CN" altLang="en-US" sz="2400" b="0">
                        <a:latin typeface="楷体" panose="02010609060101010101" pitchFamily="49" charset="-122"/>
                        <a:ea typeface="楷体" panose="02010609060101010101" pitchFamily="49" charset="-122"/>
                        <a:cs typeface="Times New Roman" panose="02020603050405020304" charset="0"/>
                      </a:endParaRPr>
                    </a:p>
                    <a:p>
                      <a:pPr marL="0" lvl="0" indent="0" algn="ctr" eaLnBrk="0" hangingPunct="0">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Times New Roman" panose="02020603050405020304" charset="0"/>
                        </a:rPr>
                        <a:t>溶液颜色</a:t>
                      </a:r>
                      <a:endParaRPr lang="zh-CN" altLang="en-US" sz="2400" b="0">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701675">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甲组</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有氧</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28575" cap="flat" cmpd="sng">
                      <a:solidFill>
                        <a:schemeClr val="tx1"/>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___</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_____</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0" cap="flat" cmpd="sng">
                      <a:solidFill>
                        <a:srgbClr val="000000"/>
                      </a:solidFill>
                      <a:prstDash val="solid"/>
                      <a:headEnd type="none" w="med" len="med"/>
                      <a:tailEnd type="none" w="med" len="med"/>
                    </a:lnT>
                    <a:lnB w="0" cap="flat" cmpd="sng">
                      <a:solidFill>
                        <a:srgbClr val="000000"/>
                      </a:solidFill>
                      <a:prstDash val="solid"/>
                      <a:headEnd type="none" w="med" len="med"/>
                      <a:tailEnd type="none" w="med" len="med"/>
                    </a:lnB>
                    <a:lnTlToBr>
                      <a:noFill/>
                    </a:lnTlToBr>
                    <a:lnBlToTr>
                      <a:noFill/>
                    </a:lnBlToTr>
                    <a:noFill/>
                  </a:tcPr>
                </a:tc>
              </a:tr>
              <a:tr h="701675">
                <a:tc>
                  <a:txBody>
                    <a:bodyPr vert="horz" wrap="square"/>
                    <a:lstStyle/>
                    <a:p>
                      <a:pPr marL="0" lvl="0" indent="0" algn="ctr">
                        <a:lnSpc>
                          <a:spcPct val="100000"/>
                        </a:lnSpc>
                        <a:spcBef>
                          <a:spcPct val="0"/>
                        </a:spcBef>
                        <a:buFontTx/>
                        <a:buNone/>
                      </a:pP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乙组</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rPr>
                        <a:t>无氧</a:t>
                      </a:r>
                      <a:r>
                        <a:rPr lang="en-US" altLang="zh-CN" sz="2400" b="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zh-CN" altLang="en-US" sz="2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117235" marR="117235" marT="58618" marB="58618" anchor="ctr">
                    <a:lnL w="28575" cap="flat" cmpd="sng">
                      <a:solidFill>
                        <a:schemeClr val="tx1"/>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___</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0" cap="flat" cmpd="sng">
                      <a:solidFill>
                        <a:srgbClr val="000000"/>
                      </a:solidFill>
                      <a:prstDash val="solid"/>
                      <a:headEnd type="none" w="med" len="med"/>
                      <a:tailEnd type="none" w="med" len="med"/>
                    </a:lnR>
                    <a:lnT w="0" cap="flat" cmpd="sng">
                      <a:solidFill>
                        <a:srgbClr val="000000"/>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vert="horz" wrap="square"/>
                    <a:lstStyle/>
                    <a:p>
                      <a:pPr marL="0" lvl="0" indent="0" algn="ctr">
                        <a:lnSpc>
                          <a:spcPct val="100000"/>
                        </a:lnSpc>
                        <a:spcBef>
                          <a:spcPct val="0"/>
                        </a:spcBef>
                        <a:buFontTx/>
                        <a:buNone/>
                      </a:pPr>
                      <a:r>
                        <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rPr>
                        <a:t>_______</a:t>
                      </a:r>
                      <a:endParaRPr lang="en-US" altLang="zh-CN" sz="2400" b="0">
                        <a:solidFill>
                          <a:srgbClr val="000000"/>
                        </a:solidFill>
                        <a:latin typeface="楷体" panose="02010609060101010101" pitchFamily="49" charset="-122"/>
                        <a:ea typeface="楷体" panose="02010609060101010101" pitchFamily="49" charset="-122"/>
                        <a:cs typeface="Times New Roman" panose="02020603050405020304" charset="0"/>
                      </a:endParaRPr>
                    </a:p>
                  </a:txBody>
                  <a:tcPr marL="117235" marR="117235" marT="58618" marB="58618" anchor="ctr">
                    <a:lnL w="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0" cap="flat" cmpd="sng">
                      <a:solidFill>
                        <a:srgbClr val="000000"/>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563144" name="文本框 2563143"/>
          <p:cNvSpPr txBox="1"/>
          <p:nvPr/>
        </p:nvSpPr>
        <p:spPr>
          <a:xfrm>
            <a:off x="4870450" y="3717925"/>
            <a:ext cx="1371600" cy="485775"/>
          </a:xfrm>
          <a:prstGeom prst="rect">
            <a:avLst/>
          </a:prstGeom>
          <a:noFill/>
          <a:ln w="9525">
            <a:noFill/>
          </a:ln>
        </p:spPr>
        <p:txBody>
          <a:bodyPr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快</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563145" name="文本框 2563144"/>
          <p:cNvSpPr txBox="1"/>
          <p:nvPr/>
        </p:nvSpPr>
        <p:spPr>
          <a:xfrm>
            <a:off x="7956550" y="3717925"/>
            <a:ext cx="2171700" cy="485775"/>
          </a:xfrm>
          <a:prstGeom prst="rect">
            <a:avLst/>
          </a:prstGeom>
          <a:noFill/>
          <a:ln w="9525">
            <a:noFill/>
          </a:ln>
        </p:spPr>
        <p:txBody>
          <a:bodyPr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橙色</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563146" name="文本框 2563145"/>
          <p:cNvSpPr txBox="1"/>
          <p:nvPr/>
        </p:nvSpPr>
        <p:spPr>
          <a:xfrm>
            <a:off x="4870450" y="4416425"/>
            <a:ext cx="1371600" cy="485775"/>
          </a:xfrm>
          <a:prstGeom prst="rect">
            <a:avLst/>
          </a:prstGeom>
          <a:noFill/>
          <a:ln w="9525">
            <a:noFill/>
          </a:ln>
        </p:spPr>
        <p:txBody>
          <a:bodyPr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慢</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563147" name="文本框 2563146"/>
          <p:cNvSpPr txBox="1"/>
          <p:nvPr/>
        </p:nvSpPr>
        <p:spPr>
          <a:xfrm>
            <a:off x="7554913" y="4416425"/>
            <a:ext cx="2974975" cy="485775"/>
          </a:xfrm>
          <a:prstGeom prst="rect">
            <a:avLst/>
          </a:prstGeom>
          <a:noFill/>
          <a:ln w="9525">
            <a:noFill/>
          </a:ln>
        </p:spPr>
        <p:txBody>
          <a:bodyPr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灰绿色</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grpSp>
        <p:nvGrpSpPr>
          <p:cNvPr id="40" name="组合 39"/>
          <p:cNvGrpSpPr/>
          <p:nvPr/>
        </p:nvGrpSpPr>
        <p:grpSpPr>
          <a:xfrm>
            <a:off x="235292" y="971814"/>
            <a:ext cx="1181100" cy="495794"/>
            <a:chOff x="1710288" y="2210233"/>
            <a:chExt cx="1181100" cy="496005"/>
          </a:xfrm>
        </p:grpSpPr>
        <p:sp>
          <p:nvSpPr>
            <p:cNvPr id="41" name="任意多边形 40"/>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42"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楷体" panose="02010609060101010101" pitchFamily="49" charset="-122"/>
                  <a:ea typeface="楷体" panose="02010609060101010101" pitchFamily="49" charset="-122"/>
                </a:rPr>
                <a:t>3</a:t>
              </a:r>
              <a:endParaRPr lang="en-US" altLang="zh-CN" sz="2400" b="1" i="1">
                <a:solidFill>
                  <a:schemeClr val="bg1"/>
                </a:solidFill>
                <a:latin typeface="楷体" panose="02010609060101010101" pitchFamily="49" charset="-122"/>
                <a:ea typeface="楷体" panose="02010609060101010101" pitchFamily="49" charset="-122"/>
              </a:endParaRPr>
            </a:p>
          </p:txBody>
        </p:sp>
      </p:grpSp>
      <p:sp>
        <p:nvSpPr>
          <p:cNvPr id="21" name="文本框 20"/>
          <p:cNvSpPr txBox="1"/>
          <p:nvPr/>
        </p:nvSpPr>
        <p:spPr>
          <a:xfrm>
            <a:off x="1416685" y="1007110"/>
            <a:ext cx="1560830" cy="460375"/>
          </a:xfrm>
          <a:prstGeom prst="rect">
            <a:avLst/>
          </a:prstGeom>
          <a:noFill/>
        </p:spPr>
        <p:txBody>
          <a:bodyPr wrap="none" rtlCol="0">
            <a:spAutoFit/>
          </a:bodyPr>
          <a:lstStyle/>
          <a:p>
            <a:pPr algn="l"/>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实验结果:</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3144"/>
                                        </p:tgtEl>
                                        <p:attrNameLst>
                                          <p:attrName>style.visibility</p:attrName>
                                        </p:attrNameLst>
                                      </p:cBhvr>
                                      <p:to>
                                        <p:strVal val="visible"/>
                                      </p:to>
                                    </p:set>
                                    <p:animEffect transition="in" filter="blinds(horizontal)">
                                      <p:cBhvr>
                                        <p:cTn id="7" dur="500"/>
                                        <p:tgtEl>
                                          <p:spTgt spid="256314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3145"/>
                                        </p:tgtEl>
                                        <p:attrNameLst>
                                          <p:attrName>style.visibility</p:attrName>
                                        </p:attrNameLst>
                                      </p:cBhvr>
                                      <p:to>
                                        <p:strVal val="visible"/>
                                      </p:to>
                                    </p:set>
                                    <p:animEffect transition="in" filter="blinds(horizontal)">
                                      <p:cBhvr>
                                        <p:cTn id="12" dur="500"/>
                                        <p:tgtEl>
                                          <p:spTgt spid="256314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3146"/>
                                        </p:tgtEl>
                                        <p:attrNameLst>
                                          <p:attrName>style.visibility</p:attrName>
                                        </p:attrNameLst>
                                      </p:cBhvr>
                                      <p:to>
                                        <p:strVal val="visible"/>
                                      </p:to>
                                    </p:set>
                                    <p:animEffect transition="in" filter="blinds(horizontal)">
                                      <p:cBhvr>
                                        <p:cTn id="17" dur="500"/>
                                        <p:tgtEl>
                                          <p:spTgt spid="256314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3147"/>
                                        </p:tgtEl>
                                        <p:attrNameLst>
                                          <p:attrName>style.visibility</p:attrName>
                                        </p:attrNameLst>
                                      </p:cBhvr>
                                      <p:to>
                                        <p:strVal val="visible"/>
                                      </p:to>
                                    </p:set>
                                    <p:animEffect transition="in" filter="blinds(horizontal)">
                                      <p:cBhvr>
                                        <p:cTn id="22" dur="500"/>
                                        <p:tgtEl>
                                          <p:spTgt spid="2563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144" grpId="0"/>
      <p:bldP spid="2563145" grpId="0"/>
      <p:bldP spid="2563146" grpId="0"/>
      <p:bldP spid="2563147" grpId="0"/>
    </p:bld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64098" name="文本框 2564097"/>
          <p:cNvSpPr txBox="1"/>
          <p:nvPr/>
        </p:nvSpPr>
        <p:spPr>
          <a:xfrm>
            <a:off x="549275" y="2425065"/>
            <a:ext cx="11139170" cy="1593850"/>
          </a:xfrm>
          <a:prstGeom prst="rect">
            <a:avLst/>
          </a:prstGeom>
          <a:noFill/>
          <a:ln w="9525">
            <a:noFill/>
          </a:ln>
        </p:spPr>
        <p:txBody>
          <a:bodyPr wrap="square" lIns="117227" tIns="58614" rIns="117227" bIns="58614">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酵母菌在有氧和无氧条件下都能进行细胞呼吸。</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_____</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条件下产生</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CO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多而快</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_____</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条件下产生酒精</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还产生少量的</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CO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latin typeface="楷体" panose="02010609060101010101" pitchFamily="49" charset="-122"/>
                <a:ea typeface="楷体" panose="02010609060101010101" pitchFamily="49" charset="-122"/>
                <a:cs typeface="楷体" panose="02010609060101010101" pitchFamily="49" charset="-122"/>
              </a:rPr>
              <a:t> </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2564099" name="文本框 2564098"/>
          <p:cNvSpPr txBox="1"/>
          <p:nvPr/>
        </p:nvSpPr>
        <p:spPr>
          <a:xfrm>
            <a:off x="1254125" y="3375025"/>
            <a:ext cx="1174750" cy="485775"/>
          </a:xfrm>
          <a:prstGeom prst="rect">
            <a:avLst/>
          </a:prstGeom>
          <a:noFill/>
          <a:ln w="9525">
            <a:noFill/>
          </a:ln>
        </p:spPr>
        <p:txBody>
          <a:bodyPr wrap="square"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有氧</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564100" name="文本框 2564099"/>
          <p:cNvSpPr txBox="1"/>
          <p:nvPr/>
        </p:nvSpPr>
        <p:spPr>
          <a:xfrm>
            <a:off x="5310505" y="3375025"/>
            <a:ext cx="1174750" cy="485775"/>
          </a:xfrm>
          <a:prstGeom prst="rect">
            <a:avLst/>
          </a:prstGeom>
          <a:noFill/>
          <a:ln w="9525">
            <a:noFill/>
          </a:ln>
        </p:spPr>
        <p:txBody>
          <a:bodyPr wrap="square" lIns="117235" tIns="58618" rIns="117235" bIns="58618" anchor="b" anchorCtr="1">
            <a:spAutoFit/>
          </a:bodyPr>
          <a:lstStyle/>
          <a:p>
            <a:pPr defTabSz="1171575"/>
            <a:r>
              <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rPr>
              <a:t>无氧</a:t>
            </a:r>
            <a:endParaRPr lang="zh-CN" altLang="en-US" sz="24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grpSp>
        <p:nvGrpSpPr>
          <p:cNvPr id="40" name="组合 39"/>
          <p:cNvGrpSpPr/>
          <p:nvPr/>
        </p:nvGrpSpPr>
        <p:grpSpPr>
          <a:xfrm>
            <a:off x="235292" y="971814"/>
            <a:ext cx="1181100" cy="495794"/>
            <a:chOff x="1710288" y="2210233"/>
            <a:chExt cx="1181100" cy="496005"/>
          </a:xfrm>
        </p:grpSpPr>
        <p:sp>
          <p:nvSpPr>
            <p:cNvPr id="41" name="任意多边形 40"/>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42"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楷体" panose="02010609060101010101" pitchFamily="49" charset="-122"/>
                  <a:ea typeface="楷体" panose="02010609060101010101" pitchFamily="49" charset="-122"/>
                </a:rPr>
                <a:t>4</a:t>
              </a:r>
              <a:endParaRPr lang="en-US" altLang="zh-CN" sz="2400" b="1" i="1">
                <a:solidFill>
                  <a:schemeClr val="bg1"/>
                </a:solidFill>
                <a:latin typeface="楷体" panose="02010609060101010101" pitchFamily="49" charset="-122"/>
                <a:ea typeface="楷体" panose="02010609060101010101" pitchFamily="49" charset="-122"/>
              </a:endParaRPr>
            </a:p>
          </p:txBody>
        </p:sp>
      </p:grpSp>
      <p:sp>
        <p:nvSpPr>
          <p:cNvPr id="21" name="文本框 20"/>
          <p:cNvSpPr txBox="1"/>
          <p:nvPr/>
        </p:nvSpPr>
        <p:spPr>
          <a:xfrm>
            <a:off x="1416685" y="1007110"/>
            <a:ext cx="1560830" cy="460375"/>
          </a:xfrm>
          <a:prstGeom prst="rect">
            <a:avLst/>
          </a:prstGeom>
          <a:noFill/>
        </p:spPr>
        <p:txBody>
          <a:bodyPr wrap="none" rtlCol="0">
            <a:spAutoFit/>
          </a:bodyPr>
          <a:lstStyle/>
          <a:p>
            <a:pPr algn="l"/>
            <a:r>
              <a:rPr lang="zh-CN" altLang="en-US" sz="2400" b="1">
                <a:latin typeface="楷体" panose="02010609060101010101" pitchFamily="49" charset="-122"/>
                <a:ea typeface="楷体" panose="02010609060101010101" pitchFamily="49" charset="-122"/>
                <a:cs typeface="楷体" panose="02010609060101010101" pitchFamily="49" charset="-122"/>
                <a:sym typeface="+mn-ea"/>
              </a:rPr>
              <a:t>实验结论:</a:t>
            </a:r>
            <a:endParaRPr lang="zh-CN" altLang="en-US" sz="2400" b="1">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4099"/>
                                        </p:tgtEl>
                                        <p:attrNameLst>
                                          <p:attrName>style.visibility</p:attrName>
                                        </p:attrNameLst>
                                      </p:cBhvr>
                                      <p:to>
                                        <p:strVal val="visible"/>
                                      </p:to>
                                    </p:set>
                                    <p:animEffect transition="in" filter="blinds(horizontal)">
                                      <p:cBhvr>
                                        <p:cTn id="7" dur="500"/>
                                        <p:tgtEl>
                                          <p:spTgt spid="256409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4100"/>
                                        </p:tgtEl>
                                        <p:attrNameLst>
                                          <p:attrName>style.visibility</p:attrName>
                                        </p:attrNameLst>
                                      </p:cBhvr>
                                      <p:to>
                                        <p:strVal val="visible"/>
                                      </p:to>
                                    </p:set>
                                    <p:animEffect transition="in" filter="blinds(horizontal)">
                                      <p:cBhvr>
                                        <p:cTn id="12" dur="500"/>
                                        <p:tgtEl>
                                          <p:spTgt spid="256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099" grpId="0"/>
      <p:bldP spid="2564100" grpId="0"/>
    </p:bld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1"/>
          <p:cNvSpPr txBox="1"/>
          <p:nvPr/>
        </p:nvSpPr>
        <p:spPr>
          <a:xfrm>
            <a:off x="405130" y="1853565"/>
            <a:ext cx="10898505" cy="4523105"/>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在酸性条件下</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乙醇可使溴麝香草酚蓝水溶液由蓝变绿再变黄。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FF"/>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在探究酵母菌细胞呼吸方式的实验中可依据澄清石灰水是否变混浊判断细</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胞呼吸的方式。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FF"/>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3.</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探究细胞呼吸方式的实验中可用绿色植物代替萌发的种子。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4.</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探究酵母菌呼吸方式过程中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将装有酵母菌培养液的锥形瓶连接后即可进行</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实验。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grpSp>
        <p:nvGrpSpPr>
          <p:cNvPr id="13" name="组合 12"/>
          <p:cNvGrpSpPr/>
          <p:nvPr/>
        </p:nvGrpSpPr>
        <p:grpSpPr>
          <a:xfrm>
            <a:off x="404827" y="979398"/>
            <a:ext cx="2123441" cy="441705"/>
            <a:chOff x="1913356" y="1908156"/>
            <a:chExt cx="6407684" cy="2064403"/>
          </a:xfrm>
        </p:grpSpPr>
        <p:sp>
          <p:nvSpPr>
            <p:cNvPr id="16" name="矩形 11"/>
            <p:cNvSpPr/>
            <p:nvPr/>
          </p:nvSpPr>
          <p:spPr>
            <a:xfrm>
              <a:off x="1913356" y="1908156"/>
              <a:ext cx="6407684" cy="2064403"/>
            </a:xfrm>
            <a:custGeom>
              <a:gdLst>
                <a:gd name="connsiteX0" fmla="*/ 0 w 6409083"/>
                <a:gd name="connsiteY0" fmla="*/ 0 h 2068251"/>
                <a:gd name="connsiteX1" fmla="*/ 6409083 w 6409083"/>
                <a:gd name="connsiteY1" fmla="*/ 0 h 2068251"/>
                <a:gd name="connsiteX2" fmla="*/ 6409083 w 6409083"/>
                <a:gd name="connsiteY2" fmla="*/ 2068251 h 2068251"/>
                <a:gd name="connsiteX3" fmla="*/ 0 w 6409083"/>
                <a:gd name="connsiteY3" fmla="*/ 2068251 h 2068251"/>
                <a:gd name="connsiteX4" fmla="*/ 0 w 6409083"/>
                <a:gd name="connsiteY4" fmla="*/ 0 h 2068251"/>
                <a:gd name="connsiteX0-1" fmla="*/ 0 w 6409083"/>
                <a:gd name="connsiteY0-2" fmla="*/ 0 h 2068251"/>
                <a:gd name="connsiteX1-3" fmla="*/ 6409083 w 6409083"/>
                <a:gd name="connsiteY1-4" fmla="*/ 0 h 2068251"/>
                <a:gd name="connsiteX2-5" fmla="*/ 6409083 w 6409083"/>
                <a:gd name="connsiteY2-6" fmla="*/ 2068251 h 2068251"/>
                <a:gd name="connsiteX3-7" fmla="*/ 0 w 6409083"/>
                <a:gd name="connsiteY3-8" fmla="*/ 2068251 h 2068251"/>
                <a:gd name="connsiteX4-9" fmla="*/ 91440 w 6409083"/>
                <a:gd name="connsiteY4-10" fmla="*/ 91440 h 2068251"/>
                <a:gd name="connsiteX0-11" fmla="*/ 10160 w 6419243"/>
                <a:gd name="connsiteY0-12" fmla="*/ 0 h 2068251"/>
                <a:gd name="connsiteX1-13" fmla="*/ 6419243 w 6419243"/>
                <a:gd name="connsiteY1-14" fmla="*/ 0 h 2068251"/>
                <a:gd name="connsiteX2-15" fmla="*/ 6419243 w 6419243"/>
                <a:gd name="connsiteY2-16" fmla="*/ 2068251 h 2068251"/>
                <a:gd name="connsiteX3-17" fmla="*/ 10160 w 6419243"/>
                <a:gd name="connsiteY3-18" fmla="*/ 2068251 h 2068251"/>
                <a:gd name="connsiteX4-19" fmla="*/ 0 w 6419243"/>
                <a:gd name="connsiteY4-20" fmla="*/ 406400 h 2068251"/>
                <a:gd name="connsiteX0-21" fmla="*/ 10160 w 6419243"/>
                <a:gd name="connsiteY0-22" fmla="*/ 0 h 2068251"/>
                <a:gd name="connsiteX1-23" fmla="*/ 6419243 w 6419243"/>
                <a:gd name="connsiteY1-24" fmla="*/ 0 h 2068251"/>
                <a:gd name="connsiteX2-25" fmla="*/ 6419243 w 6419243"/>
                <a:gd name="connsiteY2-26" fmla="*/ 2068251 h 2068251"/>
                <a:gd name="connsiteX3-27" fmla="*/ 10160 w 6419243"/>
                <a:gd name="connsiteY3-28" fmla="*/ 2068251 h 2068251"/>
                <a:gd name="connsiteX4-29" fmla="*/ 0 w 6419243"/>
                <a:gd name="connsiteY4-30" fmla="*/ 355600 h 2068251"/>
                <a:gd name="connsiteX0-31" fmla="*/ 386080 w 6419243"/>
                <a:gd name="connsiteY0-32" fmla="*/ 0 h 2078411"/>
                <a:gd name="connsiteX1-33" fmla="*/ 6419243 w 6419243"/>
                <a:gd name="connsiteY1-34" fmla="*/ 10160 h 2078411"/>
                <a:gd name="connsiteX2-35" fmla="*/ 6419243 w 6419243"/>
                <a:gd name="connsiteY2-36" fmla="*/ 2078411 h 2078411"/>
                <a:gd name="connsiteX3-37" fmla="*/ 10160 w 6419243"/>
                <a:gd name="connsiteY3-38" fmla="*/ 2078411 h 2078411"/>
                <a:gd name="connsiteX4-39" fmla="*/ 0 w 6419243"/>
                <a:gd name="connsiteY4-40" fmla="*/ 365760 h 2078411"/>
              </a:gd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19243" h="2078411">
                  <a:moveTo>
                    <a:pt x="386080" y="0"/>
                  </a:moveTo>
                  <a:lnTo>
                    <a:pt x="6419243" y="10160"/>
                  </a:lnTo>
                  <a:lnTo>
                    <a:pt x="6419243" y="2078411"/>
                  </a:lnTo>
                  <a:lnTo>
                    <a:pt x="10160" y="2078411"/>
                  </a:lnTo>
                  <a:cubicBezTo>
                    <a:pt x="10160" y="1388994"/>
                    <a:pt x="0" y="365760"/>
                    <a:pt x="0" y="365760"/>
                  </a:cubicBez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Deflate">
                <a:avLst/>
              </a:prstTxWarp>
            </a:bodyPr>
            <a:lstStyle/>
            <a:p>
              <a:pPr algn="ctr"/>
              <a:r>
                <a:rPr lang="zh-CN" altLang="en-US" smtClean="0">
                  <a:solidFill>
                    <a:schemeClr val="tx1"/>
                  </a:solidFill>
                  <a:latin typeface="楷体" panose="02010609060101010101" pitchFamily="49" charset="-122"/>
                  <a:ea typeface="楷体" panose="02010609060101010101" pitchFamily="49" charset="-122"/>
                </a:rPr>
                <a:t> 秒断正误</a:t>
              </a:r>
              <a:endParaRPr lang="zh-CN" altLang="en-US">
                <a:solidFill>
                  <a:schemeClr val="tx1"/>
                </a:solidFill>
                <a:latin typeface="楷体" panose="02010609060101010101" pitchFamily="49" charset="-122"/>
                <a:ea typeface="楷体" panose="02010609060101010101" pitchFamily="49" charset="-122"/>
              </a:endParaRPr>
            </a:p>
          </p:txBody>
        </p:sp>
        <p:sp>
          <p:nvSpPr>
            <p:cNvPr id="20" name="直角三角形 19"/>
            <p:cNvSpPr/>
            <p:nvPr/>
          </p:nvSpPr>
          <p:spPr>
            <a:xfrm rot="16200000">
              <a:off x="1924247" y="1897266"/>
              <a:ext cx="351297" cy="373078"/>
            </a:xfrm>
            <a:prstGeom prst="r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9868535" y="2089150"/>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19" name="文本框 18"/>
          <p:cNvSpPr txBox="1"/>
          <p:nvPr/>
        </p:nvSpPr>
        <p:spPr>
          <a:xfrm>
            <a:off x="9912350" y="4313555"/>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3" name="文本框 2"/>
          <p:cNvSpPr txBox="1"/>
          <p:nvPr/>
        </p:nvSpPr>
        <p:spPr>
          <a:xfrm>
            <a:off x="9914255" y="3598545"/>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4" name="文本框 3"/>
          <p:cNvSpPr txBox="1"/>
          <p:nvPr/>
        </p:nvSpPr>
        <p:spPr>
          <a:xfrm>
            <a:off x="9963150" y="5768340"/>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5" name="矩形 4"/>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 grpId="0"/>
      <p:bldP spid="4" grpId="0"/>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1"/>
          <p:cNvSpPr txBox="1"/>
          <p:nvPr/>
        </p:nvSpPr>
        <p:spPr>
          <a:xfrm>
            <a:off x="417195" y="1394460"/>
            <a:ext cx="10107295" cy="5262245"/>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细胞呼吸材料的选择和处理</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如果实验材料是绿色植物</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整个装置应遮光处理</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否则植物的光合作用会干扰呼吸速率的测定。</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如果实验材料是种子</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为防止微生物呼吸作用对实验结果的干扰</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应对装置及所测种子进行消毒处理。</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(3)</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如果实验材料是酵母菌</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实验所用的葡萄糖溶液需煮沸</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目的是灭菌</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排除其他微生物的呼吸作用对实验结果造成干扰。</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grpSp>
        <p:nvGrpSpPr>
          <p:cNvPr id="22" name="组合 21"/>
          <p:cNvGrpSpPr/>
          <p:nvPr/>
        </p:nvGrpSpPr>
        <p:grpSpPr>
          <a:xfrm>
            <a:off x="337530" y="873955"/>
            <a:ext cx="1977050" cy="520769"/>
            <a:chOff x="361660" y="683455"/>
            <a:chExt cx="1977050" cy="520769"/>
          </a:xfrm>
        </p:grpSpPr>
        <p:sp>
          <p:nvSpPr>
            <p:cNvPr id="3" name="矩形 2"/>
            <p:cNvSpPr/>
            <p:nvPr/>
          </p:nvSpPr>
          <p:spPr>
            <a:xfrm>
              <a:off x="565725" y="683455"/>
              <a:ext cx="1772985" cy="461665"/>
            </a:xfrm>
            <a:prstGeom prst="rect">
              <a:avLst/>
            </a:prstGeom>
          </p:spPr>
          <p:txBody>
            <a:bodyPr wrap="square">
              <a:spAutoFit/>
            </a:bodyPr>
            <a:lstStyle/>
            <a:p>
              <a:pPr algn="dist"/>
              <a:r>
                <a:rPr lang="zh-CN" altLang="en-US" sz="2400">
                  <a:latin typeface="楷体" panose="02010609060101010101" pitchFamily="49" charset="-122"/>
                  <a:ea typeface="楷体" panose="02010609060101010101" pitchFamily="49" charset="-122"/>
                </a:rPr>
                <a:t>重难点讲透</a:t>
              </a:r>
              <a:endParaRPr lang="zh-CN" altLang="en-US" sz="2400">
                <a:latin typeface="楷体" panose="02010609060101010101" pitchFamily="49" charset="-122"/>
                <a:ea typeface="楷体" panose="02010609060101010101" pitchFamily="49" charset="-122"/>
              </a:endParaRPr>
            </a:p>
          </p:txBody>
        </p:sp>
        <p:cxnSp>
          <p:nvCxnSpPr>
            <p:cNvPr id="24" name="直接连接符 23"/>
            <p:cNvCxnSpPr/>
            <p:nvPr/>
          </p:nvCxnSpPr>
          <p:spPr>
            <a:xfrm>
              <a:off x="565725" y="1145120"/>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1660" y="1204224"/>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stCondLst>
                                    <p:cond delay="0"/>
                                  </p:stCondLst>
                                  <p:iterate type="lt">
                                    <p:tmPct val="10000"/>
                                  </p:iterate>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2">
                                            <p:txEl>
                                              <p:pRg st="2" end="2"/>
                                            </p:txEl>
                                          </p:spTgt>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53" presetClass="entr" presetSubtype="0" fill="hold" nodeType="clickEffect">
                                  <p:stCondLst>
                                    <p:cond delay="0"/>
                                  </p:stCondLst>
                                  <p:iterate type="lt">
                                    <p:tmPct val="10000"/>
                                  </p:iterate>
                                  <p:childTnLst>
                                    <p:set>
                                      <p:cBhvr>
                                        <p:cTn id="13" dur="1" fill="hold">
                                          <p:stCondLst>
                                            <p:cond delay="0"/>
                                          </p:stCondLst>
                                        </p:cTn>
                                        <p:tgtEl>
                                          <p:spTgt spid="2">
                                            <p:txEl>
                                              <p:pRg st="3" end="3"/>
                                            </p:txEl>
                                          </p:spTgt>
                                        </p:tgtEl>
                                        <p:attrNameLst>
                                          <p:attrName>style.visibility</p:attrName>
                                        </p:attrNameLst>
                                      </p:cBhvr>
                                      <p:to>
                                        <p:strVal val="visible"/>
                                      </p:to>
                                    </p:set>
                                    <p:anim calcmode="lin" valueType="num">
                                      <p:cBhvr>
                                        <p:cTn id="14"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任意多边形 1"/>
          <p:cNvSpPr/>
          <p:nvPr/>
        </p:nvSpPr>
        <p:spPr>
          <a:xfrm>
            <a:off x="2444750" y="2516505"/>
            <a:ext cx="927735" cy="927735"/>
          </a:xfrm>
          <a:custGeom>
            <a:gdLst>
              <a:gd name="connsiteX0" fmla="*/ 569 w 1137"/>
              <a:gd name="connsiteY0" fmla="*/ 0 h 1137"/>
              <a:gd name="connsiteX1" fmla="*/ 1137 w 1137"/>
              <a:gd name="connsiteY1" fmla="*/ 569 h 1137"/>
              <a:gd name="connsiteX2" fmla="*/ 569 w 1137"/>
              <a:gd name="connsiteY2" fmla="*/ 1137 h 1137"/>
              <a:gd name="connsiteX3" fmla="*/ 0 w 1137"/>
              <a:gd name="connsiteY3" fmla="*/ 569 h 1137"/>
              <a:gd name="connsiteX4" fmla="*/ 311 w 1137"/>
              <a:gd name="connsiteY4" fmla="*/ 78 h 113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7" h="1137">
                <a:moveTo>
                  <a:pt x="569" y="0"/>
                </a:moveTo>
                <a:cubicBezTo>
                  <a:pt x="882" y="0"/>
                  <a:pt x="1137" y="255"/>
                  <a:pt x="1137" y="569"/>
                </a:cubicBezTo>
                <a:cubicBezTo>
                  <a:pt x="1137" y="882"/>
                  <a:pt x="882" y="1137"/>
                  <a:pt x="569" y="1137"/>
                </a:cubicBezTo>
                <a:cubicBezTo>
                  <a:pt x="255" y="1137"/>
                  <a:pt x="0" y="882"/>
                  <a:pt x="0" y="569"/>
                </a:cubicBezTo>
                <a:cubicBezTo>
                  <a:pt x="0" y="255"/>
                  <a:pt x="264" y="94"/>
                  <a:pt x="311" y="78"/>
                </a:cubicBezTo>
              </a:path>
            </a:pathLst>
          </a:custGeom>
          <a:noFill/>
          <a:ln w="50800">
            <a:gradFill>
              <a:gsLst>
                <a:gs pos="0">
                  <a:schemeClr val="accent1">
                    <a:lumMod val="75000"/>
                    <a:alpha val="100000"/>
                  </a:schemeClr>
                </a:gs>
                <a:gs pos="38000">
                  <a:schemeClr val="accent4">
                    <a:lumMod val="75000"/>
                  </a:schemeClr>
                </a:gs>
                <a:gs pos="94000">
                  <a:srgbClr val="3BA777"/>
                </a:gs>
                <a:gs pos="71000">
                  <a:srgbClr val="FF0000">
                    <a:alpha val="47000"/>
                  </a:srgbClr>
                </a:gs>
              </a:gsLst>
              <a:lin ang="5400000" scaled="1"/>
            </a:gradFill>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chemeClr val="tx2"/>
                </a:solidFill>
                <a:latin typeface="楷体" panose="02010609060101010101" pitchFamily="49" charset="-122"/>
                <a:ea typeface="楷体" panose="02010609060101010101" pitchFamily="49" charset="-122"/>
              </a:rPr>
              <a:t>1</a:t>
            </a:r>
            <a:endParaRPr lang="en-US" altLang="zh-CN" sz="4000">
              <a:solidFill>
                <a:schemeClr val="tx2"/>
              </a:solidFill>
              <a:latin typeface="楷体" panose="02010609060101010101" pitchFamily="49" charset="-122"/>
              <a:ea typeface="楷体" panose="02010609060101010101" pitchFamily="49" charset="-122"/>
            </a:endParaRPr>
          </a:p>
        </p:txBody>
      </p:sp>
      <p:sp>
        <p:nvSpPr>
          <p:cNvPr id="5" name="文本框 4"/>
          <p:cNvSpPr txBox="1"/>
          <p:nvPr/>
        </p:nvSpPr>
        <p:spPr>
          <a:xfrm>
            <a:off x="3475355" y="2516505"/>
            <a:ext cx="5759450" cy="829945"/>
          </a:xfrm>
          <a:prstGeom prst="rect">
            <a:avLst/>
          </a:prstGeom>
          <a:noFill/>
        </p:spPr>
        <p:txBody>
          <a:bodyPr wrap="square" rtlCol="0">
            <a:spAutoFit/>
          </a:bodyPr>
          <a:lstStyle/>
          <a:p>
            <a:pPr defTabSz="1217930">
              <a:lnSpc>
                <a:spcPct val="120000"/>
              </a:lnSpc>
            </a:pPr>
            <a:r>
              <a:rPr lang="zh-CN" altLang="zh-CN" sz="4000" smtClean="0">
                <a:latin typeface="楷体" panose="02010609060101010101" pitchFamily="49" charset="-122"/>
                <a:ea typeface="楷体" panose="02010609060101010101" pitchFamily="49" charset="-122"/>
                <a:sym typeface="+mn-ea"/>
              </a:rPr>
              <a:t>细胞呼吸的方式和过程</a:t>
            </a:r>
            <a:endParaRPr lang="zh-CN" altLang="zh-CN" sz="4000" smtClean="0">
              <a:latin typeface="楷体" panose="02010609060101010101" pitchFamily="49" charset="-122"/>
              <a:ea typeface="楷体" panose="02010609060101010101" pitchFamily="49" charset="-122"/>
              <a:sym typeface="+mn-ea"/>
            </a:endParaRPr>
          </a:p>
        </p:txBody>
      </p:sp>
      <p:sp>
        <p:nvSpPr>
          <p:cNvPr id="3" name="矩形 2"/>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2" name="组合 21"/>
          <p:cNvGrpSpPr/>
          <p:nvPr/>
        </p:nvGrpSpPr>
        <p:grpSpPr>
          <a:xfrm>
            <a:off x="337530" y="873955"/>
            <a:ext cx="1977050" cy="520769"/>
            <a:chOff x="361660" y="683455"/>
            <a:chExt cx="1977050" cy="520769"/>
          </a:xfrm>
        </p:grpSpPr>
        <p:sp>
          <p:nvSpPr>
            <p:cNvPr id="3" name="矩形 2"/>
            <p:cNvSpPr/>
            <p:nvPr/>
          </p:nvSpPr>
          <p:spPr>
            <a:xfrm>
              <a:off x="565725" y="683455"/>
              <a:ext cx="1772985" cy="461665"/>
            </a:xfrm>
            <a:prstGeom prst="rect">
              <a:avLst/>
            </a:prstGeom>
          </p:spPr>
          <p:txBody>
            <a:bodyPr wrap="square">
              <a:spAutoFit/>
            </a:bodyPr>
            <a:lstStyle/>
            <a:p>
              <a:pPr algn="dist"/>
              <a:r>
                <a:rPr lang="zh-CN" altLang="en-US" sz="2400">
                  <a:latin typeface="楷体" panose="02010609060101010101" pitchFamily="49" charset="-122"/>
                  <a:ea typeface="楷体" panose="02010609060101010101" pitchFamily="49" charset="-122"/>
                </a:rPr>
                <a:t>重难点讲透</a:t>
              </a:r>
              <a:endParaRPr lang="zh-CN" altLang="en-US" sz="2400">
                <a:latin typeface="楷体" panose="02010609060101010101" pitchFamily="49" charset="-122"/>
                <a:ea typeface="楷体" panose="02010609060101010101" pitchFamily="49" charset="-122"/>
              </a:endParaRPr>
            </a:p>
          </p:txBody>
        </p:sp>
        <p:cxnSp>
          <p:nvCxnSpPr>
            <p:cNvPr id="24" name="直接连接符 23"/>
            <p:cNvCxnSpPr/>
            <p:nvPr/>
          </p:nvCxnSpPr>
          <p:spPr>
            <a:xfrm>
              <a:off x="565725" y="1145120"/>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1660" y="1204224"/>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08940" y="1555750"/>
            <a:ext cx="10571480" cy="3784600"/>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实验操作中的注意事项</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通入</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瓶的空气中不能含有</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CO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以保证第三个锥形瓶中的澄清石灰水变混浊是由酵母菌有氧呼吸产生的</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CO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所致。</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(2)B</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瓶应封口放置一段时间</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待酵母菌将</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B</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瓶中的氧气消耗完</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再连通盛有澄清石灰水的锥形瓶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确保通入澄清石灰水中的</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CO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是酵母菌无氧呼吸产生的。</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4" name="矩形 3"/>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nodeType="clickEffect">
                                  <p:stCondLst>
                                    <p:cond delay="0"/>
                                  </p:stCondLst>
                                  <p:iterate type="lt">
                                    <p:tmPct val="10000"/>
                                  </p:iterate>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1"/>
          <p:cNvSpPr txBox="1"/>
          <p:nvPr/>
        </p:nvSpPr>
        <p:spPr>
          <a:xfrm>
            <a:off x="273050" y="1478280"/>
            <a:ext cx="11295380" cy="1198880"/>
          </a:xfrm>
          <a:prstGeom prst="rect">
            <a:avLst/>
          </a:prstGeom>
          <a:noFill/>
        </p:spPr>
        <p:txBody>
          <a:bodyPr wrap="square" rtlCol="0" anchor="t">
            <a:spAutoFit/>
          </a:bodyPr>
          <a:lstStyle/>
          <a:p>
            <a:pPr fontAlgn="auto">
              <a:lnSpc>
                <a:spcPct val="150000"/>
              </a:lnSpc>
            </a:pPr>
            <a:r>
              <a:rPr lang="zh-CN" altLang="en-US" sz="2400">
                <a:latin typeface="楷体" panose="02010609060101010101" pitchFamily="49" charset="-122"/>
                <a:ea typeface="楷体" panose="02010609060101010101" pitchFamily="49" charset="-122"/>
                <a:cs typeface="楷体" panose="02010609060101010101" pitchFamily="49" charset="-122"/>
              </a:rPr>
              <a:t>1．实验设计图例</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50000"/>
              </a:lnSpc>
            </a:pPr>
            <a:r>
              <a:rPr lang="zh-CN" altLang="en-US" sz="2400">
                <a:latin typeface="楷体" panose="02010609060101010101" pitchFamily="49" charset="-122"/>
                <a:ea typeface="楷体" panose="02010609060101010101" pitchFamily="49" charset="-122"/>
                <a:cs typeface="楷体" panose="02010609060101010101" pitchFamily="49" charset="-122"/>
              </a:rPr>
              <a:t>欲确认某生物的呼吸类型，应设置两套呼吸装置，如图所示(以发芽种子为例)：</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grpSp>
        <p:nvGrpSpPr>
          <p:cNvPr id="22" name="组合 21"/>
          <p:cNvGrpSpPr/>
          <p:nvPr/>
        </p:nvGrpSpPr>
        <p:grpSpPr>
          <a:xfrm>
            <a:off x="337530" y="873955"/>
            <a:ext cx="1977050" cy="520769"/>
            <a:chOff x="361660" y="683455"/>
            <a:chExt cx="1977050" cy="520769"/>
          </a:xfrm>
        </p:grpSpPr>
        <p:sp>
          <p:nvSpPr>
            <p:cNvPr id="5" name="矩形 4"/>
            <p:cNvSpPr/>
            <p:nvPr/>
          </p:nvSpPr>
          <p:spPr>
            <a:xfrm>
              <a:off x="565725" y="683455"/>
              <a:ext cx="1772985" cy="461665"/>
            </a:xfrm>
            <a:prstGeom prst="rect">
              <a:avLst/>
            </a:prstGeom>
          </p:spPr>
          <p:txBody>
            <a:bodyPr wrap="square">
              <a:spAutoFit/>
            </a:bodyPr>
            <a:lstStyle/>
            <a:p>
              <a:pPr algn="dist"/>
              <a:r>
                <a:rPr lang="zh-CN" altLang="en-US" sz="2400">
                  <a:latin typeface="楷体" panose="02010609060101010101" pitchFamily="49" charset="-122"/>
                  <a:ea typeface="楷体" panose="02010609060101010101" pitchFamily="49" charset="-122"/>
                </a:rPr>
                <a:t>重难点讲透</a:t>
              </a:r>
              <a:endParaRPr lang="zh-CN" altLang="en-US" sz="2400">
                <a:latin typeface="楷体" panose="02010609060101010101" pitchFamily="49" charset="-122"/>
                <a:ea typeface="楷体" panose="02010609060101010101" pitchFamily="49" charset="-122"/>
              </a:endParaRPr>
            </a:p>
          </p:txBody>
        </p:sp>
        <p:cxnSp>
          <p:nvCxnSpPr>
            <p:cNvPr id="24" name="直接连接符 23"/>
            <p:cNvCxnSpPr/>
            <p:nvPr/>
          </p:nvCxnSpPr>
          <p:spPr>
            <a:xfrm>
              <a:off x="565725" y="1145120"/>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1660" y="1204224"/>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2"/>
          <a:srcRect l="34611" t="35511" r="31910" b="37389"/>
          <a:stretch>
            <a:fillRect/>
          </a:stretch>
        </p:blipFill>
        <p:spPr>
          <a:xfrm>
            <a:off x="273050" y="2814955"/>
            <a:ext cx="3758565" cy="3496310"/>
          </a:xfrm>
          <a:prstGeom prst="rect">
            <a:avLst/>
          </a:prstGeom>
        </p:spPr>
      </p:pic>
      <p:sp>
        <p:nvSpPr>
          <p:cNvPr id="8" name="文本框 7"/>
          <p:cNvSpPr txBox="1"/>
          <p:nvPr/>
        </p:nvSpPr>
        <p:spPr>
          <a:xfrm>
            <a:off x="4430395" y="875030"/>
            <a:ext cx="4145280" cy="460375"/>
          </a:xfrm>
          <a:prstGeom prst="rect">
            <a:avLst/>
          </a:prstGeom>
          <a:noFill/>
        </p:spPr>
        <p:txBody>
          <a:bodyPr wrap="none" rtlCol="0">
            <a:spAutoFit/>
          </a:bodyPr>
          <a:lstStyle/>
          <a:p>
            <a:pPr algn="l"/>
            <a:r>
              <a:rPr lang="zh-CN" altLang="en-US" sz="2400">
                <a:latin typeface="楷体" panose="02010609060101010101" pitchFamily="49" charset="-122"/>
                <a:ea typeface="楷体" panose="02010609060101010101" pitchFamily="49" charset="-122"/>
                <a:cs typeface="楷体" panose="02010609060101010101" pitchFamily="49" charset="-122"/>
                <a:sym typeface="+mn-ea"/>
              </a:rPr>
              <a:t>设计实验探究细胞的呼吸方式</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pic>
        <p:nvPicPr>
          <p:cNvPr id="3" name="图片 2"/>
          <p:cNvPicPr>
            <a:picLocks noChangeAspect="1"/>
          </p:cNvPicPr>
          <p:nvPr/>
        </p:nvPicPr>
        <p:blipFill>
          <a:blip r:embed="rId3"/>
          <a:srcRect l="28601" t="26505" r="26483" b="24384"/>
          <a:stretch>
            <a:fillRect/>
          </a:stretch>
        </p:blipFill>
        <p:spPr>
          <a:xfrm>
            <a:off x="4430395" y="2814955"/>
            <a:ext cx="6491605" cy="3496945"/>
          </a:xfrm>
          <a:prstGeom prst="rect">
            <a:avLst/>
          </a:prstGeom>
        </p:spPr>
      </p:pic>
      <p:sp>
        <p:nvSpPr>
          <p:cNvPr id="4" name="矩形 3"/>
          <p:cNvSpPr/>
          <p:nvPr/>
        </p:nvSpPr>
        <p:spPr>
          <a:xfrm>
            <a:off x="4962525" y="3848100"/>
            <a:ext cx="752475"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96025" y="3924300"/>
            <a:ext cx="752475"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62525" y="4820920"/>
            <a:ext cx="752475"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96025" y="4906645"/>
            <a:ext cx="752475"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391275" y="5554345"/>
            <a:ext cx="752475"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72050" y="4449445"/>
            <a:ext cx="752475"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91275" y="4444365"/>
            <a:ext cx="752475"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972050" y="5601970"/>
            <a:ext cx="752475"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4"/>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nodeType="afterGroup">
                            <p:stCondLst>
                              <p:cond delay="500"/>
                            </p:stCondLst>
                            <p:childTnLst>
                              <p:par>
                                <p:cTn id="9" presetID="22" presetClass="exit" presetSubtype="8" fill="hold" grpId="0" nodeType="afterEffect">
                                  <p:stCondLst>
                                    <p:cond delay="0"/>
                                  </p:stCondLst>
                                  <p:childTnLst>
                                    <p:animEffect transition="out" filter="wipe(left)">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afterGroup">
                            <p:stCondLst>
                              <p:cond delay="0"/>
                            </p:stCondLst>
                            <p:childTnLst>
                              <p:par>
                                <p:cTn id="14" presetID="22" presetClass="exit" presetSubtype="8" fill="hold" grpId="0" nodeType="clickEffect">
                                  <p:stCondLst>
                                    <p:cond delay="0"/>
                                  </p:stCondLst>
                                  <p:childTnLst>
                                    <p:animEffect transition="out" filter="wipe(left)">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par>
                          <p:cTn id="17" fill="hold" nodeType="afterGroup">
                            <p:stCondLst>
                              <p:cond delay="500"/>
                            </p:stCondLst>
                            <p:childTnLst>
                              <p:par>
                                <p:cTn id="18" presetID="22" presetClass="exit" presetSubtype="8" fill="hold" grpId="0" nodeType="afterEffect">
                                  <p:stCondLst>
                                    <p:cond delay="0"/>
                                  </p:stCondLst>
                                  <p:childTnLst>
                                    <p:animEffect transition="out" filter="wipe(left)">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afterGroup">
                            <p:stCondLst>
                              <p:cond delay="0"/>
                            </p:stCondLst>
                            <p:childTnLst>
                              <p:par>
                                <p:cTn id="23" presetID="22" presetClass="exit" presetSubtype="8" fill="hold" grpId="0" nodeType="clickEffect">
                                  <p:stCondLst>
                                    <p:cond delay="0"/>
                                  </p:stCondLst>
                                  <p:childTnLst>
                                    <p:animEffect transition="out" filter="wipe(left)">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nodeType="afterGroup">
                            <p:stCondLst>
                              <p:cond delay="500"/>
                            </p:stCondLst>
                            <p:childTnLst>
                              <p:par>
                                <p:cTn id="27" presetID="22" presetClass="exit" presetSubtype="8" fill="hold" grpId="0" nodeType="afterEffect">
                                  <p:stCondLst>
                                    <p:cond delay="0"/>
                                  </p:stCondLst>
                                  <p:childTnLst>
                                    <p:animEffect transition="out" filter="wipe(left)">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afterGroup">
                            <p:stCondLst>
                              <p:cond delay="0"/>
                            </p:stCondLst>
                            <p:childTnLst>
                              <p:par>
                                <p:cTn id="32" presetID="22" presetClass="exit" presetSubtype="8" fill="hold" grpId="0" nodeType="clickEffect">
                                  <p:stCondLst>
                                    <p:cond delay="0"/>
                                  </p:stCondLst>
                                  <p:childTnLst>
                                    <p:animEffect transition="out" filter="wipe(left)">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par>
                          <p:cTn id="35" fill="hold" nodeType="afterGroup">
                            <p:stCondLst>
                              <p:cond delay="500"/>
                            </p:stCondLst>
                            <p:childTnLst>
                              <p:par>
                                <p:cTn id="36" presetID="22" presetClass="exit" presetSubtype="8" fill="hold" grpId="0" nodeType="afterEffect">
                                  <p:stCondLst>
                                    <p:cond delay="0"/>
                                  </p:stCondLst>
                                  <p:childTnLst>
                                    <p:animEffect transition="out" filter="wipe(left)">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4" grpId="0"/>
      <p:bldP spid="7" grpId="0"/>
      <p:bldP spid="12" grpId="0"/>
      <p:bldP spid="13" grpId="0"/>
      <p:bldP spid="10" grpId="0"/>
      <p:bldP spid="9"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1"/>
          <p:cNvSpPr txBox="1"/>
          <p:nvPr/>
        </p:nvSpPr>
        <p:spPr>
          <a:xfrm>
            <a:off x="337820" y="1541780"/>
            <a:ext cx="7813675" cy="2306955"/>
          </a:xfrm>
          <a:prstGeom prst="rect">
            <a:avLst/>
          </a:prstGeom>
          <a:noFill/>
        </p:spPr>
        <p:txBody>
          <a:bodyPr wrap="square" rtlCol="0" anchor="t">
            <a:spAutoFit/>
          </a:bodyPr>
          <a:lstStyle/>
          <a:p>
            <a:pPr fontAlgn="auto">
              <a:lnSpc>
                <a:spcPct val="150000"/>
              </a:lnSpc>
            </a:pPr>
            <a:r>
              <a:rPr lang="en-US" altLang="zh-CN" sz="2400">
                <a:latin typeface="楷体" panose="02010609060101010101" pitchFamily="49" charset="-122"/>
                <a:ea typeface="楷体" panose="02010609060101010101" pitchFamily="49" charset="-122"/>
                <a:cs typeface="楷体" panose="02010609060101010101" pitchFamily="49" charset="-122"/>
              </a:rPr>
              <a:t>2</a:t>
            </a:r>
            <a:r>
              <a:rPr lang="zh-CN" altLang="en-US" sz="2400">
                <a:latin typeface="楷体" panose="02010609060101010101" pitchFamily="49" charset="-122"/>
                <a:ea typeface="楷体" panose="02010609060101010101" pitchFamily="49" charset="-122"/>
                <a:cs typeface="楷体" panose="02010609060101010101" pitchFamily="49" charset="-122"/>
              </a:rPr>
              <a:t>.物理误差的校正</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50000"/>
              </a:lnSpc>
            </a:pPr>
            <a:r>
              <a:rPr lang="zh-CN" altLang="en-US" sz="2400">
                <a:latin typeface="楷体" panose="02010609060101010101" pitchFamily="49" charset="-122"/>
                <a:ea typeface="楷体" panose="02010609060101010101" pitchFamily="49" charset="-122"/>
                <a:cs typeface="楷体" panose="02010609060101010101" pitchFamily="49" charset="-122"/>
              </a:rPr>
              <a:t>为使实验结果精确，除减少无关变量的干扰外，还应设置对照装置。对照装置与装置二相比，不同点是用“煮熟的种子”代替“发芽种子”，其余均相同。</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grpSp>
        <p:nvGrpSpPr>
          <p:cNvPr id="22" name="组合 21"/>
          <p:cNvGrpSpPr/>
          <p:nvPr/>
        </p:nvGrpSpPr>
        <p:grpSpPr>
          <a:xfrm>
            <a:off x="337530" y="873955"/>
            <a:ext cx="1977050" cy="520769"/>
            <a:chOff x="361660" y="683455"/>
            <a:chExt cx="1977050" cy="520769"/>
          </a:xfrm>
        </p:grpSpPr>
        <p:sp>
          <p:nvSpPr>
            <p:cNvPr id="5" name="矩形 4"/>
            <p:cNvSpPr/>
            <p:nvPr/>
          </p:nvSpPr>
          <p:spPr>
            <a:xfrm>
              <a:off x="565725" y="683455"/>
              <a:ext cx="1772985" cy="461665"/>
            </a:xfrm>
            <a:prstGeom prst="rect">
              <a:avLst/>
            </a:prstGeom>
          </p:spPr>
          <p:txBody>
            <a:bodyPr wrap="square">
              <a:spAutoFit/>
            </a:bodyPr>
            <a:lstStyle/>
            <a:p>
              <a:pPr algn="dist"/>
              <a:r>
                <a:rPr lang="zh-CN" altLang="en-US" sz="2400">
                  <a:latin typeface="楷体" panose="02010609060101010101" pitchFamily="49" charset="-122"/>
                  <a:ea typeface="楷体" panose="02010609060101010101" pitchFamily="49" charset="-122"/>
                </a:rPr>
                <a:t>重难点讲透</a:t>
              </a:r>
              <a:endParaRPr lang="zh-CN" altLang="en-US" sz="2400">
                <a:latin typeface="楷体" panose="02010609060101010101" pitchFamily="49" charset="-122"/>
                <a:ea typeface="楷体" panose="02010609060101010101" pitchFamily="49" charset="-122"/>
              </a:endParaRPr>
            </a:p>
          </p:txBody>
        </p:sp>
        <p:cxnSp>
          <p:nvCxnSpPr>
            <p:cNvPr id="24" name="直接连接符 23"/>
            <p:cNvCxnSpPr/>
            <p:nvPr/>
          </p:nvCxnSpPr>
          <p:spPr>
            <a:xfrm>
              <a:off x="565725" y="1145120"/>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1660" y="1204224"/>
              <a:ext cx="88649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2"/>
          <a:srcRect l="36978" t="49795" r="40144" b="15160"/>
          <a:stretch>
            <a:fillRect/>
          </a:stretch>
        </p:blipFill>
        <p:spPr>
          <a:xfrm>
            <a:off x="8310880" y="1087755"/>
            <a:ext cx="2575560" cy="2713990"/>
          </a:xfrm>
          <a:prstGeom prst="rect">
            <a:avLst/>
          </a:prstGeom>
        </p:spPr>
      </p:pic>
      <p:sp>
        <p:nvSpPr>
          <p:cNvPr id="4" name="文本框 3"/>
          <p:cNvSpPr txBox="1"/>
          <p:nvPr/>
        </p:nvSpPr>
        <p:spPr>
          <a:xfrm>
            <a:off x="254635" y="3964940"/>
            <a:ext cx="10631805" cy="2122805"/>
          </a:xfrm>
          <a:prstGeom prst="rect">
            <a:avLst/>
          </a:prstGeom>
          <a:noFill/>
        </p:spPr>
        <p:txBody>
          <a:bodyPr wrap="square" rtlCol="0" anchor="t">
            <a:spAutoFit/>
          </a:bodyPr>
          <a:lstStyle/>
          <a:p>
            <a:pPr fontAlgn="auto">
              <a:lnSpc>
                <a:spcPct val="150000"/>
              </a:lnSpc>
            </a:pPr>
            <a:r>
              <a:rPr lang="zh-CN" altLang="en-US" sz="2200">
                <a:latin typeface="楷体" panose="02010609060101010101" pitchFamily="49" charset="-122"/>
                <a:ea typeface="楷体" panose="02010609060101010101" pitchFamily="49" charset="-122"/>
                <a:cs typeface="楷体" panose="02010609060101010101" pitchFamily="49" charset="-122"/>
              </a:rPr>
              <a:t>特别提醒</a:t>
            </a:r>
            <a:endParaRPr lang="zh-CN" altLang="en-US" sz="2200">
              <a:latin typeface="楷体" panose="02010609060101010101" pitchFamily="49" charset="-122"/>
              <a:ea typeface="楷体" panose="02010609060101010101" pitchFamily="49" charset="-122"/>
              <a:cs typeface="楷体" panose="02010609060101010101" pitchFamily="49" charset="-122"/>
            </a:endParaRPr>
          </a:p>
          <a:p>
            <a:pPr fontAlgn="auto">
              <a:lnSpc>
                <a:spcPct val="150000"/>
              </a:lnSpc>
            </a:pPr>
            <a:r>
              <a:rPr lang="zh-CN" altLang="en-US" sz="2200">
                <a:latin typeface="楷体" panose="02010609060101010101" pitchFamily="49" charset="-122"/>
                <a:ea typeface="楷体" panose="02010609060101010101" pitchFamily="49" charset="-122"/>
                <a:cs typeface="楷体" panose="02010609060101010101" pitchFamily="49" charset="-122"/>
              </a:rPr>
              <a:t>(1)为防止微生物呼吸对实验结果干扰，应将装置进行</a:t>
            </a:r>
            <a:r>
              <a:rPr lang="zh-CN" altLang="en-US" sz="2200" b="1">
                <a:solidFill>
                  <a:srgbClr val="FF0000"/>
                </a:solidFill>
                <a:latin typeface="楷体" panose="02010609060101010101" pitchFamily="49" charset="-122"/>
                <a:ea typeface="楷体" panose="02010609060101010101" pitchFamily="49" charset="-122"/>
                <a:cs typeface="楷体" panose="02010609060101010101" pitchFamily="49" charset="-122"/>
              </a:rPr>
              <a:t>灭菌</a:t>
            </a:r>
            <a:r>
              <a:rPr lang="zh-CN" altLang="en-US" sz="2200">
                <a:latin typeface="楷体" panose="02010609060101010101" pitchFamily="49" charset="-122"/>
                <a:ea typeface="楷体" panose="02010609060101010101" pitchFamily="49" charset="-122"/>
                <a:cs typeface="楷体" panose="02010609060101010101" pitchFamily="49" charset="-122"/>
              </a:rPr>
              <a:t>，所测种子进行</a:t>
            </a:r>
            <a:r>
              <a:rPr lang="zh-CN" altLang="en-US" sz="2200" b="1">
                <a:solidFill>
                  <a:srgbClr val="FF0000"/>
                </a:solidFill>
                <a:latin typeface="楷体" panose="02010609060101010101" pitchFamily="49" charset="-122"/>
                <a:ea typeface="楷体" panose="02010609060101010101" pitchFamily="49" charset="-122"/>
                <a:cs typeface="楷体" panose="02010609060101010101" pitchFamily="49" charset="-122"/>
              </a:rPr>
              <a:t>消毒</a:t>
            </a:r>
            <a:r>
              <a:rPr lang="zh-CN" altLang="en-US" sz="2200">
                <a:latin typeface="楷体" panose="02010609060101010101" pitchFamily="49" charset="-122"/>
                <a:ea typeface="楷体" panose="02010609060101010101" pitchFamily="49" charset="-122"/>
                <a:cs typeface="楷体" panose="02010609060101010101" pitchFamily="49" charset="-122"/>
              </a:rPr>
              <a:t>处理。</a:t>
            </a:r>
            <a:endParaRPr lang="zh-CN" altLang="en-US" sz="2200">
              <a:latin typeface="楷体" panose="02010609060101010101" pitchFamily="49" charset="-122"/>
              <a:ea typeface="楷体" panose="02010609060101010101" pitchFamily="49" charset="-122"/>
              <a:cs typeface="楷体" panose="02010609060101010101" pitchFamily="49" charset="-122"/>
            </a:endParaRPr>
          </a:p>
          <a:p>
            <a:pPr fontAlgn="auto">
              <a:lnSpc>
                <a:spcPct val="150000"/>
              </a:lnSpc>
            </a:pPr>
            <a:r>
              <a:rPr lang="zh-CN" altLang="en-US" sz="2200">
                <a:latin typeface="楷体" panose="02010609060101010101" pitchFamily="49" charset="-122"/>
                <a:ea typeface="楷体" panose="02010609060101010101" pitchFamily="49" charset="-122"/>
                <a:cs typeface="楷体" panose="02010609060101010101" pitchFamily="49" charset="-122"/>
              </a:rPr>
              <a:t>(2)若选用绿色植物作实验材料，测定</a:t>
            </a:r>
            <a:r>
              <a:rPr lang="zh-CN" altLang="en-US" sz="2200" b="1">
                <a:solidFill>
                  <a:srgbClr val="FF0000"/>
                </a:solidFill>
                <a:latin typeface="楷体" panose="02010609060101010101" pitchFamily="49" charset="-122"/>
                <a:ea typeface="楷体" panose="02010609060101010101" pitchFamily="49" charset="-122"/>
                <a:cs typeface="楷体" panose="02010609060101010101" pitchFamily="49" charset="-122"/>
              </a:rPr>
              <a:t>细胞呼吸速率</a:t>
            </a:r>
            <a:r>
              <a:rPr lang="zh-CN" altLang="en-US" sz="2200">
                <a:latin typeface="楷体" panose="02010609060101010101" pitchFamily="49" charset="-122"/>
                <a:ea typeface="楷体" panose="02010609060101010101" pitchFamily="49" charset="-122"/>
                <a:cs typeface="楷体" panose="02010609060101010101" pitchFamily="49" charset="-122"/>
              </a:rPr>
              <a:t>，需将整个装置进行</a:t>
            </a:r>
            <a:r>
              <a:rPr lang="zh-CN" altLang="en-US" sz="2200" b="1">
                <a:solidFill>
                  <a:srgbClr val="FF0000"/>
                </a:solidFill>
                <a:latin typeface="楷体" panose="02010609060101010101" pitchFamily="49" charset="-122"/>
                <a:ea typeface="楷体" panose="02010609060101010101" pitchFamily="49" charset="-122"/>
                <a:cs typeface="楷体" panose="02010609060101010101" pitchFamily="49" charset="-122"/>
              </a:rPr>
              <a:t>遮光</a:t>
            </a:r>
            <a:r>
              <a:rPr lang="zh-CN" altLang="en-US" sz="2200">
                <a:latin typeface="楷体" panose="02010609060101010101" pitchFamily="49" charset="-122"/>
                <a:ea typeface="楷体" panose="02010609060101010101" pitchFamily="49" charset="-122"/>
                <a:cs typeface="楷体" panose="02010609060101010101" pitchFamily="49" charset="-122"/>
              </a:rPr>
              <a:t>处理，否则植物的光合作用会干扰呼吸速率的测定。</a:t>
            </a:r>
            <a:endParaRPr lang="zh-CN" altLang="en-US" sz="2200">
              <a:latin typeface="楷体" panose="02010609060101010101" pitchFamily="49" charset="-122"/>
              <a:ea typeface="楷体" panose="02010609060101010101" pitchFamily="49" charset="-122"/>
              <a:cs typeface="楷体" panose="02010609060101010101" pitchFamily="49" charset="-122"/>
            </a:endParaRPr>
          </a:p>
        </p:txBody>
      </p:sp>
      <p:sp>
        <p:nvSpPr>
          <p:cNvPr id="6" name="矩形 5"/>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98914" name="文本框 2598913"/>
          <p:cNvSpPr txBox="1"/>
          <p:nvPr/>
        </p:nvSpPr>
        <p:spPr>
          <a:xfrm>
            <a:off x="262890" y="1518285"/>
            <a:ext cx="10774680" cy="4548505"/>
          </a:xfrm>
          <a:prstGeom prst="rect">
            <a:avLst/>
          </a:prstGeom>
          <a:noFill/>
          <a:ln w="9525">
            <a:noFill/>
          </a:ln>
        </p:spPr>
        <p:txBody>
          <a:bodyPr wrap="square" lIns="117227" tIns="58614" rIns="117227" bIns="58614">
            <a:spAutoFit/>
          </a:bodyPr>
          <a:lstStyle/>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不定项选择</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如图为细胞呼吸过程简图</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其中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①</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⑤</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为不同过程。下列叙述错误的是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原核细胞的过程</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①</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发生在细胞质基质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真核细</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胞的过程</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③</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发生在线粒体基质</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B.</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酵母菌在有氧条件下会发生图中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①②③</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过程</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无氧条件下发生图中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①⑤</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过程</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C.</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图中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[H]</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存在的形式主要为</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NADPH,</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过程</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④⑤</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不产生</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ATP</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D.②④⑤</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过程存在差异的主要原因是起催化作用的酶不同</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2598915" name="21fswr216.jpg" descr="id:2147526226;FounderCES"/>
          <p:cNvPicPr>
            <a:picLocks noChangeAspect="1"/>
          </p:cNvPicPr>
          <p:nvPr/>
        </p:nvPicPr>
        <p:blipFill>
          <a:blip r:embed="rId2"/>
          <a:stretch>
            <a:fillRect/>
          </a:stretch>
        </p:blipFill>
        <p:spPr>
          <a:xfrm>
            <a:off x="7803515" y="2534285"/>
            <a:ext cx="3921125" cy="2151063"/>
          </a:xfrm>
          <a:prstGeom prst="rect">
            <a:avLst/>
          </a:prstGeom>
          <a:noFill/>
          <a:ln w="9525">
            <a:noFill/>
          </a:ln>
        </p:spPr>
      </p:pic>
      <p:grpSp>
        <p:nvGrpSpPr>
          <p:cNvPr id="5" name="组合 4"/>
          <p:cNvGrpSpPr/>
          <p:nvPr/>
        </p:nvGrpSpPr>
        <p:grpSpPr>
          <a:xfrm>
            <a:off x="262890" y="922655"/>
            <a:ext cx="1782445" cy="460375"/>
            <a:chOff x="829" y="1166"/>
            <a:chExt cx="2807" cy="725"/>
          </a:xfrm>
        </p:grpSpPr>
        <p:sp>
          <p:nvSpPr>
            <p:cNvPr id="15" name="矩形 14"/>
            <p:cNvSpPr/>
            <p:nvPr/>
          </p:nvSpPr>
          <p:spPr>
            <a:xfrm>
              <a:off x="829" y="1166"/>
              <a:ext cx="2792" cy="725"/>
            </a:xfrm>
            <a:prstGeom prst="rect">
              <a:avLst/>
            </a:prstGeom>
          </p:spPr>
          <p:txBody>
            <a:bodyPr wrap="square">
              <a:spAutoFit/>
            </a:bodyPr>
            <a:lstStyle/>
            <a:p>
              <a:pPr algn="dist"/>
              <a:r>
                <a:rPr lang="zh-CN" altLang="zh-CN" sz="2400">
                  <a:latin typeface="楷体" panose="02010609060101010101" pitchFamily="49" charset="-122"/>
                  <a:ea typeface="楷体" panose="02010609060101010101" pitchFamily="49" charset="-122"/>
                </a:rPr>
                <a:t>习题演练</a:t>
              </a:r>
              <a:endParaRPr lang="zh-CN" altLang="zh-CN" sz="2400">
                <a:latin typeface="楷体" panose="02010609060101010101" pitchFamily="49" charset="-122"/>
                <a:ea typeface="楷体" panose="02010609060101010101" pitchFamily="49" charset="-122"/>
              </a:endParaRPr>
            </a:p>
          </p:txBody>
        </p:sp>
        <p:sp>
          <p:nvSpPr>
            <p:cNvPr id="11" name="半闭框 10"/>
            <p:cNvSpPr/>
            <p:nvPr/>
          </p:nvSpPr>
          <p:spPr>
            <a:xfrm>
              <a:off x="919" y="1226"/>
              <a:ext cx="307" cy="429"/>
            </a:xfrm>
            <a:prstGeom prst="halfFrame">
              <a:avLst>
                <a:gd name="adj1" fmla="val 14930"/>
                <a:gd name="adj2" fmla="val 13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p:cNvSpPr/>
            <p:nvPr/>
          </p:nvSpPr>
          <p:spPr>
            <a:xfrm rot="10800000">
              <a:off x="3329" y="1389"/>
              <a:ext cx="307" cy="429"/>
            </a:xfrm>
            <a:prstGeom prst="halfFrame">
              <a:avLst>
                <a:gd name="adj1" fmla="val 14930"/>
                <a:gd name="adj2" fmla="val 13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6" name="椭圆 25"/>
          <p:cNvSpPr/>
          <p:nvPr/>
        </p:nvSpPr>
        <p:spPr>
          <a:xfrm>
            <a:off x="3701415" y="3298190"/>
            <a:ext cx="750570" cy="46609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106545" y="4982210"/>
            <a:ext cx="973455" cy="46609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712595" y="2138680"/>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AC</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3" name="矩形 2"/>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18" grpId="0"/>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626562" name="文本框 2626561"/>
          <p:cNvSpPr txBox="1"/>
          <p:nvPr/>
        </p:nvSpPr>
        <p:spPr>
          <a:xfrm>
            <a:off x="262573" y="1336358"/>
            <a:ext cx="11261725" cy="1778635"/>
          </a:xfrm>
          <a:prstGeom prst="rect">
            <a:avLst/>
          </a:prstGeom>
          <a:noFill/>
          <a:ln w="9525">
            <a:noFill/>
          </a:ln>
        </p:spPr>
        <p:txBody>
          <a:bodyPr lIns="117227" tIns="58614" rIns="117227" bIns="58614">
            <a:spAutoFit/>
          </a:bodyPr>
          <a:lstStyle/>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不定项选择</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人的骨骼肌细胞中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含量仅够剧烈运动时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3 s</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以内的能量供给。运动员参加短跑比赛过程中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肌细胞中</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的相对含量随时间的变化如图所示。</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下列叙述正确的是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2626563" name="21fswr220a.jpg" descr="id:2147526395;FounderCES"/>
          <p:cNvPicPr>
            <a:picLocks noChangeAspect="1"/>
          </p:cNvPicPr>
          <p:nvPr/>
        </p:nvPicPr>
        <p:blipFill>
          <a:blip r:embed="rId2"/>
          <a:stretch>
            <a:fillRect/>
          </a:stretch>
        </p:blipFill>
        <p:spPr>
          <a:xfrm>
            <a:off x="8602980" y="2941320"/>
            <a:ext cx="2988945" cy="2106295"/>
          </a:xfrm>
          <a:prstGeom prst="rect">
            <a:avLst/>
          </a:prstGeom>
          <a:noFill/>
          <a:ln w="9525">
            <a:noFill/>
          </a:ln>
        </p:spPr>
      </p:pic>
      <p:grpSp>
        <p:nvGrpSpPr>
          <p:cNvPr id="5" name="组合 4"/>
          <p:cNvGrpSpPr/>
          <p:nvPr/>
        </p:nvGrpSpPr>
        <p:grpSpPr>
          <a:xfrm>
            <a:off x="262890" y="922655"/>
            <a:ext cx="1782445" cy="460375"/>
            <a:chOff x="829" y="1166"/>
            <a:chExt cx="2807" cy="725"/>
          </a:xfrm>
        </p:grpSpPr>
        <p:sp>
          <p:nvSpPr>
            <p:cNvPr id="15" name="矩形 14"/>
            <p:cNvSpPr/>
            <p:nvPr/>
          </p:nvSpPr>
          <p:spPr>
            <a:xfrm>
              <a:off x="829" y="1166"/>
              <a:ext cx="2792" cy="725"/>
            </a:xfrm>
            <a:prstGeom prst="rect">
              <a:avLst/>
            </a:prstGeom>
          </p:spPr>
          <p:txBody>
            <a:bodyPr wrap="square">
              <a:spAutoFit/>
            </a:bodyPr>
            <a:lstStyle/>
            <a:p>
              <a:pPr algn="dist"/>
              <a:r>
                <a:rPr lang="zh-CN" altLang="zh-CN" sz="2400">
                  <a:latin typeface="楷体" panose="02010609060101010101" pitchFamily="49" charset="-122"/>
                  <a:ea typeface="楷体" panose="02010609060101010101" pitchFamily="49" charset="-122"/>
                </a:rPr>
                <a:t>习题演练</a:t>
              </a:r>
              <a:endParaRPr lang="zh-CN" altLang="zh-CN" sz="2400">
                <a:latin typeface="楷体" panose="02010609060101010101" pitchFamily="49" charset="-122"/>
                <a:ea typeface="楷体" panose="02010609060101010101" pitchFamily="49" charset="-122"/>
              </a:endParaRPr>
            </a:p>
          </p:txBody>
        </p:sp>
        <p:sp>
          <p:nvSpPr>
            <p:cNvPr id="11" name="半闭框 10"/>
            <p:cNvSpPr/>
            <p:nvPr/>
          </p:nvSpPr>
          <p:spPr>
            <a:xfrm>
              <a:off x="919" y="1226"/>
              <a:ext cx="307" cy="429"/>
            </a:xfrm>
            <a:prstGeom prst="halfFrame">
              <a:avLst>
                <a:gd name="adj1" fmla="val 14930"/>
                <a:gd name="adj2" fmla="val 13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p:cNvSpPr/>
            <p:nvPr/>
          </p:nvSpPr>
          <p:spPr>
            <a:xfrm rot="10800000">
              <a:off x="3329" y="1389"/>
              <a:ext cx="307" cy="429"/>
            </a:xfrm>
            <a:prstGeom prst="halfFrame">
              <a:avLst>
                <a:gd name="adj1" fmla="val 14930"/>
                <a:gd name="adj2" fmla="val 13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p:cNvSpPr txBox="1"/>
          <p:nvPr/>
        </p:nvSpPr>
        <p:spPr>
          <a:xfrm>
            <a:off x="262890" y="3029585"/>
            <a:ext cx="7844155" cy="3415030"/>
          </a:xfrm>
          <a:prstGeom prst="rect">
            <a:avLst/>
          </a:prstGeom>
          <a:noFill/>
        </p:spPr>
        <p:txBody>
          <a:bodyPr wrap="square" rtlCol="0" anchor="t">
            <a:spAutoFit/>
          </a:bodyPr>
          <a:lstStyle/>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A.AB</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段</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水解释放的能量主要用于肌肉收缩</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B.BC</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段</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合成大于</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水解</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含量上升的能量来源主要是有氧呼吸</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C.</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跑步时可能会感觉肌肉酸痛</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主要是无氧呼吸产生的乳酸引起的</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D.</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无论</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AB</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段还是</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BC</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段都既有</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的合成</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又有</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的分解</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18" name="文本框 17"/>
          <p:cNvSpPr txBox="1"/>
          <p:nvPr/>
        </p:nvSpPr>
        <p:spPr>
          <a:xfrm>
            <a:off x="3086735" y="2529840"/>
            <a:ext cx="892175"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ACD</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3" name="矩形 2"/>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640898" name="文本框 2640897"/>
          <p:cNvSpPr txBox="1"/>
          <p:nvPr/>
        </p:nvSpPr>
        <p:spPr>
          <a:xfrm>
            <a:off x="202883" y="1328738"/>
            <a:ext cx="11261725" cy="5102860"/>
          </a:xfrm>
          <a:prstGeom prst="rect">
            <a:avLst/>
          </a:prstGeom>
          <a:noFill/>
          <a:ln w="9525">
            <a:noFill/>
          </a:ln>
        </p:spPr>
        <p:txBody>
          <a:bodyPr lIns="117227" tIns="58614" rIns="117227" bIns="58614">
            <a:spAutoFit/>
          </a:bodyPr>
          <a:lstStyle/>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3.(</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不定项选择</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如图表示的是测定保温桶</a:t>
            </a:r>
            <a:r>
              <a:rPr lang="en-US" altLang="zh-CN" sz="2400" err="1">
                <a:solidFill>
                  <a:srgbClr val="000000"/>
                </a:solidFill>
                <a:latin typeface="楷体" panose="02010609060101010101" pitchFamily="49" charset="-122"/>
                <a:ea typeface="楷体" panose="02010609060101010101" pitchFamily="49" charset="-122"/>
                <a:cs typeface="楷体" panose="02010609060101010101" pitchFamily="49" charset="-122"/>
              </a:rPr>
              <a:t>(500 mL)</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内温度变化的实验装置。</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保温桶内加入</a:t>
            </a:r>
            <a:r>
              <a:rPr lang="en-US" altLang="zh-CN" sz="2400" err="1">
                <a:solidFill>
                  <a:srgbClr val="000000"/>
                </a:solidFill>
                <a:latin typeface="楷体" panose="02010609060101010101" pitchFamily="49" charset="-122"/>
                <a:ea typeface="楷体" panose="02010609060101010101" pitchFamily="49" charset="-122"/>
                <a:cs typeface="楷体" panose="02010609060101010101" pitchFamily="49" charset="-122"/>
              </a:rPr>
              <a:t>240 mL</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质量浓度为</a:t>
            </a:r>
            <a:r>
              <a:rPr lang="en-US" altLang="zh-CN" sz="2400" err="1">
                <a:solidFill>
                  <a:srgbClr val="000000"/>
                </a:solidFill>
                <a:latin typeface="楷体" panose="02010609060101010101" pitchFamily="49" charset="-122"/>
                <a:ea typeface="楷体" panose="02010609060101010101" pitchFamily="49" charset="-122"/>
                <a:cs typeface="楷体" panose="02010609060101010101" pitchFamily="49" charset="-122"/>
              </a:rPr>
              <a:t>0.1 g/mL</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的煮沸后冷却的葡萄糖溶液和</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10 g</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活性干酵母。下列说法正确的是</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若液面铺满石蜡油</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温度计读数的变化量即为酵母菌</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无氧呼吸释放的热量</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B.</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该实验装置可比较酵母菌有氧呼吸和无氧呼吸放出热</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量的多少</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C.</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葡萄糖溶液煮沸的主要目的是控制实验的无关变量</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15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rPr>
              <a:t>D.</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rPr>
              <a:t>实验应增加一个不加入干酵母的相同装置作对照</a:t>
            </a:r>
            <a:endPar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2640899" name="20fswr471.jpg" descr="id:2147526523;FounderCES"/>
          <p:cNvPicPr>
            <a:picLocks noChangeAspect="1"/>
          </p:cNvPicPr>
          <p:nvPr/>
        </p:nvPicPr>
        <p:blipFill>
          <a:blip r:embed="rId2"/>
          <a:stretch>
            <a:fillRect/>
          </a:stretch>
        </p:blipFill>
        <p:spPr>
          <a:xfrm>
            <a:off x="8426450" y="2901950"/>
            <a:ext cx="2308225" cy="3096260"/>
          </a:xfrm>
          <a:prstGeom prst="rect">
            <a:avLst/>
          </a:prstGeom>
          <a:noFill/>
          <a:ln w="9525">
            <a:noFill/>
          </a:ln>
        </p:spPr>
      </p:pic>
      <p:grpSp>
        <p:nvGrpSpPr>
          <p:cNvPr id="5" name="组合 4"/>
          <p:cNvGrpSpPr/>
          <p:nvPr/>
        </p:nvGrpSpPr>
        <p:grpSpPr>
          <a:xfrm>
            <a:off x="262890" y="922655"/>
            <a:ext cx="1782445" cy="460375"/>
            <a:chOff x="829" y="1166"/>
            <a:chExt cx="2807" cy="725"/>
          </a:xfrm>
        </p:grpSpPr>
        <p:sp>
          <p:nvSpPr>
            <p:cNvPr id="15" name="矩形 14"/>
            <p:cNvSpPr/>
            <p:nvPr/>
          </p:nvSpPr>
          <p:spPr>
            <a:xfrm>
              <a:off x="829" y="1166"/>
              <a:ext cx="2792" cy="725"/>
            </a:xfrm>
            <a:prstGeom prst="rect">
              <a:avLst/>
            </a:prstGeom>
          </p:spPr>
          <p:txBody>
            <a:bodyPr wrap="square">
              <a:spAutoFit/>
            </a:bodyPr>
            <a:lstStyle/>
            <a:p>
              <a:pPr algn="dist"/>
              <a:r>
                <a:rPr lang="zh-CN" altLang="zh-CN" sz="2400">
                  <a:latin typeface="楷体" panose="02010609060101010101" pitchFamily="49" charset="-122"/>
                  <a:ea typeface="楷体" panose="02010609060101010101" pitchFamily="49" charset="-122"/>
                </a:rPr>
                <a:t>习题演练</a:t>
              </a:r>
              <a:endParaRPr lang="zh-CN" altLang="zh-CN" sz="2400">
                <a:latin typeface="楷体" panose="02010609060101010101" pitchFamily="49" charset="-122"/>
                <a:ea typeface="楷体" panose="02010609060101010101" pitchFamily="49" charset="-122"/>
              </a:endParaRPr>
            </a:p>
          </p:txBody>
        </p:sp>
        <p:sp>
          <p:nvSpPr>
            <p:cNvPr id="11" name="半闭框 10"/>
            <p:cNvSpPr/>
            <p:nvPr/>
          </p:nvSpPr>
          <p:spPr>
            <a:xfrm>
              <a:off x="919" y="1226"/>
              <a:ext cx="307" cy="429"/>
            </a:xfrm>
            <a:prstGeom prst="halfFrame">
              <a:avLst>
                <a:gd name="adj1" fmla="val 14930"/>
                <a:gd name="adj2" fmla="val 13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p:cNvSpPr/>
            <p:nvPr/>
          </p:nvSpPr>
          <p:spPr>
            <a:xfrm rot="10800000">
              <a:off x="3329" y="1389"/>
              <a:ext cx="307" cy="429"/>
            </a:xfrm>
            <a:prstGeom prst="halfFrame">
              <a:avLst>
                <a:gd name="adj1" fmla="val 14930"/>
                <a:gd name="adj2" fmla="val 13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6" name="椭圆 25"/>
          <p:cNvSpPr/>
          <p:nvPr/>
        </p:nvSpPr>
        <p:spPr>
          <a:xfrm>
            <a:off x="6125210" y="5349875"/>
            <a:ext cx="1247140" cy="46609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671060" y="2508250"/>
            <a:ext cx="892175"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ABD</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40901" name="New picture" hidden="1"/>
          <p:cNvPicPr/>
          <p:nvPr/>
        </p:nvPicPr>
        <p:blipFill>
          <a:blip r:embed="rId3"/>
          <a:stretch>
            <a:fillRect/>
          </a:stretch>
        </p:blipFill>
        <p:spPr>
          <a:xfrm>
            <a:off x="10744200" y="11353800"/>
            <a:ext cx="304800" cy="368300"/>
          </a:xfrm>
          <a:prstGeom prst="cube">
            <a:avLst/>
          </a:prstGeom>
        </p:spPr>
      </p:pic>
    </p:spTree>
    <p:custDataLst>
      <p:tags r:id="rId4"/>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18790" name="Text Box 6"/>
          <p:cNvSpPr txBox="1"/>
          <p:nvPr/>
        </p:nvSpPr>
        <p:spPr>
          <a:xfrm>
            <a:off x="314325" y="2478405"/>
            <a:ext cx="11254105" cy="1691640"/>
          </a:xfrm>
          <a:prstGeom prst="rect">
            <a:avLst/>
          </a:prstGeom>
          <a:noFill/>
          <a:ln w="9525">
            <a:noFill/>
          </a:ln>
        </p:spPr>
        <p:txBody>
          <a:bodyPr wrap="square" anchor="t">
            <a:spAutoFit/>
          </a:bodyPr>
          <a:lstStyle/>
          <a:p>
            <a:pPr fontAlgn="auto">
              <a:lnSpc>
                <a:spcPct val="200000"/>
              </a:lnSpc>
            </a:pPr>
            <a:r>
              <a:rPr lang="zh-CN" altLang="en-US" sz="2600" noProof="1">
                <a:effectLst/>
                <a:latin typeface="楷体" panose="02010609060101010101" pitchFamily="49" charset="-122"/>
                <a:ea typeface="楷体" panose="02010609060101010101" pitchFamily="49" charset="-122"/>
                <a:cs typeface="楷体" panose="02010609060101010101" pitchFamily="49" charset="-122"/>
              </a:rPr>
              <a:t>是指有机物在细胞内经过一系列的氧化分解，生成二氧化碳或其他产物，</a:t>
            </a:r>
            <a:endParaRPr lang="zh-CN" altLang="en-US" sz="2600" noProof="1">
              <a:effectLst/>
              <a:latin typeface="楷体" panose="02010609060101010101" pitchFamily="49" charset="-122"/>
              <a:ea typeface="楷体" panose="02010609060101010101" pitchFamily="49" charset="-122"/>
              <a:cs typeface="楷体" panose="02010609060101010101" pitchFamily="49" charset="-122"/>
            </a:endParaRPr>
          </a:p>
          <a:p>
            <a:pPr fontAlgn="auto">
              <a:lnSpc>
                <a:spcPct val="200000"/>
              </a:lnSpc>
            </a:pPr>
            <a:r>
              <a:rPr lang="zh-CN" altLang="en-US" sz="2600" noProof="1">
                <a:effectLst/>
                <a:latin typeface="楷体" panose="02010609060101010101" pitchFamily="49" charset="-122"/>
                <a:ea typeface="楷体" panose="02010609060101010101" pitchFamily="49" charset="-122"/>
                <a:cs typeface="楷体" panose="02010609060101010101" pitchFamily="49" charset="-122"/>
              </a:rPr>
              <a:t>释放出能量并生成</a:t>
            </a:r>
            <a:r>
              <a:rPr lang="en-US" altLang="zh-CN" sz="2600" noProof="1">
                <a:effectLst/>
                <a:latin typeface="楷体" panose="02010609060101010101" pitchFamily="49" charset="-122"/>
                <a:ea typeface="楷体" panose="02010609060101010101" pitchFamily="49" charset="-122"/>
                <a:cs typeface="楷体" panose="02010609060101010101" pitchFamily="49" charset="-122"/>
              </a:rPr>
              <a:t>ATP</a:t>
            </a:r>
            <a:r>
              <a:rPr lang="zh-CN" altLang="en-US" sz="2600" noProof="1">
                <a:effectLst/>
                <a:latin typeface="楷体" panose="02010609060101010101" pitchFamily="49" charset="-122"/>
                <a:ea typeface="楷体" panose="02010609060101010101" pitchFamily="49" charset="-122"/>
                <a:cs typeface="楷体" panose="02010609060101010101" pitchFamily="49" charset="-122"/>
              </a:rPr>
              <a:t>的过程。</a:t>
            </a:r>
            <a:endParaRPr lang="zh-CN" altLang="en-US" sz="2600" noProof="1">
              <a:effectLst/>
              <a:latin typeface="楷体" panose="02010609060101010101" pitchFamily="49" charset="-122"/>
              <a:ea typeface="楷体" panose="02010609060101010101" pitchFamily="49" charset="-122"/>
              <a:cs typeface="楷体" panose="02010609060101010101" pitchFamily="49" charset="-122"/>
            </a:endParaRPr>
          </a:p>
        </p:txBody>
      </p:sp>
      <p:sp>
        <p:nvSpPr>
          <p:cNvPr id="3" name="文本框 2"/>
          <p:cNvSpPr txBox="1"/>
          <p:nvPr/>
        </p:nvSpPr>
        <p:spPr>
          <a:xfrm>
            <a:off x="314325" y="987425"/>
            <a:ext cx="1678305" cy="491490"/>
          </a:xfrm>
          <a:prstGeom prst="rect">
            <a:avLst/>
          </a:prstGeom>
          <a:noFill/>
        </p:spPr>
        <p:txBody>
          <a:bodyPr wrap="none" rtlCol="0" anchor="t">
            <a:spAutoFit/>
          </a:bodyPr>
          <a:lstStyle/>
          <a:p>
            <a:r>
              <a:rPr lang="zh-CN" altLang="en-US" sz="2600" b="1" noProof="1">
                <a:solidFill>
                  <a:schemeClr val="tx1"/>
                </a:solidFill>
                <a:effectLst/>
                <a:latin typeface="楷体" panose="02010609060101010101" pitchFamily="49" charset="-122"/>
                <a:ea typeface="楷体" panose="02010609060101010101" pitchFamily="49" charset="-122"/>
                <a:cs typeface="楷体" panose="02010609060101010101" pitchFamily="49" charset="-122"/>
                <a:sym typeface="+mn-ea"/>
              </a:rPr>
              <a:t>细胞呼吸</a:t>
            </a:r>
            <a:r>
              <a:rPr lang="en-US" altLang="zh-CN" sz="2600" b="1" noProof="1">
                <a:solidFill>
                  <a:schemeClr val="tx1"/>
                </a:solidFill>
                <a:effectLst/>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600" b="1" noProof="1">
              <a:solidFill>
                <a:schemeClr val="tx1"/>
              </a:solidFill>
              <a:effectLst/>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4" name="圆角矩形 3"/>
          <p:cNvSpPr/>
          <p:nvPr/>
        </p:nvSpPr>
        <p:spPr>
          <a:xfrm>
            <a:off x="1069975" y="2744470"/>
            <a:ext cx="985520" cy="52641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600" strike="noStrike" noProof="1">
              <a:effectLst/>
              <a:latin typeface="楷体" panose="02010609060101010101" pitchFamily="49" charset="-122"/>
              <a:ea typeface="楷体" panose="02010609060101010101" pitchFamily="49" charset="-122"/>
            </a:endParaRPr>
          </a:p>
        </p:txBody>
      </p:sp>
      <p:cxnSp>
        <p:nvCxnSpPr>
          <p:cNvPr id="5" name="直接箭头连接符 4"/>
          <p:cNvCxnSpPr/>
          <p:nvPr/>
        </p:nvCxnSpPr>
        <p:spPr>
          <a:xfrm flipV="1">
            <a:off x="1615440" y="2338070"/>
            <a:ext cx="182880" cy="4121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249363" y="1814513"/>
            <a:ext cx="1503680" cy="491490"/>
          </a:xfrm>
          <a:prstGeom prst="rect">
            <a:avLst/>
          </a:prstGeom>
          <a:noFill/>
        </p:spPr>
        <p:txBody>
          <a:bodyPr wrap="none" rtlCol="0" anchor="t">
            <a:spAutoFit/>
          </a:bodyPr>
          <a:lstStyle/>
          <a:p>
            <a:r>
              <a:rPr lang="zh-CN" altLang="en-US" sz="2600" noProof="1">
                <a:effectLst/>
                <a:latin typeface="楷体" panose="02010609060101010101" pitchFamily="49" charset="-122"/>
                <a:ea typeface="楷体" panose="02010609060101010101" pitchFamily="49" charset="-122"/>
                <a:cs typeface="+mn-cs"/>
                <a:sym typeface="+mn-ea"/>
              </a:rPr>
              <a:t>分解底物</a:t>
            </a:r>
            <a:endParaRPr lang="zh-CN" altLang="en-US" sz="2600" noProof="1">
              <a:effectLst/>
              <a:latin typeface="楷体" panose="02010609060101010101" pitchFamily="49" charset="-122"/>
              <a:ea typeface="楷体" panose="02010609060101010101" pitchFamily="49" charset="-122"/>
              <a:cs typeface="+mn-cs"/>
              <a:sym typeface="+mn-ea"/>
            </a:endParaRPr>
          </a:p>
        </p:txBody>
      </p:sp>
      <p:sp>
        <p:nvSpPr>
          <p:cNvPr id="7" name="圆角矩形 6"/>
          <p:cNvSpPr/>
          <p:nvPr/>
        </p:nvSpPr>
        <p:spPr>
          <a:xfrm>
            <a:off x="2407920" y="2744470"/>
            <a:ext cx="961390" cy="52705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600" strike="noStrike" noProof="1">
              <a:effectLst/>
              <a:latin typeface="楷体" panose="02010609060101010101" pitchFamily="49" charset="-122"/>
              <a:ea typeface="楷体" panose="02010609060101010101" pitchFamily="49" charset="-122"/>
            </a:endParaRPr>
          </a:p>
        </p:txBody>
      </p:sp>
      <p:sp>
        <p:nvSpPr>
          <p:cNvPr id="8" name="圆角矩形 7"/>
          <p:cNvSpPr/>
          <p:nvPr/>
        </p:nvSpPr>
        <p:spPr>
          <a:xfrm>
            <a:off x="5389880" y="2782570"/>
            <a:ext cx="1309370" cy="48895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600" strike="noStrike" noProof="1">
              <a:effectLst/>
              <a:latin typeface="楷体" panose="02010609060101010101" pitchFamily="49" charset="-122"/>
              <a:ea typeface="楷体" panose="02010609060101010101" pitchFamily="49" charset="-122"/>
            </a:endParaRPr>
          </a:p>
        </p:txBody>
      </p:sp>
      <p:sp>
        <p:nvSpPr>
          <p:cNvPr id="9" name="圆角矩形 8"/>
          <p:cNvSpPr/>
          <p:nvPr/>
        </p:nvSpPr>
        <p:spPr>
          <a:xfrm>
            <a:off x="7651750" y="2826385"/>
            <a:ext cx="1325245" cy="47307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600" strike="noStrike" noProof="1">
              <a:effectLst/>
              <a:latin typeface="楷体" panose="02010609060101010101" pitchFamily="49" charset="-122"/>
              <a:ea typeface="楷体" panose="02010609060101010101" pitchFamily="49" charset="-122"/>
            </a:endParaRPr>
          </a:p>
        </p:txBody>
      </p:sp>
      <p:cxnSp>
        <p:nvCxnSpPr>
          <p:cNvPr id="10" name="直接箭头连接符 9"/>
          <p:cNvCxnSpPr>
            <a:stCxn id="7" idx="0"/>
          </p:cNvCxnSpPr>
          <p:nvPr/>
        </p:nvCxnSpPr>
        <p:spPr>
          <a:xfrm flipV="1">
            <a:off x="2888615" y="2277745"/>
            <a:ext cx="193675" cy="466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131820" y="1843405"/>
            <a:ext cx="1830070" cy="491490"/>
          </a:xfrm>
          <a:prstGeom prst="rect">
            <a:avLst/>
          </a:prstGeom>
          <a:noFill/>
        </p:spPr>
        <p:txBody>
          <a:bodyPr wrap="square" rtlCol="0" anchor="t">
            <a:spAutoFit/>
          </a:bodyPr>
          <a:lstStyle/>
          <a:p>
            <a:r>
              <a:rPr lang="zh-CN" altLang="en-US" sz="2600" noProof="1">
                <a:effectLst/>
                <a:latin typeface="楷体" panose="02010609060101010101" pitchFamily="49" charset="-122"/>
                <a:ea typeface="楷体" panose="02010609060101010101" pitchFamily="49" charset="-122"/>
                <a:cs typeface="+mn-cs"/>
                <a:sym typeface="+mn-ea"/>
              </a:rPr>
              <a:t>发生场所</a:t>
            </a:r>
            <a:endParaRPr lang="zh-CN" altLang="en-US" sz="2600" noProof="1">
              <a:effectLst/>
              <a:latin typeface="楷体" panose="02010609060101010101" pitchFamily="49" charset="-122"/>
              <a:ea typeface="楷体" panose="02010609060101010101" pitchFamily="49" charset="-122"/>
              <a:cs typeface="+mn-cs"/>
              <a:sym typeface="+mn-ea"/>
            </a:endParaRPr>
          </a:p>
        </p:txBody>
      </p:sp>
      <p:sp>
        <p:nvSpPr>
          <p:cNvPr id="12" name="文本框 11"/>
          <p:cNvSpPr txBox="1"/>
          <p:nvPr/>
        </p:nvSpPr>
        <p:spPr>
          <a:xfrm>
            <a:off x="5312410" y="3827145"/>
            <a:ext cx="1748155" cy="491490"/>
          </a:xfrm>
          <a:prstGeom prst="rect">
            <a:avLst/>
          </a:prstGeom>
          <a:noFill/>
        </p:spPr>
        <p:txBody>
          <a:bodyPr wrap="square" rtlCol="0" anchor="t">
            <a:spAutoFit/>
          </a:bodyPr>
          <a:lstStyle/>
          <a:p>
            <a:pPr algn="dist"/>
            <a:r>
              <a:rPr lang="zh-CN" altLang="en-US" sz="2600" noProof="1">
                <a:effectLst/>
                <a:latin typeface="楷体" panose="02010609060101010101" pitchFamily="49" charset="-122"/>
                <a:ea typeface="楷体" panose="02010609060101010101" pitchFamily="49" charset="-122"/>
                <a:cs typeface="+mn-cs"/>
                <a:sym typeface="+mn-ea"/>
              </a:rPr>
              <a:t>反应类型</a:t>
            </a:r>
            <a:endParaRPr lang="zh-CN" altLang="en-US" sz="2600" noProof="1">
              <a:effectLst/>
              <a:latin typeface="楷体" panose="02010609060101010101" pitchFamily="49" charset="-122"/>
              <a:ea typeface="楷体" panose="02010609060101010101" pitchFamily="49" charset="-122"/>
              <a:cs typeface="+mn-cs"/>
              <a:sym typeface="+mn-ea"/>
            </a:endParaRPr>
          </a:p>
        </p:txBody>
      </p:sp>
      <p:cxnSp>
        <p:nvCxnSpPr>
          <p:cNvPr id="13" name="直接箭头连接符 12"/>
          <p:cNvCxnSpPr>
            <a:stCxn id="8" idx="2"/>
          </p:cNvCxnSpPr>
          <p:nvPr/>
        </p:nvCxnSpPr>
        <p:spPr>
          <a:xfrm flipH="1">
            <a:off x="6042660" y="3271520"/>
            <a:ext cx="1905" cy="5257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8376920" y="2390140"/>
            <a:ext cx="142240" cy="4508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820025" y="1986915"/>
            <a:ext cx="1414145" cy="491490"/>
          </a:xfrm>
          <a:prstGeom prst="rect">
            <a:avLst/>
          </a:prstGeom>
          <a:noFill/>
        </p:spPr>
        <p:txBody>
          <a:bodyPr wrap="square" rtlCol="0" anchor="t">
            <a:spAutoFit/>
          </a:bodyPr>
          <a:lstStyle/>
          <a:p>
            <a:pPr algn="dist"/>
            <a:r>
              <a:rPr lang="zh-CN" altLang="en-US" sz="2600" noProof="1">
                <a:effectLst/>
                <a:latin typeface="楷体" panose="02010609060101010101" pitchFamily="49" charset="-122"/>
                <a:ea typeface="楷体" panose="02010609060101010101" pitchFamily="49" charset="-122"/>
                <a:cs typeface="+mn-cs"/>
                <a:sym typeface="+mn-ea"/>
              </a:rPr>
              <a:t>生成物</a:t>
            </a:r>
            <a:endParaRPr lang="zh-CN" altLang="en-US" sz="2600" noProof="1">
              <a:effectLst/>
              <a:latin typeface="楷体" panose="02010609060101010101" pitchFamily="49" charset="-122"/>
              <a:ea typeface="楷体" panose="02010609060101010101" pitchFamily="49" charset="-122"/>
              <a:cs typeface="+mn-cs"/>
              <a:sym typeface="+mn-ea"/>
            </a:endParaRPr>
          </a:p>
        </p:txBody>
      </p:sp>
      <p:sp>
        <p:nvSpPr>
          <p:cNvPr id="17" name="圆角矩形 16"/>
          <p:cNvSpPr/>
          <p:nvPr/>
        </p:nvSpPr>
        <p:spPr>
          <a:xfrm>
            <a:off x="9297670" y="2782570"/>
            <a:ext cx="1404620" cy="57467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600" strike="noStrike" noProof="1">
              <a:effectLst/>
              <a:latin typeface="楷体" panose="02010609060101010101" pitchFamily="49" charset="-122"/>
              <a:ea typeface="楷体" panose="02010609060101010101" pitchFamily="49" charset="-122"/>
            </a:endParaRPr>
          </a:p>
        </p:txBody>
      </p:sp>
      <p:sp>
        <p:nvSpPr>
          <p:cNvPr id="20" name="文本框 19"/>
          <p:cNvSpPr txBox="1"/>
          <p:nvPr/>
        </p:nvSpPr>
        <p:spPr>
          <a:xfrm>
            <a:off x="9897428" y="3357245"/>
            <a:ext cx="727075" cy="491490"/>
          </a:xfrm>
          <a:prstGeom prst="rect">
            <a:avLst/>
          </a:prstGeom>
          <a:noFill/>
        </p:spPr>
        <p:txBody>
          <a:bodyPr wrap="square" rtlCol="0" anchor="t">
            <a:spAutoFit/>
          </a:bodyPr>
          <a:lstStyle/>
          <a:p>
            <a:r>
              <a:rPr lang="zh-CN" altLang="en-US" sz="2600" noProof="1">
                <a:solidFill>
                  <a:srgbClr val="3333FF"/>
                </a:solidFill>
                <a:effectLst/>
                <a:latin typeface="楷体" panose="02010609060101010101" pitchFamily="49" charset="-122"/>
                <a:ea typeface="楷体" panose="02010609060101010101" pitchFamily="49" charset="-122"/>
                <a:cs typeface="+mn-cs"/>
                <a:sym typeface="+mn-ea"/>
              </a:rPr>
              <a:t>？</a:t>
            </a:r>
            <a:endParaRPr lang="zh-CN" altLang="en-US" sz="2600" noProof="1">
              <a:solidFill>
                <a:srgbClr val="3333FF"/>
              </a:solidFill>
              <a:effectLst/>
              <a:latin typeface="楷体" panose="02010609060101010101" pitchFamily="49" charset="-122"/>
              <a:ea typeface="楷体" panose="02010609060101010101" pitchFamily="49" charset="-122"/>
              <a:cs typeface="+mn-cs"/>
              <a:sym typeface="+mn-ea"/>
            </a:endParaRPr>
          </a:p>
        </p:txBody>
      </p:sp>
      <p:sp>
        <p:nvSpPr>
          <p:cNvPr id="16" name="文本框 15"/>
          <p:cNvSpPr txBox="1"/>
          <p:nvPr/>
        </p:nvSpPr>
        <p:spPr>
          <a:xfrm>
            <a:off x="336550" y="4547235"/>
            <a:ext cx="6514465" cy="1691640"/>
          </a:xfrm>
          <a:prstGeom prst="rect">
            <a:avLst/>
          </a:prstGeom>
          <a:noFill/>
        </p:spPr>
        <p:txBody>
          <a:bodyPr wrap="square" rtlCol="0" anchor="t">
            <a:spAutoFit/>
          </a:bodyPr>
          <a:lstStyle/>
          <a:p>
            <a:pPr defTabSz="1171575" fontAlgn="auto">
              <a:lnSpc>
                <a:spcPct val="200000"/>
              </a:lnSpc>
            </a:pP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物质变化</a:t>
            </a:r>
            <a:r>
              <a:rPr lang="en-US" altLang="zh-CN"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有机物</a:t>
            </a:r>
            <a:r>
              <a:rPr lang="en-US" altLang="zh-CN"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600" u="sng">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能量变化</a:t>
            </a:r>
            <a:r>
              <a:rPr lang="en-US" altLang="zh-CN"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释放能量并生成</a:t>
            </a:r>
            <a:r>
              <a:rPr lang="en-US" altLang="zh-CN" sz="2600" u="sng">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600">
              <a:latin typeface="楷体" panose="02010609060101010101" pitchFamily="49" charset="-122"/>
              <a:ea typeface="楷体" panose="02010609060101010101" pitchFamily="49" charset="-122"/>
              <a:cs typeface="楷体" panose="02010609060101010101" pitchFamily="49" charset="-122"/>
            </a:endParaRPr>
          </a:p>
        </p:txBody>
      </p:sp>
      <p:sp>
        <p:nvSpPr>
          <p:cNvPr id="377184" name="文本框 377183"/>
          <p:cNvSpPr txBox="1"/>
          <p:nvPr/>
        </p:nvSpPr>
        <p:spPr>
          <a:xfrm>
            <a:off x="3293110" y="4756150"/>
            <a:ext cx="2799080" cy="516890"/>
          </a:xfrm>
          <a:prstGeom prst="rect">
            <a:avLst/>
          </a:prstGeom>
          <a:noFill/>
          <a:ln w="9525">
            <a:noFill/>
          </a:ln>
        </p:spPr>
        <p:txBody>
          <a:bodyPr wrap="square" lIns="117235" tIns="58618" rIns="117235" bIns="58618" anchor="b" anchorCtr="1">
            <a:spAutoFit/>
          </a:bodyPr>
          <a:lstStyle/>
          <a:p>
            <a:pPr algn="dist" defTabSz="1171575"/>
            <a:r>
              <a:rPr lang="en-US" altLang="zh-CN" sz="2600" b="1">
                <a:solidFill>
                  <a:srgbClr val="FF0000"/>
                </a:solidFill>
                <a:latin typeface="楷体" panose="02010609060101010101" pitchFamily="49" charset="-122"/>
                <a:ea typeface="楷体" panose="02010609060101010101" pitchFamily="49" charset="-122"/>
                <a:cs typeface="楷体" panose="02010609060101010101" pitchFamily="49" charset="-122"/>
              </a:rPr>
              <a:t>CO</a:t>
            </a:r>
            <a:r>
              <a:rPr lang="en-US" altLang="zh-CN" sz="2600" b="1" baseline="-30000">
                <a:solidFill>
                  <a:srgbClr val="FF0000"/>
                </a:solidFill>
                <a:latin typeface="楷体" panose="02010609060101010101" pitchFamily="49" charset="-122"/>
                <a:ea typeface="楷体" panose="02010609060101010101" pitchFamily="49" charset="-122"/>
                <a:cs typeface="楷体" panose="02010609060101010101" pitchFamily="49" charset="-122"/>
              </a:rPr>
              <a:t>2</a:t>
            </a:r>
            <a:r>
              <a:rPr lang="zh-CN" altLang="en-US" sz="2600" b="1">
                <a:solidFill>
                  <a:srgbClr val="FF0000"/>
                </a:solidFill>
                <a:latin typeface="楷体" panose="02010609060101010101" pitchFamily="49" charset="-122"/>
                <a:ea typeface="楷体" panose="02010609060101010101" pitchFamily="49" charset="-122"/>
                <a:cs typeface="楷体" panose="02010609060101010101" pitchFamily="49" charset="-122"/>
              </a:rPr>
              <a:t>或其他产物</a:t>
            </a:r>
            <a:endParaRPr lang="zh-CN" altLang="en-US" sz="2600" b="1">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377185" name="文本框 377184"/>
          <p:cNvSpPr txBox="1"/>
          <p:nvPr/>
        </p:nvSpPr>
        <p:spPr>
          <a:xfrm>
            <a:off x="4274185" y="5546725"/>
            <a:ext cx="837565" cy="516890"/>
          </a:xfrm>
          <a:prstGeom prst="rect">
            <a:avLst/>
          </a:prstGeom>
          <a:noFill/>
          <a:ln w="9525">
            <a:noFill/>
          </a:ln>
        </p:spPr>
        <p:txBody>
          <a:bodyPr wrap="square" lIns="117235" tIns="58618" rIns="117235" bIns="58618" anchor="b" anchorCtr="1">
            <a:spAutoFit/>
          </a:bodyPr>
          <a:lstStyle/>
          <a:p>
            <a:pPr defTabSz="1171575"/>
            <a:r>
              <a:rPr lang="en-US" altLang="zh-CN" sz="2600" b="1">
                <a:solidFill>
                  <a:srgbClr val="FF0000"/>
                </a:solidFill>
                <a:latin typeface="楷体" panose="02010609060101010101" pitchFamily="49" charset="-122"/>
                <a:ea typeface="楷体" panose="02010609060101010101" pitchFamily="49" charset="-122"/>
                <a:cs typeface="Times New Roman" panose="02020603050405020304" charset="0"/>
              </a:rPr>
              <a:t>ATP</a:t>
            </a:r>
            <a:endParaRPr lang="en-US" altLang="zh-CN" sz="26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3" presetClass="entr" presetSubtype="0" fill="hold" grpId="0" nodeType="with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2000"/>
                                        <p:tgtEl>
                                          <p:spTgt spid="7"/>
                                        </p:tgtEl>
                                      </p:cBhvr>
                                    </p:animEffect>
                                  </p:childTnLst>
                                </p:cTn>
                              </p:par>
                              <p:par>
                                <p:cTn id="21" presetID="4" presetClass="entr" presetSubtype="16"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2000"/>
                                        <p:tgtEl>
                                          <p:spTgt spid="10"/>
                                        </p:tgtEl>
                                      </p:cBhvr>
                                    </p:animEffect>
                                  </p:childTnLst>
                                </p:cTn>
                              </p:par>
                              <p:par>
                                <p:cTn id="24" presetID="53" presetClass="entr" presetSubtype="0" fill="hold" grpId="0" nodeType="with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par>
                                <p:cTn id="37" presetID="53" presetClass="entr" presetSubtype="0" fill="hold" grpId="0" nodeType="withEffect">
                                  <p:stCondLst>
                                    <p:cond delay="0"/>
                                  </p:stCondLst>
                                  <p:iterate type="lt">
                                    <p:tmPct val="10000"/>
                                  </p:iterate>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par>
                    <p:cTn id="42" fill="hold" nodeType="clickPar">
                      <p:stCondLst>
                        <p:cond delay="indefinite"/>
                      </p:stCondLst>
                      <p:childTnLst>
                        <p:par>
                          <p:cTn id="43" fill="hold" nodeType="after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par>
                                <p:cTn id="47" presetID="5" presetClass="entr" presetSubtype="1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checkerboard(across)">
                                      <p:cBhvr>
                                        <p:cTn id="49" dur="500"/>
                                        <p:tgtEl>
                                          <p:spTgt spid="14"/>
                                        </p:tgtEl>
                                      </p:cBhvr>
                                    </p:animEffect>
                                  </p:childTnLst>
                                </p:cTn>
                              </p:par>
                              <p:par>
                                <p:cTn id="50" presetID="53" presetClass="entr" presetSubtype="0" fill="hold" grpId="0" nodeType="withEffect">
                                  <p:stCondLst>
                                    <p:cond delay="0"/>
                                  </p:stCondLst>
                                  <p:iterate type="lt">
                                    <p:tmPct val="10000"/>
                                  </p:iterate>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ox(in)">
                                      <p:cBhvr>
                                        <p:cTn id="57" dur="2000"/>
                                        <p:tgtEl>
                                          <p:spTgt spid="1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childTnLst>
                          </p:cTn>
                        </p:par>
                      </p:childTnLst>
                    </p:cTn>
                  </p:par>
                  <p:par>
                    <p:cTn id="61" fill="hold" nodeType="clickPar">
                      <p:stCondLst>
                        <p:cond delay="indefinite"/>
                      </p:stCondLst>
                      <p:childTnLst>
                        <p:par>
                          <p:cTn id="62" fill="hold" nodeType="afterGroup">
                            <p:stCondLst>
                              <p:cond delay="0"/>
                            </p:stCondLst>
                            <p:childTnLst>
                              <p:par>
                                <p:cTn id="63" presetID="53" presetClass="entr" presetSubtype="0" fill="hold" grpId="0" nodeType="clickEffect">
                                  <p:stCondLst>
                                    <p:cond delay="0"/>
                                  </p:stCondLst>
                                  <p:iterate type="lt">
                                    <p:tmPct val="10000"/>
                                  </p:iterate>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childTnLst>
                          </p:cTn>
                        </p:par>
                      </p:childTnLst>
                    </p:cTn>
                  </p:par>
                  <p:par>
                    <p:cTn id="68" fill="hold" nodeType="clickPar">
                      <p:stCondLst>
                        <p:cond delay="indefinite"/>
                      </p:stCondLst>
                      <p:childTnLst>
                        <p:par>
                          <p:cTn id="69" fill="hold" nodeType="afterGroup">
                            <p:stCondLst>
                              <p:cond delay="0"/>
                            </p:stCondLst>
                            <p:childTnLst>
                              <p:par>
                                <p:cTn id="70" presetID="53" presetClass="entr" presetSubtype="0" fill="hold" grpId="1" nodeType="clickEffect">
                                  <p:stCondLst>
                                    <p:cond delay="0"/>
                                  </p:stCondLst>
                                  <p:iterate type="lt">
                                    <p:tmPct val="10000"/>
                                  </p:iterate>
                                  <p:childTnLst>
                                    <p:set>
                                      <p:cBhvr>
                                        <p:cTn id="71" dur="1" fill="hold">
                                          <p:stCondLst>
                                            <p:cond delay="0"/>
                                          </p:stCondLst>
                                        </p:cTn>
                                        <p:tgtEl>
                                          <p:spTgt spid="377184"/>
                                        </p:tgtEl>
                                        <p:attrNameLst>
                                          <p:attrName>style.visibility</p:attrName>
                                        </p:attrNameLst>
                                      </p:cBhvr>
                                      <p:to>
                                        <p:strVal val="visible"/>
                                      </p:to>
                                    </p:set>
                                    <p:anim calcmode="lin" valueType="num">
                                      <p:cBhvr>
                                        <p:cTn id="72" dur="500" fill="hold"/>
                                        <p:tgtEl>
                                          <p:spTgt spid="377184"/>
                                        </p:tgtEl>
                                        <p:attrNameLst>
                                          <p:attrName>ppt_w</p:attrName>
                                        </p:attrNameLst>
                                      </p:cBhvr>
                                      <p:tavLst>
                                        <p:tav tm="0">
                                          <p:val>
                                            <p:fltVal val="0"/>
                                          </p:val>
                                        </p:tav>
                                        <p:tav tm="100000">
                                          <p:val>
                                            <p:strVal val="#ppt_w"/>
                                          </p:val>
                                        </p:tav>
                                      </p:tavLst>
                                    </p:anim>
                                    <p:anim calcmode="lin" valueType="num">
                                      <p:cBhvr>
                                        <p:cTn id="73" dur="500" fill="hold"/>
                                        <p:tgtEl>
                                          <p:spTgt spid="377184"/>
                                        </p:tgtEl>
                                        <p:attrNameLst>
                                          <p:attrName>ppt_h</p:attrName>
                                        </p:attrNameLst>
                                      </p:cBhvr>
                                      <p:tavLst>
                                        <p:tav tm="0">
                                          <p:val>
                                            <p:fltVal val="0"/>
                                          </p:val>
                                        </p:tav>
                                        <p:tav tm="100000">
                                          <p:val>
                                            <p:strVal val="#ppt_h"/>
                                          </p:val>
                                        </p:tav>
                                      </p:tavLst>
                                    </p:anim>
                                    <p:animEffect transition="in" filter="fade">
                                      <p:cBhvr>
                                        <p:cTn id="74" dur="500"/>
                                        <p:tgtEl>
                                          <p:spTgt spid="377184"/>
                                        </p:tgtEl>
                                      </p:cBhvr>
                                    </p:animEffect>
                                  </p:childTnLst>
                                </p:cTn>
                              </p:par>
                            </p:childTnLst>
                          </p:cTn>
                        </p:par>
                      </p:childTnLst>
                    </p:cTn>
                  </p:par>
                  <p:par>
                    <p:cTn id="75" fill="hold" nodeType="clickPar">
                      <p:stCondLst>
                        <p:cond delay="indefinite"/>
                      </p:stCondLst>
                      <p:childTnLst>
                        <p:par>
                          <p:cTn id="76" fill="hold" nodeType="afterGroup">
                            <p:stCondLst>
                              <p:cond delay="0"/>
                            </p:stCondLst>
                            <p:childTnLst>
                              <p:par>
                                <p:cTn id="77" presetID="53" presetClass="entr" presetSubtype="0" fill="hold" grpId="1" nodeType="clickEffect">
                                  <p:stCondLst>
                                    <p:cond delay="0"/>
                                  </p:stCondLst>
                                  <p:iterate type="lt">
                                    <p:tmPct val="10000"/>
                                  </p:iterate>
                                  <p:childTnLst>
                                    <p:set>
                                      <p:cBhvr>
                                        <p:cTn id="78" dur="1" fill="hold">
                                          <p:stCondLst>
                                            <p:cond delay="0"/>
                                          </p:stCondLst>
                                        </p:cTn>
                                        <p:tgtEl>
                                          <p:spTgt spid="377185"/>
                                        </p:tgtEl>
                                        <p:attrNameLst>
                                          <p:attrName>style.visibility</p:attrName>
                                        </p:attrNameLst>
                                      </p:cBhvr>
                                      <p:to>
                                        <p:strVal val="visible"/>
                                      </p:to>
                                    </p:set>
                                    <p:anim calcmode="lin" valueType="num">
                                      <p:cBhvr>
                                        <p:cTn id="79" dur="500" fill="hold"/>
                                        <p:tgtEl>
                                          <p:spTgt spid="377185"/>
                                        </p:tgtEl>
                                        <p:attrNameLst>
                                          <p:attrName>ppt_w</p:attrName>
                                        </p:attrNameLst>
                                      </p:cBhvr>
                                      <p:tavLst>
                                        <p:tav tm="0">
                                          <p:val>
                                            <p:fltVal val="0"/>
                                          </p:val>
                                        </p:tav>
                                        <p:tav tm="100000">
                                          <p:val>
                                            <p:strVal val="#ppt_w"/>
                                          </p:val>
                                        </p:tav>
                                      </p:tavLst>
                                    </p:anim>
                                    <p:anim calcmode="lin" valueType="num">
                                      <p:cBhvr>
                                        <p:cTn id="80" dur="500" fill="hold"/>
                                        <p:tgtEl>
                                          <p:spTgt spid="377185"/>
                                        </p:tgtEl>
                                        <p:attrNameLst>
                                          <p:attrName>ppt_h</p:attrName>
                                        </p:attrNameLst>
                                      </p:cBhvr>
                                      <p:tavLst>
                                        <p:tav tm="0">
                                          <p:val>
                                            <p:fltVal val="0"/>
                                          </p:val>
                                        </p:tav>
                                        <p:tav tm="100000">
                                          <p:val>
                                            <p:strVal val="#ppt_h"/>
                                          </p:val>
                                        </p:tav>
                                      </p:tavLst>
                                    </p:anim>
                                    <p:animEffect transition="in" filter="fade">
                                      <p:cBhvr>
                                        <p:cTn id="81" dur="500"/>
                                        <p:tgtEl>
                                          <p:spTgt spid="37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1" grpId="0"/>
      <p:bldP spid="8" grpId="0"/>
      <p:bldP spid="12" grpId="0"/>
      <p:bldP spid="9" grpId="0"/>
      <p:bldP spid="15" grpId="0"/>
      <p:bldP spid="17" grpId="0"/>
      <p:bldP spid="20" grpId="0"/>
      <p:bldP spid="16" grpId="0"/>
      <p:bldP spid="377184" grpId="1"/>
      <p:bldP spid="377185" grpId="1"/>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文本框 21"/>
          <p:cNvSpPr txBox="1"/>
          <p:nvPr/>
        </p:nvSpPr>
        <p:spPr>
          <a:xfrm>
            <a:off x="1410335" y="898525"/>
            <a:ext cx="1678305" cy="491490"/>
          </a:xfrm>
          <a:prstGeom prst="rect">
            <a:avLst/>
          </a:prstGeom>
          <a:noFill/>
        </p:spPr>
        <p:txBody>
          <a:bodyPr wrap="none" rtlCol="0" anchor="t">
            <a:spAutoFit/>
          </a:bodyPr>
          <a:lstStyle/>
          <a:p>
            <a:r>
              <a:rPr lang="zh-CN" altLang="en-US" sz="2600" b="1" noProof="1">
                <a:solidFill>
                  <a:schemeClr val="tx1"/>
                </a:solidFill>
                <a:effectLst/>
                <a:latin typeface="楷体" panose="02010609060101010101" pitchFamily="49" charset="-122"/>
                <a:ea typeface="楷体" panose="02010609060101010101" pitchFamily="49" charset="-122"/>
                <a:cs typeface="楷体" panose="02010609060101010101" pitchFamily="49" charset="-122"/>
                <a:sym typeface="+mn-ea"/>
              </a:rPr>
              <a:t>有氧呼吸</a:t>
            </a:r>
            <a:r>
              <a:rPr lang="en-US" altLang="zh-CN" sz="2600" b="1" noProof="1">
                <a:solidFill>
                  <a:schemeClr val="tx1"/>
                </a:solidFill>
                <a:effectLst/>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600" b="1" noProof="1">
              <a:solidFill>
                <a:schemeClr val="tx1"/>
              </a:solidFill>
              <a:effectLst/>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118790" name="Text Box 6"/>
          <p:cNvSpPr txBox="1"/>
          <p:nvPr/>
        </p:nvSpPr>
        <p:spPr>
          <a:xfrm>
            <a:off x="679450" y="1616075"/>
            <a:ext cx="3991610" cy="4892675"/>
          </a:xfrm>
          <a:prstGeom prst="rect">
            <a:avLst/>
          </a:prstGeom>
          <a:noFill/>
          <a:ln w="28575" cmpd="dbl">
            <a:solidFill>
              <a:srgbClr val="3BA777"/>
            </a:solidFill>
            <a:prstDash val="sysDash"/>
          </a:ln>
        </p:spPr>
        <p:txBody>
          <a:bodyPr wrap="square" anchor="t">
            <a:spAutoFit/>
          </a:bodyPr>
          <a:lstStyle/>
          <a:p>
            <a:pPr fontAlgn="auto">
              <a:lnSpc>
                <a:spcPct val="200000"/>
              </a:lnSpc>
            </a:pPr>
            <a:r>
              <a:rPr lang="zh-CN" altLang="en-US" sz="2600" noProof="1">
                <a:effectLst/>
                <a:latin typeface="楷体" panose="02010609060101010101" pitchFamily="49" charset="-122"/>
                <a:ea typeface="楷体" panose="02010609060101010101" pitchFamily="49" charset="-122"/>
                <a:cs typeface="楷体" panose="02010609060101010101" pitchFamily="49" charset="-122"/>
              </a:rPr>
              <a:t>是指</a:t>
            </a:r>
            <a:r>
              <a:rPr lang="zh-CN" sz="2600" noProof="1">
                <a:effectLst/>
                <a:latin typeface="楷体" panose="02010609060101010101" pitchFamily="49" charset="-122"/>
                <a:ea typeface="楷体" panose="02010609060101010101" pitchFamily="49" charset="-122"/>
                <a:cs typeface="楷体" panose="02010609060101010101" pitchFamily="49" charset="-122"/>
              </a:rPr>
              <a:t>细胞在</a:t>
            </a:r>
            <a:r>
              <a:rPr lang="zh-CN" sz="2600" b="1" noProof="1">
                <a:solidFill>
                  <a:srgbClr val="FF0000"/>
                </a:solidFill>
                <a:effectLst/>
                <a:latin typeface="楷体" panose="02010609060101010101" pitchFamily="49" charset="-122"/>
                <a:ea typeface="楷体" panose="02010609060101010101" pitchFamily="49" charset="-122"/>
                <a:cs typeface="楷体" panose="02010609060101010101" pitchFamily="49" charset="-122"/>
              </a:rPr>
              <a:t>氧</a:t>
            </a:r>
            <a:r>
              <a:rPr lang="zh-CN" sz="2600" noProof="1">
                <a:effectLst/>
                <a:latin typeface="楷体" panose="02010609060101010101" pitchFamily="49" charset="-122"/>
                <a:ea typeface="楷体" panose="02010609060101010101" pitchFamily="49" charset="-122"/>
                <a:cs typeface="楷体" panose="02010609060101010101" pitchFamily="49" charset="-122"/>
              </a:rPr>
              <a:t>的参与下，通过多种酶的催化作用，把葡萄糖等有机物</a:t>
            </a:r>
            <a:r>
              <a:rPr lang="zh-CN" sz="2600" b="1" noProof="1">
                <a:solidFill>
                  <a:srgbClr val="FF0000"/>
                </a:solidFill>
                <a:effectLst/>
                <a:latin typeface="楷体" panose="02010609060101010101" pitchFamily="49" charset="-122"/>
                <a:ea typeface="楷体" panose="02010609060101010101" pitchFamily="49" charset="-122"/>
                <a:cs typeface="楷体" panose="02010609060101010101" pitchFamily="49" charset="-122"/>
              </a:rPr>
              <a:t>彻底</a:t>
            </a:r>
            <a:r>
              <a:rPr lang="zh-CN" sz="2600" noProof="1">
                <a:effectLst/>
                <a:latin typeface="楷体" panose="02010609060101010101" pitchFamily="49" charset="-122"/>
                <a:ea typeface="楷体" panose="02010609060101010101" pitchFamily="49" charset="-122"/>
                <a:cs typeface="楷体" panose="02010609060101010101" pitchFamily="49" charset="-122"/>
              </a:rPr>
              <a:t>氧化分解，产生二氧化碳和水，释放能量，生成许多</a:t>
            </a:r>
            <a:r>
              <a:rPr lang="en-US" altLang="zh-CN" sz="2600" noProof="1">
                <a:effectLst/>
                <a:latin typeface="楷体" panose="02010609060101010101" pitchFamily="49" charset="-122"/>
                <a:ea typeface="楷体" panose="02010609060101010101" pitchFamily="49" charset="-122"/>
                <a:cs typeface="楷体" panose="02010609060101010101" pitchFamily="49" charset="-122"/>
              </a:rPr>
              <a:t>ATP</a:t>
            </a:r>
            <a:r>
              <a:rPr lang="zh-CN" altLang="en-US" sz="2600" noProof="1">
                <a:effectLst/>
                <a:latin typeface="楷体" panose="02010609060101010101" pitchFamily="49" charset="-122"/>
                <a:ea typeface="楷体" panose="02010609060101010101" pitchFamily="49" charset="-122"/>
                <a:cs typeface="楷体" panose="02010609060101010101" pitchFamily="49" charset="-122"/>
              </a:rPr>
              <a:t>的过程。</a:t>
            </a:r>
            <a:endParaRPr lang="zh-CN" altLang="en-US" sz="2600" noProof="1">
              <a:effectLst/>
              <a:latin typeface="楷体" panose="02010609060101010101" pitchFamily="49" charset="-122"/>
              <a:ea typeface="楷体" panose="02010609060101010101" pitchFamily="49" charset="-122"/>
              <a:cs typeface="楷体" panose="02010609060101010101" pitchFamily="49" charset="-122"/>
            </a:endParaRPr>
          </a:p>
        </p:txBody>
      </p:sp>
      <p:sp>
        <p:nvSpPr>
          <p:cNvPr id="23" name="文本框 22"/>
          <p:cNvSpPr txBox="1"/>
          <p:nvPr/>
        </p:nvSpPr>
        <p:spPr>
          <a:xfrm>
            <a:off x="5614670" y="4679315"/>
            <a:ext cx="5501005" cy="691515"/>
          </a:xfrm>
          <a:prstGeom prst="rect">
            <a:avLst/>
          </a:prstGeom>
          <a:noFill/>
        </p:spPr>
        <p:txBody>
          <a:bodyPr wrap="square" rtlCol="0" anchor="t">
            <a:spAutoFit/>
          </a:bodyPr>
          <a:lstStyle/>
          <a:p>
            <a:pPr defTabSz="1171575" fontAlgn="auto">
              <a:lnSpc>
                <a:spcPct val="150000"/>
              </a:lnSpc>
            </a:pP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能量变化</a:t>
            </a:r>
            <a:r>
              <a:rPr lang="en-US" altLang="zh-CN"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释放能量并生成</a:t>
            </a:r>
            <a:r>
              <a:rPr lang="en-US" altLang="zh-CN"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_____ATP</a:t>
            </a:r>
            <a:endParaRPr lang="zh-CN" altLang="en-US" sz="2600">
              <a:latin typeface="楷体" panose="02010609060101010101" pitchFamily="49" charset="-122"/>
              <a:ea typeface="楷体" panose="02010609060101010101" pitchFamily="49" charset="-122"/>
              <a:cs typeface="楷体" panose="02010609060101010101" pitchFamily="49" charset="-122"/>
            </a:endParaRPr>
          </a:p>
        </p:txBody>
      </p:sp>
      <p:sp>
        <p:nvSpPr>
          <p:cNvPr id="26" name="文本框 25"/>
          <p:cNvSpPr txBox="1"/>
          <p:nvPr/>
        </p:nvSpPr>
        <p:spPr>
          <a:xfrm>
            <a:off x="5624195" y="2630805"/>
            <a:ext cx="3402330" cy="691515"/>
          </a:xfrm>
          <a:prstGeom prst="rect">
            <a:avLst/>
          </a:prstGeom>
          <a:noFill/>
        </p:spPr>
        <p:txBody>
          <a:bodyPr wrap="square" rtlCol="0" anchor="t">
            <a:spAutoFit/>
          </a:bodyPr>
          <a:lstStyle/>
          <a:p>
            <a:pPr defTabSz="1171575" fontAlgn="auto">
              <a:lnSpc>
                <a:spcPct val="150000"/>
              </a:lnSpc>
            </a:pP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反应条件</a:t>
            </a:r>
            <a:r>
              <a:rPr lang="en-US" altLang="zh-CN"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:_____</a:t>
            </a: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参与</a:t>
            </a:r>
            <a:endParaRPr lang="zh-CN" altLang="en-US" sz="2600">
              <a:latin typeface="楷体" panose="02010609060101010101" pitchFamily="49" charset="-122"/>
              <a:ea typeface="楷体" panose="02010609060101010101" pitchFamily="49" charset="-122"/>
              <a:cs typeface="楷体" panose="02010609060101010101" pitchFamily="49" charset="-122"/>
            </a:endParaRPr>
          </a:p>
        </p:txBody>
      </p:sp>
      <p:grpSp>
        <p:nvGrpSpPr>
          <p:cNvPr id="29" name="组合 28"/>
          <p:cNvGrpSpPr/>
          <p:nvPr/>
        </p:nvGrpSpPr>
        <p:grpSpPr>
          <a:xfrm>
            <a:off x="4731385" y="3022600"/>
            <a:ext cx="892810" cy="2033270"/>
            <a:chOff x="1732" y="6552"/>
            <a:chExt cx="1406" cy="2388"/>
          </a:xfrm>
        </p:grpSpPr>
        <p:sp>
          <p:nvSpPr>
            <p:cNvPr id="25" name="任意多边形 24"/>
            <p:cNvSpPr/>
            <p:nvPr/>
          </p:nvSpPr>
          <p:spPr>
            <a:xfrm>
              <a:off x="1732" y="6552"/>
              <a:ext cx="1406" cy="1166"/>
            </a:xfrm>
            <a:custGeom>
              <a:gdLst>
                <a:gd name="connisteX0" fmla="*/ 0 w 892810"/>
                <a:gd name="connsiteY0" fmla="*/ 740410 h 740410"/>
                <a:gd name="connisteX1" fmla="*/ 507365 w 892810"/>
                <a:gd name="connsiteY1" fmla="*/ 0 h 740410"/>
                <a:gd name="connisteX2" fmla="*/ 892810 w 892810"/>
                <a:gd name="connsiteY2" fmla="*/ 0 h 740410"/>
              </a:gdLst>
              <a:cxnLst>
                <a:cxn ang="0">
                  <a:pos x="connisteX0" y="connsiteY0"/>
                </a:cxn>
                <a:cxn ang="0">
                  <a:pos x="connisteX1" y="connsiteY1"/>
                </a:cxn>
                <a:cxn ang="0">
                  <a:pos x="connisteX2" y="connsiteY2"/>
                </a:cxn>
              </a:cxnLst>
              <a:rect l="l" t="t" r="r" b="b"/>
              <a:pathLst>
                <a:path w="892810" h="740410">
                  <a:moveTo>
                    <a:pt x="0" y="740410"/>
                  </a:moveTo>
                  <a:lnTo>
                    <a:pt x="507365" y="0"/>
                  </a:lnTo>
                  <a:lnTo>
                    <a:pt x="892810" y="0"/>
                  </a:lnTo>
                </a:path>
              </a:pathLst>
            </a:custGeom>
            <a:noFill/>
            <a:ln w="31750">
              <a:solidFill>
                <a:srgbClr val="6096E6"/>
              </a:solidFill>
              <a:headEnd type="ova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a:off x="1732" y="7718"/>
              <a:ext cx="1350" cy="0"/>
            </a:xfrm>
            <a:prstGeom prst="straightConnector1">
              <a:avLst/>
            </a:prstGeom>
            <a:ln w="31750">
              <a:headEnd type="oval"/>
              <a:tailEnd type="arrow"/>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flipV="1">
              <a:off x="1732" y="7712"/>
              <a:ext cx="1406" cy="1229"/>
            </a:xfrm>
            <a:custGeom>
              <a:gdLst>
                <a:gd name="connisteX0" fmla="*/ 0 w 892810"/>
                <a:gd name="connsiteY0" fmla="*/ 740410 h 740410"/>
                <a:gd name="connisteX1" fmla="*/ 507365 w 892810"/>
                <a:gd name="connsiteY1" fmla="*/ 0 h 740410"/>
                <a:gd name="connisteX2" fmla="*/ 892810 w 892810"/>
                <a:gd name="connsiteY2" fmla="*/ 0 h 740410"/>
              </a:gdLst>
              <a:cxnLst>
                <a:cxn ang="0">
                  <a:pos x="connisteX0" y="connsiteY0"/>
                </a:cxn>
                <a:cxn ang="0">
                  <a:pos x="connisteX1" y="connsiteY1"/>
                </a:cxn>
                <a:cxn ang="0">
                  <a:pos x="connisteX2" y="connsiteY2"/>
                </a:cxn>
              </a:cxnLst>
              <a:rect l="l" t="t" r="r" b="b"/>
              <a:pathLst>
                <a:path w="892810" h="740410">
                  <a:moveTo>
                    <a:pt x="0" y="740410"/>
                  </a:moveTo>
                  <a:lnTo>
                    <a:pt x="507365" y="0"/>
                  </a:lnTo>
                  <a:lnTo>
                    <a:pt x="892810" y="0"/>
                  </a:lnTo>
                </a:path>
              </a:pathLst>
            </a:custGeom>
            <a:noFill/>
            <a:ln w="31750">
              <a:solidFill>
                <a:srgbClr val="6096E6"/>
              </a:solidFill>
              <a:headEnd type="ova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5614670" y="3669665"/>
            <a:ext cx="4406265" cy="691515"/>
          </a:xfrm>
          <a:prstGeom prst="rect">
            <a:avLst/>
          </a:prstGeom>
          <a:noFill/>
        </p:spPr>
        <p:txBody>
          <a:bodyPr wrap="square" rtlCol="0" anchor="t">
            <a:spAutoFit/>
          </a:bodyPr>
          <a:lstStyle/>
          <a:p>
            <a:pPr defTabSz="1171575" fontAlgn="auto">
              <a:lnSpc>
                <a:spcPct val="150000"/>
              </a:lnSpc>
            </a:pP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物质变化</a:t>
            </a:r>
            <a:r>
              <a:rPr lang="en-US" altLang="zh-CN"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葡萄糖</a:t>
            </a:r>
            <a:r>
              <a:rPr lang="en-US" altLang="zh-CN" sz="26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→_______</a:t>
            </a:r>
            <a:endParaRPr lang="zh-CN" altLang="en-US" sz="2600">
              <a:latin typeface="楷体" panose="02010609060101010101" pitchFamily="49" charset="-122"/>
              <a:ea typeface="楷体" panose="02010609060101010101" pitchFamily="49" charset="-122"/>
              <a:cs typeface="楷体" panose="02010609060101010101" pitchFamily="49" charset="-122"/>
            </a:endParaRPr>
          </a:p>
        </p:txBody>
      </p:sp>
      <p:sp>
        <p:nvSpPr>
          <p:cNvPr id="2333699" name="文本框 2333698"/>
          <p:cNvSpPr txBox="1"/>
          <p:nvPr/>
        </p:nvSpPr>
        <p:spPr>
          <a:xfrm>
            <a:off x="7080885" y="2717800"/>
            <a:ext cx="1108075" cy="516890"/>
          </a:xfrm>
          <a:prstGeom prst="rect">
            <a:avLst/>
          </a:prstGeom>
          <a:noFill/>
          <a:ln w="9525">
            <a:noFill/>
          </a:ln>
        </p:spPr>
        <p:txBody>
          <a:bodyPr wrap="square" lIns="117235" tIns="58618" rIns="117235" bIns="58618" anchor="b" anchorCtr="1">
            <a:spAutoFit/>
          </a:bodyPr>
          <a:lstStyle/>
          <a:p>
            <a:pPr defTabSz="1171575"/>
            <a:r>
              <a:rPr lang="zh-CN" altLang="en-US" sz="2600" b="1">
                <a:solidFill>
                  <a:srgbClr val="FF0000"/>
                </a:solidFill>
                <a:latin typeface="楷体" panose="02010609060101010101" pitchFamily="49" charset="-122"/>
                <a:ea typeface="楷体" panose="02010609060101010101" pitchFamily="49" charset="-122"/>
                <a:cs typeface="Times New Roman" panose="02020603050405020304" charset="0"/>
              </a:rPr>
              <a:t>氧气</a:t>
            </a:r>
            <a:endParaRPr lang="zh-CN" altLang="en-US" sz="26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sp>
        <p:nvSpPr>
          <p:cNvPr id="2333700" name="文本框 2333699"/>
          <p:cNvSpPr txBox="1"/>
          <p:nvPr/>
        </p:nvSpPr>
        <p:spPr>
          <a:xfrm>
            <a:off x="8526145" y="3756660"/>
            <a:ext cx="1428115" cy="516890"/>
          </a:xfrm>
          <a:prstGeom prst="rect">
            <a:avLst/>
          </a:prstGeom>
          <a:noFill/>
          <a:ln w="9525">
            <a:noFill/>
          </a:ln>
        </p:spPr>
        <p:txBody>
          <a:bodyPr wrap="square" lIns="117235" tIns="58618" rIns="117235" bIns="58618" anchor="b" anchorCtr="1">
            <a:spAutoFit/>
          </a:bodyPr>
          <a:lstStyle/>
          <a:p>
            <a:pPr defTabSz="1171575"/>
            <a:r>
              <a:rPr lang="en-US" altLang="zh-CN" sz="2600" b="1">
                <a:solidFill>
                  <a:srgbClr val="FF0000"/>
                </a:solidFill>
                <a:latin typeface="楷体" panose="02010609060101010101" pitchFamily="49" charset="-122"/>
                <a:ea typeface="楷体" panose="02010609060101010101" pitchFamily="49" charset="-122"/>
                <a:cs typeface="楷体" panose="02010609060101010101" pitchFamily="49" charset="-122"/>
              </a:rPr>
              <a:t>CO</a:t>
            </a:r>
            <a:r>
              <a:rPr lang="en-US" altLang="zh-CN" sz="2600" b="1" baseline="-30000">
                <a:solidFill>
                  <a:srgbClr val="FF0000"/>
                </a:solidFill>
                <a:latin typeface="楷体" panose="02010609060101010101" pitchFamily="49" charset="-122"/>
                <a:ea typeface="楷体" panose="02010609060101010101" pitchFamily="49" charset="-122"/>
                <a:cs typeface="楷体" panose="02010609060101010101" pitchFamily="49" charset="-122"/>
              </a:rPr>
              <a:t>2</a:t>
            </a:r>
            <a:r>
              <a:rPr lang="zh-CN" altLang="en-US" sz="2600" b="1">
                <a:solidFill>
                  <a:srgbClr val="FF0000"/>
                </a:solidFill>
                <a:latin typeface="楷体" panose="02010609060101010101" pitchFamily="49" charset="-122"/>
                <a:ea typeface="楷体" panose="02010609060101010101" pitchFamily="49" charset="-122"/>
                <a:cs typeface="楷体" panose="02010609060101010101" pitchFamily="49" charset="-122"/>
              </a:rPr>
              <a:t>和水</a:t>
            </a:r>
            <a:endParaRPr lang="zh-CN" altLang="en-US" sz="2600" b="1">
              <a:solidFill>
                <a:srgbClr val="FF0000"/>
              </a:solidFill>
              <a:latin typeface="楷体" panose="02010609060101010101" pitchFamily="49" charset="-122"/>
              <a:ea typeface="楷体" panose="02010609060101010101" pitchFamily="49" charset="-122"/>
              <a:cs typeface="楷体" panose="02010609060101010101" pitchFamily="49" charset="-122"/>
            </a:endParaRPr>
          </a:p>
        </p:txBody>
      </p:sp>
      <p:sp>
        <p:nvSpPr>
          <p:cNvPr id="2333701" name="文本框 2333700"/>
          <p:cNvSpPr txBox="1"/>
          <p:nvPr/>
        </p:nvSpPr>
        <p:spPr>
          <a:xfrm>
            <a:off x="9409430" y="4766310"/>
            <a:ext cx="1057910" cy="516890"/>
          </a:xfrm>
          <a:prstGeom prst="rect">
            <a:avLst/>
          </a:prstGeom>
          <a:noFill/>
          <a:ln w="9525">
            <a:noFill/>
          </a:ln>
        </p:spPr>
        <p:txBody>
          <a:bodyPr wrap="square" lIns="117235" tIns="58618" rIns="117235" bIns="58618" anchor="b" anchorCtr="1">
            <a:spAutoFit/>
          </a:bodyPr>
          <a:lstStyle/>
          <a:p>
            <a:pPr defTabSz="1171575"/>
            <a:r>
              <a:rPr lang="zh-CN" altLang="en-US" sz="2600" b="1">
                <a:solidFill>
                  <a:srgbClr val="FF0000"/>
                </a:solidFill>
                <a:latin typeface="楷体" panose="02010609060101010101" pitchFamily="49" charset="-122"/>
                <a:ea typeface="楷体" panose="02010609060101010101" pitchFamily="49" charset="-122"/>
                <a:cs typeface="Times New Roman" panose="02020603050405020304" charset="0"/>
              </a:rPr>
              <a:t>大量</a:t>
            </a:r>
            <a:endParaRPr lang="zh-CN" altLang="en-US" sz="2600" b="1">
              <a:solidFill>
                <a:srgbClr val="FF0000"/>
              </a:solidFill>
              <a:latin typeface="楷体" panose="02010609060101010101" pitchFamily="49" charset="-122"/>
              <a:ea typeface="楷体" panose="02010609060101010101" pitchFamily="49" charset="-122"/>
              <a:cs typeface="Times New Roman" panose="02020603050405020304" charset="0"/>
            </a:endParaRPr>
          </a:p>
        </p:txBody>
      </p:sp>
      <p:grpSp>
        <p:nvGrpSpPr>
          <p:cNvPr id="31" name="组合 30"/>
          <p:cNvGrpSpPr/>
          <p:nvPr/>
        </p:nvGrpSpPr>
        <p:grpSpPr>
          <a:xfrm>
            <a:off x="314032" y="863229"/>
            <a:ext cx="1181100" cy="495794"/>
            <a:chOff x="1710288" y="2210233"/>
            <a:chExt cx="1181100" cy="496005"/>
          </a:xfrm>
        </p:grpSpPr>
        <p:sp>
          <p:nvSpPr>
            <p:cNvPr id="32" name="任意多边形 31"/>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4"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1</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Effect transition="in" filter="fade">
                                      <p:cBhvr>
                                        <p:cTn id="13" dur="500"/>
                                        <p:tgtEl>
                                          <p:spTgt spid="26"/>
                                        </p:tgtEl>
                                      </p:cBhvr>
                                    </p:animEffect>
                                  </p:childTnLst>
                                </p:cTn>
                              </p:par>
                            </p:childTnLst>
                          </p:cTn>
                        </p:par>
                        <p:par>
                          <p:cTn id="14" fill="hold" nodeType="afterGroup">
                            <p:stCondLst>
                              <p:cond delay="1000"/>
                            </p:stCondLst>
                            <p:childTnLst>
                              <p:par>
                                <p:cTn id="15" presetID="53" presetClass="entr" presetSubtype="0" fill="hold" grpId="0" nodeType="afterEffect">
                                  <p:stCondLst>
                                    <p:cond delay="0"/>
                                  </p:stCondLst>
                                  <p:iterate type="lt">
                                    <p:tmPct val="10000"/>
                                  </p:iterate>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par>
                          <p:cTn id="20" fill="hold" nodeType="afterGroup">
                            <p:stCondLst>
                              <p:cond delay="1500"/>
                            </p:stCondLst>
                            <p:childTnLst>
                              <p:par>
                                <p:cTn id="21" presetID="53" presetClass="entr" presetSubtype="0" fill="hold" grpId="0" nodeType="afterEffect">
                                  <p:stCondLst>
                                    <p:cond delay="0"/>
                                  </p:stCondLst>
                                  <p:iterate type="lt">
                                    <p:tmPct val="10000"/>
                                  </p:iterate>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Effect transition="in" filter="fade">
                                      <p:cBhvr>
                                        <p:cTn id="25" dur="500"/>
                                        <p:tgtEl>
                                          <p:spTgt spid="23"/>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33699"/>
                                        </p:tgtEl>
                                        <p:attrNameLst>
                                          <p:attrName>style.visibility</p:attrName>
                                        </p:attrNameLst>
                                      </p:cBhvr>
                                      <p:to>
                                        <p:strVal val="visible"/>
                                      </p:to>
                                    </p:set>
                                    <p:animEffect transition="in" filter="blinds(horizontal)">
                                      <p:cBhvr>
                                        <p:cTn id="30" dur="500"/>
                                        <p:tgtEl>
                                          <p:spTgt spid="2333699"/>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333700"/>
                                        </p:tgtEl>
                                        <p:attrNameLst>
                                          <p:attrName>style.visibility</p:attrName>
                                        </p:attrNameLst>
                                      </p:cBhvr>
                                      <p:to>
                                        <p:strVal val="visible"/>
                                      </p:to>
                                    </p:set>
                                    <p:animEffect transition="in" filter="blinds(horizontal)">
                                      <p:cBhvr>
                                        <p:cTn id="35" dur="500"/>
                                        <p:tgtEl>
                                          <p:spTgt spid="2333700"/>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33701"/>
                                        </p:tgtEl>
                                        <p:attrNameLst>
                                          <p:attrName>style.visibility</p:attrName>
                                        </p:attrNameLst>
                                      </p:cBhvr>
                                      <p:to>
                                        <p:strVal val="visible"/>
                                      </p:to>
                                    </p:set>
                                    <p:animEffect transition="in" filter="blinds(horizontal)">
                                      <p:cBhvr>
                                        <p:cTn id="40" dur="500"/>
                                        <p:tgtEl>
                                          <p:spTgt spid="2333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3699" grpId="0"/>
      <p:bldP spid="2333700" grpId="0"/>
      <p:bldP spid="2333701" grpId="0"/>
      <p:bldP spid="26" grpId="0"/>
      <p:bldP spid="30" grpId="0"/>
      <p:bldP spid="23"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p:nvPr/>
        </p:nvSpPr>
        <p:spPr>
          <a:xfrm>
            <a:off x="2383790" y="1024890"/>
            <a:ext cx="1348105" cy="487045"/>
          </a:xfrm>
          <a:prstGeom prst="rect">
            <a:avLst/>
          </a:prstGeom>
          <a:noFill/>
          <a:ln w="19050">
            <a:solidFill>
              <a:srgbClr val="609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a:solidFill>
                  <a:schemeClr val="tx1"/>
                </a:solidFill>
                <a:latin typeface="楷体" panose="02010609060101010101" pitchFamily="49" charset="-122"/>
                <a:ea typeface="楷体" panose="02010609060101010101" pitchFamily="49" charset="-122"/>
              </a:rPr>
              <a:t>葡萄糖</a:t>
            </a:r>
            <a:endParaRPr lang="zh-CN" altLang="en-US" sz="2400">
              <a:solidFill>
                <a:schemeClr val="tx1"/>
              </a:solidFill>
              <a:latin typeface="楷体" panose="02010609060101010101" pitchFamily="49" charset="-122"/>
              <a:ea typeface="楷体" panose="02010609060101010101" pitchFamily="49" charset="-122"/>
            </a:endParaRPr>
          </a:p>
        </p:txBody>
      </p:sp>
      <p:sp>
        <p:nvSpPr>
          <p:cNvPr id="3" name="矩形 2"/>
          <p:cNvSpPr/>
          <p:nvPr/>
        </p:nvSpPr>
        <p:spPr>
          <a:xfrm>
            <a:off x="2383790" y="2455545"/>
            <a:ext cx="1348105" cy="487045"/>
          </a:xfrm>
          <a:prstGeom prst="rect">
            <a:avLst/>
          </a:prstGeom>
          <a:noFill/>
          <a:ln w="19050">
            <a:solidFill>
              <a:srgbClr val="609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a:solidFill>
                  <a:schemeClr val="tx1"/>
                </a:solidFill>
                <a:latin typeface="楷体" panose="02010609060101010101" pitchFamily="49" charset="-122"/>
                <a:ea typeface="楷体" panose="02010609060101010101" pitchFamily="49" charset="-122"/>
              </a:rPr>
              <a:t>丙酮酸</a:t>
            </a:r>
            <a:endParaRPr lang="zh-CN" altLang="en-US" sz="2400">
              <a:solidFill>
                <a:schemeClr val="tx1"/>
              </a:solidFill>
              <a:latin typeface="楷体" panose="02010609060101010101" pitchFamily="49" charset="-122"/>
              <a:ea typeface="楷体" panose="02010609060101010101" pitchFamily="49" charset="-122"/>
            </a:endParaRPr>
          </a:p>
        </p:txBody>
      </p:sp>
      <p:sp>
        <p:nvSpPr>
          <p:cNvPr id="4" name="矩形 3"/>
          <p:cNvSpPr/>
          <p:nvPr/>
        </p:nvSpPr>
        <p:spPr>
          <a:xfrm>
            <a:off x="2383790" y="3724275"/>
            <a:ext cx="1348105" cy="487045"/>
          </a:xfrm>
          <a:prstGeom prst="rect">
            <a:avLst/>
          </a:prstGeom>
          <a:noFill/>
          <a:ln w="19050">
            <a:solidFill>
              <a:srgbClr val="609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楷体" panose="02010609060101010101" pitchFamily="49" charset="-122"/>
                <a:ea typeface="楷体" panose="02010609060101010101" pitchFamily="49" charset="-122"/>
              </a:rPr>
              <a:t>CO</a:t>
            </a:r>
            <a:r>
              <a:rPr lang="en-US" altLang="zh-CN" sz="2400" baseline="-25000">
                <a:solidFill>
                  <a:schemeClr val="tx1"/>
                </a:solidFill>
                <a:latin typeface="楷体" panose="02010609060101010101" pitchFamily="49" charset="-122"/>
                <a:ea typeface="楷体" panose="02010609060101010101" pitchFamily="49" charset="-122"/>
              </a:rPr>
              <a:t>2</a:t>
            </a:r>
            <a:endParaRPr lang="en-US" altLang="zh-CN" sz="2400" baseline="-25000">
              <a:solidFill>
                <a:schemeClr val="tx1"/>
              </a:solidFill>
              <a:latin typeface="楷体" panose="02010609060101010101" pitchFamily="49" charset="-122"/>
              <a:ea typeface="楷体" panose="02010609060101010101" pitchFamily="49" charset="-122"/>
            </a:endParaRPr>
          </a:p>
        </p:txBody>
      </p:sp>
      <p:sp>
        <p:nvSpPr>
          <p:cNvPr id="5" name="矩形 4"/>
          <p:cNvSpPr/>
          <p:nvPr/>
        </p:nvSpPr>
        <p:spPr>
          <a:xfrm>
            <a:off x="2383790" y="4980940"/>
            <a:ext cx="1348105" cy="487045"/>
          </a:xfrm>
          <a:prstGeom prst="rect">
            <a:avLst/>
          </a:prstGeom>
          <a:noFill/>
          <a:ln w="19050">
            <a:solidFill>
              <a:srgbClr val="609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楷体" panose="02010609060101010101" pitchFamily="49" charset="-122"/>
                <a:ea typeface="楷体" panose="02010609060101010101" pitchFamily="49" charset="-122"/>
              </a:rPr>
              <a:t>[H]</a:t>
            </a:r>
            <a:endParaRPr lang="en-US" altLang="zh-CN" sz="2400">
              <a:solidFill>
                <a:schemeClr val="tx1"/>
              </a:solidFill>
              <a:latin typeface="楷体" panose="02010609060101010101" pitchFamily="49" charset="-122"/>
              <a:ea typeface="楷体" panose="02010609060101010101" pitchFamily="49" charset="-122"/>
            </a:endParaRPr>
          </a:p>
        </p:txBody>
      </p:sp>
      <p:sp>
        <p:nvSpPr>
          <p:cNvPr id="6" name="矩形 5"/>
          <p:cNvSpPr/>
          <p:nvPr/>
        </p:nvSpPr>
        <p:spPr>
          <a:xfrm>
            <a:off x="2383790" y="6005195"/>
            <a:ext cx="1348105" cy="487045"/>
          </a:xfrm>
          <a:prstGeom prst="rect">
            <a:avLst/>
          </a:prstGeom>
          <a:noFill/>
          <a:ln w="19050">
            <a:solidFill>
              <a:srgbClr val="609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2400">
                <a:solidFill>
                  <a:schemeClr val="tx1"/>
                </a:solidFill>
                <a:latin typeface="楷体" panose="02010609060101010101" pitchFamily="49" charset="-122"/>
                <a:ea typeface="楷体" panose="02010609060101010101" pitchFamily="49" charset="-122"/>
              </a:rPr>
              <a:t>H</a:t>
            </a:r>
            <a:r>
              <a:rPr lang="en-US" altLang="zh-CN" sz="2400" baseline="-25000">
                <a:solidFill>
                  <a:schemeClr val="tx1"/>
                </a:solidFill>
                <a:latin typeface="楷体" panose="02010609060101010101" pitchFamily="49" charset="-122"/>
                <a:ea typeface="楷体" panose="02010609060101010101" pitchFamily="49" charset="-122"/>
              </a:rPr>
              <a:t>2</a:t>
            </a:r>
            <a:r>
              <a:rPr lang="en-US" altLang="zh-CN" sz="2400">
                <a:solidFill>
                  <a:schemeClr val="tx1"/>
                </a:solidFill>
                <a:latin typeface="楷体" panose="02010609060101010101" pitchFamily="49" charset="-122"/>
                <a:ea typeface="楷体" panose="02010609060101010101" pitchFamily="49" charset="-122"/>
              </a:rPr>
              <a:t>O</a:t>
            </a:r>
            <a:endParaRPr lang="en-US" altLang="zh-CN" sz="2400">
              <a:solidFill>
                <a:schemeClr val="tx1"/>
              </a:solidFill>
              <a:latin typeface="楷体" panose="02010609060101010101" pitchFamily="49" charset="-122"/>
              <a:ea typeface="楷体" panose="02010609060101010101" pitchFamily="49" charset="-122"/>
            </a:endParaRPr>
          </a:p>
        </p:txBody>
      </p:sp>
      <p:cxnSp>
        <p:nvCxnSpPr>
          <p:cNvPr id="7" name="直接箭头连接符 6"/>
          <p:cNvCxnSpPr>
            <a:stCxn id="2" idx="2"/>
            <a:endCxn id="3" idx="0"/>
          </p:cNvCxnSpPr>
          <p:nvPr/>
        </p:nvCxnSpPr>
        <p:spPr>
          <a:xfrm flipH="1">
            <a:off x="3058160" y="1511935"/>
            <a:ext cx="0" cy="9436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2047875" y="1948180"/>
            <a:ext cx="994410" cy="3296285"/>
          </a:xfrm>
          <a:custGeom>
            <a:gdLst>
              <a:gd name="connisteX0" fmla="*/ 994410 w 994410"/>
              <a:gd name="connsiteY0" fmla="*/ 0 h 3296285"/>
              <a:gd name="connisteX1" fmla="*/ 0 w 994410"/>
              <a:gd name="connsiteY1" fmla="*/ 0 h 3296285"/>
              <a:gd name="connisteX2" fmla="*/ 0 w 994410"/>
              <a:gd name="connsiteY2" fmla="*/ 3296285 h 3296285"/>
              <a:gd name="connisteX3" fmla="*/ 334645 w 994410"/>
              <a:gd name="connsiteY3" fmla="*/ 3296285 h 3296285"/>
            </a:gdLst>
            <a:cxnLst>
              <a:cxn ang="0">
                <a:pos x="connisteX0" y="connsiteY0"/>
              </a:cxn>
              <a:cxn ang="0">
                <a:pos x="connisteX1" y="connsiteY1"/>
              </a:cxn>
              <a:cxn ang="0">
                <a:pos x="connisteX2" y="connsiteY2"/>
              </a:cxn>
              <a:cxn ang="0">
                <a:pos x="connisteX3" y="connsiteY3"/>
              </a:cxn>
            </a:cxnLst>
            <a:rect l="l" t="t" r="r" b="b"/>
            <a:pathLst>
              <a:path w="994410" h="3296285">
                <a:moveTo>
                  <a:pt x="994410" y="0"/>
                </a:moveTo>
                <a:lnTo>
                  <a:pt x="0" y="0"/>
                </a:lnTo>
                <a:lnTo>
                  <a:pt x="0" y="3296285"/>
                </a:lnTo>
                <a:lnTo>
                  <a:pt x="334645" y="3296285"/>
                </a:lnTo>
              </a:path>
            </a:pathLst>
          </a:custGeom>
          <a:noFill/>
          <a:ln w="19050">
            <a:solidFill>
              <a:srgbClr val="6096E6"/>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721735" y="871855"/>
            <a:ext cx="2588260" cy="1856740"/>
            <a:chOff x="5861" y="1373"/>
            <a:chExt cx="4076" cy="2924"/>
          </a:xfrm>
        </p:grpSpPr>
        <p:grpSp>
          <p:nvGrpSpPr>
            <p:cNvPr id="8" name="组合 7"/>
            <p:cNvGrpSpPr/>
            <p:nvPr/>
          </p:nvGrpSpPr>
          <p:grpSpPr>
            <a:xfrm>
              <a:off x="5861" y="1953"/>
              <a:ext cx="3833" cy="2344"/>
              <a:chOff x="5861" y="1953"/>
              <a:chExt cx="3833" cy="2344"/>
            </a:xfrm>
          </p:grpSpPr>
          <p:sp>
            <p:nvSpPr>
              <p:cNvPr id="11" name="任意多边形 10"/>
              <p:cNvSpPr/>
              <p:nvPr/>
            </p:nvSpPr>
            <p:spPr>
              <a:xfrm>
                <a:off x="5861" y="1982"/>
                <a:ext cx="543" cy="2252"/>
              </a:xfrm>
              <a:custGeom>
                <a:gdLst>
                  <a:gd name="connisteX0" fmla="*/ 10160 w 344805"/>
                  <a:gd name="connsiteY0" fmla="*/ 0 h 1430020"/>
                  <a:gd name="connisteX1" fmla="*/ 344805 w 344805"/>
                  <a:gd name="connsiteY1" fmla="*/ 0 h 1430020"/>
                  <a:gd name="connisteX2" fmla="*/ 344805 w 344805"/>
                  <a:gd name="connsiteY2" fmla="*/ 1430020 h 1430020"/>
                  <a:gd name="connisteX3" fmla="*/ 0 w 344805"/>
                  <a:gd name="connsiteY3" fmla="*/ 1430020 h 1430020"/>
                </a:gdLst>
                <a:cxnLst>
                  <a:cxn ang="0">
                    <a:pos x="connisteX0" y="connsiteY0"/>
                  </a:cxn>
                  <a:cxn ang="0">
                    <a:pos x="connisteX1" y="connsiteY1"/>
                  </a:cxn>
                  <a:cxn ang="0">
                    <a:pos x="connisteX2" y="connsiteY2"/>
                  </a:cxn>
                  <a:cxn ang="0">
                    <a:pos x="connisteX3" y="connsiteY3"/>
                  </a:cxn>
                </a:cxnLst>
                <a:rect l="l" t="t" r="r" b="b"/>
                <a:pathLst>
                  <a:path w="344805" h="1430020">
                    <a:moveTo>
                      <a:pt x="10160" y="0"/>
                    </a:moveTo>
                    <a:lnTo>
                      <a:pt x="344805" y="0"/>
                    </a:lnTo>
                    <a:lnTo>
                      <a:pt x="344805" y="1430020"/>
                    </a:lnTo>
                    <a:lnTo>
                      <a:pt x="0" y="1430020"/>
                    </a:lnTo>
                  </a:path>
                </a:pathLst>
              </a:custGeom>
              <a:noFill/>
              <a:ln w="19050">
                <a:solidFill>
                  <a:srgbClr val="609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6404" y="1953"/>
                <a:ext cx="3290" cy="2344"/>
                <a:chOff x="6404" y="1953"/>
                <a:chExt cx="3290" cy="2344"/>
              </a:xfrm>
            </p:grpSpPr>
            <p:cxnSp>
              <p:nvCxnSpPr>
                <p:cNvPr id="13" name="直接连接符 12"/>
                <p:cNvCxnSpPr/>
                <p:nvPr/>
              </p:nvCxnSpPr>
              <p:spPr>
                <a:xfrm>
                  <a:off x="6404" y="3036"/>
                  <a:ext cx="3291" cy="18"/>
                </a:xfrm>
                <a:prstGeom prst="line">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8285" y="1953"/>
                  <a:ext cx="3" cy="23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70" y="1967"/>
                  <a:ext cx="1406" cy="0"/>
                </a:xfrm>
                <a:prstGeom prst="line">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73" y="4279"/>
                  <a:ext cx="1406" cy="0"/>
                </a:xfrm>
                <a:prstGeom prst="line">
                  <a:avLst/>
                </a:prstGeom>
                <a:ln w="19050">
                  <a:tailEnd type="stealth" w="lg" len="lg"/>
                </a:ln>
              </p:spPr>
              <p:style>
                <a:lnRef idx="1">
                  <a:schemeClr val="accent1"/>
                </a:lnRef>
                <a:fillRef idx="0">
                  <a:schemeClr val="accent1"/>
                </a:fillRef>
                <a:effectRef idx="0">
                  <a:schemeClr val="accent1"/>
                </a:effectRef>
                <a:fontRef idx="minor">
                  <a:schemeClr val="tx1"/>
                </a:fontRef>
              </p:style>
            </p:cxnSp>
          </p:grpSp>
        </p:grpSp>
        <p:sp>
          <p:nvSpPr>
            <p:cNvPr id="18" name="文本框 17"/>
            <p:cNvSpPr txBox="1"/>
            <p:nvPr/>
          </p:nvSpPr>
          <p:spPr>
            <a:xfrm>
              <a:off x="6446" y="2441"/>
              <a:ext cx="1736" cy="580"/>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第一阶段</a:t>
              </a:r>
              <a:endParaRPr lang="zh-CN" altLang="en-US" b="1">
                <a:latin typeface="楷体" panose="02010609060101010101" pitchFamily="49" charset="-122"/>
                <a:ea typeface="楷体" panose="02010609060101010101" pitchFamily="49" charset="-122"/>
              </a:endParaRPr>
            </a:p>
          </p:txBody>
        </p:sp>
        <p:sp>
          <p:nvSpPr>
            <p:cNvPr id="19" name="文本框 18"/>
            <p:cNvSpPr txBox="1"/>
            <p:nvPr/>
          </p:nvSpPr>
          <p:spPr>
            <a:xfrm>
              <a:off x="8483" y="1373"/>
              <a:ext cx="1012" cy="580"/>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场所</a:t>
              </a:r>
              <a:endParaRPr lang="zh-CN" altLang="en-US" b="1">
                <a:latin typeface="楷体" panose="02010609060101010101" pitchFamily="49" charset="-122"/>
                <a:ea typeface="楷体" panose="02010609060101010101" pitchFamily="49" charset="-122"/>
              </a:endParaRPr>
            </a:p>
          </p:txBody>
        </p:sp>
        <p:sp>
          <p:nvSpPr>
            <p:cNvPr id="20" name="文本框 19"/>
            <p:cNvSpPr txBox="1"/>
            <p:nvPr/>
          </p:nvSpPr>
          <p:spPr>
            <a:xfrm>
              <a:off x="8201" y="2441"/>
              <a:ext cx="1736" cy="580"/>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物质变化</a:t>
              </a:r>
              <a:endParaRPr lang="zh-CN" altLang="en-US" b="1">
                <a:latin typeface="楷体" panose="02010609060101010101" pitchFamily="49" charset="-122"/>
                <a:ea typeface="楷体" panose="02010609060101010101" pitchFamily="49" charset="-122"/>
              </a:endParaRPr>
            </a:p>
          </p:txBody>
        </p:sp>
        <p:sp>
          <p:nvSpPr>
            <p:cNvPr id="21" name="文本框 20"/>
            <p:cNvSpPr txBox="1"/>
            <p:nvPr/>
          </p:nvSpPr>
          <p:spPr>
            <a:xfrm>
              <a:off x="8483" y="3688"/>
              <a:ext cx="1012" cy="580"/>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能量</a:t>
              </a:r>
              <a:endParaRPr lang="zh-CN" altLang="en-US" b="1">
                <a:latin typeface="楷体" panose="02010609060101010101" pitchFamily="49" charset="-122"/>
                <a:ea typeface="楷体" panose="02010609060101010101" pitchFamily="49" charset="-122"/>
              </a:endParaRPr>
            </a:p>
          </p:txBody>
        </p:sp>
      </p:grpSp>
      <p:cxnSp>
        <p:nvCxnSpPr>
          <p:cNvPr id="22" name="直接箭头连接符 21"/>
          <p:cNvCxnSpPr/>
          <p:nvPr/>
        </p:nvCxnSpPr>
        <p:spPr>
          <a:xfrm flipH="1">
            <a:off x="3042285" y="2964815"/>
            <a:ext cx="0" cy="7493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179955" y="3470275"/>
            <a:ext cx="852170" cy="1612900"/>
          </a:xfrm>
          <a:custGeom>
            <a:gdLst>
              <a:gd name="connisteX0" fmla="*/ 852170 w 852170"/>
              <a:gd name="connsiteY0" fmla="*/ 0 h 1784985"/>
              <a:gd name="connisteX1" fmla="*/ 0 w 852170"/>
              <a:gd name="connsiteY1" fmla="*/ 0 h 1784985"/>
              <a:gd name="connisteX2" fmla="*/ 0 w 852170"/>
              <a:gd name="connsiteY2" fmla="*/ 1784985 h 1784985"/>
              <a:gd name="connisteX3" fmla="*/ 193040 w 852170"/>
              <a:gd name="connsiteY3" fmla="*/ 1784985 h 1784985"/>
            </a:gdLst>
            <a:cxnLst>
              <a:cxn ang="0">
                <a:pos x="connisteX0" y="connsiteY0"/>
              </a:cxn>
              <a:cxn ang="0">
                <a:pos x="connisteX1" y="connsiteY1"/>
              </a:cxn>
              <a:cxn ang="0">
                <a:pos x="connisteX2" y="connsiteY2"/>
              </a:cxn>
              <a:cxn ang="0">
                <a:pos x="connisteX3" y="connsiteY3"/>
              </a:cxn>
            </a:cxnLst>
            <a:rect l="l" t="t" r="r" b="b"/>
            <a:pathLst>
              <a:path w="852169" h="1784985">
                <a:moveTo>
                  <a:pt x="852170" y="0"/>
                </a:moveTo>
                <a:lnTo>
                  <a:pt x="0" y="0"/>
                </a:lnTo>
                <a:lnTo>
                  <a:pt x="0" y="1784985"/>
                </a:lnTo>
                <a:lnTo>
                  <a:pt x="193040" y="1784985"/>
                </a:ln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p:nvPr/>
        </p:nvCxnSpPr>
        <p:spPr>
          <a:xfrm flipH="1">
            <a:off x="3042285" y="3227070"/>
            <a:ext cx="314325"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347085" y="2985770"/>
            <a:ext cx="586740" cy="460375"/>
          </a:xfrm>
          <a:prstGeom prst="rect">
            <a:avLst/>
          </a:prstGeom>
          <a:noFill/>
        </p:spPr>
        <p:txBody>
          <a:bodyPr wrap="none" rtlCol="0">
            <a:spAutoFit/>
          </a:bodyPr>
          <a:lstStyle/>
          <a:p>
            <a:pPr algn="l"/>
            <a:r>
              <a:rPr lang="en-US" altLang="zh-CN" sz="2400">
                <a:latin typeface="楷体" panose="02010609060101010101" pitchFamily="49" charset="-122"/>
                <a:ea typeface="楷体" panose="02010609060101010101" pitchFamily="49" charset="-122"/>
                <a:sym typeface="+mn-ea"/>
              </a:rPr>
              <a:t>H</a:t>
            </a:r>
            <a:r>
              <a:rPr lang="en-US" altLang="zh-CN" sz="2400" baseline="-25000">
                <a:latin typeface="楷体" panose="02010609060101010101" pitchFamily="49" charset="-122"/>
                <a:ea typeface="楷体" panose="02010609060101010101" pitchFamily="49" charset="-122"/>
                <a:sym typeface="+mn-ea"/>
              </a:rPr>
              <a:t>2</a:t>
            </a:r>
            <a:r>
              <a:rPr lang="en-US" altLang="zh-CN" sz="2400">
                <a:latin typeface="楷体" panose="02010609060101010101" pitchFamily="49" charset="-122"/>
                <a:ea typeface="楷体" panose="02010609060101010101" pitchFamily="49" charset="-122"/>
                <a:sym typeface="+mn-ea"/>
              </a:rPr>
              <a:t>O</a:t>
            </a:r>
            <a:endParaRPr lang="zh-CN" altLang="en-US" sz="2400" b="1">
              <a:latin typeface="楷体" panose="02010609060101010101" pitchFamily="49" charset="-122"/>
              <a:ea typeface="楷体" panose="02010609060101010101" pitchFamily="49" charset="-122"/>
            </a:endParaRPr>
          </a:p>
        </p:txBody>
      </p:sp>
      <p:grpSp>
        <p:nvGrpSpPr>
          <p:cNvPr id="16" name="组合 15"/>
          <p:cNvGrpSpPr/>
          <p:nvPr/>
        </p:nvGrpSpPr>
        <p:grpSpPr>
          <a:xfrm>
            <a:off x="3731895" y="2781300"/>
            <a:ext cx="2606675" cy="2463800"/>
            <a:chOff x="5877" y="4380"/>
            <a:chExt cx="4105" cy="3880"/>
          </a:xfrm>
        </p:grpSpPr>
        <p:sp>
          <p:nvSpPr>
            <p:cNvPr id="26" name="任意多边形 25"/>
            <p:cNvSpPr/>
            <p:nvPr/>
          </p:nvSpPr>
          <p:spPr>
            <a:xfrm>
              <a:off x="5877" y="4380"/>
              <a:ext cx="543" cy="3880"/>
            </a:xfrm>
            <a:custGeom>
              <a:gdLst>
                <a:gd name="connisteX0" fmla="*/ 10160 w 344805"/>
                <a:gd name="connsiteY0" fmla="*/ 0 h 1430020"/>
                <a:gd name="connisteX1" fmla="*/ 344805 w 344805"/>
                <a:gd name="connsiteY1" fmla="*/ 0 h 1430020"/>
                <a:gd name="connisteX2" fmla="*/ 344805 w 344805"/>
                <a:gd name="connsiteY2" fmla="*/ 1430020 h 1430020"/>
                <a:gd name="connisteX3" fmla="*/ 0 w 344805"/>
                <a:gd name="connsiteY3" fmla="*/ 1430020 h 1430020"/>
              </a:gdLst>
              <a:cxnLst>
                <a:cxn ang="0">
                  <a:pos x="connisteX0" y="connsiteY0"/>
                </a:cxn>
                <a:cxn ang="0">
                  <a:pos x="connisteX1" y="connsiteY1"/>
                </a:cxn>
                <a:cxn ang="0">
                  <a:pos x="connisteX2" y="connsiteY2"/>
                </a:cxn>
                <a:cxn ang="0">
                  <a:pos x="connisteX3" y="connsiteY3"/>
                </a:cxn>
              </a:cxnLst>
              <a:rect l="l" t="t" r="r" b="b"/>
              <a:pathLst>
                <a:path w="344805" h="1430020">
                  <a:moveTo>
                    <a:pt x="10160" y="0"/>
                  </a:moveTo>
                  <a:lnTo>
                    <a:pt x="344805" y="0"/>
                  </a:lnTo>
                  <a:lnTo>
                    <a:pt x="344805" y="1430020"/>
                  </a:lnTo>
                  <a:lnTo>
                    <a:pt x="0" y="1430020"/>
                  </a:lnTo>
                </a:path>
              </a:pathLst>
            </a:custGeom>
            <a:noFill/>
            <a:ln w="19050">
              <a:solidFill>
                <a:srgbClr val="FA6B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6420" y="5109"/>
              <a:ext cx="3306" cy="2086"/>
              <a:chOff x="6420" y="5109"/>
              <a:chExt cx="3306" cy="2086"/>
            </a:xfrm>
          </p:grpSpPr>
          <p:cxnSp>
            <p:nvCxnSpPr>
              <p:cNvPr id="27" name="直接连接符 26"/>
              <p:cNvCxnSpPr/>
              <p:nvPr/>
            </p:nvCxnSpPr>
            <p:spPr>
              <a:xfrm>
                <a:off x="6420" y="6192"/>
                <a:ext cx="3307" cy="34"/>
              </a:xfrm>
              <a:prstGeom prst="line">
                <a:avLst/>
              </a:prstGeom>
              <a:ln w="19050">
                <a:solidFill>
                  <a:srgbClr val="FA6B6D"/>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8304" y="5109"/>
                <a:ext cx="1" cy="2075"/>
              </a:xfrm>
              <a:prstGeom prst="line">
                <a:avLst/>
              </a:prstGeom>
              <a:ln w="19050">
                <a:solidFill>
                  <a:srgbClr val="FA6B6D"/>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286" y="5123"/>
                <a:ext cx="1406" cy="0"/>
              </a:xfrm>
              <a:prstGeom prst="line">
                <a:avLst/>
              </a:prstGeom>
              <a:ln w="19050">
                <a:solidFill>
                  <a:srgbClr val="FA6B6D"/>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289" y="7195"/>
                <a:ext cx="1406" cy="0"/>
              </a:xfrm>
              <a:prstGeom prst="line">
                <a:avLst/>
              </a:prstGeom>
              <a:ln w="19050">
                <a:solidFill>
                  <a:srgbClr val="FA6B6D"/>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6503" y="5619"/>
              <a:ext cx="1736" cy="580"/>
            </a:xfrm>
            <a:prstGeom prst="rect">
              <a:avLst/>
            </a:prstGeom>
            <a:noFill/>
            <a:ln>
              <a:noFill/>
            </a:ln>
          </p:spPr>
          <p:txBody>
            <a:bodyPr wrap="none" rtlCol="0">
              <a:spAutoFit/>
            </a:bodyPr>
            <a:lstStyle/>
            <a:p>
              <a:r>
                <a:rPr lang="zh-CN" altLang="en-US" b="1">
                  <a:latin typeface="楷体" panose="02010609060101010101" pitchFamily="49" charset="-122"/>
                  <a:ea typeface="楷体" panose="02010609060101010101" pitchFamily="49" charset="-122"/>
                </a:rPr>
                <a:t>第二阶段</a:t>
              </a:r>
              <a:endParaRPr lang="zh-CN" altLang="en-US" b="1">
                <a:latin typeface="楷体" panose="02010609060101010101" pitchFamily="49" charset="-122"/>
                <a:ea typeface="楷体" panose="02010609060101010101" pitchFamily="49" charset="-122"/>
              </a:endParaRPr>
            </a:p>
          </p:txBody>
        </p:sp>
        <p:sp>
          <p:nvSpPr>
            <p:cNvPr id="33" name="文本框 32"/>
            <p:cNvSpPr txBox="1"/>
            <p:nvPr/>
          </p:nvSpPr>
          <p:spPr>
            <a:xfrm>
              <a:off x="8498" y="4545"/>
              <a:ext cx="1012" cy="580"/>
            </a:xfrm>
            <a:prstGeom prst="rect">
              <a:avLst/>
            </a:prstGeom>
            <a:noFill/>
            <a:ln>
              <a:noFill/>
            </a:ln>
          </p:spPr>
          <p:txBody>
            <a:bodyPr wrap="none" rtlCol="0">
              <a:spAutoFit/>
            </a:bodyPr>
            <a:lstStyle/>
            <a:p>
              <a:r>
                <a:rPr lang="zh-CN" altLang="en-US" b="1">
                  <a:latin typeface="楷体" panose="02010609060101010101" pitchFamily="49" charset="-122"/>
                  <a:ea typeface="楷体" panose="02010609060101010101" pitchFamily="49" charset="-122"/>
                </a:rPr>
                <a:t>场所</a:t>
              </a:r>
              <a:endParaRPr lang="zh-CN" altLang="en-US" b="1">
                <a:latin typeface="楷体" panose="02010609060101010101" pitchFamily="49" charset="-122"/>
                <a:ea typeface="楷体" panose="02010609060101010101" pitchFamily="49" charset="-122"/>
              </a:endParaRPr>
            </a:p>
          </p:txBody>
        </p:sp>
        <p:sp>
          <p:nvSpPr>
            <p:cNvPr id="34" name="文本框 33"/>
            <p:cNvSpPr txBox="1"/>
            <p:nvPr/>
          </p:nvSpPr>
          <p:spPr>
            <a:xfrm>
              <a:off x="8246" y="5604"/>
              <a:ext cx="1736" cy="580"/>
            </a:xfrm>
            <a:prstGeom prst="rect">
              <a:avLst/>
            </a:prstGeom>
            <a:noFill/>
            <a:ln>
              <a:noFill/>
            </a:ln>
          </p:spPr>
          <p:txBody>
            <a:bodyPr wrap="none" rtlCol="0">
              <a:spAutoFit/>
            </a:bodyPr>
            <a:lstStyle/>
            <a:p>
              <a:r>
                <a:rPr lang="zh-CN" altLang="en-US" b="1">
                  <a:latin typeface="楷体" panose="02010609060101010101" pitchFamily="49" charset="-122"/>
                  <a:ea typeface="楷体" panose="02010609060101010101" pitchFamily="49" charset="-122"/>
                </a:rPr>
                <a:t>物质变化</a:t>
              </a:r>
              <a:endParaRPr lang="zh-CN" altLang="en-US" b="1">
                <a:latin typeface="楷体" panose="02010609060101010101" pitchFamily="49" charset="-122"/>
                <a:ea typeface="楷体" panose="02010609060101010101" pitchFamily="49" charset="-122"/>
              </a:endParaRPr>
            </a:p>
          </p:txBody>
        </p:sp>
        <p:sp>
          <p:nvSpPr>
            <p:cNvPr id="35" name="文本框 34"/>
            <p:cNvSpPr txBox="1"/>
            <p:nvPr/>
          </p:nvSpPr>
          <p:spPr>
            <a:xfrm>
              <a:off x="8500" y="6625"/>
              <a:ext cx="1012" cy="580"/>
            </a:xfrm>
            <a:prstGeom prst="rect">
              <a:avLst/>
            </a:prstGeom>
            <a:noFill/>
            <a:ln>
              <a:noFill/>
            </a:ln>
          </p:spPr>
          <p:txBody>
            <a:bodyPr wrap="none" rtlCol="0">
              <a:spAutoFit/>
            </a:bodyPr>
            <a:lstStyle/>
            <a:p>
              <a:r>
                <a:rPr lang="zh-CN" altLang="en-US" b="1">
                  <a:latin typeface="楷体" panose="02010609060101010101" pitchFamily="49" charset="-122"/>
                  <a:ea typeface="楷体" panose="02010609060101010101" pitchFamily="49" charset="-122"/>
                </a:rPr>
                <a:t>能量</a:t>
              </a:r>
              <a:endParaRPr lang="zh-CN" altLang="en-US" b="1">
                <a:latin typeface="楷体" panose="02010609060101010101" pitchFamily="49" charset="-122"/>
                <a:ea typeface="楷体" panose="02010609060101010101" pitchFamily="49" charset="-122"/>
              </a:endParaRPr>
            </a:p>
          </p:txBody>
        </p:sp>
      </p:grpSp>
      <p:cxnSp>
        <p:nvCxnSpPr>
          <p:cNvPr id="36" name="直接箭头连接符 35"/>
          <p:cNvCxnSpPr/>
          <p:nvPr/>
        </p:nvCxnSpPr>
        <p:spPr>
          <a:xfrm flipH="1">
            <a:off x="3032125" y="5467985"/>
            <a:ext cx="0" cy="508000"/>
          </a:xfrm>
          <a:prstGeom prst="straightConnector1">
            <a:avLst/>
          </a:prstGeom>
          <a:ln w="19050">
            <a:solidFill>
              <a:srgbClr val="3BA777"/>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763520" y="5721985"/>
            <a:ext cx="278765" cy="0"/>
          </a:xfrm>
          <a:prstGeom prst="straightConnector1">
            <a:avLst/>
          </a:prstGeom>
          <a:ln w="19050">
            <a:solidFill>
              <a:srgbClr val="3BA777"/>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382520" y="5490210"/>
            <a:ext cx="434340" cy="460375"/>
          </a:xfrm>
          <a:prstGeom prst="rect">
            <a:avLst/>
          </a:prstGeom>
          <a:noFill/>
        </p:spPr>
        <p:txBody>
          <a:bodyPr wrap="none" rtlCol="0" anchor="t">
            <a:spAutoFit/>
          </a:bodyPr>
          <a:lstStyle/>
          <a:p>
            <a:r>
              <a:rPr lang="en-US" altLang="zh-CN" sz="2400">
                <a:latin typeface="楷体" panose="02010609060101010101" pitchFamily="49" charset="-122"/>
                <a:ea typeface="楷体" panose="02010609060101010101" pitchFamily="49" charset="-122"/>
                <a:sym typeface="+mn-ea"/>
              </a:rPr>
              <a:t>O</a:t>
            </a:r>
            <a:r>
              <a:rPr lang="en-US" altLang="zh-CN" sz="2400" baseline="-25000">
                <a:latin typeface="楷体" panose="02010609060101010101" pitchFamily="49" charset="-122"/>
                <a:ea typeface="楷体" panose="02010609060101010101" pitchFamily="49" charset="-122"/>
                <a:sym typeface="+mn-ea"/>
              </a:rPr>
              <a:t>2</a:t>
            </a:r>
            <a:endParaRPr lang="zh-CN" altLang="en-US" sz="2400"/>
          </a:p>
        </p:txBody>
      </p:sp>
      <p:grpSp>
        <p:nvGrpSpPr>
          <p:cNvPr id="63" name="组合 62"/>
          <p:cNvGrpSpPr/>
          <p:nvPr/>
        </p:nvGrpSpPr>
        <p:grpSpPr>
          <a:xfrm>
            <a:off x="3731895" y="4770755"/>
            <a:ext cx="2606675" cy="1600200"/>
            <a:chOff x="5877" y="7513"/>
            <a:chExt cx="4105" cy="2520"/>
          </a:xfrm>
        </p:grpSpPr>
        <p:sp>
          <p:nvSpPr>
            <p:cNvPr id="39" name="任意多边形 38"/>
            <p:cNvSpPr/>
            <p:nvPr/>
          </p:nvSpPr>
          <p:spPr>
            <a:xfrm>
              <a:off x="5877" y="8452"/>
              <a:ext cx="543" cy="1454"/>
            </a:xfrm>
            <a:custGeom>
              <a:gdLst>
                <a:gd name="connisteX0" fmla="*/ 10160 w 344805"/>
                <a:gd name="connsiteY0" fmla="*/ 0 h 1430020"/>
                <a:gd name="connisteX1" fmla="*/ 344805 w 344805"/>
                <a:gd name="connsiteY1" fmla="*/ 0 h 1430020"/>
                <a:gd name="connisteX2" fmla="*/ 344805 w 344805"/>
                <a:gd name="connsiteY2" fmla="*/ 1430020 h 1430020"/>
                <a:gd name="connisteX3" fmla="*/ 0 w 344805"/>
                <a:gd name="connsiteY3" fmla="*/ 1430020 h 1430020"/>
              </a:gdLst>
              <a:cxnLst>
                <a:cxn ang="0">
                  <a:pos x="connisteX0" y="connsiteY0"/>
                </a:cxn>
                <a:cxn ang="0">
                  <a:pos x="connisteX1" y="connsiteY1"/>
                </a:cxn>
                <a:cxn ang="0">
                  <a:pos x="connisteX2" y="connsiteY2"/>
                </a:cxn>
                <a:cxn ang="0">
                  <a:pos x="connisteX3" y="connsiteY3"/>
                </a:cxn>
              </a:cxnLst>
              <a:rect l="l" t="t" r="r" b="b"/>
              <a:pathLst>
                <a:path w="344805" h="1430020">
                  <a:moveTo>
                    <a:pt x="10160" y="0"/>
                  </a:moveTo>
                  <a:lnTo>
                    <a:pt x="344805" y="0"/>
                  </a:lnTo>
                  <a:lnTo>
                    <a:pt x="344805" y="1430020"/>
                  </a:lnTo>
                  <a:lnTo>
                    <a:pt x="0" y="1430020"/>
                  </a:lnTo>
                </a:path>
              </a:pathLst>
            </a:custGeom>
            <a:noFill/>
            <a:ln w="19050">
              <a:solidFill>
                <a:srgbClr val="3BA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6420" y="8079"/>
              <a:ext cx="3306" cy="1954"/>
              <a:chOff x="6420" y="8079"/>
              <a:chExt cx="3306" cy="1954"/>
            </a:xfrm>
          </p:grpSpPr>
          <p:cxnSp>
            <p:nvCxnSpPr>
              <p:cNvPr id="40" name="直接连接符 39"/>
              <p:cNvCxnSpPr/>
              <p:nvPr/>
            </p:nvCxnSpPr>
            <p:spPr>
              <a:xfrm>
                <a:off x="6420" y="9162"/>
                <a:ext cx="3307" cy="34"/>
              </a:xfrm>
              <a:prstGeom prst="line">
                <a:avLst/>
              </a:prstGeom>
              <a:ln w="19050">
                <a:solidFill>
                  <a:srgbClr val="3BA77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8304" y="8079"/>
                <a:ext cx="17" cy="1955"/>
              </a:xfrm>
              <a:prstGeom prst="line">
                <a:avLst/>
              </a:prstGeom>
              <a:ln w="19050">
                <a:solidFill>
                  <a:srgbClr val="3BA777"/>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286" y="8093"/>
                <a:ext cx="1406" cy="0"/>
              </a:xfrm>
              <a:prstGeom prst="line">
                <a:avLst/>
              </a:prstGeom>
              <a:ln w="19050">
                <a:solidFill>
                  <a:srgbClr val="3BA77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319" y="10030"/>
                <a:ext cx="1406" cy="0"/>
              </a:xfrm>
              <a:prstGeom prst="line">
                <a:avLst/>
              </a:prstGeom>
              <a:ln w="19050">
                <a:solidFill>
                  <a:srgbClr val="3BA777"/>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4" name="文本框 43"/>
            <p:cNvSpPr txBox="1"/>
            <p:nvPr/>
          </p:nvSpPr>
          <p:spPr>
            <a:xfrm>
              <a:off x="6503" y="8529"/>
              <a:ext cx="1736" cy="580"/>
            </a:xfrm>
            <a:prstGeom prst="rect">
              <a:avLst/>
            </a:prstGeom>
            <a:noFill/>
            <a:ln>
              <a:noFill/>
            </a:ln>
          </p:spPr>
          <p:txBody>
            <a:bodyPr wrap="none" rtlCol="0">
              <a:spAutoFit/>
            </a:bodyPr>
            <a:lstStyle/>
            <a:p>
              <a:r>
                <a:rPr lang="zh-CN" altLang="en-US" b="1">
                  <a:latin typeface="楷体" panose="02010609060101010101" pitchFamily="49" charset="-122"/>
                  <a:ea typeface="楷体" panose="02010609060101010101" pitchFamily="49" charset="-122"/>
                </a:rPr>
                <a:t>第三阶段</a:t>
              </a:r>
              <a:endParaRPr lang="zh-CN" altLang="en-US" b="1">
                <a:latin typeface="楷体" panose="02010609060101010101" pitchFamily="49" charset="-122"/>
                <a:ea typeface="楷体" panose="02010609060101010101" pitchFamily="49" charset="-122"/>
              </a:endParaRPr>
            </a:p>
          </p:txBody>
        </p:sp>
        <p:sp>
          <p:nvSpPr>
            <p:cNvPr id="45" name="文本框 44"/>
            <p:cNvSpPr txBox="1"/>
            <p:nvPr/>
          </p:nvSpPr>
          <p:spPr>
            <a:xfrm>
              <a:off x="8498" y="7513"/>
              <a:ext cx="1012" cy="580"/>
            </a:xfrm>
            <a:prstGeom prst="rect">
              <a:avLst/>
            </a:prstGeom>
            <a:noFill/>
            <a:ln>
              <a:noFill/>
            </a:ln>
          </p:spPr>
          <p:txBody>
            <a:bodyPr wrap="none" rtlCol="0">
              <a:spAutoFit/>
            </a:bodyPr>
            <a:lstStyle/>
            <a:p>
              <a:r>
                <a:rPr lang="zh-CN" altLang="en-US" b="1">
                  <a:latin typeface="楷体" panose="02010609060101010101" pitchFamily="49" charset="-122"/>
                  <a:ea typeface="楷体" panose="02010609060101010101" pitchFamily="49" charset="-122"/>
                </a:rPr>
                <a:t>场所</a:t>
              </a:r>
              <a:endParaRPr lang="zh-CN" altLang="en-US" b="1">
                <a:latin typeface="楷体" panose="02010609060101010101" pitchFamily="49" charset="-122"/>
                <a:ea typeface="楷体" panose="02010609060101010101" pitchFamily="49" charset="-122"/>
              </a:endParaRPr>
            </a:p>
          </p:txBody>
        </p:sp>
        <p:sp>
          <p:nvSpPr>
            <p:cNvPr id="46" name="文本框 45"/>
            <p:cNvSpPr txBox="1"/>
            <p:nvPr/>
          </p:nvSpPr>
          <p:spPr>
            <a:xfrm>
              <a:off x="8246" y="8529"/>
              <a:ext cx="1736" cy="580"/>
            </a:xfrm>
            <a:prstGeom prst="rect">
              <a:avLst/>
            </a:prstGeom>
            <a:noFill/>
            <a:ln>
              <a:noFill/>
            </a:ln>
          </p:spPr>
          <p:txBody>
            <a:bodyPr wrap="none" rtlCol="0">
              <a:spAutoFit/>
            </a:bodyPr>
            <a:lstStyle/>
            <a:p>
              <a:r>
                <a:rPr lang="zh-CN" altLang="en-US" b="1">
                  <a:latin typeface="楷体" panose="02010609060101010101" pitchFamily="49" charset="-122"/>
                  <a:ea typeface="楷体" panose="02010609060101010101" pitchFamily="49" charset="-122"/>
                </a:rPr>
                <a:t>物质变化</a:t>
              </a:r>
              <a:endParaRPr lang="zh-CN" altLang="en-US" b="1">
                <a:latin typeface="楷体" panose="02010609060101010101" pitchFamily="49" charset="-122"/>
                <a:ea typeface="楷体" panose="02010609060101010101" pitchFamily="49" charset="-122"/>
              </a:endParaRPr>
            </a:p>
          </p:txBody>
        </p:sp>
        <p:sp>
          <p:nvSpPr>
            <p:cNvPr id="47" name="文本框 46"/>
            <p:cNvSpPr txBox="1"/>
            <p:nvPr/>
          </p:nvSpPr>
          <p:spPr>
            <a:xfrm>
              <a:off x="8514" y="9446"/>
              <a:ext cx="1012" cy="580"/>
            </a:xfrm>
            <a:prstGeom prst="rect">
              <a:avLst/>
            </a:prstGeom>
            <a:noFill/>
            <a:ln>
              <a:noFill/>
            </a:ln>
          </p:spPr>
          <p:txBody>
            <a:bodyPr wrap="none" rtlCol="0">
              <a:spAutoFit/>
            </a:bodyPr>
            <a:lstStyle/>
            <a:p>
              <a:r>
                <a:rPr lang="zh-CN" altLang="en-US" b="1">
                  <a:latin typeface="楷体" panose="02010609060101010101" pitchFamily="49" charset="-122"/>
                  <a:ea typeface="楷体" panose="02010609060101010101" pitchFamily="49" charset="-122"/>
                </a:rPr>
                <a:t>能量</a:t>
              </a:r>
              <a:endParaRPr lang="zh-CN" altLang="en-US" b="1">
                <a:latin typeface="楷体" panose="02010609060101010101" pitchFamily="49" charset="-122"/>
                <a:ea typeface="楷体" panose="02010609060101010101" pitchFamily="49" charset="-122"/>
              </a:endParaRPr>
            </a:p>
          </p:txBody>
        </p:sp>
      </p:grpSp>
      <p:sp>
        <p:nvSpPr>
          <p:cNvPr id="48" name="文本框 47"/>
          <p:cNvSpPr txBox="1"/>
          <p:nvPr/>
        </p:nvSpPr>
        <p:spPr>
          <a:xfrm>
            <a:off x="6156325" y="1024890"/>
            <a:ext cx="1713230" cy="46037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细胞质基质</a:t>
            </a:r>
            <a:endParaRPr lang="zh-CN" altLang="en-US" sz="2400" b="1">
              <a:latin typeface="楷体" panose="02010609060101010101" pitchFamily="49" charset="-122"/>
              <a:ea typeface="楷体" panose="02010609060101010101" pitchFamily="49" charset="-122"/>
            </a:endParaRPr>
          </a:p>
        </p:txBody>
      </p:sp>
      <p:grpSp>
        <p:nvGrpSpPr>
          <p:cNvPr id="12" name="组合 11"/>
          <p:cNvGrpSpPr/>
          <p:nvPr/>
        </p:nvGrpSpPr>
        <p:grpSpPr>
          <a:xfrm>
            <a:off x="6156325" y="1521460"/>
            <a:ext cx="3380740" cy="687705"/>
            <a:chOff x="9695" y="2396"/>
            <a:chExt cx="5324" cy="1083"/>
          </a:xfrm>
        </p:grpSpPr>
        <p:sp>
          <p:nvSpPr>
            <p:cNvPr id="49" name="文本框 48"/>
            <p:cNvSpPr txBox="1"/>
            <p:nvPr/>
          </p:nvSpPr>
          <p:spPr>
            <a:xfrm>
              <a:off x="9695" y="2755"/>
              <a:ext cx="5325" cy="725"/>
            </a:xfrm>
            <a:prstGeom prst="rect">
              <a:avLst/>
            </a:prstGeom>
            <a:noFill/>
          </p:spPr>
          <p:txBody>
            <a:bodyPr wrap="none" rtlCol="0">
              <a:spAutoFit/>
            </a:bodyPr>
            <a:lstStyle/>
            <a:p>
              <a:r>
                <a:rPr lang="en-US" altLang="zh-CN" sz="2400" b="1">
                  <a:latin typeface="楷体" panose="02010609060101010101" pitchFamily="49" charset="-122"/>
                  <a:ea typeface="楷体" panose="02010609060101010101" pitchFamily="49" charset="-122"/>
                </a:rPr>
                <a:t>C</a:t>
              </a:r>
              <a:r>
                <a:rPr lang="en-US" altLang="zh-CN" sz="2400" b="1" baseline="-25000">
                  <a:latin typeface="楷体" panose="02010609060101010101" pitchFamily="49" charset="-122"/>
                  <a:ea typeface="楷体" panose="02010609060101010101" pitchFamily="49" charset="-122"/>
                </a:rPr>
                <a:t>6</a:t>
              </a:r>
              <a:r>
                <a:rPr lang="en-US" altLang="zh-CN" sz="2400" b="1">
                  <a:latin typeface="楷体" panose="02010609060101010101" pitchFamily="49" charset="-122"/>
                  <a:ea typeface="楷体" panose="02010609060101010101" pitchFamily="49" charset="-122"/>
                </a:rPr>
                <a:t>H</a:t>
              </a:r>
              <a:r>
                <a:rPr lang="en-US" altLang="zh-CN" sz="2400" b="1" baseline="-25000">
                  <a:latin typeface="楷体" panose="02010609060101010101" pitchFamily="49" charset="-122"/>
                  <a:ea typeface="楷体" panose="02010609060101010101" pitchFamily="49" charset="-122"/>
                </a:rPr>
                <a:t>12</a:t>
              </a:r>
              <a:r>
                <a:rPr lang="en-US" altLang="zh-CN" sz="2400" b="1">
                  <a:latin typeface="楷体" panose="02010609060101010101" pitchFamily="49" charset="-122"/>
                  <a:ea typeface="楷体" panose="02010609060101010101" pitchFamily="49" charset="-122"/>
                </a:rPr>
                <a:t>O</a:t>
              </a:r>
              <a:r>
                <a:rPr lang="en-US" altLang="zh-CN" sz="2400" b="1" baseline="-25000">
                  <a:latin typeface="楷体" panose="02010609060101010101" pitchFamily="49" charset="-122"/>
                  <a:ea typeface="楷体" panose="02010609060101010101" pitchFamily="49" charset="-122"/>
                </a:rPr>
                <a:t>6</a:t>
              </a:r>
              <a:r>
                <a:rPr lang="en-US" altLang="zh-CN" sz="2400" b="1">
                  <a:latin typeface="楷体" panose="02010609060101010101" pitchFamily="49" charset="-122"/>
                  <a:ea typeface="楷体" panose="02010609060101010101" pitchFamily="49" charset="-122"/>
                </a:rPr>
                <a:t>---</a:t>
              </a:r>
              <a:r>
                <a:rPr lang="en-US" altLang="zh-CN" sz="2400" b="1">
                  <a:latin typeface="Calibri"/>
                  <a:ea typeface="楷体" panose="02010609060101010101" pitchFamily="49" charset="-122"/>
                  <a:cs typeface="Calibri" panose="020f0502020204030204" charset="0"/>
                </a:rPr>
                <a:t>→</a:t>
              </a:r>
              <a:r>
                <a:rPr lang="zh-CN" altLang="en-US" sz="2400" b="1">
                  <a:latin typeface="Calibri"/>
                  <a:ea typeface="楷体" panose="02010609060101010101" pitchFamily="49" charset="-122"/>
                  <a:cs typeface="Calibri" panose="020f0502020204030204" charset="0"/>
                </a:rPr>
                <a:t>丙酮酸 </a:t>
              </a:r>
              <a:r>
                <a:rPr lang="en-US" altLang="zh-CN" sz="2400" b="1">
                  <a:latin typeface="Calibri"/>
                  <a:ea typeface="楷体" panose="02010609060101010101" pitchFamily="49" charset="-122"/>
                  <a:cs typeface="Calibri" panose="020f0502020204030204" charset="0"/>
                </a:rPr>
                <a:t>+ [H]</a:t>
              </a:r>
              <a:endParaRPr lang="zh-CN" altLang="en-US" sz="2400" b="1">
                <a:latin typeface="Calibri"/>
                <a:ea typeface="楷体" panose="02010609060101010101" pitchFamily="49" charset="-122"/>
                <a:cs typeface="Calibri" panose="020f0502020204030204" charset="0"/>
              </a:endParaRPr>
            </a:p>
          </p:txBody>
        </p:sp>
        <p:sp>
          <p:nvSpPr>
            <p:cNvPr id="50" name="文本框 49"/>
            <p:cNvSpPr txBox="1"/>
            <p:nvPr/>
          </p:nvSpPr>
          <p:spPr>
            <a:xfrm>
              <a:off x="11272" y="2396"/>
              <a:ext cx="770" cy="72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酶</a:t>
              </a:r>
              <a:endParaRPr lang="zh-CN" altLang="en-US" sz="2400" b="1">
                <a:latin typeface="楷体" panose="02010609060101010101" pitchFamily="49" charset="-122"/>
                <a:ea typeface="楷体" panose="02010609060101010101" pitchFamily="49" charset="-122"/>
              </a:endParaRPr>
            </a:p>
          </p:txBody>
        </p:sp>
      </p:grpSp>
      <p:sp>
        <p:nvSpPr>
          <p:cNvPr id="51" name="文本框 50"/>
          <p:cNvSpPr txBox="1"/>
          <p:nvPr/>
        </p:nvSpPr>
        <p:spPr>
          <a:xfrm>
            <a:off x="6176645" y="2455545"/>
            <a:ext cx="1256030" cy="46037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少量</a:t>
            </a:r>
            <a:r>
              <a:rPr lang="en-US" altLang="zh-CN" sz="2400" b="1">
                <a:latin typeface="楷体" panose="02010609060101010101" pitchFamily="49" charset="-122"/>
                <a:ea typeface="楷体" panose="02010609060101010101" pitchFamily="49" charset="-122"/>
              </a:rPr>
              <a:t>ATP</a:t>
            </a:r>
            <a:endParaRPr lang="en-US" altLang="zh-CN" sz="2400" b="1">
              <a:latin typeface="楷体" panose="02010609060101010101" pitchFamily="49" charset="-122"/>
              <a:ea typeface="楷体" panose="02010609060101010101" pitchFamily="49" charset="-122"/>
            </a:endParaRPr>
          </a:p>
        </p:txBody>
      </p:sp>
      <p:sp>
        <p:nvSpPr>
          <p:cNvPr id="52" name="文本框 51"/>
          <p:cNvSpPr txBox="1"/>
          <p:nvPr/>
        </p:nvSpPr>
        <p:spPr>
          <a:xfrm>
            <a:off x="6176645" y="4288790"/>
            <a:ext cx="1256030" cy="46037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少量</a:t>
            </a:r>
            <a:r>
              <a:rPr lang="en-US" altLang="zh-CN" sz="2400" b="1">
                <a:latin typeface="楷体" panose="02010609060101010101" pitchFamily="49" charset="-122"/>
                <a:ea typeface="楷体" panose="02010609060101010101" pitchFamily="49" charset="-122"/>
              </a:rPr>
              <a:t>ATP</a:t>
            </a:r>
            <a:endParaRPr lang="en-US" altLang="zh-CN" sz="2400" b="1">
              <a:latin typeface="楷体" panose="02010609060101010101" pitchFamily="49" charset="-122"/>
              <a:ea typeface="楷体" panose="02010609060101010101" pitchFamily="49" charset="-122"/>
            </a:endParaRPr>
          </a:p>
        </p:txBody>
      </p:sp>
      <p:sp>
        <p:nvSpPr>
          <p:cNvPr id="53" name="文本框 52"/>
          <p:cNvSpPr txBox="1"/>
          <p:nvPr/>
        </p:nvSpPr>
        <p:spPr>
          <a:xfrm>
            <a:off x="6109970" y="6139180"/>
            <a:ext cx="1256030" cy="46037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大量</a:t>
            </a:r>
            <a:r>
              <a:rPr lang="en-US" altLang="zh-CN" sz="2400" b="1">
                <a:latin typeface="楷体" panose="02010609060101010101" pitchFamily="49" charset="-122"/>
                <a:ea typeface="楷体" panose="02010609060101010101" pitchFamily="49" charset="-122"/>
              </a:rPr>
              <a:t>ATP</a:t>
            </a:r>
            <a:endParaRPr lang="en-US" altLang="zh-CN" sz="2400" b="1">
              <a:latin typeface="楷体" panose="02010609060101010101" pitchFamily="49" charset="-122"/>
              <a:ea typeface="楷体" panose="02010609060101010101" pitchFamily="49" charset="-122"/>
            </a:endParaRPr>
          </a:p>
        </p:txBody>
      </p:sp>
      <p:sp>
        <p:nvSpPr>
          <p:cNvPr id="54" name="文本框 53"/>
          <p:cNvSpPr txBox="1"/>
          <p:nvPr/>
        </p:nvSpPr>
        <p:spPr>
          <a:xfrm>
            <a:off x="6156325" y="3008630"/>
            <a:ext cx="1713230" cy="46037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线粒体基质</a:t>
            </a:r>
            <a:endParaRPr lang="zh-CN" altLang="en-US" sz="2400" b="1">
              <a:latin typeface="楷体" panose="02010609060101010101" pitchFamily="49" charset="-122"/>
              <a:ea typeface="楷体" panose="02010609060101010101" pitchFamily="49" charset="-122"/>
            </a:endParaRPr>
          </a:p>
        </p:txBody>
      </p:sp>
      <p:grpSp>
        <p:nvGrpSpPr>
          <p:cNvPr id="30" name="组合 29"/>
          <p:cNvGrpSpPr/>
          <p:nvPr/>
        </p:nvGrpSpPr>
        <p:grpSpPr>
          <a:xfrm>
            <a:off x="6109970" y="3493135"/>
            <a:ext cx="3616960" cy="639445"/>
            <a:chOff x="9622" y="5501"/>
            <a:chExt cx="5696" cy="1007"/>
          </a:xfrm>
        </p:grpSpPr>
        <p:sp>
          <p:nvSpPr>
            <p:cNvPr id="55" name="文本框 54"/>
            <p:cNvSpPr txBox="1"/>
            <p:nvPr/>
          </p:nvSpPr>
          <p:spPr>
            <a:xfrm>
              <a:off x="9622" y="5784"/>
              <a:ext cx="5696" cy="725"/>
            </a:xfrm>
            <a:prstGeom prst="rect">
              <a:avLst/>
            </a:prstGeom>
            <a:noFill/>
          </p:spPr>
          <p:txBody>
            <a:bodyPr wrap="none" rtlCol="0">
              <a:spAutoFit/>
            </a:bodyPr>
            <a:lstStyle/>
            <a:p>
              <a:pPr algn="l"/>
              <a:r>
                <a:rPr lang="zh-CN" altLang="en-US" sz="2400" b="1">
                  <a:latin typeface="Calibri"/>
                  <a:ea typeface="楷体" panose="02010609060101010101" pitchFamily="49" charset="-122"/>
                  <a:cs typeface="Calibri" panose="020f0502020204030204" charset="0"/>
                  <a:sym typeface="+mn-ea"/>
                </a:rPr>
                <a:t>丙酮酸 </a:t>
              </a:r>
              <a:r>
                <a:rPr lang="en-US" altLang="zh-CN" sz="2400" b="1">
                  <a:latin typeface="Calibri"/>
                  <a:ea typeface="楷体" panose="02010609060101010101" pitchFamily="49" charset="-122"/>
                  <a:cs typeface="Calibri" panose="020f0502020204030204" charset="0"/>
                  <a:sym typeface="+mn-ea"/>
                </a:rPr>
                <a:t>+ </a:t>
              </a:r>
              <a:r>
                <a:rPr lang="en-US" altLang="zh-CN" sz="2400">
                  <a:latin typeface="楷体" panose="02010609060101010101" pitchFamily="49" charset="-122"/>
                  <a:ea typeface="楷体" panose="02010609060101010101" pitchFamily="49" charset="-122"/>
                  <a:sym typeface="+mn-ea"/>
                </a:rPr>
                <a:t>H</a:t>
              </a:r>
              <a:r>
                <a:rPr lang="en-US" altLang="zh-CN" sz="2400" baseline="-25000">
                  <a:latin typeface="楷体" panose="02010609060101010101" pitchFamily="49" charset="-122"/>
                  <a:ea typeface="楷体" panose="02010609060101010101" pitchFamily="49" charset="-122"/>
                  <a:sym typeface="+mn-ea"/>
                </a:rPr>
                <a:t>2</a:t>
              </a:r>
              <a:r>
                <a:rPr lang="en-US" altLang="zh-CN" sz="2400">
                  <a:latin typeface="楷体" panose="02010609060101010101" pitchFamily="49" charset="-122"/>
                  <a:ea typeface="楷体" panose="02010609060101010101" pitchFamily="49" charset="-122"/>
                  <a:sym typeface="+mn-ea"/>
                </a:rPr>
                <a:t>O</a:t>
              </a:r>
              <a:r>
                <a:rPr lang="en-US" altLang="zh-CN" sz="2400" b="1">
                  <a:latin typeface="楷体" panose="02010609060101010101" pitchFamily="49" charset="-122"/>
                  <a:ea typeface="楷体" panose="02010609060101010101" pitchFamily="49" charset="-122"/>
                </a:rPr>
                <a:t>---</a:t>
              </a:r>
              <a:r>
                <a:rPr lang="en-US" altLang="zh-CN" sz="2400" b="1">
                  <a:latin typeface="Calibri"/>
                  <a:ea typeface="楷体" panose="02010609060101010101" pitchFamily="49" charset="-122"/>
                  <a:cs typeface="Calibri" panose="020f0502020204030204" charset="0"/>
                </a:rPr>
                <a:t>→</a:t>
              </a:r>
              <a:r>
                <a:rPr lang="en-US" altLang="zh-CN" sz="2400">
                  <a:latin typeface="楷体" panose="02010609060101010101" pitchFamily="49" charset="-122"/>
                  <a:ea typeface="楷体" panose="02010609060101010101" pitchFamily="49" charset="-122"/>
                  <a:sym typeface="+mn-ea"/>
                </a:rPr>
                <a:t>CO</a:t>
              </a:r>
              <a:r>
                <a:rPr lang="en-US" altLang="zh-CN" sz="2400" baseline="-25000">
                  <a:latin typeface="楷体" panose="02010609060101010101" pitchFamily="49" charset="-122"/>
                  <a:ea typeface="楷体" panose="02010609060101010101" pitchFamily="49" charset="-122"/>
                  <a:sym typeface="+mn-ea"/>
                </a:rPr>
                <a:t>2</a:t>
              </a:r>
              <a:r>
                <a:rPr lang="zh-CN" altLang="en-US" sz="2400" b="1">
                  <a:latin typeface="Calibri"/>
                  <a:ea typeface="楷体" panose="02010609060101010101" pitchFamily="49" charset="-122"/>
                  <a:cs typeface="Calibri" panose="020f0502020204030204" charset="0"/>
                </a:rPr>
                <a:t> </a:t>
              </a:r>
              <a:r>
                <a:rPr lang="en-US" altLang="zh-CN" sz="2400" b="1">
                  <a:latin typeface="Calibri"/>
                  <a:ea typeface="楷体" panose="02010609060101010101" pitchFamily="49" charset="-122"/>
                  <a:cs typeface="Calibri" panose="020f0502020204030204" charset="0"/>
                </a:rPr>
                <a:t>+ [H]</a:t>
              </a:r>
              <a:endParaRPr lang="zh-CN" altLang="en-US" sz="2400" b="1">
                <a:latin typeface="Calibri"/>
                <a:ea typeface="楷体" panose="02010609060101010101" pitchFamily="49" charset="-122"/>
                <a:cs typeface="Calibri" panose="020f0502020204030204" charset="0"/>
              </a:endParaRPr>
            </a:p>
          </p:txBody>
        </p:sp>
        <p:sp>
          <p:nvSpPr>
            <p:cNvPr id="56" name="文本框 55"/>
            <p:cNvSpPr txBox="1"/>
            <p:nvPr/>
          </p:nvSpPr>
          <p:spPr>
            <a:xfrm>
              <a:off x="12393" y="5501"/>
              <a:ext cx="770" cy="72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酶</a:t>
              </a:r>
              <a:endParaRPr lang="zh-CN" altLang="en-US" sz="2400" b="1">
                <a:latin typeface="楷体" panose="02010609060101010101" pitchFamily="49" charset="-122"/>
                <a:ea typeface="楷体" panose="02010609060101010101" pitchFamily="49" charset="-122"/>
              </a:endParaRPr>
            </a:p>
          </p:txBody>
        </p:sp>
      </p:grpSp>
      <p:sp>
        <p:nvSpPr>
          <p:cNvPr id="57" name="文本框 56"/>
          <p:cNvSpPr txBox="1"/>
          <p:nvPr/>
        </p:nvSpPr>
        <p:spPr>
          <a:xfrm>
            <a:off x="6212205" y="4898390"/>
            <a:ext cx="1713230" cy="46037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线粒体内膜</a:t>
            </a:r>
            <a:endParaRPr lang="zh-CN" altLang="en-US" sz="2400" b="1">
              <a:latin typeface="楷体" panose="02010609060101010101" pitchFamily="49" charset="-122"/>
              <a:ea typeface="楷体" panose="02010609060101010101" pitchFamily="49" charset="-122"/>
            </a:endParaRPr>
          </a:p>
        </p:txBody>
      </p:sp>
      <p:grpSp>
        <p:nvGrpSpPr>
          <p:cNvPr id="64" name="组合 63"/>
          <p:cNvGrpSpPr/>
          <p:nvPr/>
        </p:nvGrpSpPr>
        <p:grpSpPr>
          <a:xfrm>
            <a:off x="6212205" y="5282565"/>
            <a:ext cx="2322830" cy="667385"/>
            <a:chOff x="9783" y="8319"/>
            <a:chExt cx="3658" cy="1051"/>
          </a:xfrm>
        </p:grpSpPr>
        <p:sp>
          <p:nvSpPr>
            <p:cNvPr id="58" name="文本框 57"/>
            <p:cNvSpPr txBox="1"/>
            <p:nvPr/>
          </p:nvSpPr>
          <p:spPr>
            <a:xfrm>
              <a:off x="9783" y="8646"/>
              <a:ext cx="3658" cy="725"/>
            </a:xfrm>
            <a:prstGeom prst="rect">
              <a:avLst/>
            </a:prstGeom>
            <a:noFill/>
          </p:spPr>
          <p:txBody>
            <a:bodyPr wrap="none" rtlCol="0">
              <a:spAutoFit/>
            </a:bodyPr>
            <a:lstStyle/>
            <a:p>
              <a:pPr algn="l"/>
              <a:r>
                <a:rPr lang="en-US" altLang="zh-CN" sz="2400">
                  <a:latin typeface="楷体" panose="02010609060101010101" pitchFamily="49" charset="-122"/>
                  <a:ea typeface="楷体" panose="02010609060101010101" pitchFamily="49" charset="-122"/>
                  <a:sym typeface="+mn-ea"/>
                </a:rPr>
                <a:t>[H]</a:t>
              </a:r>
              <a:r>
                <a:rPr lang="zh-CN" altLang="en-US" sz="2400" b="1">
                  <a:latin typeface="Calibri"/>
                  <a:ea typeface="楷体" panose="02010609060101010101" pitchFamily="49" charset="-122"/>
                  <a:cs typeface="Calibri" panose="020f0502020204030204" charset="0"/>
                  <a:sym typeface="+mn-ea"/>
                </a:rPr>
                <a:t> </a:t>
              </a:r>
              <a:r>
                <a:rPr lang="en-US" altLang="zh-CN" sz="2400" b="1">
                  <a:latin typeface="Calibri"/>
                  <a:ea typeface="楷体" panose="02010609060101010101" pitchFamily="49" charset="-122"/>
                  <a:cs typeface="Calibri" panose="020f0502020204030204" charset="0"/>
                  <a:sym typeface="+mn-ea"/>
                </a:rPr>
                <a:t>+ </a:t>
              </a:r>
              <a:r>
                <a:rPr lang="en-US" altLang="zh-CN" sz="2400">
                  <a:latin typeface="楷体" panose="02010609060101010101" pitchFamily="49" charset="-122"/>
                  <a:ea typeface="楷体" panose="02010609060101010101" pitchFamily="49" charset="-122"/>
                  <a:sym typeface="+mn-ea"/>
                </a:rPr>
                <a:t>O</a:t>
              </a:r>
              <a:r>
                <a:rPr lang="en-US" altLang="zh-CN" sz="2400" baseline="-25000">
                  <a:latin typeface="楷体" panose="02010609060101010101" pitchFamily="49" charset="-122"/>
                  <a:ea typeface="楷体" panose="02010609060101010101" pitchFamily="49" charset="-122"/>
                  <a:sym typeface="+mn-ea"/>
                </a:rPr>
                <a:t>2</a:t>
              </a:r>
              <a:r>
                <a:rPr lang="en-US" altLang="zh-CN" sz="2400" b="1">
                  <a:latin typeface="楷体" panose="02010609060101010101" pitchFamily="49" charset="-122"/>
                  <a:ea typeface="楷体" panose="02010609060101010101" pitchFamily="49" charset="-122"/>
                </a:rPr>
                <a:t>---</a:t>
              </a:r>
              <a:r>
                <a:rPr lang="en-US" altLang="zh-CN" sz="2400" b="1">
                  <a:latin typeface="Calibri"/>
                  <a:ea typeface="楷体" panose="02010609060101010101" pitchFamily="49" charset="-122"/>
                  <a:cs typeface="Calibri" panose="020f0502020204030204" charset="0"/>
                </a:rPr>
                <a:t>→</a:t>
              </a:r>
              <a:r>
                <a:rPr lang="en-US" altLang="zh-CN" sz="2400">
                  <a:latin typeface="楷体" panose="02010609060101010101" pitchFamily="49" charset="-122"/>
                  <a:ea typeface="楷体" panose="02010609060101010101" pitchFamily="49" charset="-122"/>
                  <a:sym typeface="+mn-ea"/>
                </a:rPr>
                <a:t>H</a:t>
              </a:r>
              <a:r>
                <a:rPr lang="en-US" altLang="zh-CN" sz="2400" baseline="-25000">
                  <a:latin typeface="楷体" panose="02010609060101010101" pitchFamily="49" charset="-122"/>
                  <a:ea typeface="楷体" panose="02010609060101010101" pitchFamily="49" charset="-122"/>
                  <a:sym typeface="+mn-ea"/>
                </a:rPr>
                <a:t>2</a:t>
              </a:r>
              <a:r>
                <a:rPr lang="en-US" altLang="zh-CN" sz="2400">
                  <a:latin typeface="楷体" panose="02010609060101010101" pitchFamily="49" charset="-122"/>
                  <a:ea typeface="楷体" panose="02010609060101010101" pitchFamily="49" charset="-122"/>
                  <a:sym typeface="+mn-ea"/>
                </a:rPr>
                <a:t>O</a:t>
              </a:r>
              <a:r>
                <a:rPr lang="zh-CN" altLang="en-US" sz="2400" b="1">
                  <a:latin typeface="Calibri"/>
                  <a:ea typeface="楷体" panose="02010609060101010101" pitchFamily="49" charset="-122"/>
                  <a:cs typeface="Calibri" panose="020f0502020204030204" charset="0"/>
                </a:rPr>
                <a:t> </a:t>
              </a:r>
              <a:endParaRPr lang="zh-CN" altLang="en-US" sz="2400" b="1">
                <a:latin typeface="Calibri"/>
                <a:ea typeface="楷体" panose="02010609060101010101" pitchFamily="49" charset="-122"/>
                <a:cs typeface="Calibri" panose="020f0502020204030204" charset="0"/>
              </a:endParaRPr>
            </a:p>
          </p:txBody>
        </p:sp>
        <p:sp>
          <p:nvSpPr>
            <p:cNvPr id="59" name="文本框 58"/>
            <p:cNvSpPr txBox="1"/>
            <p:nvPr/>
          </p:nvSpPr>
          <p:spPr>
            <a:xfrm>
              <a:off x="11623" y="8319"/>
              <a:ext cx="770" cy="72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酶</a:t>
              </a:r>
              <a:endParaRPr lang="zh-CN" altLang="en-US" sz="2400" b="1">
                <a:latin typeface="楷体" panose="02010609060101010101" pitchFamily="49" charset="-122"/>
                <a:ea typeface="楷体" panose="02010609060101010101" pitchFamily="49" charset="-122"/>
              </a:endParaRPr>
            </a:p>
          </p:txBody>
        </p:sp>
      </p:grpSp>
      <p:sp>
        <p:nvSpPr>
          <p:cNvPr id="65" name="矩形 64"/>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53" presetClass="entr" presetSubtype="0" fill="hold" grpId="0" nodeType="clickEffect">
                                  <p:stCondLst>
                                    <p:cond delay="0"/>
                                  </p:stCondLst>
                                  <p:iterate type="lt">
                                    <p:tmPct val="10000"/>
                                  </p:iterate>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Effect transition="in" filter="fade">
                                      <p:cBhvr>
                                        <p:cTn id="28" dur="500"/>
                                        <p:tgtEl>
                                          <p:spTgt spid="48"/>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53" presetClass="entr" presetSubtype="0" fill="hold" nodeType="clickEffect">
                                  <p:stCondLst>
                                    <p:cond delay="0"/>
                                  </p:stCondLst>
                                  <p:iterate type="lt">
                                    <p:tmPct val="10000"/>
                                  </p:iterate>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53" presetClass="entr" presetSubtype="0" fill="hold" grpId="0" nodeType="clickEffect">
                                  <p:stCondLst>
                                    <p:cond delay="0"/>
                                  </p:stCondLst>
                                  <p:iterate type="lt">
                                    <p:tmPct val="10000"/>
                                  </p:iterate>
                                  <p:childTnLst>
                                    <p:set>
                                      <p:cBhvr>
                                        <p:cTn id="39" dur="1" fill="hold">
                                          <p:stCondLst>
                                            <p:cond delay="0"/>
                                          </p:stCondLst>
                                        </p:cTn>
                                        <p:tgtEl>
                                          <p:spTgt spid="51"/>
                                        </p:tgtEl>
                                        <p:attrNameLst>
                                          <p:attrName>style.visibility</p:attrName>
                                        </p:attrNameLst>
                                      </p:cBhvr>
                                      <p:to>
                                        <p:strVal val="visible"/>
                                      </p:to>
                                    </p:set>
                                    <p:anim calcmode="lin" valueType="num">
                                      <p:cBhvr>
                                        <p:cTn id="40" dur="500" fill="hold"/>
                                        <p:tgtEl>
                                          <p:spTgt spid="51"/>
                                        </p:tgtEl>
                                        <p:attrNameLst>
                                          <p:attrName>ppt_w</p:attrName>
                                        </p:attrNameLst>
                                      </p:cBhvr>
                                      <p:tavLst>
                                        <p:tav tm="0">
                                          <p:val>
                                            <p:fltVal val="0"/>
                                          </p:val>
                                        </p:tav>
                                        <p:tav tm="100000">
                                          <p:val>
                                            <p:strVal val="#ppt_w"/>
                                          </p:val>
                                        </p:tav>
                                      </p:tavLst>
                                    </p:anim>
                                    <p:anim calcmode="lin" valueType="num">
                                      <p:cBhvr>
                                        <p:cTn id="41" dur="500" fill="hold"/>
                                        <p:tgtEl>
                                          <p:spTgt spid="51"/>
                                        </p:tgtEl>
                                        <p:attrNameLst>
                                          <p:attrName>ppt_h</p:attrName>
                                        </p:attrNameLst>
                                      </p:cBhvr>
                                      <p:tavLst>
                                        <p:tav tm="0">
                                          <p:val>
                                            <p:fltVal val="0"/>
                                          </p:val>
                                        </p:tav>
                                        <p:tav tm="100000">
                                          <p:val>
                                            <p:strVal val="#ppt_h"/>
                                          </p:val>
                                        </p:tav>
                                      </p:tavLst>
                                    </p:anim>
                                    <p:animEffect transition="in" filter="fade">
                                      <p:cBhvr>
                                        <p:cTn id="42" dur="500"/>
                                        <p:tgtEl>
                                          <p:spTgt spid="51"/>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par>
                                <p:cTn id="48" presetID="22" presetClass="entr" presetSubtype="1"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up)">
                                      <p:cBhvr>
                                        <p:cTn id="50" dur="500"/>
                                        <p:tgtEl>
                                          <p:spTgt spid="24"/>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up)">
                                      <p:cBhvr>
                                        <p:cTn id="56" dur="500"/>
                                        <p:tgtEl>
                                          <p:spTgt spid="4"/>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childTnLst>
                    </p:cTn>
                  </p:par>
                  <p:par>
                    <p:cTn id="60" fill="hold" nodeType="clickPar">
                      <p:stCondLst>
                        <p:cond delay="indefinite"/>
                      </p:stCondLst>
                      <p:childTnLst>
                        <p:par>
                          <p:cTn id="61" fill="hold" nodeType="after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par>
                    <p:cTn id="65" fill="hold" nodeType="clickPar">
                      <p:stCondLst>
                        <p:cond delay="indefinite"/>
                      </p:stCondLst>
                      <p:childTnLst>
                        <p:par>
                          <p:cTn id="66" fill="hold" nodeType="afterGroup">
                            <p:stCondLst>
                              <p:cond delay="0"/>
                            </p:stCondLst>
                            <p:childTnLst>
                              <p:par>
                                <p:cTn id="67" presetID="53" presetClass="entr" presetSubtype="0" fill="hold" grpId="0" nodeType="clickEffect">
                                  <p:stCondLst>
                                    <p:cond delay="0"/>
                                  </p:stCondLst>
                                  <p:iterate type="lt">
                                    <p:tmPct val="10000"/>
                                  </p:iterate>
                                  <p:childTnLst>
                                    <p:set>
                                      <p:cBhvr>
                                        <p:cTn id="68" dur="1" fill="hold">
                                          <p:stCondLst>
                                            <p:cond delay="0"/>
                                          </p:stCondLst>
                                        </p:cTn>
                                        <p:tgtEl>
                                          <p:spTgt spid="54"/>
                                        </p:tgtEl>
                                        <p:attrNameLst>
                                          <p:attrName>style.visibility</p:attrName>
                                        </p:attrNameLst>
                                      </p:cBhvr>
                                      <p:to>
                                        <p:strVal val="visible"/>
                                      </p:to>
                                    </p:set>
                                    <p:anim calcmode="lin" valueType="num">
                                      <p:cBhvr>
                                        <p:cTn id="69" dur="500" fill="hold"/>
                                        <p:tgtEl>
                                          <p:spTgt spid="54"/>
                                        </p:tgtEl>
                                        <p:attrNameLst>
                                          <p:attrName>ppt_w</p:attrName>
                                        </p:attrNameLst>
                                      </p:cBhvr>
                                      <p:tavLst>
                                        <p:tav tm="0">
                                          <p:val>
                                            <p:fltVal val="0"/>
                                          </p:val>
                                        </p:tav>
                                        <p:tav tm="100000">
                                          <p:val>
                                            <p:strVal val="#ppt_w"/>
                                          </p:val>
                                        </p:tav>
                                      </p:tavLst>
                                    </p:anim>
                                    <p:anim calcmode="lin" valueType="num">
                                      <p:cBhvr>
                                        <p:cTn id="70" dur="500" fill="hold"/>
                                        <p:tgtEl>
                                          <p:spTgt spid="54"/>
                                        </p:tgtEl>
                                        <p:attrNameLst>
                                          <p:attrName>ppt_h</p:attrName>
                                        </p:attrNameLst>
                                      </p:cBhvr>
                                      <p:tavLst>
                                        <p:tav tm="0">
                                          <p:val>
                                            <p:fltVal val="0"/>
                                          </p:val>
                                        </p:tav>
                                        <p:tav tm="100000">
                                          <p:val>
                                            <p:strVal val="#ppt_h"/>
                                          </p:val>
                                        </p:tav>
                                      </p:tavLst>
                                    </p:anim>
                                    <p:animEffect transition="in" filter="fade">
                                      <p:cBhvr>
                                        <p:cTn id="71" dur="500"/>
                                        <p:tgtEl>
                                          <p:spTgt spid="54"/>
                                        </p:tgtEl>
                                      </p:cBhvr>
                                    </p:animEffect>
                                  </p:childTnLst>
                                </p:cTn>
                              </p:par>
                            </p:childTnLst>
                          </p:cTn>
                        </p:par>
                      </p:childTnLst>
                    </p:cTn>
                  </p:par>
                  <p:par>
                    <p:cTn id="72" fill="hold" nodeType="clickPar">
                      <p:stCondLst>
                        <p:cond delay="indefinite"/>
                      </p:stCondLst>
                      <p:childTnLst>
                        <p:par>
                          <p:cTn id="73" fill="hold" nodeType="afterGroup">
                            <p:stCondLst>
                              <p:cond delay="0"/>
                            </p:stCondLst>
                            <p:childTnLst>
                              <p:par>
                                <p:cTn id="74" presetID="53" presetClass="entr" presetSubtype="0" fill="hold" nodeType="clickEffect">
                                  <p:stCondLst>
                                    <p:cond delay="0"/>
                                  </p:stCondLst>
                                  <p:iterate type="lt">
                                    <p:tmPct val="10000"/>
                                  </p:iterate>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Effect transition="in" filter="fade">
                                      <p:cBhvr>
                                        <p:cTn id="78" dur="500"/>
                                        <p:tgtEl>
                                          <p:spTgt spid="30"/>
                                        </p:tgtEl>
                                      </p:cBhvr>
                                    </p:animEffect>
                                  </p:childTnLst>
                                </p:cTn>
                              </p:par>
                            </p:childTnLst>
                          </p:cTn>
                        </p:par>
                      </p:childTnLst>
                    </p:cTn>
                  </p:par>
                  <p:par>
                    <p:cTn id="79" fill="hold" nodeType="clickPar">
                      <p:stCondLst>
                        <p:cond delay="indefinite"/>
                      </p:stCondLst>
                      <p:childTnLst>
                        <p:par>
                          <p:cTn id="80" fill="hold" nodeType="afterGroup">
                            <p:stCondLst>
                              <p:cond delay="0"/>
                            </p:stCondLst>
                            <p:childTnLst>
                              <p:par>
                                <p:cTn id="81" presetID="53" presetClass="entr" presetSubtype="0" fill="hold" grpId="0" nodeType="clickEffect">
                                  <p:stCondLst>
                                    <p:cond delay="0"/>
                                  </p:stCondLst>
                                  <p:iterate type="lt">
                                    <p:tmPct val="10000"/>
                                  </p:iterate>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childTnLst>
                          </p:cTn>
                        </p:par>
                      </p:childTnLst>
                    </p:cTn>
                  </p:par>
                  <p:par>
                    <p:cTn id="86" fill="hold" nodeType="clickPar">
                      <p:stCondLst>
                        <p:cond delay="indefinite"/>
                      </p:stCondLst>
                      <p:childTnLst>
                        <p:par>
                          <p:cTn id="87" fill="hold" nodeType="afterGroup">
                            <p:stCondLst>
                              <p:cond delay="0"/>
                            </p:stCondLst>
                            <p:childTnLst>
                              <p:par>
                                <p:cTn id="88" presetID="22" presetClass="entr" presetSubtype="1" fill="hold" nodeType="click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up)">
                                      <p:cBhvr>
                                        <p:cTn id="90" dur="500"/>
                                        <p:tgtEl>
                                          <p:spTgt spid="37"/>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up)">
                                      <p:cBhvr>
                                        <p:cTn id="93" dur="500"/>
                                        <p:tgtEl>
                                          <p:spTgt spid="38"/>
                                        </p:tgtEl>
                                      </p:cBhvr>
                                    </p:animEffect>
                                  </p:childTnLst>
                                </p:cTn>
                              </p:par>
                              <p:par>
                                <p:cTn id="94" presetID="22" presetClass="entr" presetSubtype="1"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up)">
                                      <p:cBhvr>
                                        <p:cTn id="96" dur="500"/>
                                        <p:tgtEl>
                                          <p:spTgt spid="36"/>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wipe(up)">
                                      <p:cBhvr>
                                        <p:cTn id="99" dur="500"/>
                                        <p:tgtEl>
                                          <p:spTgt spid="6"/>
                                        </p:tgtEl>
                                      </p:cBhvr>
                                    </p:animEffect>
                                  </p:childTnLst>
                                </p:cTn>
                              </p:par>
                            </p:childTnLst>
                          </p:cTn>
                        </p:par>
                      </p:childTnLst>
                    </p:cTn>
                  </p:par>
                  <p:par>
                    <p:cTn id="100" fill="hold" nodeType="clickPar">
                      <p:stCondLst>
                        <p:cond delay="indefinite"/>
                      </p:stCondLst>
                      <p:childTnLst>
                        <p:par>
                          <p:cTn id="101" fill="hold" nodeType="after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wipe(left)">
                                      <p:cBhvr>
                                        <p:cTn id="104" dur="500"/>
                                        <p:tgtEl>
                                          <p:spTgt spid="63"/>
                                        </p:tgtEl>
                                      </p:cBhvr>
                                    </p:animEffect>
                                  </p:childTnLst>
                                </p:cTn>
                              </p:par>
                            </p:childTnLst>
                          </p:cTn>
                        </p:par>
                      </p:childTnLst>
                    </p:cTn>
                  </p:par>
                  <p:par>
                    <p:cTn id="105" fill="hold" nodeType="clickPar">
                      <p:stCondLst>
                        <p:cond delay="indefinite"/>
                      </p:stCondLst>
                      <p:childTnLst>
                        <p:par>
                          <p:cTn id="106" fill="hold" nodeType="afterGroup">
                            <p:stCondLst>
                              <p:cond delay="0"/>
                            </p:stCondLst>
                            <p:childTnLst>
                              <p:par>
                                <p:cTn id="107" presetID="53" presetClass="entr" presetSubtype="0" fill="hold" grpId="0" nodeType="clickEffect">
                                  <p:stCondLst>
                                    <p:cond delay="0"/>
                                  </p:stCondLst>
                                  <p:iterate type="lt">
                                    <p:tmPct val="10000"/>
                                  </p:iterate>
                                  <p:childTnLst>
                                    <p:set>
                                      <p:cBhvr>
                                        <p:cTn id="108" dur="1" fill="hold">
                                          <p:stCondLst>
                                            <p:cond delay="0"/>
                                          </p:stCondLst>
                                        </p:cTn>
                                        <p:tgtEl>
                                          <p:spTgt spid="57"/>
                                        </p:tgtEl>
                                        <p:attrNameLst>
                                          <p:attrName>style.visibility</p:attrName>
                                        </p:attrNameLst>
                                      </p:cBhvr>
                                      <p:to>
                                        <p:strVal val="visible"/>
                                      </p:to>
                                    </p:set>
                                    <p:anim calcmode="lin" valueType="num">
                                      <p:cBhvr>
                                        <p:cTn id="109" dur="500" fill="hold"/>
                                        <p:tgtEl>
                                          <p:spTgt spid="57"/>
                                        </p:tgtEl>
                                        <p:attrNameLst>
                                          <p:attrName>ppt_w</p:attrName>
                                        </p:attrNameLst>
                                      </p:cBhvr>
                                      <p:tavLst>
                                        <p:tav tm="0">
                                          <p:val>
                                            <p:fltVal val="0"/>
                                          </p:val>
                                        </p:tav>
                                        <p:tav tm="100000">
                                          <p:val>
                                            <p:strVal val="#ppt_w"/>
                                          </p:val>
                                        </p:tav>
                                      </p:tavLst>
                                    </p:anim>
                                    <p:anim calcmode="lin" valueType="num">
                                      <p:cBhvr>
                                        <p:cTn id="110" dur="500" fill="hold"/>
                                        <p:tgtEl>
                                          <p:spTgt spid="57"/>
                                        </p:tgtEl>
                                        <p:attrNameLst>
                                          <p:attrName>ppt_h</p:attrName>
                                        </p:attrNameLst>
                                      </p:cBhvr>
                                      <p:tavLst>
                                        <p:tav tm="0">
                                          <p:val>
                                            <p:fltVal val="0"/>
                                          </p:val>
                                        </p:tav>
                                        <p:tav tm="100000">
                                          <p:val>
                                            <p:strVal val="#ppt_h"/>
                                          </p:val>
                                        </p:tav>
                                      </p:tavLst>
                                    </p:anim>
                                    <p:animEffect transition="in" filter="fade">
                                      <p:cBhvr>
                                        <p:cTn id="111" dur="500"/>
                                        <p:tgtEl>
                                          <p:spTgt spid="57"/>
                                        </p:tgtEl>
                                      </p:cBhvr>
                                    </p:animEffect>
                                  </p:childTnLst>
                                </p:cTn>
                              </p:par>
                            </p:childTnLst>
                          </p:cTn>
                        </p:par>
                      </p:childTnLst>
                    </p:cTn>
                  </p:par>
                  <p:par>
                    <p:cTn id="112" fill="hold" nodeType="clickPar">
                      <p:stCondLst>
                        <p:cond delay="indefinite"/>
                      </p:stCondLst>
                      <p:childTnLst>
                        <p:par>
                          <p:cTn id="113" fill="hold" nodeType="afterGroup">
                            <p:stCondLst>
                              <p:cond delay="0"/>
                            </p:stCondLst>
                            <p:childTnLst>
                              <p:par>
                                <p:cTn id="114" presetID="53" presetClass="entr" presetSubtype="0" fill="hold" nodeType="clickEffect">
                                  <p:stCondLst>
                                    <p:cond delay="0"/>
                                  </p:stCondLst>
                                  <p:iterate type="lt">
                                    <p:tmPct val="10000"/>
                                  </p:iterate>
                                  <p:childTnLst>
                                    <p:set>
                                      <p:cBhvr>
                                        <p:cTn id="115" dur="1" fill="hold">
                                          <p:stCondLst>
                                            <p:cond delay="0"/>
                                          </p:stCondLst>
                                        </p:cTn>
                                        <p:tgtEl>
                                          <p:spTgt spid="64"/>
                                        </p:tgtEl>
                                        <p:attrNameLst>
                                          <p:attrName>style.visibility</p:attrName>
                                        </p:attrNameLst>
                                      </p:cBhvr>
                                      <p:to>
                                        <p:strVal val="visible"/>
                                      </p:to>
                                    </p:set>
                                    <p:anim calcmode="lin" valueType="num">
                                      <p:cBhvr>
                                        <p:cTn id="116" dur="500" fill="hold"/>
                                        <p:tgtEl>
                                          <p:spTgt spid="64"/>
                                        </p:tgtEl>
                                        <p:attrNameLst>
                                          <p:attrName>ppt_w</p:attrName>
                                        </p:attrNameLst>
                                      </p:cBhvr>
                                      <p:tavLst>
                                        <p:tav tm="0">
                                          <p:val>
                                            <p:fltVal val="0"/>
                                          </p:val>
                                        </p:tav>
                                        <p:tav tm="100000">
                                          <p:val>
                                            <p:strVal val="#ppt_w"/>
                                          </p:val>
                                        </p:tav>
                                      </p:tavLst>
                                    </p:anim>
                                    <p:anim calcmode="lin" valueType="num">
                                      <p:cBhvr>
                                        <p:cTn id="117" dur="500" fill="hold"/>
                                        <p:tgtEl>
                                          <p:spTgt spid="64"/>
                                        </p:tgtEl>
                                        <p:attrNameLst>
                                          <p:attrName>ppt_h</p:attrName>
                                        </p:attrNameLst>
                                      </p:cBhvr>
                                      <p:tavLst>
                                        <p:tav tm="0">
                                          <p:val>
                                            <p:fltVal val="0"/>
                                          </p:val>
                                        </p:tav>
                                        <p:tav tm="100000">
                                          <p:val>
                                            <p:strVal val="#ppt_h"/>
                                          </p:val>
                                        </p:tav>
                                      </p:tavLst>
                                    </p:anim>
                                    <p:animEffect transition="in" filter="fade">
                                      <p:cBhvr>
                                        <p:cTn id="118" dur="500"/>
                                        <p:tgtEl>
                                          <p:spTgt spid="64"/>
                                        </p:tgtEl>
                                      </p:cBhvr>
                                    </p:animEffect>
                                  </p:childTnLst>
                                </p:cTn>
                              </p:par>
                            </p:childTnLst>
                          </p:cTn>
                        </p:par>
                      </p:childTnLst>
                    </p:cTn>
                  </p:par>
                  <p:par>
                    <p:cTn id="119" fill="hold" nodeType="clickPar">
                      <p:stCondLst>
                        <p:cond delay="indefinite"/>
                      </p:stCondLst>
                      <p:childTnLst>
                        <p:par>
                          <p:cTn id="120" fill="hold" nodeType="afterGroup">
                            <p:stCondLst>
                              <p:cond delay="0"/>
                            </p:stCondLst>
                            <p:childTnLst>
                              <p:par>
                                <p:cTn id="121" presetID="53" presetClass="entr" presetSubtype="0" fill="hold" grpId="0" nodeType="clickEffect">
                                  <p:stCondLst>
                                    <p:cond delay="0"/>
                                  </p:stCondLst>
                                  <p:iterate type="lt">
                                    <p:tmPct val="10000"/>
                                  </p:iterate>
                                  <p:childTnLst>
                                    <p:set>
                                      <p:cBhvr>
                                        <p:cTn id="122" dur="1" fill="hold">
                                          <p:stCondLst>
                                            <p:cond delay="0"/>
                                          </p:stCondLst>
                                        </p:cTn>
                                        <p:tgtEl>
                                          <p:spTgt spid="53"/>
                                        </p:tgtEl>
                                        <p:attrNameLst>
                                          <p:attrName>style.visibility</p:attrName>
                                        </p:attrNameLst>
                                      </p:cBhvr>
                                      <p:to>
                                        <p:strVal val="visible"/>
                                      </p:to>
                                    </p:set>
                                    <p:anim calcmode="lin" valueType="num">
                                      <p:cBhvr>
                                        <p:cTn id="123" dur="500" fill="hold"/>
                                        <p:tgtEl>
                                          <p:spTgt spid="53"/>
                                        </p:tgtEl>
                                        <p:attrNameLst>
                                          <p:attrName>ppt_w</p:attrName>
                                        </p:attrNameLst>
                                      </p:cBhvr>
                                      <p:tavLst>
                                        <p:tav tm="0">
                                          <p:val>
                                            <p:fltVal val="0"/>
                                          </p:val>
                                        </p:tav>
                                        <p:tav tm="100000">
                                          <p:val>
                                            <p:strVal val="#ppt_w"/>
                                          </p:val>
                                        </p:tav>
                                      </p:tavLst>
                                    </p:anim>
                                    <p:anim calcmode="lin" valueType="num">
                                      <p:cBhvr>
                                        <p:cTn id="124" dur="500" fill="hold"/>
                                        <p:tgtEl>
                                          <p:spTgt spid="53"/>
                                        </p:tgtEl>
                                        <p:attrNameLst>
                                          <p:attrName>ppt_h</p:attrName>
                                        </p:attrNameLst>
                                      </p:cBhvr>
                                      <p:tavLst>
                                        <p:tav tm="0">
                                          <p:val>
                                            <p:fltVal val="0"/>
                                          </p:val>
                                        </p:tav>
                                        <p:tav tm="100000">
                                          <p:val>
                                            <p:strVal val="#ppt_h"/>
                                          </p:val>
                                        </p:tav>
                                      </p:tavLst>
                                    </p:anim>
                                    <p:animEffect transition="in" filter="fade">
                                      <p:cBhvr>
                                        <p:cTn id="1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P spid="3" grpId="0"/>
      <p:bldP spid="25" grpId="0"/>
      <p:bldP spid="4" grpId="0"/>
      <p:bldP spid="23" grpId="0"/>
      <p:bldP spid="38" grpId="0"/>
      <p:bldP spid="6" grpId="0"/>
      <p:bldP spid="48" grpId="0"/>
      <p:bldP spid="51" grpId="0"/>
      <p:bldP spid="54" grpId="0"/>
      <p:bldP spid="52" grpId="0"/>
      <p:bldP spid="57" grpId="0"/>
      <p:bldP spid="53"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3556" name="Text Box 4"/>
          <p:cNvSpPr txBox="1"/>
          <p:nvPr/>
        </p:nvSpPr>
        <p:spPr>
          <a:xfrm>
            <a:off x="1120775" y="854393"/>
            <a:ext cx="2743200" cy="521970"/>
          </a:xfrm>
          <a:prstGeom prst="rect">
            <a:avLst/>
          </a:prstGeom>
          <a:noFill/>
          <a:ln w="9525">
            <a:noFill/>
          </a:ln>
        </p:spPr>
        <p:txBody>
          <a:bodyPr>
            <a:spAutoFit/>
          </a:bodyPr>
          <a:lstStyle/>
          <a:p>
            <a:r>
              <a:rPr lang="en-US" altLang="zh-CN" sz="2800" noProof="1">
                <a:effectLst/>
                <a:latin typeface="楷体" panose="02010609060101010101" pitchFamily="49" charset="-122"/>
                <a:ea typeface="楷体" panose="02010609060101010101" pitchFamily="49" charset="-122"/>
                <a:cs typeface="+mn-cs"/>
              </a:rPr>
              <a:t>C</a:t>
            </a:r>
            <a:r>
              <a:rPr lang="en-US" altLang="zh-CN" sz="2800" baseline="-25000" noProof="1">
                <a:effectLst/>
                <a:latin typeface="楷体" panose="02010609060101010101" pitchFamily="49" charset="-122"/>
                <a:ea typeface="楷体" panose="02010609060101010101" pitchFamily="49" charset="-122"/>
                <a:cs typeface="+mn-cs"/>
              </a:rPr>
              <a:t>6</a:t>
            </a:r>
            <a:r>
              <a:rPr lang="en-US" altLang="zh-CN" sz="2800" noProof="1">
                <a:effectLst/>
                <a:latin typeface="楷体" panose="02010609060101010101" pitchFamily="49" charset="-122"/>
                <a:ea typeface="楷体" panose="02010609060101010101" pitchFamily="49" charset="-122"/>
                <a:cs typeface="+mn-cs"/>
              </a:rPr>
              <a:t>H</a:t>
            </a:r>
            <a:r>
              <a:rPr lang="en-US" altLang="zh-CN" sz="2800" baseline="-25000" noProof="1">
                <a:effectLst/>
                <a:latin typeface="楷体" panose="02010609060101010101" pitchFamily="49" charset="-122"/>
                <a:ea typeface="楷体" panose="02010609060101010101" pitchFamily="49" charset="-122"/>
                <a:cs typeface="+mn-cs"/>
              </a:rPr>
              <a:t>12</a:t>
            </a:r>
            <a:r>
              <a:rPr lang="en-US" altLang="zh-CN" sz="2800" noProof="1">
                <a:effectLst/>
                <a:latin typeface="楷体" panose="02010609060101010101" pitchFamily="49" charset="-122"/>
                <a:ea typeface="楷体" panose="02010609060101010101" pitchFamily="49" charset="-122"/>
                <a:cs typeface="+mn-cs"/>
              </a:rPr>
              <a:t>O</a:t>
            </a:r>
            <a:r>
              <a:rPr lang="en-US" altLang="zh-CN" sz="2800" baseline="-25000" noProof="1">
                <a:effectLst/>
                <a:latin typeface="楷体" panose="02010609060101010101" pitchFamily="49" charset="-122"/>
                <a:ea typeface="楷体" panose="02010609060101010101" pitchFamily="49" charset="-122"/>
                <a:cs typeface="+mn-cs"/>
              </a:rPr>
              <a:t>6</a:t>
            </a:r>
            <a:endParaRPr lang="en-US" altLang="zh-CN" sz="2800" baseline="-25000" noProof="1">
              <a:effectLst/>
              <a:latin typeface="楷体" panose="02010609060101010101" pitchFamily="49" charset="-122"/>
              <a:ea typeface="楷体" panose="02010609060101010101" pitchFamily="49" charset="-122"/>
            </a:endParaRPr>
          </a:p>
        </p:txBody>
      </p:sp>
      <p:sp>
        <p:nvSpPr>
          <p:cNvPr id="18434" name="Line 5"/>
          <p:cNvSpPr/>
          <p:nvPr/>
        </p:nvSpPr>
        <p:spPr>
          <a:xfrm>
            <a:off x="2405063" y="1205230"/>
            <a:ext cx="990600" cy="0"/>
          </a:xfrm>
          <a:prstGeom prst="line">
            <a:avLst/>
          </a:prstGeom>
          <a:ln w="31750" cap="flat" cmpd="sng">
            <a:solidFill>
              <a:schemeClr val="tx1"/>
            </a:solidFill>
            <a:prstDash val="solid"/>
            <a:round/>
            <a:headEnd type="none" w="med" len="med"/>
            <a:tailEnd type="triangle" w="med" len="med"/>
          </a:ln>
        </p:spPr>
        <p:txBody>
          <a:bodyPr/>
          <a:lstStyle/>
          <a:p/>
        </p:txBody>
      </p:sp>
      <p:sp>
        <p:nvSpPr>
          <p:cNvPr id="23558" name="Text Box 6"/>
          <p:cNvSpPr txBox="1"/>
          <p:nvPr/>
        </p:nvSpPr>
        <p:spPr>
          <a:xfrm>
            <a:off x="2557463" y="625793"/>
            <a:ext cx="1981200" cy="521970"/>
          </a:xfrm>
          <a:prstGeom prst="rect">
            <a:avLst/>
          </a:prstGeom>
          <a:noFill/>
          <a:ln w="9525">
            <a:noFill/>
          </a:ln>
        </p:spPr>
        <p:txBody>
          <a:bodyPr>
            <a:spAutoFit/>
          </a:bodyPr>
          <a:lstStyle/>
          <a:p>
            <a:r>
              <a:rPr lang="zh-CN" altLang="en-US" sz="2800" noProof="1">
                <a:effectLst/>
                <a:latin typeface="楷体" panose="02010609060101010101" pitchFamily="49" charset="-122"/>
                <a:ea typeface="楷体" panose="02010609060101010101" pitchFamily="49" charset="-122"/>
                <a:cs typeface="+mn-cs"/>
              </a:rPr>
              <a:t>酶</a:t>
            </a:r>
            <a:endParaRPr lang="zh-CN" altLang="en-US" sz="2800" noProof="1">
              <a:effectLst/>
              <a:latin typeface="楷体" panose="02010609060101010101" pitchFamily="49" charset="-122"/>
              <a:ea typeface="楷体" panose="02010609060101010101" pitchFamily="49" charset="-122"/>
              <a:cs typeface="+mn-cs"/>
            </a:endParaRPr>
          </a:p>
        </p:txBody>
      </p:sp>
      <p:sp>
        <p:nvSpPr>
          <p:cNvPr id="23559" name="Text Box 7"/>
          <p:cNvSpPr txBox="1"/>
          <p:nvPr/>
        </p:nvSpPr>
        <p:spPr>
          <a:xfrm>
            <a:off x="3395663" y="854393"/>
            <a:ext cx="6178550" cy="521970"/>
          </a:xfrm>
          <a:prstGeom prst="rect">
            <a:avLst/>
          </a:prstGeom>
          <a:noFill/>
          <a:ln w="9525">
            <a:noFill/>
          </a:ln>
        </p:spPr>
        <p:txBody>
          <a:bodyPr>
            <a:spAutoFit/>
          </a:bodyPr>
          <a:lstStyle/>
          <a:p>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2CH</a:t>
            </a:r>
            <a:r>
              <a:rPr lang="en-US" altLang="zh-CN" sz="2800" baseline="-25000" noProof="1">
                <a:effectLst/>
                <a:latin typeface="楷体" panose="02010609060101010101" pitchFamily="49" charset="-122"/>
                <a:ea typeface="楷体" panose="02010609060101010101" pitchFamily="49" charset="-122"/>
                <a:cs typeface="楷体" panose="02010609060101010101" pitchFamily="49" charset="-122"/>
              </a:rPr>
              <a:t>3</a:t>
            </a:r>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COCOOH +4 [H] +</a:t>
            </a:r>
            <a:r>
              <a:rPr lang="zh-CN" altLang="en-US" sz="2800" noProof="1">
                <a:effectLst/>
                <a:latin typeface="楷体" panose="02010609060101010101" pitchFamily="49" charset="-122"/>
                <a:ea typeface="楷体" panose="02010609060101010101" pitchFamily="49" charset="-122"/>
                <a:cs typeface="楷体" panose="02010609060101010101" pitchFamily="49" charset="-122"/>
              </a:rPr>
              <a:t>能量</a:t>
            </a:r>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a:t>
            </a:r>
            <a:r>
              <a:rPr lang="zh-CN" altLang="en-US" sz="2800" noProof="1">
                <a:effectLst/>
                <a:latin typeface="楷体" panose="02010609060101010101" pitchFamily="49" charset="-122"/>
                <a:ea typeface="楷体" panose="02010609060101010101" pitchFamily="49" charset="-122"/>
                <a:cs typeface="楷体" panose="02010609060101010101" pitchFamily="49" charset="-122"/>
              </a:rPr>
              <a:t>少量</a:t>
            </a:r>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a:t>
            </a:r>
            <a:endParaRPr lang="en-US" altLang="zh-CN" sz="2800" noProof="1">
              <a:effectLst/>
              <a:latin typeface="楷体" panose="02010609060101010101" pitchFamily="49" charset="-122"/>
              <a:ea typeface="楷体" panose="02010609060101010101" pitchFamily="49" charset="-122"/>
              <a:cs typeface="楷体" panose="02010609060101010101" pitchFamily="49" charset="-122"/>
            </a:endParaRPr>
          </a:p>
        </p:txBody>
      </p:sp>
      <p:sp>
        <p:nvSpPr>
          <p:cNvPr id="18437" name="Line 11"/>
          <p:cNvSpPr/>
          <p:nvPr/>
        </p:nvSpPr>
        <p:spPr>
          <a:xfrm>
            <a:off x="4510088" y="2151380"/>
            <a:ext cx="576262" cy="0"/>
          </a:xfrm>
          <a:prstGeom prst="line">
            <a:avLst/>
          </a:prstGeom>
          <a:ln w="31750" cap="flat" cmpd="sng">
            <a:solidFill>
              <a:schemeClr val="tx1"/>
            </a:solidFill>
            <a:prstDash val="solid"/>
            <a:round/>
            <a:headEnd type="none" w="med" len="med"/>
            <a:tailEnd type="triangle" w="med" len="med"/>
          </a:ln>
        </p:spPr>
        <p:txBody>
          <a:bodyPr/>
          <a:lstStyle/>
          <a:p/>
        </p:txBody>
      </p:sp>
      <p:sp>
        <p:nvSpPr>
          <p:cNvPr id="23564" name="Text Box 12"/>
          <p:cNvSpPr txBox="1"/>
          <p:nvPr/>
        </p:nvSpPr>
        <p:spPr>
          <a:xfrm>
            <a:off x="4414838" y="1581468"/>
            <a:ext cx="1371600" cy="521970"/>
          </a:xfrm>
          <a:prstGeom prst="rect">
            <a:avLst/>
          </a:prstGeom>
          <a:noFill/>
          <a:ln w="9525">
            <a:noFill/>
          </a:ln>
        </p:spPr>
        <p:txBody>
          <a:bodyPr>
            <a:spAutoFit/>
          </a:bodyPr>
          <a:lstStyle/>
          <a:p>
            <a:r>
              <a:rPr lang="zh-CN" altLang="en-US" sz="2800" noProof="1">
                <a:effectLst/>
                <a:latin typeface="楷体" panose="02010609060101010101" pitchFamily="49" charset="-122"/>
                <a:ea typeface="楷体" panose="02010609060101010101" pitchFamily="49" charset="-122"/>
                <a:cs typeface="+mn-cs"/>
              </a:rPr>
              <a:t>酶</a:t>
            </a:r>
            <a:endParaRPr lang="zh-CN" altLang="en-US" sz="2800" noProof="1">
              <a:effectLst/>
              <a:latin typeface="楷体" panose="02010609060101010101" pitchFamily="49" charset="-122"/>
              <a:ea typeface="楷体" panose="02010609060101010101" pitchFamily="49" charset="-122"/>
              <a:cs typeface="+mn-cs"/>
            </a:endParaRPr>
          </a:p>
        </p:txBody>
      </p:sp>
      <p:sp>
        <p:nvSpPr>
          <p:cNvPr id="23565" name="Text Box 13"/>
          <p:cNvSpPr txBox="1"/>
          <p:nvPr/>
        </p:nvSpPr>
        <p:spPr>
          <a:xfrm>
            <a:off x="5080000" y="1833880"/>
            <a:ext cx="4679950" cy="521970"/>
          </a:xfrm>
          <a:prstGeom prst="rect">
            <a:avLst/>
          </a:prstGeom>
          <a:noFill/>
          <a:ln w="9525">
            <a:noFill/>
          </a:ln>
        </p:spPr>
        <p:txBody>
          <a:bodyPr>
            <a:spAutoFit/>
          </a:bodyPr>
          <a:lstStyle/>
          <a:p>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6CO</a:t>
            </a:r>
            <a:r>
              <a:rPr lang="en-US" altLang="zh-CN" sz="2800" baseline="-25000" noProof="1">
                <a:effectLst/>
                <a:latin typeface="楷体" panose="02010609060101010101" pitchFamily="49" charset="-122"/>
                <a:ea typeface="楷体" panose="02010609060101010101" pitchFamily="49" charset="-122"/>
                <a:cs typeface="楷体" panose="02010609060101010101" pitchFamily="49" charset="-122"/>
              </a:rPr>
              <a:t>2</a:t>
            </a:r>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 +20 [H] +</a:t>
            </a:r>
            <a:r>
              <a:rPr lang="zh-CN" altLang="en-US" sz="2800" noProof="1">
                <a:effectLst/>
                <a:latin typeface="楷体" panose="02010609060101010101" pitchFamily="49" charset="-122"/>
                <a:ea typeface="楷体" panose="02010609060101010101" pitchFamily="49" charset="-122"/>
                <a:cs typeface="楷体" panose="02010609060101010101" pitchFamily="49" charset="-122"/>
              </a:rPr>
              <a:t>能量</a:t>
            </a:r>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a:t>
            </a:r>
            <a:r>
              <a:rPr lang="zh-CN" altLang="en-US" sz="2800" noProof="1">
                <a:effectLst/>
                <a:latin typeface="楷体" panose="02010609060101010101" pitchFamily="49" charset="-122"/>
                <a:ea typeface="楷体" panose="02010609060101010101" pitchFamily="49" charset="-122"/>
                <a:cs typeface="楷体" panose="02010609060101010101" pitchFamily="49" charset="-122"/>
              </a:rPr>
              <a:t>少量</a:t>
            </a:r>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a:t>
            </a:r>
            <a:endParaRPr lang="en-US" altLang="zh-CN" sz="2800" noProof="1">
              <a:effectLst/>
              <a:latin typeface="楷体" panose="02010609060101010101" pitchFamily="49" charset="-122"/>
              <a:ea typeface="楷体" panose="02010609060101010101" pitchFamily="49" charset="-122"/>
              <a:cs typeface="楷体" panose="02010609060101010101" pitchFamily="49" charset="-122"/>
            </a:endParaRPr>
          </a:p>
        </p:txBody>
      </p:sp>
      <p:sp>
        <p:nvSpPr>
          <p:cNvPr id="23568" name="Rectangle 16"/>
          <p:cNvSpPr/>
          <p:nvPr/>
        </p:nvSpPr>
        <p:spPr>
          <a:xfrm>
            <a:off x="1131888" y="1891030"/>
            <a:ext cx="2530475" cy="521970"/>
          </a:xfrm>
          <a:prstGeom prst="rect">
            <a:avLst/>
          </a:prstGeom>
          <a:noFill/>
          <a:ln w="9525">
            <a:noFill/>
          </a:ln>
        </p:spPr>
        <p:txBody>
          <a:bodyPr wrap="square">
            <a:spAutoFit/>
          </a:bodyPr>
          <a:lstStyle/>
          <a:p>
            <a:pPr fontAlgn="base"/>
            <a:r>
              <a:rPr lang="en-US" altLang="zh-CN" sz="2800" strike="noStrike" noProof="1">
                <a:solidFill>
                  <a:schemeClr val="tx1"/>
                </a:solidFill>
                <a:effectLst/>
                <a:latin typeface="楷体" panose="02010609060101010101" pitchFamily="49" charset="-122"/>
                <a:ea typeface="楷体" panose="02010609060101010101" pitchFamily="49" charset="-122"/>
                <a:cs typeface="+mn-cs"/>
              </a:rPr>
              <a:t>2CH</a:t>
            </a:r>
            <a:r>
              <a:rPr lang="en-US" altLang="zh-CN" sz="2800" strike="noStrike" baseline="-25000" noProof="1">
                <a:solidFill>
                  <a:schemeClr val="tx1"/>
                </a:solidFill>
                <a:effectLst/>
                <a:latin typeface="楷体" panose="02010609060101010101" pitchFamily="49" charset="-122"/>
                <a:ea typeface="楷体" panose="02010609060101010101" pitchFamily="49" charset="-122"/>
                <a:cs typeface="+mn-cs"/>
              </a:rPr>
              <a:t>3</a:t>
            </a:r>
            <a:r>
              <a:rPr lang="en-US" altLang="zh-CN" sz="2800" strike="noStrike" noProof="1">
                <a:solidFill>
                  <a:schemeClr val="tx1"/>
                </a:solidFill>
                <a:effectLst/>
                <a:latin typeface="楷体" panose="02010609060101010101" pitchFamily="49" charset="-122"/>
                <a:ea typeface="楷体" panose="02010609060101010101" pitchFamily="49" charset="-122"/>
                <a:cs typeface="+mn-cs"/>
              </a:rPr>
              <a:t>COCOOH</a:t>
            </a:r>
            <a:endParaRPr lang="en-US" altLang="zh-CN" sz="2800" strike="noStrike" noProof="1">
              <a:solidFill>
                <a:schemeClr val="tx1"/>
              </a:solidFill>
              <a:effectLst/>
              <a:latin typeface="楷体" panose="02010609060101010101" pitchFamily="49" charset="-122"/>
              <a:ea typeface="楷体" panose="02010609060101010101" pitchFamily="49" charset="-122"/>
            </a:endParaRPr>
          </a:p>
        </p:txBody>
      </p:sp>
      <p:sp>
        <p:nvSpPr>
          <p:cNvPr id="18441" name="Line 19"/>
          <p:cNvSpPr/>
          <p:nvPr/>
        </p:nvSpPr>
        <p:spPr>
          <a:xfrm>
            <a:off x="3514725" y="3221355"/>
            <a:ext cx="990600" cy="0"/>
          </a:xfrm>
          <a:prstGeom prst="line">
            <a:avLst/>
          </a:prstGeom>
          <a:ln w="31750" cap="flat" cmpd="sng">
            <a:solidFill>
              <a:schemeClr val="tx1"/>
            </a:solidFill>
            <a:prstDash val="solid"/>
            <a:round/>
            <a:headEnd type="none" w="med" len="med"/>
            <a:tailEnd type="triangle" w="med" len="med"/>
          </a:ln>
        </p:spPr>
        <p:txBody>
          <a:bodyPr/>
          <a:lstStyle/>
          <a:p/>
        </p:txBody>
      </p:sp>
      <p:sp>
        <p:nvSpPr>
          <p:cNvPr id="23572" name="Text Box 20"/>
          <p:cNvSpPr txBox="1"/>
          <p:nvPr/>
        </p:nvSpPr>
        <p:spPr>
          <a:xfrm>
            <a:off x="3667125" y="2754630"/>
            <a:ext cx="1295400" cy="521970"/>
          </a:xfrm>
          <a:prstGeom prst="rect">
            <a:avLst/>
          </a:prstGeom>
          <a:noFill/>
          <a:ln w="9525">
            <a:noFill/>
          </a:ln>
        </p:spPr>
        <p:txBody>
          <a:bodyPr>
            <a:spAutoFit/>
          </a:bodyPr>
          <a:lstStyle/>
          <a:p>
            <a:r>
              <a:rPr lang="zh-CN" altLang="en-US" sz="2800" noProof="1">
                <a:effectLst/>
                <a:latin typeface="楷体" panose="02010609060101010101" pitchFamily="49" charset="-122"/>
                <a:ea typeface="楷体" panose="02010609060101010101" pitchFamily="49" charset="-122"/>
                <a:cs typeface="+mn-cs"/>
              </a:rPr>
              <a:t>酶</a:t>
            </a:r>
            <a:endParaRPr lang="zh-CN" altLang="en-US" sz="2800" noProof="1">
              <a:effectLst/>
              <a:latin typeface="楷体" panose="02010609060101010101" pitchFamily="49" charset="-122"/>
              <a:ea typeface="楷体" panose="02010609060101010101" pitchFamily="49" charset="-122"/>
              <a:cs typeface="+mn-cs"/>
            </a:endParaRPr>
          </a:p>
        </p:txBody>
      </p:sp>
      <p:sp>
        <p:nvSpPr>
          <p:cNvPr id="23573" name="Text Box 21"/>
          <p:cNvSpPr txBox="1"/>
          <p:nvPr/>
        </p:nvSpPr>
        <p:spPr>
          <a:xfrm>
            <a:off x="4657725" y="2916555"/>
            <a:ext cx="3844925" cy="521970"/>
          </a:xfrm>
          <a:prstGeom prst="rect">
            <a:avLst/>
          </a:prstGeom>
          <a:noFill/>
          <a:ln w="9525">
            <a:noFill/>
          </a:ln>
        </p:spPr>
        <p:txBody>
          <a:bodyPr wrap="square">
            <a:spAutoFit/>
          </a:bodyPr>
          <a:lstStyle/>
          <a:p>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12H</a:t>
            </a:r>
            <a:r>
              <a:rPr lang="en-US" altLang="zh-CN" sz="2800" baseline="-25000" noProof="1">
                <a:effectLst/>
                <a:latin typeface="楷体" panose="02010609060101010101" pitchFamily="49" charset="-122"/>
                <a:ea typeface="楷体" panose="02010609060101010101" pitchFamily="49" charset="-122"/>
                <a:cs typeface="楷体" panose="02010609060101010101" pitchFamily="49" charset="-122"/>
              </a:rPr>
              <a:t>2</a:t>
            </a:r>
            <a:r>
              <a:rPr lang="en-US" altLang="zh-CN" sz="2800" noProof="1">
                <a:effectLst/>
                <a:latin typeface="楷体" panose="02010609060101010101" pitchFamily="49" charset="-122"/>
                <a:ea typeface="楷体" panose="02010609060101010101" pitchFamily="49" charset="-122"/>
                <a:cs typeface="楷体" panose="02010609060101010101" pitchFamily="49" charset="-122"/>
              </a:rPr>
              <a:t>O  +</a:t>
            </a:r>
            <a:r>
              <a:rPr lang="zh-CN" altLang="en-US" sz="2800" noProof="1">
                <a:effectLst/>
                <a:latin typeface="楷体" panose="02010609060101010101" pitchFamily="49" charset="-122"/>
                <a:ea typeface="楷体" panose="02010609060101010101" pitchFamily="49" charset="-122"/>
                <a:cs typeface="楷体" panose="02010609060101010101" pitchFamily="49" charset="-122"/>
              </a:rPr>
              <a:t>能量（大量） </a:t>
            </a:r>
            <a:endParaRPr lang="zh-CN" altLang="en-US" sz="2800" noProof="1">
              <a:effectLst/>
              <a:latin typeface="楷体" panose="02010609060101010101" pitchFamily="49" charset="-122"/>
              <a:ea typeface="楷体" panose="02010609060101010101" pitchFamily="49" charset="-122"/>
              <a:cs typeface="楷体" panose="02010609060101010101" pitchFamily="49" charset="-122"/>
            </a:endParaRPr>
          </a:p>
        </p:txBody>
      </p:sp>
      <p:sp>
        <p:nvSpPr>
          <p:cNvPr id="23576" name="Rectangle 24"/>
          <p:cNvSpPr/>
          <p:nvPr/>
        </p:nvSpPr>
        <p:spPr>
          <a:xfrm>
            <a:off x="1089025" y="2922905"/>
            <a:ext cx="3048000" cy="521970"/>
          </a:xfrm>
          <a:prstGeom prst="rect">
            <a:avLst/>
          </a:prstGeom>
          <a:noFill/>
          <a:ln w="9525">
            <a:noFill/>
          </a:ln>
        </p:spPr>
        <p:txBody>
          <a:bodyPr>
            <a:spAutoFit/>
          </a:bodyPr>
          <a:lstStyle/>
          <a:p>
            <a:pPr fontAlgn="base"/>
            <a:r>
              <a:rPr lang="en-US" altLang="zh-CN" sz="2800" strike="noStrike" noProof="1">
                <a:solidFill>
                  <a:schemeClr val="tx1"/>
                </a:solidFill>
                <a:effectLst/>
                <a:latin typeface="楷体" panose="02010609060101010101" pitchFamily="49" charset="-122"/>
                <a:ea typeface="楷体" panose="02010609060101010101" pitchFamily="49" charset="-122"/>
                <a:cs typeface="+mn-cs"/>
              </a:rPr>
              <a:t>24[H] + 6O</a:t>
            </a:r>
            <a:r>
              <a:rPr lang="en-US" altLang="zh-CN" sz="2800" strike="noStrike" baseline="-25000" noProof="1">
                <a:solidFill>
                  <a:schemeClr val="tx1"/>
                </a:solidFill>
                <a:effectLst/>
                <a:latin typeface="楷体" panose="02010609060101010101" pitchFamily="49" charset="-122"/>
                <a:ea typeface="楷体" panose="02010609060101010101" pitchFamily="49" charset="-122"/>
                <a:cs typeface="+mn-cs"/>
              </a:rPr>
              <a:t>2</a:t>
            </a:r>
            <a:endParaRPr lang="en-US" altLang="zh-CN" sz="2800" strike="noStrike" baseline="-25000" noProof="1">
              <a:solidFill>
                <a:schemeClr val="tx1"/>
              </a:solidFill>
              <a:effectLst/>
              <a:latin typeface="楷体" panose="02010609060101010101" pitchFamily="49" charset="-122"/>
              <a:ea typeface="楷体" panose="02010609060101010101" pitchFamily="49" charset="-122"/>
            </a:endParaRPr>
          </a:p>
        </p:txBody>
      </p:sp>
      <p:sp>
        <p:nvSpPr>
          <p:cNvPr id="23577" name="Rectangle 25"/>
          <p:cNvSpPr/>
          <p:nvPr/>
        </p:nvSpPr>
        <p:spPr>
          <a:xfrm>
            <a:off x="3179763" y="1891030"/>
            <a:ext cx="1981200" cy="521970"/>
          </a:xfrm>
          <a:prstGeom prst="rect">
            <a:avLst/>
          </a:prstGeom>
          <a:noFill/>
          <a:ln w="9525">
            <a:noFill/>
          </a:ln>
        </p:spPr>
        <p:txBody>
          <a:bodyPr>
            <a:spAutoFit/>
          </a:bodyPr>
          <a:lstStyle/>
          <a:p>
            <a:pPr fontAlgn="base"/>
            <a:r>
              <a:rPr lang="en-US" altLang="zh-CN" sz="2800" strike="noStrike" noProof="1">
                <a:solidFill>
                  <a:schemeClr val="tx1"/>
                </a:solidFill>
                <a:effectLst/>
                <a:latin typeface="楷体" panose="02010609060101010101" pitchFamily="49" charset="-122"/>
                <a:ea typeface="楷体" panose="02010609060101010101" pitchFamily="49" charset="-122"/>
                <a:cs typeface="+mn-cs"/>
              </a:rPr>
              <a:t>+ 6H</a:t>
            </a:r>
            <a:r>
              <a:rPr lang="en-US" altLang="zh-CN" sz="2800" strike="noStrike" baseline="-25000" noProof="1">
                <a:solidFill>
                  <a:schemeClr val="tx1"/>
                </a:solidFill>
                <a:effectLst/>
                <a:latin typeface="楷体" panose="02010609060101010101" pitchFamily="49" charset="-122"/>
                <a:ea typeface="楷体" panose="02010609060101010101" pitchFamily="49" charset="-122"/>
                <a:cs typeface="+mn-cs"/>
              </a:rPr>
              <a:t>2</a:t>
            </a:r>
            <a:r>
              <a:rPr lang="en-US" altLang="zh-CN" sz="2800" strike="noStrike" noProof="1">
                <a:solidFill>
                  <a:schemeClr val="tx1"/>
                </a:solidFill>
                <a:effectLst/>
                <a:latin typeface="楷体" panose="02010609060101010101" pitchFamily="49" charset="-122"/>
                <a:ea typeface="楷体" panose="02010609060101010101" pitchFamily="49" charset="-122"/>
                <a:cs typeface="+mn-cs"/>
              </a:rPr>
              <a:t>O</a:t>
            </a:r>
            <a:endParaRPr lang="en-US" altLang="zh-CN" sz="2800" strike="noStrike" noProof="1">
              <a:solidFill>
                <a:schemeClr val="tx1"/>
              </a:solidFill>
              <a:effectLst/>
              <a:latin typeface="楷体" panose="02010609060101010101" pitchFamily="49" charset="-122"/>
              <a:ea typeface="楷体" panose="02010609060101010101" pitchFamily="49" charset="-122"/>
            </a:endParaRPr>
          </a:p>
        </p:txBody>
      </p:sp>
      <p:sp>
        <p:nvSpPr>
          <p:cNvPr id="9" name="下箭头 8"/>
          <p:cNvSpPr/>
          <p:nvPr/>
        </p:nvSpPr>
        <p:spPr>
          <a:xfrm>
            <a:off x="3921125" y="3483610"/>
            <a:ext cx="215900" cy="592455"/>
          </a:xfrm>
          <a:prstGeom prst="downArrow">
            <a:avLst/>
          </a:prstGeom>
          <a:gradFill flip="none" rotWithShape="1">
            <a:gsLst>
              <a:gs pos="0">
                <a:srgbClr val="6096E6"/>
              </a:gs>
              <a:gs pos="100000">
                <a:schemeClr val="accent4"/>
              </a:gs>
            </a:gsLst>
            <a:lin ang="54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ffectLst/>
              <a:latin typeface="楷体" panose="02010609060101010101" pitchFamily="49" charset="-122"/>
              <a:ea typeface="楷体" panose="02010609060101010101" pitchFamily="49" charset="-122"/>
            </a:endParaRPr>
          </a:p>
        </p:txBody>
      </p:sp>
      <p:sp>
        <p:nvSpPr>
          <p:cNvPr id="24577" name="Text Box 2"/>
          <p:cNvSpPr txBox="1"/>
          <p:nvPr/>
        </p:nvSpPr>
        <p:spPr>
          <a:xfrm>
            <a:off x="4525963" y="5726430"/>
            <a:ext cx="1120775" cy="522288"/>
          </a:xfrm>
          <a:prstGeom prst="rect">
            <a:avLst/>
          </a:prstGeom>
          <a:noFill/>
          <a:ln w="9525">
            <a:noFill/>
          </a:ln>
        </p:spPr>
        <p:txBody>
          <a:bodyPr anchor="t">
            <a:spAutoFit/>
          </a:bodyPr>
          <a:lstStyle/>
          <a:p>
            <a:pPr algn="ctr" eaLnBrk="0" hangingPunct="0">
              <a:spcBef>
                <a:spcPct val="50000"/>
              </a:spcBef>
              <a:buClr>
                <a:schemeClr val="bg2"/>
              </a:buClr>
              <a:buSzPct val="65000"/>
              <a:buFont typeface="Wingdings" panose="05000000000000000000" pitchFamily="2" charset="2"/>
            </a:pPr>
            <a:endParaRPr lang="zh-CN" altLang="zh-CN" sz="2800" noProof="1">
              <a:effectLst/>
              <a:latin typeface="楷体" panose="02010609060101010101" pitchFamily="49" charset="-122"/>
              <a:ea typeface="楷体" panose="02010609060101010101" pitchFamily="49" charset="-122"/>
            </a:endParaRPr>
          </a:p>
        </p:txBody>
      </p:sp>
      <p:pic>
        <p:nvPicPr>
          <p:cNvPr id="24582" name="Picture 8"/>
          <p:cNvPicPr>
            <a:picLocks noChangeAspect="1"/>
          </p:cNvPicPr>
          <p:nvPr/>
        </p:nvPicPr>
        <p:blipFill>
          <a:blip r:embed="rId2">
            <a:clrChange>
              <a:clrFrom>
                <a:srgbClr val="FFFFFF"/>
              </a:clrFrom>
              <a:clrTo>
                <a:srgbClr val="FFFFFF">
                  <a:alpha val="0"/>
                </a:srgbClr>
              </a:clrTo>
            </a:clrChange>
          </a:blip>
          <a:stretch>
            <a:fillRect/>
          </a:stretch>
        </p:blipFill>
        <p:spPr>
          <a:xfrm>
            <a:off x="1216025" y="3980180"/>
            <a:ext cx="8577263" cy="2286000"/>
          </a:xfrm>
          <a:prstGeom prst="rect">
            <a:avLst/>
          </a:prstGeom>
          <a:noFill/>
          <a:ln w="9525">
            <a:noFill/>
          </a:ln>
        </p:spPr>
      </p:pic>
      <p:grpSp>
        <p:nvGrpSpPr>
          <p:cNvPr id="10" name="Group 9"/>
          <p:cNvGrpSpPr/>
          <p:nvPr/>
        </p:nvGrpSpPr>
        <p:grpSpPr>
          <a:xfrm>
            <a:off x="4673600" y="4345305"/>
            <a:ext cx="3527425" cy="468313"/>
            <a:chOff x="2448" y="1008"/>
            <a:chExt cx="2256" cy="480"/>
          </a:xfrm>
        </p:grpSpPr>
        <p:sp>
          <p:nvSpPr>
            <p:cNvPr id="18455" name="Line 10"/>
            <p:cNvSpPr/>
            <p:nvPr/>
          </p:nvSpPr>
          <p:spPr>
            <a:xfrm flipH="1">
              <a:off x="2448" y="1008"/>
              <a:ext cx="0" cy="432"/>
            </a:xfrm>
            <a:prstGeom prst="line">
              <a:avLst/>
            </a:prstGeom>
            <a:ln w="38100" cap="flat" cmpd="sng">
              <a:solidFill>
                <a:schemeClr val="tx1"/>
              </a:solidFill>
              <a:prstDash val="solid"/>
              <a:round/>
              <a:headEnd type="none" w="med" len="med"/>
              <a:tailEnd type="none" w="med" len="med"/>
            </a:ln>
          </p:spPr>
          <p:txBody>
            <a:bodyPr/>
            <a:lstStyle/>
            <a:p/>
          </p:txBody>
        </p:sp>
        <p:sp>
          <p:nvSpPr>
            <p:cNvPr id="18456" name="Line 11"/>
            <p:cNvSpPr/>
            <p:nvPr/>
          </p:nvSpPr>
          <p:spPr>
            <a:xfrm>
              <a:off x="2448" y="1008"/>
              <a:ext cx="2256" cy="0"/>
            </a:xfrm>
            <a:prstGeom prst="line">
              <a:avLst/>
            </a:prstGeom>
            <a:ln w="38100" cap="flat" cmpd="sng">
              <a:solidFill>
                <a:schemeClr val="tx1"/>
              </a:solidFill>
              <a:prstDash val="solid"/>
              <a:round/>
              <a:headEnd type="none" w="med" len="med"/>
              <a:tailEnd type="none" w="med" len="med"/>
            </a:ln>
          </p:spPr>
          <p:txBody>
            <a:bodyPr/>
            <a:lstStyle/>
            <a:p/>
          </p:txBody>
        </p:sp>
        <p:sp>
          <p:nvSpPr>
            <p:cNvPr id="18457" name="Line 12"/>
            <p:cNvSpPr/>
            <p:nvPr/>
          </p:nvSpPr>
          <p:spPr>
            <a:xfrm flipH="1">
              <a:off x="4704" y="1008"/>
              <a:ext cx="0" cy="480"/>
            </a:xfrm>
            <a:prstGeom prst="line">
              <a:avLst/>
            </a:prstGeom>
            <a:ln w="38100" cap="flat" cmpd="sng">
              <a:solidFill>
                <a:schemeClr val="tx1"/>
              </a:solidFill>
              <a:prstDash val="solid"/>
              <a:round/>
              <a:headEnd type="none" w="med" len="med"/>
              <a:tailEnd type="triangle" w="med" len="med"/>
            </a:ln>
          </p:spPr>
          <p:txBody>
            <a:bodyPr/>
            <a:lstStyle/>
            <a:p/>
          </p:txBody>
        </p:sp>
      </p:grpSp>
      <p:grpSp>
        <p:nvGrpSpPr>
          <p:cNvPr id="12" name="组合 11"/>
          <p:cNvGrpSpPr/>
          <p:nvPr/>
        </p:nvGrpSpPr>
        <p:grpSpPr>
          <a:xfrm>
            <a:off x="1422400" y="5389880"/>
            <a:ext cx="4800600" cy="390525"/>
            <a:chOff x="770" y="7497"/>
            <a:chExt cx="7560" cy="1320"/>
          </a:xfrm>
        </p:grpSpPr>
        <p:sp>
          <p:nvSpPr>
            <p:cNvPr id="18459" name="Line 14"/>
            <p:cNvSpPr/>
            <p:nvPr/>
          </p:nvSpPr>
          <p:spPr>
            <a:xfrm flipH="1">
              <a:off x="770" y="7497"/>
              <a:ext cx="0" cy="1320"/>
            </a:xfrm>
            <a:prstGeom prst="line">
              <a:avLst/>
            </a:prstGeom>
            <a:ln w="38100" cap="flat" cmpd="sng">
              <a:solidFill>
                <a:srgbClr val="FF0000"/>
              </a:solidFill>
              <a:prstDash val="solid"/>
              <a:round/>
              <a:headEnd type="none" w="med" len="med"/>
              <a:tailEnd type="none" w="med" len="med"/>
            </a:ln>
          </p:spPr>
          <p:txBody>
            <a:bodyPr/>
            <a:lstStyle/>
            <a:p/>
          </p:txBody>
        </p:sp>
        <p:sp>
          <p:nvSpPr>
            <p:cNvPr id="18460" name="Line 15"/>
            <p:cNvSpPr/>
            <p:nvPr/>
          </p:nvSpPr>
          <p:spPr>
            <a:xfrm>
              <a:off x="770" y="8817"/>
              <a:ext cx="7559" cy="1"/>
            </a:xfrm>
            <a:prstGeom prst="line">
              <a:avLst/>
            </a:prstGeom>
            <a:ln w="38100" cap="flat" cmpd="sng">
              <a:solidFill>
                <a:srgbClr val="FF0000"/>
              </a:solidFill>
              <a:prstDash val="solid"/>
              <a:round/>
              <a:headEnd type="none" w="med" len="med"/>
              <a:tailEnd type="none" w="med" len="med"/>
            </a:ln>
          </p:spPr>
          <p:txBody>
            <a:bodyPr/>
            <a:lstStyle/>
            <a:p/>
          </p:txBody>
        </p:sp>
        <p:sp>
          <p:nvSpPr>
            <p:cNvPr id="18461" name="Line 17"/>
            <p:cNvSpPr/>
            <p:nvPr/>
          </p:nvSpPr>
          <p:spPr>
            <a:xfrm flipH="1" flipV="1">
              <a:off x="8330" y="7497"/>
              <a:ext cx="0" cy="1320"/>
            </a:xfrm>
            <a:prstGeom prst="line">
              <a:avLst/>
            </a:prstGeom>
            <a:ln w="38100" cap="flat" cmpd="sng">
              <a:solidFill>
                <a:srgbClr val="FF0000"/>
              </a:solidFill>
              <a:prstDash val="solid"/>
              <a:round/>
              <a:headEnd type="none" w="med" len="med"/>
              <a:tailEnd type="triangle" w="med" len="med"/>
            </a:ln>
          </p:spPr>
          <p:txBody>
            <a:bodyPr/>
            <a:lstStyle/>
            <a:p/>
          </p:txBody>
        </p:sp>
      </p:grpSp>
      <p:grpSp>
        <p:nvGrpSpPr>
          <p:cNvPr id="11" name="组合 10"/>
          <p:cNvGrpSpPr/>
          <p:nvPr/>
        </p:nvGrpSpPr>
        <p:grpSpPr>
          <a:xfrm>
            <a:off x="1879600" y="5389880"/>
            <a:ext cx="5818188" cy="687388"/>
            <a:chOff x="1490" y="7497"/>
            <a:chExt cx="9162" cy="2982"/>
          </a:xfrm>
        </p:grpSpPr>
        <p:sp>
          <p:nvSpPr>
            <p:cNvPr id="18463" name="Line 22"/>
            <p:cNvSpPr/>
            <p:nvPr/>
          </p:nvSpPr>
          <p:spPr>
            <a:xfrm>
              <a:off x="1490" y="7497"/>
              <a:ext cx="3" cy="2969"/>
            </a:xfrm>
            <a:prstGeom prst="line">
              <a:avLst/>
            </a:prstGeom>
            <a:ln w="38100" cap="flat" cmpd="sng">
              <a:solidFill>
                <a:schemeClr val="accent2"/>
              </a:solidFill>
              <a:prstDash val="solid"/>
              <a:round/>
              <a:headEnd type="none" w="med" len="med"/>
              <a:tailEnd type="none" w="med" len="med"/>
            </a:ln>
          </p:spPr>
          <p:txBody>
            <a:bodyPr/>
            <a:lstStyle/>
            <a:p/>
          </p:txBody>
        </p:sp>
        <p:sp>
          <p:nvSpPr>
            <p:cNvPr id="18464" name="Line 23"/>
            <p:cNvSpPr/>
            <p:nvPr/>
          </p:nvSpPr>
          <p:spPr>
            <a:xfrm>
              <a:off x="3933" y="7497"/>
              <a:ext cx="3" cy="2969"/>
            </a:xfrm>
            <a:prstGeom prst="line">
              <a:avLst/>
            </a:prstGeom>
            <a:ln w="38100" cap="flat" cmpd="sng">
              <a:solidFill>
                <a:schemeClr val="accent2"/>
              </a:solidFill>
              <a:prstDash val="solid"/>
              <a:round/>
              <a:headEnd type="none" w="med" len="med"/>
              <a:tailEnd type="none" w="med" len="med"/>
            </a:ln>
          </p:spPr>
          <p:txBody>
            <a:bodyPr/>
            <a:lstStyle/>
            <a:p/>
          </p:txBody>
        </p:sp>
        <p:sp>
          <p:nvSpPr>
            <p:cNvPr id="18465" name="Line 24"/>
            <p:cNvSpPr/>
            <p:nvPr/>
          </p:nvSpPr>
          <p:spPr>
            <a:xfrm flipV="1">
              <a:off x="1490" y="10467"/>
              <a:ext cx="9155" cy="13"/>
            </a:xfrm>
            <a:prstGeom prst="line">
              <a:avLst/>
            </a:prstGeom>
            <a:ln w="38100" cap="flat" cmpd="sng">
              <a:solidFill>
                <a:schemeClr val="accent2"/>
              </a:solidFill>
              <a:prstDash val="solid"/>
              <a:round/>
              <a:headEnd type="none" w="med" len="med"/>
              <a:tailEnd type="none" w="med" len="med"/>
            </a:ln>
          </p:spPr>
          <p:txBody>
            <a:bodyPr/>
            <a:lstStyle/>
            <a:p/>
          </p:txBody>
        </p:sp>
        <p:sp>
          <p:nvSpPr>
            <p:cNvPr id="18466" name="Line 26"/>
            <p:cNvSpPr/>
            <p:nvPr/>
          </p:nvSpPr>
          <p:spPr>
            <a:xfrm flipV="1">
              <a:off x="10650" y="7497"/>
              <a:ext cx="3" cy="2969"/>
            </a:xfrm>
            <a:prstGeom prst="line">
              <a:avLst/>
            </a:prstGeom>
            <a:ln w="38100" cap="flat" cmpd="sng">
              <a:solidFill>
                <a:schemeClr val="accent2"/>
              </a:solidFill>
              <a:prstDash val="solid"/>
              <a:round/>
              <a:headEnd type="none" w="med" len="med"/>
              <a:tailEnd type="triangle" w="med" len="med"/>
            </a:ln>
          </p:spPr>
          <p:txBody>
            <a:bodyPr/>
            <a:lstStyle/>
            <a:p/>
          </p:txBody>
        </p:sp>
      </p:grpSp>
      <p:sp>
        <p:nvSpPr>
          <p:cNvPr id="24607" name="AutoShape 33"/>
          <p:cNvSpPr/>
          <p:nvPr/>
        </p:nvSpPr>
        <p:spPr>
          <a:xfrm>
            <a:off x="5032375" y="5059680"/>
            <a:ext cx="792163" cy="144463"/>
          </a:xfrm>
          <a:prstGeom prst="rightArrow">
            <a:avLst>
              <a:gd name="adj1" fmla="val 50000"/>
              <a:gd name="adj2" fmla="val 137062"/>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fontAlgn="base" hangingPunct="0"/>
            <a:endParaRPr lang="zh-CN" altLang="en-US" sz="2800" strike="noStrike" noProof="1">
              <a:effectLst/>
              <a:latin typeface="楷体" panose="02010609060101010101" pitchFamily="49" charset="-122"/>
              <a:ea typeface="楷体" panose="02010609060101010101" pitchFamily="49" charset="-122"/>
            </a:endParaRPr>
          </a:p>
        </p:txBody>
      </p:sp>
      <p:grpSp>
        <p:nvGrpSpPr>
          <p:cNvPr id="2" name="Group 9"/>
          <p:cNvGrpSpPr/>
          <p:nvPr/>
        </p:nvGrpSpPr>
        <p:grpSpPr>
          <a:xfrm>
            <a:off x="2509838" y="4608830"/>
            <a:ext cx="4037012" cy="368300"/>
            <a:chOff x="2448" y="982"/>
            <a:chExt cx="2256" cy="506"/>
          </a:xfrm>
        </p:grpSpPr>
        <p:sp>
          <p:nvSpPr>
            <p:cNvPr id="18469" name="Line 10"/>
            <p:cNvSpPr/>
            <p:nvPr/>
          </p:nvSpPr>
          <p:spPr>
            <a:xfrm flipH="1">
              <a:off x="2448" y="1008"/>
              <a:ext cx="0" cy="432"/>
            </a:xfrm>
            <a:prstGeom prst="line">
              <a:avLst/>
            </a:prstGeom>
            <a:ln w="38100" cap="flat" cmpd="sng">
              <a:solidFill>
                <a:srgbClr val="3333FF"/>
              </a:solidFill>
              <a:prstDash val="solid"/>
              <a:round/>
              <a:headEnd type="none" w="med" len="med"/>
              <a:tailEnd type="none" w="med" len="med"/>
            </a:ln>
          </p:spPr>
          <p:txBody>
            <a:bodyPr/>
            <a:lstStyle/>
            <a:p/>
          </p:txBody>
        </p:sp>
        <p:sp>
          <p:nvSpPr>
            <p:cNvPr id="18470" name="Line 11"/>
            <p:cNvSpPr/>
            <p:nvPr/>
          </p:nvSpPr>
          <p:spPr>
            <a:xfrm>
              <a:off x="2448" y="1008"/>
              <a:ext cx="2256" cy="0"/>
            </a:xfrm>
            <a:prstGeom prst="line">
              <a:avLst/>
            </a:prstGeom>
            <a:ln w="38100" cap="flat" cmpd="sng">
              <a:solidFill>
                <a:srgbClr val="3333FF"/>
              </a:solidFill>
              <a:prstDash val="solid"/>
              <a:round/>
              <a:headEnd type="none" w="med" len="med"/>
              <a:tailEnd type="none" w="med" len="med"/>
            </a:ln>
          </p:spPr>
          <p:txBody>
            <a:bodyPr/>
            <a:lstStyle/>
            <a:p/>
          </p:txBody>
        </p:sp>
        <p:sp>
          <p:nvSpPr>
            <p:cNvPr id="18471" name="Line 12"/>
            <p:cNvSpPr/>
            <p:nvPr/>
          </p:nvSpPr>
          <p:spPr>
            <a:xfrm flipH="1">
              <a:off x="4694" y="1008"/>
              <a:ext cx="0" cy="480"/>
            </a:xfrm>
            <a:prstGeom prst="line">
              <a:avLst/>
            </a:prstGeom>
            <a:ln w="38100" cap="flat" cmpd="sng">
              <a:solidFill>
                <a:srgbClr val="3333FF"/>
              </a:solidFill>
              <a:prstDash val="solid"/>
              <a:round/>
              <a:headEnd type="none" w="med" len="med"/>
              <a:tailEnd type="triangle" w="med" len="med"/>
            </a:ln>
          </p:spPr>
          <p:txBody>
            <a:bodyPr/>
            <a:lstStyle/>
            <a:p/>
          </p:txBody>
        </p:sp>
        <p:sp>
          <p:nvSpPr>
            <p:cNvPr id="18472" name="Line 10"/>
            <p:cNvSpPr/>
            <p:nvPr/>
          </p:nvSpPr>
          <p:spPr>
            <a:xfrm flipH="1">
              <a:off x="3233" y="982"/>
              <a:ext cx="0" cy="432"/>
            </a:xfrm>
            <a:prstGeom prst="line">
              <a:avLst/>
            </a:prstGeom>
            <a:ln w="38100" cap="flat" cmpd="sng">
              <a:solidFill>
                <a:srgbClr val="3333FF"/>
              </a:solidFill>
              <a:prstDash val="solid"/>
              <a:round/>
              <a:headEnd type="none" w="med" len="med"/>
              <a:tailEnd type="none" w="med" len="med"/>
            </a:ln>
          </p:spPr>
          <p:txBody>
            <a:bodyPr/>
            <a:lstStyle/>
            <a:p/>
          </p:txBody>
        </p:sp>
      </p:grpSp>
      <p:sp>
        <p:nvSpPr>
          <p:cNvPr id="13" name="等腰三角形 12"/>
          <p:cNvSpPr/>
          <p:nvPr/>
        </p:nvSpPr>
        <p:spPr>
          <a:xfrm rot="13380000" flipH="1">
            <a:off x="4048000" y="586478"/>
            <a:ext cx="36000" cy="1264285"/>
          </a:xfrm>
          <a:prstGeom prst="triangle">
            <a:avLst/>
          </a:prstGeom>
          <a:gradFill>
            <a:gsLst>
              <a:gs pos="0">
                <a:srgbClr val="00B050"/>
              </a:gs>
              <a:gs pos="50000">
                <a:srgbClr val="00B0F0">
                  <a:alpha val="94000"/>
                </a:srgbClr>
              </a:gs>
              <a:gs pos="100000">
                <a:srgbClr val="FF0000">
                  <a:lumMod val="82000"/>
                  <a:lumOff val="18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3380000" flipH="1">
            <a:off x="2096010" y="1533263"/>
            <a:ext cx="36000" cy="1264285"/>
          </a:xfrm>
          <a:prstGeom prst="triangle">
            <a:avLst/>
          </a:prstGeom>
          <a:gradFill>
            <a:gsLst>
              <a:gs pos="0">
                <a:srgbClr val="00B050"/>
              </a:gs>
              <a:gs pos="50000">
                <a:srgbClr val="00B0F0">
                  <a:alpha val="94000"/>
                </a:srgbClr>
              </a:gs>
              <a:gs pos="100000">
                <a:srgbClr val="FF0000">
                  <a:lumMod val="82000"/>
                  <a:lumOff val="18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3380000" flipH="1">
            <a:off x="5910455" y="496943"/>
            <a:ext cx="36000" cy="1264285"/>
          </a:xfrm>
          <a:prstGeom prst="triangle">
            <a:avLst/>
          </a:prstGeom>
          <a:gradFill>
            <a:gsLst>
              <a:gs pos="0">
                <a:srgbClr val="00B050"/>
              </a:gs>
              <a:gs pos="50000">
                <a:srgbClr val="00B0F0">
                  <a:alpha val="94000"/>
                </a:srgbClr>
              </a:gs>
              <a:gs pos="100000">
                <a:srgbClr val="FF0000">
                  <a:lumMod val="82000"/>
                  <a:lumOff val="18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3380000" flipH="1">
            <a:off x="6742940" y="1563108"/>
            <a:ext cx="36000" cy="1264285"/>
          </a:xfrm>
          <a:prstGeom prst="triangle">
            <a:avLst/>
          </a:prstGeom>
          <a:gradFill>
            <a:gsLst>
              <a:gs pos="0">
                <a:srgbClr val="00B050"/>
              </a:gs>
              <a:gs pos="50000">
                <a:srgbClr val="00B0F0">
                  <a:alpha val="94000"/>
                </a:srgbClr>
              </a:gs>
              <a:gs pos="100000">
                <a:srgbClr val="FF0000">
                  <a:lumMod val="82000"/>
                  <a:lumOff val="18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3380000" flipH="1">
            <a:off x="1732790" y="2565138"/>
            <a:ext cx="36000" cy="1264285"/>
          </a:xfrm>
          <a:prstGeom prst="triangle">
            <a:avLst/>
          </a:prstGeom>
          <a:gradFill>
            <a:gsLst>
              <a:gs pos="0">
                <a:srgbClr val="00B050"/>
              </a:gs>
              <a:gs pos="50000">
                <a:srgbClr val="00B0F0">
                  <a:alpha val="94000"/>
                </a:srgbClr>
              </a:gs>
              <a:gs pos="100000">
                <a:srgbClr val="FF0000">
                  <a:lumMod val="82000"/>
                  <a:lumOff val="18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5" presetClass="entr" presetSubtype="10" fill="hold" grpId="0" nodeType="clickEffect">
                                  <p:stCondLst>
                                    <p:cond delay="0"/>
                                  </p:stCondLst>
                                  <p:childTnLst>
                                    <p:set>
                                      <p:cBhvr>
                                        <p:cTn id="25" dur="500" fill="hold">
                                          <p:stCondLst>
                                            <p:cond delay="0"/>
                                          </p:stCondLst>
                                        </p:cTn>
                                        <p:tgtEl>
                                          <p:spTgt spid="9"/>
                                        </p:tgtEl>
                                        <p:attrNameLst>
                                          <p:attrName>style.visibility</p:attrName>
                                        </p:attrNameLst>
                                      </p:cBhvr>
                                      <p:to>
                                        <p:strVal val="visible"/>
                                      </p:to>
                                    </p:set>
                                    <p:animEffect transition="in" filter="checkerboard(across)">
                                      <p:cBhvr>
                                        <p:cTn id="26" dur="500"/>
                                        <p:tgtEl>
                                          <p:spTgt spid="9"/>
                                        </p:tgtEl>
                                      </p:cBhvr>
                                    </p:animEffect>
                                  </p:childTnLst>
                                </p:cTn>
                              </p:par>
                            </p:childTnLst>
                          </p:cTn>
                        </p:par>
                      </p:childTnLst>
                    </p:cTn>
                  </p:par>
                  <p:par>
                    <p:cTn id="27" fill="hold" nodeType="clickPar">
                      <p:stCondLst>
                        <p:cond delay="indefinite"/>
                      </p:stCondLst>
                      <p:childTnLst>
                        <p:par>
                          <p:cTn id="28" fill="hold" nodeType="afterGroup">
                            <p:stCondLst>
                              <p:cond delay="0"/>
                            </p:stCondLst>
                            <p:childTnLst>
                              <p:par>
                                <p:cTn id="29" presetID="5" presetClass="entr" presetSubtype="10" fill="hold" grpId="0" nodeType="clickEffect">
                                  <p:stCondLst>
                                    <p:cond delay="0"/>
                                  </p:stCondLst>
                                  <p:childTnLst>
                                    <p:set>
                                      <p:cBhvr>
                                        <p:cTn id="30" dur="500" fill="hold">
                                          <p:stCondLst>
                                            <p:cond delay="0"/>
                                          </p:stCondLst>
                                        </p:cTn>
                                        <p:tgtEl>
                                          <p:spTgt spid="24607"/>
                                        </p:tgtEl>
                                        <p:attrNameLst>
                                          <p:attrName>style.visibility</p:attrName>
                                        </p:attrNameLst>
                                      </p:cBhvr>
                                      <p:to>
                                        <p:strVal val="visible"/>
                                      </p:to>
                                    </p:set>
                                    <p:animEffect transition="in" filter="checkerboard(across)">
                                      <p:cBhvr>
                                        <p:cTn id="31" dur="500"/>
                                        <p:tgtEl>
                                          <p:spTgt spid="24607"/>
                                        </p:tgtEl>
                                      </p:cBhvr>
                                    </p:animEffect>
                                  </p:childTnLst>
                                </p:cTn>
                              </p:par>
                              <p:par>
                                <p:cTn id="32" presetID="5" presetClass="entr" presetSubtype="10" fill="hold" nodeType="withEffect">
                                  <p:stCondLst>
                                    <p:cond delay="0"/>
                                  </p:stCondLst>
                                  <p:childTnLst>
                                    <p:set>
                                      <p:cBhvr>
                                        <p:cTn id="33" dur="500" fill="hold">
                                          <p:stCondLst>
                                            <p:cond delay="0"/>
                                          </p:stCondLst>
                                        </p:cTn>
                                        <p:tgtEl>
                                          <p:spTgt spid="24582"/>
                                        </p:tgtEl>
                                        <p:attrNameLst>
                                          <p:attrName>style.visibility</p:attrName>
                                        </p:attrNameLst>
                                      </p:cBhvr>
                                      <p:to>
                                        <p:strVal val="visible"/>
                                      </p:to>
                                    </p:set>
                                    <p:animEffect transition="in" filter="checkerboard(across)">
                                      <p:cBhvr>
                                        <p:cTn id="34" dur="500"/>
                                        <p:tgtEl>
                                          <p:spTgt spid="24582"/>
                                        </p:tgtEl>
                                      </p:cBhvr>
                                    </p:animEffect>
                                  </p:childTnLst>
                                </p:cTn>
                              </p:par>
                            </p:childTnLst>
                          </p:cTn>
                        </p:par>
                      </p:childTnLst>
                    </p:cTn>
                  </p:par>
                  <p:par>
                    <p:cTn id="35" fill="hold" nodeType="clickPar">
                      <p:stCondLst>
                        <p:cond delay="indefinite"/>
                      </p:stCondLst>
                      <p:childTnLst>
                        <p:par>
                          <p:cTn id="36" fill="hold" nodeType="afterGroup">
                            <p:stCondLst>
                              <p:cond delay="0"/>
                            </p:stCondLst>
                            <p:childTnLst>
                              <p:par>
                                <p:cTn id="37" presetID="4" presetClass="entr" presetSubtype="16" fill="hold" nodeType="clickEffect">
                                  <p:stCondLst>
                                    <p:cond delay="0"/>
                                  </p:stCondLst>
                                  <p:childTnLst>
                                    <p:set>
                                      <p:cBhvr>
                                        <p:cTn id="38" dur="500" fill="hold">
                                          <p:stCondLst>
                                            <p:cond delay="0"/>
                                          </p:stCondLst>
                                        </p:cTn>
                                        <p:tgtEl>
                                          <p:spTgt spid="12"/>
                                        </p:tgtEl>
                                        <p:attrNameLst>
                                          <p:attrName>style.visibility</p:attrName>
                                        </p:attrNameLst>
                                      </p:cBhvr>
                                      <p:to>
                                        <p:strVal val="visible"/>
                                      </p:to>
                                    </p:set>
                                    <p:animEffect transition="in" filter="box(in)">
                                      <p:cBhvr>
                                        <p:cTn id="39" dur="500"/>
                                        <p:tgtEl>
                                          <p:spTgt spid="12"/>
                                        </p:tgtEl>
                                      </p:cBhvr>
                                    </p:animEffect>
                                  </p:childTnLst>
                                </p:cTn>
                              </p:par>
                            </p:childTnLst>
                          </p:cTn>
                        </p:par>
                      </p:childTnLst>
                    </p:cTn>
                  </p:par>
                  <p:par>
                    <p:cTn id="40" fill="hold" nodeType="clickPar">
                      <p:stCondLst>
                        <p:cond delay="indefinite"/>
                      </p:stCondLst>
                      <p:childTnLst>
                        <p:par>
                          <p:cTn id="41" fill="hold" nodeType="afterGroup">
                            <p:stCondLst>
                              <p:cond delay="0"/>
                            </p:stCondLst>
                            <p:childTnLst>
                              <p:par>
                                <p:cTn id="42" presetID="3" presetClass="entr" presetSubtype="10" fill="hold" nodeType="clickEffect">
                                  <p:stCondLst>
                                    <p:cond delay="0"/>
                                  </p:stCondLst>
                                  <p:childTnLst>
                                    <p:set>
                                      <p:cBhvr>
                                        <p:cTn id="43" dur="500"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childTnLst>
                          </p:cTn>
                        </p:par>
                      </p:childTnLst>
                    </p:cTn>
                  </p:par>
                  <p:par>
                    <p:cTn id="45" fill="hold" nodeType="clickPar">
                      <p:stCondLst>
                        <p:cond delay="indefinite"/>
                      </p:stCondLst>
                      <p:childTnLst>
                        <p:par>
                          <p:cTn id="46" fill="hold" nodeType="afterGroup">
                            <p:stCondLst>
                              <p:cond delay="0"/>
                            </p:stCondLst>
                            <p:childTnLst>
                              <p:par>
                                <p:cTn id="47" presetID="18" presetClass="entr" presetSubtype="12" fill="hold" nodeType="clickEffect">
                                  <p:stCondLst>
                                    <p:cond delay="0"/>
                                  </p:stCondLst>
                                  <p:childTnLst>
                                    <p:set>
                                      <p:cBhvr>
                                        <p:cTn id="48" dur="500" fill="hold">
                                          <p:stCondLst>
                                            <p:cond delay="0"/>
                                          </p:stCondLst>
                                        </p:cTn>
                                        <p:tgtEl>
                                          <p:spTgt spid="10"/>
                                        </p:tgtEl>
                                        <p:attrNameLst>
                                          <p:attrName>style.visibility</p:attrName>
                                        </p:attrNameLst>
                                      </p:cBhvr>
                                      <p:to>
                                        <p:strVal val="visible"/>
                                      </p:to>
                                    </p:set>
                                    <p:animEffect transition="in" filter="strips(downLeft)">
                                      <p:cBhvr>
                                        <p:cTn id="49" dur="500"/>
                                        <p:tgtEl>
                                          <p:spTgt spid="10"/>
                                        </p:tgtEl>
                                      </p:cBhvr>
                                    </p:animEffect>
                                  </p:childTnLst>
                                </p:cTn>
                              </p:par>
                            </p:childTnLst>
                          </p:cTn>
                        </p:par>
                      </p:childTnLst>
                    </p:cTn>
                  </p:par>
                  <p:par>
                    <p:cTn id="50" fill="hold" nodeType="clickPar">
                      <p:stCondLst>
                        <p:cond delay="indefinite"/>
                      </p:stCondLst>
                      <p:childTnLst>
                        <p:par>
                          <p:cTn id="51" fill="hold" nodeType="afterGroup">
                            <p:stCondLst>
                              <p:cond delay="0"/>
                            </p:stCondLst>
                            <p:childTnLst>
                              <p:par>
                                <p:cTn id="52" presetID="18" presetClass="entr" presetSubtype="12" fill="hold" nodeType="clickEffect">
                                  <p:stCondLst>
                                    <p:cond delay="0"/>
                                  </p:stCondLst>
                                  <p:childTnLst>
                                    <p:set>
                                      <p:cBhvr>
                                        <p:cTn id="53" dur="500" fill="hold">
                                          <p:stCondLst>
                                            <p:cond delay="0"/>
                                          </p:stCondLst>
                                        </p:cTn>
                                        <p:tgtEl>
                                          <p:spTgt spid="2"/>
                                        </p:tgtEl>
                                        <p:attrNameLst>
                                          <p:attrName>style.visibility</p:attrName>
                                        </p:attrNameLst>
                                      </p:cBhvr>
                                      <p:to>
                                        <p:strVal val="visible"/>
                                      </p:to>
                                    </p:set>
                                    <p:animEffect transition="in" filter="strips(downLeft)">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7" grpId="0"/>
      <p:bldP spid="9"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文本框 21"/>
          <p:cNvSpPr txBox="1"/>
          <p:nvPr/>
        </p:nvSpPr>
        <p:spPr>
          <a:xfrm>
            <a:off x="1410335" y="898525"/>
            <a:ext cx="1678305" cy="491490"/>
          </a:xfrm>
          <a:prstGeom prst="rect">
            <a:avLst/>
          </a:prstGeom>
          <a:noFill/>
        </p:spPr>
        <p:txBody>
          <a:bodyPr wrap="none" rtlCol="0" anchor="t">
            <a:spAutoFit/>
          </a:bodyPr>
          <a:lstStyle/>
          <a:p>
            <a:r>
              <a:rPr lang="zh-CN" altLang="en-US" sz="2600" b="1" noProof="1">
                <a:solidFill>
                  <a:schemeClr val="tx1"/>
                </a:solidFill>
                <a:effectLst/>
                <a:latin typeface="楷体" panose="02010609060101010101" pitchFamily="49" charset="-122"/>
                <a:ea typeface="楷体" panose="02010609060101010101" pitchFamily="49" charset="-122"/>
                <a:cs typeface="楷体" panose="02010609060101010101" pitchFamily="49" charset="-122"/>
                <a:sym typeface="+mn-ea"/>
              </a:rPr>
              <a:t>无氧呼吸</a:t>
            </a:r>
            <a:r>
              <a:rPr lang="en-US" altLang="zh-CN" sz="2600" b="1" noProof="1">
                <a:solidFill>
                  <a:schemeClr val="tx1"/>
                </a:solidFill>
                <a:effectLst/>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600" b="1" noProof="1">
              <a:solidFill>
                <a:schemeClr val="tx1"/>
              </a:solidFill>
              <a:effectLst/>
              <a:latin typeface="楷体" panose="02010609060101010101" pitchFamily="49" charset="-122"/>
              <a:ea typeface="楷体" panose="02010609060101010101" pitchFamily="49" charset="-122"/>
              <a:cs typeface="楷体" panose="02010609060101010101" pitchFamily="49" charset="-122"/>
              <a:sym typeface="+mn-ea"/>
            </a:endParaRPr>
          </a:p>
        </p:txBody>
      </p:sp>
      <p:grpSp>
        <p:nvGrpSpPr>
          <p:cNvPr id="31" name="组合 30"/>
          <p:cNvGrpSpPr/>
          <p:nvPr/>
        </p:nvGrpSpPr>
        <p:grpSpPr>
          <a:xfrm>
            <a:off x="314032" y="863229"/>
            <a:ext cx="1181100" cy="495794"/>
            <a:chOff x="1710288" y="2210233"/>
            <a:chExt cx="1181100" cy="496005"/>
          </a:xfrm>
        </p:grpSpPr>
        <p:sp>
          <p:nvSpPr>
            <p:cNvPr id="32" name="任意多边形 31"/>
            <p:cNvSpPr/>
            <p:nvPr/>
          </p:nvSpPr>
          <p:spPr>
            <a:xfrm>
              <a:off x="2099225" y="2210233"/>
              <a:ext cx="674688" cy="493923"/>
            </a:xfrm>
            <a:custGeom>
              <a:gdLst>
                <a:gd name="connsiteX0" fmla="*/ 0 w 986387"/>
                <a:gd name="connsiteY0" fmla="*/ 0 h 723900"/>
                <a:gd name="connsiteX1" fmla="*/ 986387 w 986387"/>
                <a:gd name="connsiteY1" fmla="*/ 0 h 723900"/>
                <a:gd name="connsiteX2" fmla="*/ 603555 w 986387"/>
                <a:gd name="connsiteY2" fmla="*/ 723900 h 723900"/>
                <a:gd name="connsiteX3" fmla="*/ 0 w 986387"/>
                <a:gd name="connsiteY3" fmla="*/ 723900 h 723900"/>
              </a:gdLst>
              <a:cxnLst>
                <a:cxn ang="0">
                  <a:pos x="connsiteX0" y="connsiteY0"/>
                </a:cxn>
                <a:cxn ang="0">
                  <a:pos x="connsiteX1" y="connsiteY1"/>
                </a:cxn>
                <a:cxn ang="0">
                  <a:pos x="connsiteX2" y="connsiteY2"/>
                </a:cxn>
                <a:cxn ang="0">
                  <a:pos x="connsiteX3" y="connsiteY3"/>
                </a:cxn>
              </a:cxnLst>
              <a:rect l="l" t="t" r="r" b="b"/>
              <a:pathLst>
                <a:path w="986387" h="723900">
                  <a:moveTo>
                    <a:pt x="0" y="0"/>
                  </a:moveTo>
                  <a:lnTo>
                    <a:pt x="986387" y="0"/>
                  </a:lnTo>
                  <a:lnTo>
                    <a:pt x="603555" y="723900"/>
                  </a:lnTo>
                  <a:lnTo>
                    <a:pt x="0" y="723900"/>
                  </a:lnTo>
                  <a:close/>
                </a:path>
              </a:pathLst>
            </a:custGeom>
            <a:solidFill>
              <a:srgbClr val="219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4" name="文本框 49"/>
            <p:cNvSpPr txBox="1"/>
            <p:nvPr/>
          </p:nvSpPr>
          <p:spPr>
            <a:xfrm>
              <a:off x="1710288" y="2245667"/>
              <a:ext cx="1181100" cy="460571"/>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2400" b="1" i="1">
                  <a:solidFill>
                    <a:schemeClr val="bg1"/>
                  </a:solidFill>
                  <a:latin typeface="微软雅黑 Light" panose="020b0502040204020203" pitchFamily="34" charset="-122"/>
                  <a:ea typeface="微软雅黑 Light" panose="020b0502040204020203" pitchFamily="34" charset="-122"/>
                </a:rPr>
                <a:t>2</a:t>
              </a:r>
              <a:endParaRPr lang="en-US" altLang="zh-CN" sz="2400" b="1" i="1">
                <a:solidFill>
                  <a:schemeClr val="bg1"/>
                </a:solidFill>
                <a:latin typeface="微软雅黑 Light" panose="020b0502040204020203" pitchFamily="34" charset="-122"/>
                <a:ea typeface="微软雅黑 Light" panose="020b0502040204020203" pitchFamily="34" charset="-122"/>
              </a:endParaRPr>
            </a:p>
          </p:txBody>
        </p:sp>
      </p:grpSp>
      <p:sp>
        <p:nvSpPr>
          <p:cNvPr id="6" name="圆角矩形 5"/>
          <p:cNvSpPr/>
          <p:nvPr/>
        </p:nvSpPr>
        <p:spPr>
          <a:xfrm>
            <a:off x="573405" y="2651125"/>
            <a:ext cx="466090" cy="2178050"/>
          </a:xfrm>
          <a:prstGeom prst="roundRect">
            <a:avLst/>
          </a:prstGeom>
          <a:solidFill>
            <a:schemeClr val="accent1">
              <a:lumMod val="75000"/>
              <a:alpha val="12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zh-CN" sz="2400">
                <a:solidFill>
                  <a:schemeClr val="tx1"/>
                </a:solidFill>
                <a:latin typeface="楷体" panose="02010609060101010101" pitchFamily="49" charset="-122"/>
                <a:ea typeface="楷体" panose="02010609060101010101" pitchFamily="49" charset="-122"/>
              </a:rPr>
              <a:t>无氧呼吸</a:t>
            </a:r>
            <a:endParaRPr lang="zh-CN" altLang="zh-CN" sz="2400">
              <a:solidFill>
                <a:schemeClr val="tx1"/>
              </a:solidFill>
              <a:latin typeface="楷体" panose="02010609060101010101" pitchFamily="49" charset="-122"/>
              <a:ea typeface="楷体" panose="02010609060101010101" pitchFamily="49" charset="-122"/>
            </a:endParaRPr>
          </a:p>
        </p:txBody>
      </p:sp>
      <p:sp>
        <p:nvSpPr>
          <p:cNvPr id="7" name="任意多边形 6"/>
          <p:cNvSpPr/>
          <p:nvPr/>
        </p:nvSpPr>
        <p:spPr>
          <a:xfrm>
            <a:off x="1038860" y="2188845"/>
            <a:ext cx="1713865" cy="1531620"/>
          </a:xfrm>
          <a:custGeom>
            <a:gdLst>
              <a:gd name="connisteX0" fmla="*/ 0 w 1400175"/>
              <a:gd name="connsiteY0" fmla="*/ 1531620 h 1531620"/>
              <a:gd name="connisteX1" fmla="*/ 395605 w 1400175"/>
              <a:gd name="connsiteY1" fmla="*/ 0 h 1531620"/>
              <a:gd name="connisteX2" fmla="*/ 1400175 w 1400175"/>
              <a:gd name="connsiteY2" fmla="*/ 0 h 1531620"/>
            </a:gdLst>
            <a:cxnLst>
              <a:cxn ang="0">
                <a:pos x="connisteX0" y="connsiteY0"/>
              </a:cxn>
              <a:cxn ang="0">
                <a:pos x="connisteX1" y="connsiteY1"/>
              </a:cxn>
              <a:cxn ang="0">
                <a:pos x="connisteX2" y="connsiteY2"/>
              </a:cxn>
            </a:cxnLst>
            <a:rect l="l" t="t" r="r" b="b"/>
            <a:pathLst>
              <a:path w="1400175" h="1531620">
                <a:moveTo>
                  <a:pt x="0" y="1531620"/>
                </a:moveTo>
                <a:lnTo>
                  <a:pt x="395605" y="0"/>
                </a:lnTo>
                <a:lnTo>
                  <a:pt x="1400175" y="0"/>
                </a:lnTo>
              </a:path>
            </a:pathLst>
          </a:custGeom>
          <a:noFill/>
          <a:ln w="25400">
            <a:solidFill>
              <a:srgbClr val="6096E6"/>
            </a:solidFill>
            <a:headEnd type="ova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54785" y="1791970"/>
            <a:ext cx="1225550" cy="368300"/>
          </a:xfrm>
          <a:prstGeom prst="rect">
            <a:avLst/>
          </a:prstGeom>
          <a:noFill/>
        </p:spPr>
        <p:txBody>
          <a:bodyPr wrap="square" rtlCol="0">
            <a:spAutoFit/>
          </a:bodyPr>
          <a:lstStyle/>
          <a:p>
            <a:pPr algn="dist"/>
            <a:r>
              <a:rPr lang="zh-CN" altLang="en-US" b="1">
                <a:latin typeface="楷体" panose="02010609060101010101" pitchFamily="49" charset="-122"/>
                <a:ea typeface="楷体" panose="02010609060101010101" pitchFamily="49" charset="-122"/>
              </a:rPr>
              <a:t>第一阶段</a:t>
            </a:r>
            <a:endParaRPr lang="zh-CN" altLang="en-US" b="1">
              <a:latin typeface="楷体" panose="02010609060101010101" pitchFamily="49" charset="-122"/>
              <a:ea typeface="楷体" panose="02010609060101010101" pitchFamily="49" charset="-122"/>
            </a:endParaRPr>
          </a:p>
        </p:txBody>
      </p:sp>
      <p:sp>
        <p:nvSpPr>
          <p:cNvPr id="8" name="文本框 7"/>
          <p:cNvSpPr txBox="1"/>
          <p:nvPr/>
        </p:nvSpPr>
        <p:spPr>
          <a:xfrm>
            <a:off x="1486535" y="2226945"/>
            <a:ext cx="1102360" cy="368300"/>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（产能）</a:t>
            </a:r>
            <a:endParaRPr lang="zh-CN" altLang="en-US" b="1">
              <a:latin typeface="楷体" panose="02010609060101010101" pitchFamily="49" charset="-122"/>
              <a:ea typeface="楷体" panose="02010609060101010101" pitchFamily="49" charset="-122"/>
            </a:endParaRPr>
          </a:p>
        </p:txBody>
      </p:sp>
      <p:grpSp>
        <p:nvGrpSpPr>
          <p:cNvPr id="12" name="组合 11"/>
          <p:cNvGrpSpPr/>
          <p:nvPr/>
        </p:nvGrpSpPr>
        <p:grpSpPr>
          <a:xfrm>
            <a:off x="2834640" y="1710690"/>
            <a:ext cx="3380740" cy="687705"/>
            <a:chOff x="9695" y="2396"/>
            <a:chExt cx="5324" cy="1083"/>
          </a:xfrm>
        </p:grpSpPr>
        <p:sp>
          <p:nvSpPr>
            <p:cNvPr id="49" name="文本框 48"/>
            <p:cNvSpPr txBox="1"/>
            <p:nvPr/>
          </p:nvSpPr>
          <p:spPr>
            <a:xfrm>
              <a:off x="9695" y="2755"/>
              <a:ext cx="5325" cy="725"/>
            </a:xfrm>
            <a:prstGeom prst="rect">
              <a:avLst/>
            </a:prstGeom>
            <a:noFill/>
          </p:spPr>
          <p:txBody>
            <a:bodyPr wrap="none" rtlCol="0">
              <a:spAutoFit/>
            </a:bodyPr>
            <a:lstStyle/>
            <a:p>
              <a:r>
                <a:rPr lang="en-US" altLang="zh-CN" sz="2400" b="1">
                  <a:latin typeface="楷体" panose="02010609060101010101" pitchFamily="49" charset="-122"/>
                  <a:ea typeface="楷体" panose="02010609060101010101" pitchFamily="49" charset="-122"/>
                </a:rPr>
                <a:t>C</a:t>
              </a:r>
              <a:r>
                <a:rPr lang="en-US" altLang="zh-CN" sz="2400" b="1" baseline="-25000">
                  <a:latin typeface="楷体" panose="02010609060101010101" pitchFamily="49" charset="-122"/>
                  <a:ea typeface="楷体" panose="02010609060101010101" pitchFamily="49" charset="-122"/>
                </a:rPr>
                <a:t>6</a:t>
              </a:r>
              <a:r>
                <a:rPr lang="en-US" altLang="zh-CN" sz="2400" b="1">
                  <a:latin typeface="楷体" panose="02010609060101010101" pitchFamily="49" charset="-122"/>
                  <a:ea typeface="楷体" panose="02010609060101010101" pitchFamily="49" charset="-122"/>
                </a:rPr>
                <a:t>H</a:t>
              </a:r>
              <a:r>
                <a:rPr lang="en-US" altLang="zh-CN" sz="2400" b="1" baseline="-25000">
                  <a:latin typeface="楷体" panose="02010609060101010101" pitchFamily="49" charset="-122"/>
                  <a:ea typeface="楷体" panose="02010609060101010101" pitchFamily="49" charset="-122"/>
                </a:rPr>
                <a:t>12</a:t>
              </a:r>
              <a:r>
                <a:rPr lang="en-US" altLang="zh-CN" sz="2400" b="1">
                  <a:latin typeface="楷体" panose="02010609060101010101" pitchFamily="49" charset="-122"/>
                  <a:ea typeface="楷体" panose="02010609060101010101" pitchFamily="49" charset="-122"/>
                </a:rPr>
                <a:t>O</a:t>
              </a:r>
              <a:r>
                <a:rPr lang="en-US" altLang="zh-CN" sz="2400" b="1" baseline="-25000">
                  <a:latin typeface="楷体" panose="02010609060101010101" pitchFamily="49" charset="-122"/>
                  <a:ea typeface="楷体" panose="02010609060101010101" pitchFamily="49" charset="-122"/>
                </a:rPr>
                <a:t>6</a:t>
              </a:r>
              <a:r>
                <a:rPr lang="en-US" altLang="zh-CN" sz="2400" b="1">
                  <a:latin typeface="楷体" panose="02010609060101010101" pitchFamily="49" charset="-122"/>
                  <a:ea typeface="楷体" panose="02010609060101010101" pitchFamily="49" charset="-122"/>
                </a:rPr>
                <a:t>---</a:t>
              </a:r>
              <a:r>
                <a:rPr lang="en-US" altLang="zh-CN" sz="2400" b="1">
                  <a:latin typeface="Calibri"/>
                  <a:ea typeface="楷体" panose="02010609060101010101" pitchFamily="49" charset="-122"/>
                  <a:cs typeface="Calibri" panose="020f0502020204030204" charset="0"/>
                </a:rPr>
                <a:t>→</a:t>
              </a:r>
              <a:r>
                <a:rPr lang="zh-CN" altLang="en-US" sz="2400" b="1">
                  <a:latin typeface="Calibri"/>
                  <a:ea typeface="楷体" panose="02010609060101010101" pitchFamily="49" charset="-122"/>
                  <a:cs typeface="Calibri" panose="020f0502020204030204" charset="0"/>
                </a:rPr>
                <a:t>丙酮酸 </a:t>
              </a:r>
              <a:r>
                <a:rPr lang="en-US" altLang="zh-CN" sz="2400" b="1">
                  <a:latin typeface="Calibri"/>
                  <a:ea typeface="楷体" panose="02010609060101010101" pitchFamily="49" charset="-122"/>
                  <a:cs typeface="Calibri" panose="020f0502020204030204" charset="0"/>
                </a:rPr>
                <a:t>+ [H]</a:t>
              </a:r>
              <a:endParaRPr lang="zh-CN" altLang="en-US" sz="2400" b="1">
                <a:latin typeface="Calibri"/>
                <a:ea typeface="楷体" panose="02010609060101010101" pitchFamily="49" charset="-122"/>
                <a:cs typeface="Calibri" panose="020f0502020204030204" charset="0"/>
              </a:endParaRPr>
            </a:p>
          </p:txBody>
        </p:sp>
        <p:sp>
          <p:nvSpPr>
            <p:cNvPr id="50" name="文本框 49"/>
            <p:cNvSpPr txBox="1"/>
            <p:nvPr/>
          </p:nvSpPr>
          <p:spPr>
            <a:xfrm>
              <a:off x="11272" y="2396"/>
              <a:ext cx="770" cy="72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酶</a:t>
              </a:r>
              <a:endParaRPr lang="zh-CN" altLang="en-US" sz="2400" b="1">
                <a:latin typeface="楷体" panose="02010609060101010101" pitchFamily="49" charset="-122"/>
                <a:ea typeface="楷体" panose="02010609060101010101" pitchFamily="49" charset="-122"/>
              </a:endParaRPr>
            </a:p>
          </p:txBody>
        </p:sp>
      </p:grpSp>
      <p:grpSp>
        <p:nvGrpSpPr>
          <p:cNvPr id="51" name="组合 50"/>
          <p:cNvGrpSpPr/>
          <p:nvPr/>
        </p:nvGrpSpPr>
        <p:grpSpPr>
          <a:xfrm>
            <a:off x="1048385" y="2614295"/>
            <a:ext cx="3686810" cy="1921510"/>
            <a:chOff x="1651" y="4117"/>
            <a:chExt cx="5806" cy="3026"/>
          </a:xfrm>
        </p:grpSpPr>
        <p:sp>
          <p:nvSpPr>
            <p:cNvPr id="15" name="文本框 14"/>
            <p:cNvSpPr txBox="1"/>
            <p:nvPr/>
          </p:nvSpPr>
          <p:spPr>
            <a:xfrm>
              <a:off x="4407" y="4117"/>
              <a:ext cx="1115" cy="580"/>
            </a:xfrm>
            <a:prstGeom prst="rect">
              <a:avLst/>
            </a:prstGeom>
            <a:noFill/>
          </p:spPr>
          <p:txBody>
            <a:bodyPr wrap="square" rtlCol="0">
              <a:spAutoFit/>
            </a:bodyPr>
            <a:lstStyle/>
            <a:p>
              <a:pPr algn="dist"/>
              <a:r>
                <a:rPr lang="zh-CN" altLang="en-US" b="1">
                  <a:latin typeface="楷体" panose="02010609060101010101" pitchFamily="49" charset="-122"/>
                  <a:ea typeface="楷体" panose="02010609060101010101" pitchFamily="49" charset="-122"/>
                </a:rPr>
                <a:t>场所</a:t>
              </a:r>
              <a:endParaRPr lang="zh-CN" altLang="en-US" b="1">
                <a:latin typeface="楷体" panose="02010609060101010101" pitchFamily="49" charset="-122"/>
                <a:ea typeface="楷体" panose="02010609060101010101" pitchFamily="49" charset="-122"/>
              </a:endParaRPr>
            </a:p>
          </p:txBody>
        </p:sp>
        <p:grpSp>
          <p:nvGrpSpPr>
            <p:cNvPr id="46" name="组合 45"/>
            <p:cNvGrpSpPr/>
            <p:nvPr/>
          </p:nvGrpSpPr>
          <p:grpSpPr>
            <a:xfrm>
              <a:off x="1651" y="4693"/>
              <a:ext cx="5807" cy="2450"/>
              <a:chOff x="1651" y="4693"/>
              <a:chExt cx="5807" cy="2450"/>
            </a:xfrm>
          </p:grpSpPr>
          <p:cxnSp>
            <p:nvCxnSpPr>
              <p:cNvPr id="10" name="直接箭头连接符 9"/>
              <p:cNvCxnSpPr>
                <a:stCxn id="7" idx="0"/>
              </p:cNvCxnSpPr>
              <p:nvPr/>
            </p:nvCxnSpPr>
            <p:spPr>
              <a:xfrm>
                <a:off x="1651" y="5859"/>
                <a:ext cx="2636" cy="16"/>
              </a:xfrm>
              <a:prstGeom prst="straightConnector1">
                <a:avLst/>
              </a:prstGeom>
              <a:ln w="25400">
                <a:headEnd type="oval"/>
                <a:tail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89" y="5279"/>
                <a:ext cx="1930" cy="580"/>
              </a:xfrm>
              <a:prstGeom prst="rect">
                <a:avLst/>
              </a:prstGeom>
              <a:noFill/>
            </p:spPr>
            <p:txBody>
              <a:bodyPr wrap="square" rtlCol="0">
                <a:spAutoFit/>
              </a:bodyPr>
              <a:lstStyle/>
              <a:p>
                <a:pPr algn="dist"/>
                <a:r>
                  <a:rPr lang="zh-CN" altLang="en-US" b="1">
                    <a:latin typeface="楷体" panose="02010609060101010101" pitchFamily="49" charset="-122"/>
                    <a:ea typeface="楷体" panose="02010609060101010101" pitchFamily="49" charset="-122"/>
                  </a:rPr>
                  <a:t>第二阶段</a:t>
                </a:r>
                <a:endParaRPr lang="zh-CN" altLang="en-US" b="1">
                  <a:latin typeface="楷体" panose="02010609060101010101" pitchFamily="49" charset="-122"/>
                  <a:ea typeface="楷体" panose="02010609060101010101" pitchFamily="49" charset="-122"/>
                </a:endParaRPr>
              </a:p>
            </p:txBody>
          </p:sp>
          <p:cxnSp>
            <p:nvCxnSpPr>
              <p:cNvPr id="13" name="直接箭头连接符 12"/>
              <p:cNvCxnSpPr/>
              <p:nvPr/>
            </p:nvCxnSpPr>
            <p:spPr>
              <a:xfrm flipH="1" flipV="1">
                <a:off x="4256" y="4693"/>
                <a:ext cx="0" cy="1901"/>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4257" y="4710"/>
                <a:ext cx="1549" cy="16"/>
              </a:xfrm>
              <a:prstGeom prst="straightConnector1">
                <a:avLst/>
              </a:prstGeom>
              <a:ln w="254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4227" y="6594"/>
                <a:ext cx="1549" cy="16"/>
              </a:xfrm>
              <a:prstGeom prst="straightConnector1">
                <a:avLst/>
              </a:prstGeom>
              <a:ln w="2540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5791" y="5795"/>
                <a:ext cx="1549" cy="16"/>
              </a:xfrm>
              <a:prstGeom prst="straightConnector1">
                <a:avLst/>
              </a:prstGeom>
              <a:ln w="254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5776" y="7119"/>
                <a:ext cx="1549" cy="16"/>
              </a:xfrm>
              <a:prstGeom prst="straightConnector1">
                <a:avLst/>
              </a:prstGeom>
              <a:ln w="254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793" y="5760"/>
                <a:ext cx="12" cy="1361"/>
              </a:xfrm>
              <a:prstGeom prst="straightConnector1">
                <a:avLst/>
              </a:prstGeom>
              <a:ln w="25400">
                <a:headEnd type="none" w="lg" len="lg"/>
                <a:tailEnd type="non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19" y="6014"/>
                <a:ext cx="1115" cy="580"/>
              </a:xfrm>
              <a:prstGeom prst="rect">
                <a:avLst/>
              </a:prstGeom>
              <a:noFill/>
            </p:spPr>
            <p:txBody>
              <a:bodyPr wrap="square" rtlCol="0">
                <a:spAutoFit/>
              </a:bodyPr>
              <a:lstStyle/>
              <a:p>
                <a:pPr algn="dist"/>
                <a:r>
                  <a:rPr lang="zh-CN" altLang="en-US" b="1">
                    <a:latin typeface="楷体" panose="02010609060101010101" pitchFamily="49" charset="-122"/>
                    <a:ea typeface="楷体" panose="02010609060101010101" pitchFamily="49" charset="-122"/>
                  </a:rPr>
                  <a:t>类型</a:t>
                </a:r>
                <a:endParaRPr lang="zh-CN" altLang="en-US" b="1">
                  <a:latin typeface="楷体" panose="02010609060101010101" pitchFamily="49" charset="-122"/>
                  <a:ea typeface="楷体" panose="02010609060101010101" pitchFamily="49" charset="-122"/>
                </a:endParaRPr>
              </a:p>
            </p:txBody>
          </p:sp>
          <p:sp>
            <p:nvSpPr>
              <p:cNvPr id="23" name="文本框 22"/>
              <p:cNvSpPr txBox="1"/>
              <p:nvPr/>
            </p:nvSpPr>
            <p:spPr>
              <a:xfrm>
                <a:off x="5492" y="5202"/>
                <a:ext cx="1847" cy="580"/>
              </a:xfrm>
              <a:prstGeom prst="rect">
                <a:avLst/>
              </a:prstGeom>
              <a:noFill/>
            </p:spPr>
            <p:txBody>
              <a:bodyPr wrap="square" rtlCol="0">
                <a:spAutoFit/>
              </a:bodyPr>
              <a:lstStyle/>
              <a:p>
                <a:pPr algn="dist"/>
                <a:r>
                  <a:rPr lang="zh-CN" altLang="en-US" b="1">
                    <a:latin typeface="楷体" panose="02010609060101010101" pitchFamily="49" charset="-122"/>
                    <a:ea typeface="楷体" panose="02010609060101010101" pitchFamily="49" charset="-122"/>
                  </a:rPr>
                  <a:t>如乳酸菌</a:t>
                </a:r>
                <a:endParaRPr lang="zh-CN" altLang="en-US" b="1">
                  <a:latin typeface="楷体" panose="02010609060101010101" pitchFamily="49" charset="-122"/>
                  <a:ea typeface="楷体" panose="02010609060101010101" pitchFamily="49" charset="-122"/>
                </a:endParaRPr>
              </a:p>
            </p:txBody>
          </p:sp>
          <p:sp>
            <p:nvSpPr>
              <p:cNvPr id="24" name="文本框 23"/>
              <p:cNvSpPr txBox="1"/>
              <p:nvPr/>
            </p:nvSpPr>
            <p:spPr>
              <a:xfrm>
                <a:off x="5612" y="6563"/>
                <a:ext cx="1847" cy="580"/>
              </a:xfrm>
              <a:prstGeom prst="rect">
                <a:avLst/>
              </a:prstGeom>
              <a:noFill/>
            </p:spPr>
            <p:txBody>
              <a:bodyPr wrap="square" rtlCol="0">
                <a:spAutoFit/>
              </a:bodyPr>
              <a:lstStyle/>
              <a:p>
                <a:pPr algn="dist"/>
                <a:r>
                  <a:rPr lang="zh-CN" altLang="en-US" b="1">
                    <a:latin typeface="楷体" panose="02010609060101010101" pitchFamily="49" charset="-122"/>
                    <a:ea typeface="楷体" panose="02010609060101010101" pitchFamily="49" charset="-122"/>
                  </a:rPr>
                  <a:t>如酵母菌</a:t>
                </a:r>
                <a:endParaRPr lang="zh-CN" altLang="en-US" b="1">
                  <a:latin typeface="楷体" panose="02010609060101010101" pitchFamily="49" charset="-122"/>
                  <a:ea typeface="楷体" panose="02010609060101010101" pitchFamily="49" charset="-122"/>
                </a:endParaRPr>
              </a:p>
            </p:txBody>
          </p:sp>
        </p:grpSp>
      </p:grpSp>
      <p:sp>
        <p:nvSpPr>
          <p:cNvPr id="48" name="文本框 47"/>
          <p:cNvSpPr txBox="1"/>
          <p:nvPr/>
        </p:nvSpPr>
        <p:spPr>
          <a:xfrm>
            <a:off x="3668395" y="2729865"/>
            <a:ext cx="1713230" cy="46037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细胞质基质</a:t>
            </a:r>
            <a:endParaRPr lang="zh-CN" altLang="en-US" sz="2400" b="1">
              <a:latin typeface="楷体" panose="02010609060101010101" pitchFamily="49" charset="-122"/>
              <a:ea typeface="楷体" panose="02010609060101010101" pitchFamily="49" charset="-122"/>
            </a:endParaRPr>
          </a:p>
        </p:txBody>
      </p:sp>
      <p:sp>
        <p:nvSpPr>
          <p:cNvPr id="25" name="文本框 24"/>
          <p:cNvSpPr txBox="1"/>
          <p:nvPr/>
        </p:nvSpPr>
        <p:spPr>
          <a:xfrm>
            <a:off x="4689475" y="3425190"/>
            <a:ext cx="1713230" cy="46037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产物为乳酸</a:t>
            </a:r>
            <a:endParaRPr lang="zh-CN" altLang="en-US" sz="2400" b="1">
              <a:latin typeface="楷体" panose="02010609060101010101" pitchFamily="49" charset="-122"/>
              <a:ea typeface="楷体" panose="02010609060101010101" pitchFamily="49" charset="-122"/>
            </a:endParaRPr>
          </a:p>
        </p:txBody>
      </p:sp>
      <p:sp>
        <p:nvSpPr>
          <p:cNvPr id="26" name="文本框 25"/>
          <p:cNvSpPr txBox="1"/>
          <p:nvPr/>
        </p:nvSpPr>
        <p:spPr>
          <a:xfrm>
            <a:off x="4736465" y="4295140"/>
            <a:ext cx="3243580" cy="460375"/>
          </a:xfrm>
          <a:prstGeom prst="rect">
            <a:avLst/>
          </a:prstGeom>
          <a:noFill/>
        </p:spPr>
        <p:txBody>
          <a:bodyPr wrap="none" rtlCol="0">
            <a:spAutoFit/>
          </a:bodyPr>
          <a:lstStyle/>
          <a:p>
            <a:r>
              <a:rPr lang="zh-CN" altLang="en-US" sz="2400" b="1">
                <a:latin typeface="楷体" panose="02010609060101010101" pitchFamily="49" charset="-122"/>
                <a:ea typeface="楷体" panose="02010609060101010101" pitchFamily="49" charset="-122"/>
              </a:rPr>
              <a:t>产物为酒精和二氧化碳</a:t>
            </a:r>
            <a:endParaRPr lang="zh-CN" altLang="en-US" sz="2400" b="1">
              <a:latin typeface="楷体" panose="02010609060101010101" pitchFamily="49" charset="-122"/>
              <a:ea typeface="楷体" panose="02010609060101010101" pitchFamily="49" charset="-122"/>
            </a:endParaRPr>
          </a:p>
        </p:txBody>
      </p:sp>
      <p:grpSp>
        <p:nvGrpSpPr>
          <p:cNvPr id="52" name="组合 51"/>
          <p:cNvGrpSpPr/>
          <p:nvPr/>
        </p:nvGrpSpPr>
        <p:grpSpPr>
          <a:xfrm>
            <a:off x="3924300" y="4829175"/>
            <a:ext cx="4109720" cy="636905"/>
            <a:chOff x="6180" y="7605"/>
            <a:chExt cx="6472" cy="1003"/>
          </a:xfrm>
        </p:grpSpPr>
        <p:sp>
          <p:nvSpPr>
            <p:cNvPr id="39" name="文本框 38"/>
            <p:cNvSpPr txBox="1"/>
            <p:nvPr/>
          </p:nvSpPr>
          <p:spPr>
            <a:xfrm>
              <a:off x="6180" y="7884"/>
              <a:ext cx="6472" cy="725"/>
            </a:xfrm>
            <a:prstGeom prst="rect">
              <a:avLst/>
            </a:prstGeom>
            <a:noFill/>
          </p:spPr>
          <p:txBody>
            <a:bodyPr wrap="none" rtlCol="0">
              <a:spAutoFit/>
            </a:bodyPr>
            <a:lstStyle/>
            <a:p>
              <a:r>
                <a:rPr lang="en-US" altLang="zh-CN" sz="2400" b="1">
                  <a:latin typeface="楷体" panose="02010609060101010101" pitchFamily="49" charset="-122"/>
                  <a:ea typeface="楷体" panose="02010609060101010101" pitchFamily="49" charset="-122"/>
                </a:rPr>
                <a:t>C</a:t>
              </a:r>
              <a:r>
                <a:rPr lang="en-US" altLang="zh-CN" sz="2400" b="1" baseline="-25000">
                  <a:latin typeface="楷体" panose="02010609060101010101" pitchFamily="49" charset="-122"/>
                  <a:ea typeface="楷体" panose="02010609060101010101" pitchFamily="49" charset="-122"/>
                </a:rPr>
                <a:t>6</a:t>
              </a:r>
              <a:r>
                <a:rPr lang="en-US" altLang="zh-CN" sz="2400" b="1">
                  <a:latin typeface="楷体" panose="02010609060101010101" pitchFamily="49" charset="-122"/>
                  <a:ea typeface="楷体" panose="02010609060101010101" pitchFamily="49" charset="-122"/>
                </a:rPr>
                <a:t>H</a:t>
              </a:r>
              <a:r>
                <a:rPr lang="en-US" altLang="zh-CN" sz="2400" b="1" baseline="-25000">
                  <a:latin typeface="楷体" panose="02010609060101010101" pitchFamily="49" charset="-122"/>
                  <a:ea typeface="楷体" panose="02010609060101010101" pitchFamily="49" charset="-122"/>
                </a:rPr>
                <a:t>12</a:t>
              </a:r>
              <a:r>
                <a:rPr lang="en-US" altLang="zh-CN" sz="2400" b="1">
                  <a:latin typeface="楷体" panose="02010609060101010101" pitchFamily="49" charset="-122"/>
                  <a:ea typeface="楷体" panose="02010609060101010101" pitchFamily="49" charset="-122"/>
                </a:rPr>
                <a:t>O</a:t>
              </a:r>
              <a:r>
                <a:rPr lang="en-US" altLang="zh-CN" sz="2400" b="1" baseline="-25000">
                  <a:latin typeface="楷体" panose="02010609060101010101" pitchFamily="49" charset="-122"/>
                  <a:ea typeface="楷体" panose="02010609060101010101" pitchFamily="49" charset="-122"/>
                </a:rPr>
                <a:t>6</a:t>
              </a:r>
              <a:r>
                <a:rPr lang="en-US" altLang="zh-CN" sz="2400" b="1">
                  <a:latin typeface="楷体" panose="02010609060101010101" pitchFamily="49" charset="-122"/>
                  <a:ea typeface="楷体" panose="02010609060101010101" pitchFamily="49" charset="-122"/>
                </a:rPr>
                <a:t>       2C</a:t>
              </a:r>
              <a:r>
                <a:rPr lang="en-US" altLang="zh-CN" sz="2400" b="1" baseline="-25000">
                  <a:latin typeface="楷体" panose="02010609060101010101" pitchFamily="49" charset="-122"/>
                  <a:ea typeface="楷体" panose="02010609060101010101" pitchFamily="49" charset="-122"/>
                </a:rPr>
                <a:t>3</a:t>
              </a:r>
              <a:r>
                <a:rPr lang="en-US" altLang="zh-CN" sz="2400" b="1">
                  <a:latin typeface="楷体" panose="02010609060101010101" pitchFamily="49" charset="-122"/>
                  <a:ea typeface="楷体" panose="02010609060101010101" pitchFamily="49" charset="-122"/>
                </a:rPr>
                <a:t>H</a:t>
              </a:r>
              <a:r>
                <a:rPr lang="en-US" altLang="zh-CN" sz="2400" b="1" baseline="-25000">
                  <a:latin typeface="楷体" panose="02010609060101010101" pitchFamily="49" charset="-122"/>
                  <a:ea typeface="楷体" panose="02010609060101010101" pitchFamily="49" charset="-122"/>
                </a:rPr>
                <a:t>6</a:t>
              </a:r>
              <a:r>
                <a:rPr lang="en-US" altLang="zh-CN" sz="2400" b="1">
                  <a:latin typeface="楷体" panose="02010609060101010101" pitchFamily="49" charset="-122"/>
                  <a:ea typeface="楷体" panose="02010609060101010101" pitchFamily="49" charset="-122"/>
                </a:rPr>
                <a:t>O</a:t>
              </a:r>
              <a:r>
                <a:rPr lang="en-US" altLang="zh-CN" sz="2400" b="1" baseline="-25000">
                  <a:latin typeface="楷体" panose="02010609060101010101" pitchFamily="49" charset="-122"/>
                  <a:ea typeface="楷体" panose="02010609060101010101" pitchFamily="49" charset="-122"/>
                </a:rPr>
                <a:t>3</a:t>
              </a:r>
              <a:r>
                <a:rPr lang="en-US" altLang="zh-CN" sz="2400" b="1">
                  <a:latin typeface="楷体" panose="02010609060101010101" pitchFamily="49" charset="-122"/>
                  <a:ea typeface="楷体" panose="02010609060101010101" pitchFamily="49" charset="-122"/>
                </a:rPr>
                <a:t> + </a:t>
              </a:r>
              <a:r>
                <a:rPr lang="zh-CN" altLang="en-US" sz="2400" b="1">
                  <a:latin typeface="楷体" panose="02010609060101010101" pitchFamily="49" charset="-122"/>
                  <a:ea typeface="楷体" panose="02010609060101010101" pitchFamily="49" charset="-122"/>
                </a:rPr>
                <a:t>能量</a:t>
              </a:r>
              <a:endParaRPr lang="zh-CN" altLang="en-US" sz="2400" b="1">
                <a:latin typeface="楷体" panose="02010609060101010101" pitchFamily="49" charset="-122"/>
                <a:ea typeface="楷体" panose="02010609060101010101" pitchFamily="49" charset="-122"/>
              </a:endParaRPr>
            </a:p>
          </p:txBody>
        </p:sp>
        <p:cxnSp>
          <p:nvCxnSpPr>
            <p:cNvPr id="40" name="直接箭头连接符 39"/>
            <p:cNvCxnSpPr/>
            <p:nvPr/>
          </p:nvCxnSpPr>
          <p:spPr>
            <a:xfrm>
              <a:off x="8026" y="8287"/>
              <a:ext cx="111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8260" y="7605"/>
              <a:ext cx="650" cy="580"/>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酶</a:t>
              </a:r>
              <a:endParaRPr lang="zh-CN" altLang="en-US" b="1">
                <a:latin typeface="楷体" panose="02010609060101010101" pitchFamily="49" charset="-122"/>
                <a:ea typeface="楷体" panose="02010609060101010101" pitchFamily="49" charset="-122"/>
              </a:endParaRPr>
            </a:p>
          </p:txBody>
        </p:sp>
      </p:grpSp>
      <p:grpSp>
        <p:nvGrpSpPr>
          <p:cNvPr id="53" name="组合 52"/>
          <p:cNvGrpSpPr/>
          <p:nvPr/>
        </p:nvGrpSpPr>
        <p:grpSpPr>
          <a:xfrm>
            <a:off x="3870325" y="5696585"/>
            <a:ext cx="5132070" cy="636905"/>
            <a:chOff x="6095" y="8971"/>
            <a:chExt cx="8082" cy="1003"/>
          </a:xfrm>
        </p:grpSpPr>
        <p:sp>
          <p:nvSpPr>
            <p:cNvPr id="42" name="文本框 41"/>
            <p:cNvSpPr txBox="1"/>
            <p:nvPr/>
          </p:nvSpPr>
          <p:spPr>
            <a:xfrm>
              <a:off x="6095" y="9250"/>
              <a:ext cx="8082" cy="725"/>
            </a:xfrm>
            <a:prstGeom prst="rect">
              <a:avLst/>
            </a:prstGeom>
            <a:noFill/>
          </p:spPr>
          <p:txBody>
            <a:bodyPr wrap="none" rtlCol="0">
              <a:spAutoFit/>
            </a:bodyPr>
            <a:lstStyle/>
            <a:p>
              <a:pPr algn="l"/>
              <a:r>
                <a:rPr lang="en-US" altLang="zh-CN" sz="2400" b="1">
                  <a:latin typeface="楷体" panose="02010609060101010101" pitchFamily="49" charset="-122"/>
                  <a:ea typeface="楷体" panose="02010609060101010101" pitchFamily="49" charset="-122"/>
                </a:rPr>
                <a:t>C</a:t>
              </a:r>
              <a:r>
                <a:rPr lang="en-US" altLang="zh-CN" sz="2400" b="1" baseline="-25000">
                  <a:latin typeface="楷体" panose="02010609060101010101" pitchFamily="49" charset="-122"/>
                  <a:ea typeface="楷体" panose="02010609060101010101" pitchFamily="49" charset="-122"/>
                </a:rPr>
                <a:t>6</a:t>
              </a:r>
              <a:r>
                <a:rPr lang="en-US" altLang="zh-CN" sz="2400" b="1">
                  <a:latin typeface="楷体" panose="02010609060101010101" pitchFamily="49" charset="-122"/>
                  <a:ea typeface="楷体" panose="02010609060101010101" pitchFamily="49" charset="-122"/>
                </a:rPr>
                <a:t>H</a:t>
              </a:r>
              <a:r>
                <a:rPr lang="en-US" altLang="zh-CN" sz="2400" b="1" baseline="-25000">
                  <a:latin typeface="楷体" panose="02010609060101010101" pitchFamily="49" charset="-122"/>
                  <a:ea typeface="楷体" panose="02010609060101010101" pitchFamily="49" charset="-122"/>
                </a:rPr>
                <a:t>12</a:t>
              </a:r>
              <a:r>
                <a:rPr lang="en-US" altLang="zh-CN" sz="2400" b="1">
                  <a:latin typeface="楷体" panose="02010609060101010101" pitchFamily="49" charset="-122"/>
                  <a:ea typeface="楷体" panose="02010609060101010101" pitchFamily="49" charset="-122"/>
                </a:rPr>
                <a:t>O</a:t>
              </a:r>
              <a:r>
                <a:rPr lang="en-US" altLang="zh-CN" sz="2400" b="1" baseline="-25000">
                  <a:latin typeface="楷体" panose="02010609060101010101" pitchFamily="49" charset="-122"/>
                  <a:ea typeface="楷体" panose="02010609060101010101" pitchFamily="49" charset="-122"/>
                </a:rPr>
                <a:t>6</a:t>
              </a:r>
              <a:r>
                <a:rPr lang="en-US" altLang="zh-CN" sz="2400" b="1">
                  <a:latin typeface="楷体" panose="02010609060101010101" pitchFamily="49" charset="-122"/>
                  <a:ea typeface="楷体" panose="02010609060101010101" pitchFamily="49" charset="-122"/>
                </a:rPr>
                <a:t>       2C</a:t>
              </a:r>
              <a:r>
                <a:rPr lang="en-US" altLang="zh-CN" sz="2400" b="1" baseline="-25000">
                  <a:latin typeface="楷体" panose="02010609060101010101" pitchFamily="49" charset="-122"/>
                  <a:ea typeface="楷体" panose="02010609060101010101" pitchFamily="49" charset="-122"/>
                </a:rPr>
                <a:t>2</a:t>
              </a:r>
              <a:r>
                <a:rPr lang="en-US" altLang="zh-CN" sz="2400" b="1">
                  <a:latin typeface="楷体" panose="02010609060101010101" pitchFamily="49" charset="-122"/>
                  <a:ea typeface="楷体" panose="02010609060101010101" pitchFamily="49" charset="-122"/>
                </a:rPr>
                <a:t>H</a:t>
              </a:r>
              <a:r>
                <a:rPr lang="en-US" altLang="zh-CN" sz="2400" b="1" baseline="-25000">
                  <a:latin typeface="楷体" panose="02010609060101010101" pitchFamily="49" charset="-122"/>
                  <a:ea typeface="楷体" panose="02010609060101010101" pitchFamily="49" charset="-122"/>
                </a:rPr>
                <a:t>5</a:t>
              </a:r>
              <a:r>
                <a:rPr lang="en-US" altLang="zh-CN" sz="2400" b="1">
                  <a:latin typeface="楷体" panose="02010609060101010101" pitchFamily="49" charset="-122"/>
                  <a:ea typeface="楷体" panose="02010609060101010101" pitchFamily="49" charset="-122"/>
                </a:rPr>
                <a:t>OH + </a:t>
              </a:r>
              <a:r>
                <a:rPr lang="en-US" altLang="zh-CN" sz="2400" b="1">
                  <a:latin typeface="楷体" panose="02010609060101010101" pitchFamily="49" charset="-122"/>
                  <a:ea typeface="楷体" panose="02010609060101010101" pitchFamily="49" charset="-122"/>
                  <a:sym typeface="+mn-ea"/>
                </a:rPr>
                <a:t>2CO</a:t>
              </a:r>
              <a:r>
                <a:rPr lang="en-US" altLang="zh-CN" sz="2400" b="1" baseline="-25000">
                  <a:latin typeface="楷体" panose="02010609060101010101" pitchFamily="49" charset="-122"/>
                  <a:ea typeface="楷体" panose="02010609060101010101" pitchFamily="49" charset="-122"/>
                  <a:sym typeface="+mn-ea"/>
                </a:rPr>
                <a:t>2 </a:t>
              </a:r>
              <a:r>
                <a:rPr lang="en-US" altLang="zh-CN" sz="2400" b="1">
                  <a:latin typeface="楷体" panose="02010609060101010101" pitchFamily="49" charset="-122"/>
                  <a:ea typeface="楷体" panose="02010609060101010101" pitchFamily="49" charset="-122"/>
                  <a:sym typeface="+mn-ea"/>
                </a:rPr>
                <a:t>+ </a:t>
              </a:r>
              <a:r>
                <a:rPr lang="zh-CN" altLang="en-US" sz="2400" b="1">
                  <a:latin typeface="楷体" panose="02010609060101010101" pitchFamily="49" charset="-122"/>
                  <a:ea typeface="楷体" panose="02010609060101010101" pitchFamily="49" charset="-122"/>
                </a:rPr>
                <a:t>能量</a:t>
              </a:r>
              <a:endParaRPr lang="zh-CN" altLang="en-US" sz="2400" b="1">
                <a:latin typeface="楷体" panose="02010609060101010101" pitchFamily="49" charset="-122"/>
                <a:ea typeface="楷体" panose="02010609060101010101" pitchFamily="49" charset="-122"/>
              </a:endParaRPr>
            </a:p>
          </p:txBody>
        </p:sp>
        <p:cxnSp>
          <p:nvCxnSpPr>
            <p:cNvPr id="43" name="直接箭头连接符 42"/>
            <p:cNvCxnSpPr/>
            <p:nvPr/>
          </p:nvCxnSpPr>
          <p:spPr>
            <a:xfrm>
              <a:off x="7941" y="9653"/>
              <a:ext cx="111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75" y="8971"/>
              <a:ext cx="650" cy="580"/>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酶</a:t>
              </a:r>
              <a:endParaRPr lang="zh-CN" altLang="en-US" b="1">
                <a:latin typeface="楷体" panose="02010609060101010101" pitchFamily="49" charset="-122"/>
                <a:ea typeface="楷体" panose="02010609060101010101" pitchFamily="49" charset="-122"/>
              </a:endParaRPr>
            </a:p>
          </p:txBody>
        </p:sp>
      </p:grpSp>
      <p:grpSp>
        <p:nvGrpSpPr>
          <p:cNvPr id="3" name="组合 2"/>
          <p:cNvGrpSpPr/>
          <p:nvPr/>
        </p:nvGrpSpPr>
        <p:grpSpPr>
          <a:xfrm>
            <a:off x="1038860" y="3700145"/>
            <a:ext cx="2738120" cy="2414270"/>
            <a:chOff x="1636" y="5827"/>
            <a:chExt cx="4312" cy="3802"/>
          </a:xfrm>
        </p:grpSpPr>
        <p:grpSp>
          <p:nvGrpSpPr>
            <p:cNvPr id="47" name="组合 46"/>
            <p:cNvGrpSpPr/>
            <p:nvPr/>
          </p:nvGrpSpPr>
          <p:grpSpPr>
            <a:xfrm>
              <a:off x="1636" y="5827"/>
              <a:ext cx="4312" cy="3802"/>
              <a:chOff x="1636" y="5827"/>
              <a:chExt cx="4312" cy="3802"/>
            </a:xfrm>
          </p:grpSpPr>
          <p:sp>
            <p:nvSpPr>
              <p:cNvPr id="27" name="任意多边形 26"/>
              <p:cNvSpPr/>
              <p:nvPr/>
            </p:nvSpPr>
            <p:spPr>
              <a:xfrm>
                <a:off x="1636" y="5827"/>
                <a:ext cx="2380" cy="3147"/>
              </a:xfrm>
              <a:custGeom>
                <a:gdLst>
                  <a:gd name="connisteX0" fmla="*/ 0 w 1511300"/>
                  <a:gd name="connsiteY0" fmla="*/ 0 h 1998345"/>
                  <a:gd name="connisteX1" fmla="*/ 446405 w 1511300"/>
                  <a:gd name="connsiteY1" fmla="*/ 1998345 h 1998345"/>
                  <a:gd name="connisteX2" fmla="*/ 1511300 w 1511300"/>
                  <a:gd name="connsiteY2" fmla="*/ 1998345 h 1998345"/>
                </a:gdLst>
                <a:cxnLst>
                  <a:cxn ang="0">
                    <a:pos x="connisteX0" y="connsiteY0"/>
                  </a:cxn>
                  <a:cxn ang="0">
                    <a:pos x="connisteX1" y="connsiteY1"/>
                  </a:cxn>
                  <a:cxn ang="0">
                    <a:pos x="connisteX2" y="connsiteY2"/>
                  </a:cxn>
                </a:cxnLst>
                <a:rect l="l" t="t" r="r" b="b"/>
                <a:pathLst>
                  <a:path w="1511300" h="1998345">
                    <a:moveTo>
                      <a:pt x="0" y="0"/>
                    </a:moveTo>
                    <a:lnTo>
                      <a:pt x="446405" y="1998345"/>
                    </a:lnTo>
                    <a:lnTo>
                      <a:pt x="1511300" y="1998345"/>
                    </a:lnTo>
                  </a:path>
                </a:pathLst>
              </a:custGeom>
              <a:noFill/>
              <a:ln w="25400">
                <a:solidFill>
                  <a:srgbClr val="6096E6"/>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flipH="1" flipV="1">
                <a:off x="4016" y="8223"/>
                <a:ext cx="16" cy="1406"/>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4002" y="8237"/>
                <a:ext cx="1947" cy="18"/>
              </a:xfrm>
              <a:prstGeom prst="straightConnector1">
                <a:avLst/>
              </a:prstGeom>
              <a:ln w="254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4003" y="9613"/>
                <a:ext cx="1834" cy="0"/>
              </a:xfrm>
              <a:prstGeom prst="straightConnector1">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19" y="7643"/>
                <a:ext cx="1847" cy="580"/>
              </a:xfrm>
              <a:prstGeom prst="rect">
                <a:avLst/>
              </a:prstGeom>
              <a:noFill/>
            </p:spPr>
            <p:txBody>
              <a:bodyPr wrap="square" rtlCol="0">
                <a:spAutoFit/>
              </a:bodyPr>
              <a:lstStyle/>
              <a:p>
                <a:pPr algn="dist"/>
                <a:r>
                  <a:rPr lang="zh-CN" altLang="en-US" b="1">
                    <a:latin typeface="楷体" panose="02010609060101010101" pitchFamily="49" charset="-122"/>
                    <a:ea typeface="楷体" panose="02010609060101010101" pitchFamily="49" charset="-122"/>
                  </a:rPr>
                  <a:t>乳酸菌</a:t>
                </a:r>
                <a:endParaRPr lang="zh-CN" altLang="en-US" b="1">
                  <a:latin typeface="楷体" panose="02010609060101010101" pitchFamily="49" charset="-122"/>
                  <a:ea typeface="楷体" panose="02010609060101010101" pitchFamily="49" charset="-122"/>
                </a:endParaRPr>
              </a:p>
            </p:txBody>
          </p:sp>
          <p:sp>
            <p:nvSpPr>
              <p:cNvPr id="38" name="文本框 37"/>
              <p:cNvSpPr txBox="1"/>
              <p:nvPr/>
            </p:nvSpPr>
            <p:spPr>
              <a:xfrm>
                <a:off x="4039" y="9004"/>
                <a:ext cx="1847" cy="580"/>
              </a:xfrm>
              <a:prstGeom prst="rect">
                <a:avLst/>
              </a:prstGeom>
              <a:noFill/>
            </p:spPr>
            <p:txBody>
              <a:bodyPr wrap="square" rtlCol="0">
                <a:spAutoFit/>
              </a:bodyPr>
              <a:lstStyle/>
              <a:p>
                <a:pPr algn="dist"/>
                <a:r>
                  <a:rPr lang="zh-CN" altLang="en-US" b="1">
                    <a:latin typeface="楷体" panose="02010609060101010101" pitchFamily="49" charset="-122"/>
                    <a:ea typeface="楷体" panose="02010609060101010101" pitchFamily="49" charset="-122"/>
                  </a:rPr>
                  <a:t>酵母菌</a:t>
                </a:r>
                <a:endParaRPr lang="zh-CN" altLang="en-US" b="1">
                  <a:latin typeface="楷体" panose="02010609060101010101" pitchFamily="49" charset="-122"/>
                  <a:ea typeface="楷体" panose="02010609060101010101" pitchFamily="49" charset="-122"/>
                </a:endParaRPr>
              </a:p>
            </p:txBody>
          </p:sp>
        </p:grpSp>
        <p:sp>
          <p:nvSpPr>
            <p:cNvPr id="2" name="文本框 1"/>
            <p:cNvSpPr txBox="1"/>
            <p:nvPr/>
          </p:nvSpPr>
          <p:spPr>
            <a:xfrm>
              <a:off x="2355" y="8394"/>
              <a:ext cx="1646" cy="580"/>
            </a:xfrm>
            <a:prstGeom prst="rect">
              <a:avLst/>
            </a:prstGeom>
            <a:noFill/>
          </p:spPr>
          <p:txBody>
            <a:bodyPr wrap="square" rtlCol="0">
              <a:spAutoFit/>
            </a:bodyPr>
            <a:lstStyle/>
            <a:p>
              <a:pPr algn="dist"/>
              <a:r>
                <a:rPr lang="zh-CN" altLang="en-US" b="1">
                  <a:latin typeface="楷体" panose="02010609060101010101" pitchFamily="49" charset="-122"/>
                  <a:ea typeface="楷体" panose="02010609060101010101" pitchFamily="49" charset="-122"/>
                </a:rPr>
                <a:t>反应式</a:t>
              </a:r>
              <a:endParaRPr lang="zh-CN" altLang="en-US" b="1">
                <a:latin typeface="楷体" panose="02010609060101010101" pitchFamily="49" charset="-122"/>
                <a:ea typeface="楷体" panose="02010609060101010101" pitchFamily="49" charset="-122"/>
              </a:endParaRPr>
            </a:p>
          </p:txBody>
        </p:sp>
      </p:grpSp>
      <p:sp>
        <p:nvSpPr>
          <p:cNvPr id="4" name="矩形 3"/>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left)">
                                      <p:cBhvr>
                                        <p:cTn id="21" dur="500"/>
                                        <p:tgtEl>
                                          <p:spTgt spid="51"/>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53" presetClass="entr" presetSubtype="0" fill="hold" grpId="0" nodeType="clickEffect">
                                  <p:stCondLst>
                                    <p:cond delay="0"/>
                                  </p:stCondLst>
                                  <p:iterate type="lt">
                                    <p:tmPct val="10000"/>
                                  </p:iterate>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Effect transition="in" filter="fade">
                                      <p:cBhvr>
                                        <p:cTn id="28" dur="500"/>
                                        <p:tgtEl>
                                          <p:spTgt spid="48"/>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53" presetClass="entr" presetSubtype="0" fill="hold" grpId="0" nodeType="clickEffect">
                                  <p:stCondLst>
                                    <p:cond delay="0"/>
                                  </p:stCondLst>
                                  <p:iterate type="lt">
                                    <p:tmPct val="10000"/>
                                  </p:iterate>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fltVal val="0"/>
                                          </p:val>
                                        </p:tav>
                                        <p:tav tm="100000">
                                          <p:val>
                                            <p:strVal val="#ppt_w"/>
                                          </p:val>
                                        </p:tav>
                                      </p:tavLst>
                                    </p:anim>
                                    <p:anim calcmode="lin" valueType="num">
                                      <p:cBhvr>
                                        <p:cTn id="34" dur="500" fill="hold"/>
                                        <p:tgtEl>
                                          <p:spTgt spid="25"/>
                                        </p:tgtEl>
                                        <p:attrNameLst>
                                          <p:attrName>ppt_h</p:attrName>
                                        </p:attrNameLst>
                                      </p:cBhvr>
                                      <p:tavLst>
                                        <p:tav tm="0">
                                          <p:val>
                                            <p:fltVal val="0"/>
                                          </p:val>
                                        </p:tav>
                                        <p:tav tm="100000">
                                          <p:val>
                                            <p:strVal val="#ppt_h"/>
                                          </p:val>
                                        </p:tav>
                                      </p:tavLst>
                                    </p:anim>
                                    <p:animEffect transition="in" filter="fade">
                                      <p:cBhvr>
                                        <p:cTn id="35" dur="500"/>
                                        <p:tgtEl>
                                          <p:spTgt spid="25"/>
                                        </p:tgtEl>
                                      </p:cBhvr>
                                    </p:animEffect>
                                  </p:childTnLst>
                                </p:cTn>
                              </p:par>
                            </p:childTnLst>
                          </p:cTn>
                        </p:par>
                        <p:par>
                          <p:cTn id="36" fill="hold" nodeType="afterGroup">
                            <p:stCondLst>
                              <p:cond delay="500"/>
                            </p:stCondLst>
                            <p:childTnLst>
                              <p:par>
                                <p:cTn id="37" presetID="53" presetClass="entr" presetSubtype="0" fill="hold" grpId="0" nodeType="afterEffect">
                                  <p:stCondLst>
                                    <p:cond delay="0"/>
                                  </p:stCondLst>
                                  <p:iterate type="lt">
                                    <p:tmPct val="10000"/>
                                  </p:iterate>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childTnLst>
                    </p:cTn>
                  </p:par>
                  <p:par>
                    <p:cTn id="42" fill="hold" nodeType="clickPar">
                      <p:stCondLst>
                        <p:cond delay="indefinite"/>
                      </p:stCondLst>
                      <p:childTnLst>
                        <p:par>
                          <p:cTn id="43" fill="hold" nodeType="after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childTnLst>
                    </p:cTn>
                  </p:par>
                  <p:par>
                    <p:cTn id="47" fill="hold" nodeType="clickPar">
                      <p:stCondLst>
                        <p:cond delay="indefinite"/>
                      </p:stCondLst>
                      <p:childTnLst>
                        <p:par>
                          <p:cTn id="48" fill="hold" nodeType="after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childTnLst>
                    </p:cTn>
                  </p:par>
                  <p:par>
                    <p:cTn id="52" fill="hold" nodeType="clickPar">
                      <p:stCondLst>
                        <p:cond delay="indefinite"/>
                      </p:stCondLst>
                      <p:childTnLst>
                        <p:par>
                          <p:cTn id="53" fill="hold" nodeType="after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left)">
                                      <p:cBhvr>
                                        <p:cTn id="5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7" grpId="0"/>
      <p:bldP spid="48" grpId="0"/>
      <p:bldP spid="25" grpId="0"/>
      <p:bldP spid="26"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1"/>
          <p:cNvSpPr txBox="1"/>
          <p:nvPr/>
        </p:nvSpPr>
        <p:spPr>
          <a:xfrm>
            <a:off x="355600" y="1496060"/>
            <a:ext cx="10704195" cy="4523105"/>
          </a:xfrm>
          <a:prstGeom prst="rect">
            <a:avLst/>
          </a:prstGeom>
          <a:noFill/>
        </p:spPr>
        <p:txBody>
          <a:bodyPr wrap="square" rtlCol="0" anchor="t">
            <a:spAutoFit/>
          </a:bodyPr>
          <a:lstStyle/>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有氧呼吸时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生成物</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H</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O</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中的氢只来自线粒体中丙酮酸的分解。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FF"/>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原核细胞无线粒体</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不能进行有氧呼吸。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FF"/>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3.</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真核细胞有氧呼吸的场所是细胞质基质和线粒体。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4.</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有氧呼吸产生的能量全部储存在</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中。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FF"/>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5.</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若细胞既不吸收</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也不释放</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CO</a:t>
            </a:r>
            <a:r>
              <a:rPr lang="en-US" altLang="zh-CN" sz="2400" baseline="-300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2</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说明细胞已经停止无氧呼吸。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a:solidFill>
                <a:srgbClr val="0000FF"/>
              </a:solidFill>
              <a:latin typeface="楷体" panose="02010609060101010101" pitchFamily="49" charset="-122"/>
              <a:ea typeface="楷体" panose="02010609060101010101" pitchFamily="49" charset="-122"/>
              <a:cs typeface="楷体" panose="02010609060101010101" pitchFamily="49" charset="-122"/>
            </a:endParaRPr>
          </a:p>
          <a:p>
            <a:pPr defTabSz="1171575" fontAlgn="auto">
              <a:lnSpc>
                <a:spcPct val="200000"/>
              </a:lnSpc>
            </a:pP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6.</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无氧呼吸只在第一阶段产生</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第二阶段不产生</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ATP</a:t>
            </a:r>
            <a:r>
              <a:rPr lang="zh-CN" altLang="en-US"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40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grpSp>
        <p:nvGrpSpPr>
          <p:cNvPr id="13" name="组合 12"/>
          <p:cNvGrpSpPr/>
          <p:nvPr/>
        </p:nvGrpSpPr>
        <p:grpSpPr>
          <a:xfrm>
            <a:off x="393397" y="886053"/>
            <a:ext cx="2123441" cy="441705"/>
            <a:chOff x="1913356" y="1908156"/>
            <a:chExt cx="6407684" cy="2064403"/>
          </a:xfrm>
        </p:grpSpPr>
        <p:sp>
          <p:nvSpPr>
            <p:cNvPr id="16" name="矩形 11"/>
            <p:cNvSpPr/>
            <p:nvPr/>
          </p:nvSpPr>
          <p:spPr>
            <a:xfrm>
              <a:off x="1913356" y="1908156"/>
              <a:ext cx="6407684" cy="2064403"/>
            </a:xfrm>
            <a:custGeom>
              <a:gdLst>
                <a:gd name="connsiteX0" fmla="*/ 0 w 6409083"/>
                <a:gd name="connsiteY0" fmla="*/ 0 h 2068251"/>
                <a:gd name="connsiteX1" fmla="*/ 6409083 w 6409083"/>
                <a:gd name="connsiteY1" fmla="*/ 0 h 2068251"/>
                <a:gd name="connsiteX2" fmla="*/ 6409083 w 6409083"/>
                <a:gd name="connsiteY2" fmla="*/ 2068251 h 2068251"/>
                <a:gd name="connsiteX3" fmla="*/ 0 w 6409083"/>
                <a:gd name="connsiteY3" fmla="*/ 2068251 h 2068251"/>
                <a:gd name="connsiteX4" fmla="*/ 0 w 6409083"/>
                <a:gd name="connsiteY4" fmla="*/ 0 h 2068251"/>
                <a:gd name="connsiteX0-1" fmla="*/ 0 w 6409083"/>
                <a:gd name="connsiteY0-2" fmla="*/ 0 h 2068251"/>
                <a:gd name="connsiteX1-3" fmla="*/ 6409083 w 6409083"/>
                <a:gd name="connsiteY1-4" fmla="*/ 0 h 2068251"/>
                <a:gd name="connsiteX2-5" fmla="*/ 6409083 w 6409083"/>
                <a:gd name="connsiteY2-6" fmla="*/ 2068251 h 2068251"/>
                <a:gd name="connsiteX3-7" fmla="*/ 0 w 6409083"/>
                <a:gd name="connsiteY3-8" fmla="*/ 2068251 h 2068251"/>
                <a:gd name="connsiteX4-9" fmla="*/ 91440 w 6409083"/>
                <a:gd name="connsiteY4-10" fmla="*/ 91440 h 2068251"/>
                <a:gd name="connsiteX0-11" fmla="*/ 10160 w 6419243"/>
                <a:gd name="connsiteY0-12" fmla="*/ 0 h 2068251"/>
                <a:gd name="connsiteX1-13" fmla="*/ 6419243 w 6419243"/>
                <a:gd name="connsiteY1-14" fmla="*/ 0 h 2068251"/>
                <a:gd name="connsiteX2-15" fmla="*/ 6419243 w 6419243"/>
                <a:gd name="connsiteY2-16" fmla="*/ 2068251 h 2068251"/>
                <a:gd name="connsiteX3-17" fmla="*/ 10160 w 6419243"/>
                <a:gd name="connsiteY3-18" fmla="*/ 2068251 h 2068251"/>
                <a:gd name="connsiteX4-19" fmla="*/ 0 w 6419243"/>
                <a:gd name="connsiteY4-20" fmla="*/ 406400 h 2068251"/>
                <a:gd name="connsiteX0-21" fmla="*/ 10160 w 6419243"/>
                <a:gd name="connsiteY0-22" fmla="*/ 0 h 2068251"/>
                <a:gd name="connsiteX1-23" fmla="*/ 6419243 w 6419243"/>
                <a:gd name="connsiteY1-24" fmla="*/ 0 h 2068251"/>
                <a:gd name="connsiteX2-25" fmla="*/ 6419243 w 6419243"/>
                <a:gd name="connsiteY2-26" fmla="*/ 2068251 h 2068251"/>
                <a:gd name="connsiteX3-27" fmla="*/ 10160 w 6419243"/>
                <a:gd name="connsiteY3-28" fmla="*/ 2068251 h 2068251"/>
                <a:gd name="connsiteX4-29" fmla="*/ 0 w 6419243"/>
                <a:gd name="connsiteY4-30" fmla="*/ 355600 h 2068251"/>
                <a:gd name="connsiteX0-31" fmla="*/ 386080 w 6419243"/>
                <a:gd name="connsiteY0-32" fmla="*/ 0 h 2078411"/>
                <a:gd name="connsiteX1-33" fmla="*/ 6419243 w 6419243"/>
                <a:gd name="connsiteY1-34" fmla="*/ 10160 h 2078411"/>
                <a:gd name="connsiteX2-35" fmla="*/ 6419243 w 6419243"/>
                <a:gd name="connsiteY2-36" fmla="*/ 2078411 h 2078411"/>
                <a:gd name="connsiteX3-37" fmla="*/ 10160 w 6419243"/>
                <a:gd name="connsiteY3-38" fmla="*/ 2078411 h 2078411"/>
                <a:gd name="connsiteX4-39" fmla="*/ 0 w 6419243"/>
                <a:gd name="connsiteY4-40" fmla="*/ 365760 h 2078411"/>
              </a:gd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19243" h="2078411">
                  <a:moveTo>
                    <a:pt x="386080" y="0"/>
                  </a:moveTo>
                  <a:lnTo>
                    <a:pt x="6419243" y="10160"/>
                  </a:lnTo>
                  <a:lnTo>
                    <a:pt x="6419243" y="2078411"/>
                  </a:lnTo>
                  <a:lnTo>
                    <a:pt x="10160" y="2078411"/>
                  </a:lnTo>
                  <a:cubicBezTo>
                    <a:pt x="10160" y="1388994"/>
                    <a:pt x="0" y="365760"/>
                    <a:pt x="0" y="365760"/>
                  </a:cubicBez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Deflate">
                <a:avLst/>
              </a:prstTxWarp>
            </a:bodyPr>
            <a:lstStyle/>
            <a:p>
              <a:pPr algn="ctr"/>
              <a:r>
                <a:rPr lang="zh-CN" altLang="en-US" smtClean="0">
                  <a:solidFill>
                    <a:schemeClr val="tx1"/>
                  </a:solidFill>
                  <a:latin typeface="楷体" panose="02010609060101010101" pitchFamily="49" charset="-122"/>
                  <a:ea typeface="楷体" panose="02010609060101010101" pitchFamily="49" charset="-122"/>
                </a:rPr>
                <a:t> 秒断正误</a:t>
              </a:r>
              <a:endParaRPr lang="zh-CN" altLang="en-US">
                <a:solidFill>
                  <a:schemeClr val="tx1"/>
                </a:solidFill>
                <a:latin typeface="楷体" panose="02010609060101010101" pitchFamily="49" charset="-122"/>
                <a:ea typeface="楷体" panose="02010609060101010101" pitchFamily="49" charset="-122"/>
              </a:endParaRPr>
            </a:p>
          </p:txBody>
        </p:sp>
        <p:sp>
          <p:nvSpPr>
            <p:cNvPr id="20" name="直角三角形 19"/>
            <p:cNvSpPr/>
            <p:nvPr/>
          </p:nvSpPr>
          <p:spPr>
            <a:xfrm rot="16200000">
              <a:off x="1924247" y="1897266"/>
              <a:ext cx="351297" cy="373078"/>
            </a:xfrm>
            <a:prstGeom prst="r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9900920" y="2496185"/>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19" name="文本框 18"/>
          <p:cNvSpPr txBox="1"/>
          <p:nvPr/>
        </p:nvSpPr>
        <p:spPr>
          <a:xfrm>
            <a:off x="9867900" y="3155315"/>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3" name="文本框 2"/>
          <p:cNvSpPr txBox="1"/>
          <p:nvPr/>
        </p:nvSpPr>
        <p:spPr>
          <a:xfrm>
            <a:off x="9919970" y="5380990"/>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4" name="文本框 3"/>
          <p:cNvSpPr txBox="1"/>
          <p:nvPr/>
        </p:nvSpPr>
        <p:spPr>
          <a:xfrm>
            <a:off x="9881870" y="1758315"/>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5" name="文本框 4"/>
          <p:cNvSpPr txBox="1"/>
          <p:nvPr/>
        </p:nvSpPr>
        <p:spPr>
          <a:xfrm>
            <a:off x="9900920" y="3938270"/>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6" name="文本框 5"/>
          <p:cNvSpPr txBox="1"/>
          <p:nvPr/>
        </p:nvSpPr>
        <p:spPr>
          <a:xfrm>
            <a:off x="9881870" y="4676775"/>
            <a:ext cx="659130" cy="547370"/>
          </a:xfrm>
          <a:prstGeom prst="rect">
            <a:avLst/>
          </a:prstGeom>
          <a:noFill/>
          <a:ln w="9525">
            <a:noFill/>
          </a:ln>
        </p:spPr>
        <p:txBody>
          <a:bodyPr wrap="square" lIns="117235" tIns="58618" rIns="117235" bIns="58618" anchor="b" anchorCtr="1">
            <a:spAutoFit/>
          </a:bodyPr>
          <a:lstStyle/>
          <a:p>
            <a:pPr defTabSz="1171575"/>
            <a:r>
              <a:rPr lang="en-US" altLang="zh-CN" sz="2800" b="1">
                <a:solidFill>
                  <a:srgbClr val="FF0000"/>
                </a:solidFill>
                <a:latin typeface="楷体" panose="02010609060101010101" pitchFamily="49" charset="-122"/>
                <a:ea typeface="楷体" panose="02010609060101010101" pitchFamily="49" charset="-122"/>
                <a:cs typeface="Times New Roman" panose="02020603050405020304" charset="0"/>
                <a:sym typeface="+mn-ea"/>
              </a:rPr>
              <a:t>×</a:t>
            </a:r>
            <a:endParaRPr lang="en-US" altLang="zh-CN" sz="2800" b="1">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
        <p:nvSpPr>
          <p:cNvPr id="7" name="椭圆 6"/>
          <p:cNvSpPr/>
          <p:nvPr/>
        </p:nvSpPr>
        <p:spPr>
          <a:xfrm>
            <a:off x="3499485" y="3993515"/>
            <a:ext cx="588010" cy="43624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97885" y="2496185"/>
            <a:ext cx="588010" cy="43624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053320" y="102870"/>
            <a:ext cx="2045335" cy="739140"/>
          </a:xfrm>
          <a:prstGeom prst="rect">
            <a:avLst/>
          </a:prstGeom>
          <a:solidFill>
            <a:srgbClr val="F3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mc:Choice xmlns:p14="http://schemas.microsoft.com/office/powerpoint/2010/main" Requires="p14">
      <p:transition p14:dur="5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after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after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after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after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 grpId="0"/>
      <p:bldP spid="4" grpId="0"/>
      <p:bldP spid="5" grpId="0"/>
      <p:bldP spid="6" grpId="0"/>
      <p:bldP spid="8" grpId="0"/>
      <p:bldP spid="7" grpId="0"/>
    </p:bld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5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5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5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5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5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5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5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6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2.xml><?xml version="1.0" encoding="utf-8"?>
<p:tagLst xmlns:p="http://schemas.openxmlformats.org/presentationml/2006/main">
  <p:tag name="KSO_WM_UNIT_TABLE_BEAUTIFY" val="smartTable{753e6f65-86c3-4e7b-bf5c-71010faf9850}"/>
</p:tagLst>
</file>

<file path=ppt/tags/tag6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4.xml><?xml version="1.0" encoding="utf-8"?>
<p:tagLst xmlns:p="http://schemas.openxmlformats.org/presentationml/2006/main">
  <p:tag name="KSO_WM_UNIT_TABLE_BEAUTIFY" val="smartTable{d6f529d4-437b-4919-b8a7-7e25cbbb01db}"/>
</p:tagLst>
</file>

<file path=ppt/tags/tag6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7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8.xml><?xml version="1.0" encoding="utf-8"?>
<p:tagLst xmlns:p="http://schemas.openxmlformats.org/presentationml/2006/main">
  <p:tag name="KSO_WM_UNIT_TABLE_BEAUTIFY" val="smartTable{e265ed38-5c74-482a-a697-df970cd6ec3f}"/>
</p:tagLst>
</file>

<file path=ppt/tags/tag7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8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1.xml><?xml version="1.0" encoding="utf-8"?>
<p:tagLst xmlns:p="http://schemas.openxmlformats.org/presentationml/2006/main">
  <p:tag name="KSO_WM_UNIT_TABLE_BEAUTIFY" val="smartTable{c673ce81-78eb-4b89-b20b-0a53431ca339}"/>
</p:tagLst>
</file>

<file path=ppt/tags/tag8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9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2.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274</Paragraphs>
  <Slides>35</Slides>
  <Notes>0</Notes>
  <TotalTime>0</TotalTime>
  <HiddenSlides>0</HiddenSlides>
  <MMClips>0</MMClips>
  <ScaleCrop>0</ScaleCrop>
  <HeadingPairs>
    <vt:vector baseType="variant" size="6">
      <vt:variant>
        <vt:lpstr>Fonts used</vt:lpstr>
      </vt:variant>
      <vt:variant>
        <vt:i4>10</vt:i4>
      </vt:variant>
      <vt:variant>
        <vt:lpstr>Theme</vt:lpstr>
      </vt:variant>
      <vt:variant>
        <vt:i4>1</vt:i4>
      </vt:variant>
      <vt:variant>
        <vt:lpstr>Slide Titles</vt:lpstr>
      </vt:variant>
      <vt:variant>
        <vt:i4>35</vt:i4>
      </vt:variant>
    </vt:vector>
  </HeadingPairs>
  <TitlesOfParts>
    <vt:vector baseType="lpstr" size="46">
      <vt:lpstr>Arial</vt:lpstr>
      <vt:lpstr>微软雅黑</vt:lpstr>
      <vt:lpstr>Wingdings</vt:lpstr>
      <vt:lpstr>等线 Light</vt:lpstr>
      <vt:lpstr>等线</vt:lpstr>
      <vt:lpstr>Calibri</vt:lpstr>
      <vt:lpstr>Calibri Light</vt:lpstr>
      <vt:lpstr>楷体</vt:lpstr>
      <vt:lpstr>Times New Roman</vt:lpstr>
      <vt:lpstr>微软雅黑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2021-05-07T20:05:35.310</cp:lastPrinted>
  <dcterms:created xsi:type="dcterms:W3CDTF">2021-05-07T20:05:35Z</dcterms:created>
  <dcterms:modified xsi:type="dcterms:W3CDTF">2021-05-23T23:31:11Z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