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3" r:id="rId2"/>
    <p:sldId id="256" r:id="rId3"/>
    <p:sldId id="262" r:id="rId4"/>
    <p:sldId id="257" r:id="rId5"/>
    <p:sldId id="279" r:id="rId6"/>
    <p:sldId id="280" r:id="rId7"/>
    <p:sldId id="281" r:id="rId8"/>
    <p:sldId id="258" r:id="rId9"/>
    <p:sldId id="259" r:id="rId10"/>
    <p:sldId id="260" r:id="rId11"/>
    <p:sldId id="282" r:id="rId12"/>
    <p:sldId id="261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827B9-07C8-489A-B868-5FE338E931FB}" type="datetimeFigureOut">
              <a:rPr lang="zh-CN" altLang="en-US" smtClean="0"/>
              <a:pPr/>
              <a:t>2021-06-15 Tue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8EF23-4F23-4655-A514-0A12A2D4F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8EF23-4F23-4655-A514-0A12A2D4FAA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8EF23-4F23-4655-A514-0A12A2D4FAA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2021-06-15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2021-06-15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2021-06-15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2021-06-15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2021-06-15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2021-06-15 Tue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2021-06-15 Tue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2021-06-15 Tue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2021-06-15 Tue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2021-06-15 Tue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2021-06-15 Tue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2021-06-15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://5b0988e595225.cdn.sohucs.com/images/20180117/0d47e21c91484691afc2833e28f80994.jpe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134" descr="IMG_256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0" y="0"/>
            <a:ext cx="9144000" cy="7216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3645024"/>
            <a:ext cx="8800281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71600" y="6488668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 smtClean="0">
                <a:solidFill>
                  <a:srgbClr val="FF0000"/>
                </a:solidFill>
              </a:rPr>
              <a:t>组成片段</a:t>
            </a:r>
            <a:r>
              <a:rPr lang="en-US" altLang="zh-CN" b="1" dirty="0" smtClean="0">
                <a:solidFill>
                  <a:srgbClr val="FF0000"/>
                </a:solidFill>
              </a:rPr>
              <a:t>D</a:t>
            </a:r>
            <a:r>
              <a:rPr lang="zh-CN" altLang="zh-CN" b="1" dirty="0" smtClean="0">
                <a:solidFill>
                  <a:srgbClr val="FF0000"/>
                </a:solidFill>
              </a:rPr>
              <a:t>的基本骨架与细胞膜的基本骨架相同的元素是</a:t>
            </a:r>
            <a:r>
              <a:rPr lang="en-US" altLang="zh-CN" b="1" dirty="0" smtClean="0">
                <a:solidFill>
                  <a:srgbClr val="FF0000"/>
                </a:solidFill>
              </a:rPr>
              <a:t>________</a:t>
            </a:r>
            <a:r>
              <a:rPr lang="zh-CN" altLang="zh-CN" b="1" dirty="0" smtClean="0">
                <a:solidFill>
                  <a:srgbClr val="FF0000"/>
                </a:solidFill>
              </a:rPr>
              <a:t>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884368" cy="307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0" y="3212976"/>
          <a:ext cx="8928992" cy="4212828"/>
        </p:xfrm>
        <a:graphic>
          <a:graphicData uri="http://schemas.openxmlformats.org/presentationml/2006/ole">
            <p:oleObj spid="_x0000_s21506" name="文档" r:id="rId4" imgW="11520778" imgH="6714961" progId="Word.Document.8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1052736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 smtClean="0">
                <a:solidFill>
                  <a:srgbClr val="FF0000"/>
                </a:solidFill>
              </a:rPr>
              <a:t>若想在山羊的乳汁中收获上述目的基因的表达产物，则需要将重组质粒导入至山羊的</a:t>
            </a:r>
            <a:r>
              <a:rPr lang="en-US" altLang="zh-CN" b="1" dirty="0" smtClean="0">
                <a:solidFill>
                  <a:srgbClr val="FF0000"/>
                </a:solidFill>
              </a:rPr>
              <a:t>______(</a:t>
            </a:r>
            <a:r>
              <a:rPr lang="zh-CN" altLang="zh-CN" b="1" dirty="0" smtClean="0">
                <a:solidFill>
                  <a:srgbClr val="FF0000"/>
                </a:solidFill>
              </a:rPr>
              <a:t>细胞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r>
              <a:rPr lang="zh-CN" altLang="zh-CN" b="1" dirty="0" smtClean="0">
                <a:solidFill>
                  <a:srgbClr val="FF0000"/>
                </a:solidFill>
              </a:rPr>
              <a:t>中。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568952" cy="55446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323528" y="692696"/>
            <a:ext cx="864096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比较有关的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DNA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酶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（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1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）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DNA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水解酶：能够将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DNA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水解成四种脱氧核苷酸，彻底水解成膦酸、脱氧核糖和含氮碱基  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（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2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）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DNA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解旋酶：能够将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DNA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或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DNA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的某一段解成两条长链，作用的部位是碱基和碱基之间的氢键。注意：使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DNA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解成两条长链的方法除用解旋酶以外，在适当的高温（如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94℃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）、重金属盐的作用下，也可使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DNA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解旋。   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（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3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）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DNA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聚合酶：能将单个的核苷酸通过磷酸二酯键连接成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DNA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长链。  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（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4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）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DNA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连接酶：是通过磷酸二酯键连接双链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DNA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的缺口。注意比较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DNA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聚合酶和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DNA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连接酶的异同点。</a:t>
            </a:r>
            <a:endParaRPr kumimoji="0" lang="zh-CN" altLang="en-US" sz="5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568952" cy="55446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568952" cy="55446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568952" cy="55446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568952" cy="55446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568952" cy="55446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568952" cy="55446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568952" cy="55446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3553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1800" y="548680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基因工程要点梳理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6512" y="1196752"/>
            <a:ext cx="9180512" cy="63709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1.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理论依据：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r>
              <a:rPr lang="en-US" altLang="zh-CN" sz="2400" b="1" dirty="0" smtClean="0">
                <a:solidFill>
                  <a:schemeClr val="bg1"/>
                </a:solidFill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优点： 克服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____________________________________</a:t>
            </a:r>
          </a:p>
          <a:p>
            <a:r>
              <a:rPr lang="en-US" altLang="zh-CN" sz="2400" b="1" dirty="0" smtClean="0">
                <a:solidFill>
                  <a:schemeClr val="bg1"/>
                </a:solidFill>
              </a:rPr>
              <a:t>                 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定向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____________________________________</a:t>
            </a:r>
          </a:p>
          <a:p>
            <a:r>
              <a:rPr lang="en-US" altLang="zh-CN" sz="2400" b="1" dirty="0" smtClean="0">
                <a:solidFill>
                  <a:schemeClr val="bg1"/>
                </a:solidFill>
              </a:rPr>
              <a:t>3.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三种工具、二种工具酶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r>
              <a:rPr lang="en-US" altLang="zh-CN" sz="2400" b="1" dirty="0" smtClean="0">
                <a:solidFill>
                  <a:schemeClr val="bg1"/>
                </a:solidFill>
              </a:rPr>
              <a:t>4.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四大步骤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r>
              <a:rPr lang="en-US" altLang="zh-CN" sz="2400" b="1" dirty="0" smtClean="0">
                <a:solidFill>
                  <a:schemeClr val="bg1"/>
                </a:solidFill>
              </a:rPr>
              <a:t>  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（其中哪一步没有涉及碱基互补配对原则？）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</a:rPr>
              <a:t>（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1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）第一步：获取目的基因的途径有几种？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r>
              <a:rPr lang="en-US" altLang="zh-CN" sz="2400" b="1" dirty="0" smtClean="0">
                <a:solidFill>
                  <a:schemeClr val="bg1"/>
                </a:solidFill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（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）反转录过程需要引物吗？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</a:rPr>
              <a:t>（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）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DNA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连接酶与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DNA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聚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合酶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的区 别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</a:rPr>
              <a:t>（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4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）基因操作的最核心环节是？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</a:rPr>
              <a:t>（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5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）天然质粒能直接用于基因工程吗？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endParaRPr lang="en-US" altLang="zh-CN" sz="2400" b="1" dirty="0" smtClean="0">
              <a:solidFill>
                <a:schemeClr val="bg1"/>
              </a:solidFill>
            </a:endParaRPr>
          </a:p>
          <a:p>
            <a:endParaRPr lang="en-US" altLang="zh-CN" sz="2400" b="1" dirty="0" smtClean="0">
              <a:solidFill>
                <a:schemeClr val="bg1"/>
              </a:solidFill>
            </a:endParaRPr>
          </a:p>
          <a:p>
            <a:endParaRPr lang="en-US" altLang="zh-CN" sz="2400" b="1" dirty="0" smtClean="0">
              <a:solidFill>
                <a:schemeClr val="bg1"/>
              </a:solidFill>
            </a:endParaRPr>
          </a:p>
          <a:p>
            <a:endParaRPr lang="en-US" altLang="zh-CN" sz="2400" b="1" dirty="0" smtClean="0">
              <a:solidFill>
                <a:schemeClr val="bg1"/>
              </a:solidFill>
            </a:endParaRPr>
          </a:p>
          <a:p>
            <a:endParaRPr lang="en-US" altLang="zh-CN" sz="2400" b="1" dirty="0" smtClean="0">
              <a:solidFill>
                <a:schemeClr val="bg1"/>
              </a:solidFill>
            </a:endParaRPr>
          </a:p>
          <a:p>
            <a:endParaRPr lang="en-US" altLang="zh-CN" sz="2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568952" cy="55446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568952" cy="55446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568952" cy="55446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568952" cy="55446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568952" cy="55446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568952" cy="55446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568952" cy="55446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568952" cy="55446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568952" cy="55446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5446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47667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基因工程又叫做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宋体" pitchFamily="2" charset="-122"/>
                <a:cs typeface="Times New Roman" pitchFamily="18" charset="0"/>
              </a:rPr>
              <a:t>DNA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重组技术，蛋白质工程是在它的基础上，延伸出来的第二代基因工程，是包含多学科的综合科技工程领域。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宋体" pitchFamily="2" charset="-122"/>
                <a:cs typeface="Times New Roman" pitchFamily="18" charset="0"/>
              </a:rPr>
              <a:t>1)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基因表达载体的构建是基因工程的核心，包括复制原点、</a:t>
            </a:r>
            <a:r>
              <a:rPr kumimoji="0" lang="zh-CN" altLang="en-US" sz="2400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宋体" pitchFamily="2" charset="-122"/>
                <a:cs typeface="Times New Roman" pitchFamily="18" charset="0"/>
              </a:rPr>
              <a:t>             </a:t>
            </a:r>
            <a:r>
              <a:rPr lang="en-US" altLang="zh-CN" sz="2400" b="1" u="sng" dirty="0" smtClean="0">
                <a:solidFill>
                  <a:schemeClr val="bg1"/>
                </a:solidFill>
                <a:latin typeface="微软雅黑" pitchFamily="34" charset="-122"/>
                <a:ea typeface="宋体" pitchFamily="2" charset="-122"/>
                <a:cs typeface="Times New Roman" pitchFamily="18" charset="0"/>
              </a:rPr>
              <a:t>_________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、目的基因、终止子、标记基因等，其中标记基因的作用是</a:t>
            </a:r>
            <a:r>
              <a:rPr kumimoji="0" lang="zh-CN" altLang="en-US" sz="2400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宋体" pitchFamily="2" charset="-122"/>
                <a:cs typeface="Times New Roman" pitchFamily="18" charset="0"/>
              </a:rPr>
              <a:t>            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。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宋体" pitchFamily="2" charset="-122"/>
                <a:cs typeface="Times New Roman" pitchFamily="18" charset="0"/>
              </a:rPr>
              <a:t>2)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蛋白质的合成过程是按照克里克提出的</a:t>
            </a:r>
            <a:r>
              <a:rPr kumimoji="0" lang="zh-CN" altLang="en-US" sz="2400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宋体" pitchFamily="2" charset="-122"/>
                <a:cs typeface="Times New Roman" pitchFamily="18" charset="0"/>
              </a:rPr>
              <a:t>            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进行的。基因工程原则上只能生产</a:t>
            </a:r>
            <a:r>
              <a:rPr lang="en-US" altLang="zh-CN" sz="2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____________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的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蛋白质；蛋白质工程可制造新的蛋白质，它的基本途径是：从预期蛋白质的功能出发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宋体" pitchFamily="2" charset="-122"/>
                <a:cs typeface="Times New Roman" pitchFamily="18" charset="0"/>
              </a:rPr>
              <a:t>→</a:t>
            </a:r>
            <a:r>
              <a:rPr kumimoji="0" lang="zh-CN" altLang="en-US" sz="2400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400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宋体" pitchFamily="2" charset="-122"/>
                <a:cs typeface="Times New Roman" pitchFamily="18" charset="0"/>
              </a:rPr>
              <a:t>______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宋体" pitchFamily="2" charset="-122"/>
                <a:cs typeface="Times New Roman" pitchFamily="18" charset="0"/>
              </a:rPr>
              <a:t>→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推测应有的氨基酸序列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宋体" pitchFamily="2" charset="-122"/>
                <a:cs typeface="Times New Roman" pitchFamily="18" charset="0"/>
              </a:rPr>
              <a:t>→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找到相对应的脱氧核苷酸序列（基因）。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宋体" pitchFamily="2" charset="-122"/>
                <a:cs typeface="Times New Roman" pitchFamily="18" charset="0"/>
              </a:rPr>
              <a:t>3)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上述过程设计的脱氧核苷酸序列（基因）</a:t>
            </a:r>
            <a:r>
              <a:rPr kumimoji="0" lang="zh-CN" altLang="en-US" sz="2400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宋体" pitchFamily="2" charset="-122"/>
                <a:cs typeface="Times New Roman" pitchFamily="18" charset="0"/>
              </a:rPr>
              <a:t>         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（填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ea typeface="宋体" pitchFamily="2" charset="-122"/>
                <a:cs typeface="Times New Roman" pitchFamily="18" charset="0"/>
              </a:rPr>
              <a:t>“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是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ea typeface="宋体" pitchFamily="2" charset="-122"/>
                <a:cs typeface="Times New Roman" pitchFamily="18" charset="0"/>
              </a:rPr>
              <a:t>”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或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ea typeface="宋体" pitchFamily="2" charset="-122"/>
                <a:cs typeface="Times New Roman" pitchFamily="18" charset="0"/>
              </a:rPr>
              <a:t>“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不是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ea typeface="宋体" pitchFamily="2" charset="-122"/>
                <a:cs typeface="Times New Roman" pitchFamily="18" charset="0"/>
              </a:rPr>
              <a:t>”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）唯一的，理由是</a:t>
            </a:r>
            <a:r>
              <a:rPr kumimoji="0" lang="zh-CN" altLang="en-US" sz="2400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宋体" pitchFamily="2" charset="-122"/>
                <a:cs typeface="Times New Roman" pitchFamily="18" charset="0"/>
              </a:rPr>
              <a:t>          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。</a:t>
            </a:r>
            <a:endParaRPr kumimoji="0" lang="zh-CN" altLang="en-US" sz="4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5013176"/>
            <a:ext cx="7776864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568952" cy="55446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980728"/>
            <a:ext cx="6592073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6_4"/>
          <p:cNvPicPr>
            <a:picLocks noChangeAspect="1"/>
          </p:cNvPicPr>
          <p:nvPr/>
        </p:nvPicPr>
        <p:blipFill>
          <a:blip r:embed="rId3" cstate="print"/>
          <a:srcRect b="26784"/>
          <a:stretch>
            <a:fillRect/>
          </a:stretch>
        </p:blipFill>
        <p:spPr>
          <a:xfrm>
            <a:off x="1415416" y="1132841"/>
            <a:ext cx="4496276" cy="50285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133" name="Oval 5"/>
          <p:cNvSpPr/>
          <p:nvPr/>
        </p:nvSpPr>
        <p:spPr>
          <a:xfrm>
            <a:off x="1552099" y="2946400"/>
            <a:ext cx="477203" cy="631190"/>
          </a:xfrm>
          <a:prstGeom prst="ellipse">
            <a:avLst/>
          </a:prstGeom>
          <a:noFill/>
          <a:ln w="571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134" name="Text Box 6"/>
          <p:cNvSpPr txBox="1"/>
          <p:nvPr/>
        </p:nvSpPr>
        <p:spPr>
          <a:xfrm>
            <a:off x="-62627" y="2362836"/>
            <a:ext cx="1809750" cy="107721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Arial" panose="020B0604020202020204" pitchFamily="34" charset="0"/>
                <a:ea typeface="华文新魏" pitchFamily="2" charset="-122"/>
              </a:rPr>
              <a:t>磷酸二酯键</a:t>
            </a:r>
          </a:p>
        </p:txBody>
      </p:sp>
      <p:sp>
        <p:nvSpPr>
          <p:cNvPr id="10245" name="Rectangle 7"/>
          <p:cNvSpPr/>
          <p:nvPr/>
        </p:nvSpPr>
        <p:spPr>
          <a:xfrm>
            <a:off x="549593" y="236221"/>
            <a:ext cx="8545354" cy="132343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latin typeface="Arial" panose="020B0604020202020204" pitchFamily="34" charset="0"/>
              </a:rPr>
              <a:t>切割特定部位的两个核苷酸之间的</a:t>
            </a:r>
            <a:r>
              <a:rPr lang="zh-CN" altLang="en-US" sz="4000" b="1" dirty="0">
                <a:solidFill>
                  <a:schemeClr val="accent2"/>
                </a:solidFill>
                <a:latin typeface="Arial" panose="020B0604020202020204" pitchFamily="34" charset="0"/>
              </a:rPr>
              <a:t>磷酸二酯键</a:t>
            </a:r>
            <a:r>
              <a:rPr lang="zh-CN" altLang="en-US" sz="4000" b="1" dirty="0">
                <a:latin typeface="Arial" panose="020B0604020202020204" pitchFamily="34" charset="0"/>
              </a:rPr>
              <a:t>。</a:t>
            </a:r>
          </a:p>
        </p:txBody>
      </p:sp>
      <p:graphicFrame>
        <p:nvGraphicFramePr>
          <p:cNvPr id="4" name="对象 3"/>
          <p:cNvGraphicFramePr>
            <a:graphicFrameLocks/>
          </p:cNvGraphicFramePr>
          <p:nvPr/>
        </p:nvGraphicFramePr>
        <p:xfrm>
          <a:off x="6163152" y="1327150"/>
          <a:ext cx="1951196" cy="5029200"/>
        </p:xfrm>
        <a:graphic>
          <a:graphicData uri="http://schemas.openxmlformats.org/presentationml/2006/ole">
            <p:oleObj spid="_x0000_s2050" r:id="rId4" imgW="1800476" imgH="3495238" progId="PBrush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bldLvl="0" animBg="1"/>
      <p:bldP spid="481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76" name="Text Box 12"/>
          <p:cNvSpPr txBox="1">
            <a:spLocks noChangeArrowheads="1"/>
          </p:cNvSpPr>
          <p:nvPr/>
        </p:nvSpPr>
        <p:spPr bwMode="auto">
          <a:xfrm>
            <a:off x="7164388" y="479425"/>
            <a:ext cx="1835150" cy="107791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+mn-ea"/>
              </a:rPr>
              <a:t>目的基因插入位点</a:t>
            </a:r>
          </a:p>
        </p:txBody>
      </p:sp>
      <p:sp>
        <p:nvSpPr>
          <p:cNvPr id="472077" name="Text Box 13"/>
          <p:cNvSpPr txBox="1">
            <a:spLocks noChangeArrowheads="1"/>
          </p:cNvSpPr>
          <p:nvPr/>
        </p:nvSpPr>
        <p:spPr bwMode="auto">
          <a:xfrm>
            <a:off x="323850" y="1620838"/>
            <a:ext cx="1944688" cy="58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sym typeface="+mn-ea"/>
              </a:rPr>
              <a:t>标记基因</a:t>
            </a:r>
          </a:p>
        </p:txBody>
      </p:sp>
      <p:pic>
        <p:nvPicPr>
          <p:cNvPr id="4505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413" y="188913"/>
            <a:ext cx="4552950" cy="446405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 cstate="print">
            <a:lum bright="-38000" contrast="66000"/>
          </a:blip>
          <a:srcRect t="69850"/>
          <a:stretch>
            <a:fillRect/>
          </a:stretch>
        </p:blipFill>
        <p:spPr bwMode="auto">
          <a:xfrm>
            <a:off x="323850" y="5005388"/>
            <a:ext cx="8496300" cy="108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1044575" y="6021388"/>
            <a:ext cx="5616575" cy="0"/>
          </a:xfrm>
          <a:prstGeom prst="line">
            <a:avLst/>
          </a:prstGeom>
          <a:noFill/>
          <a:ln w="76200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76" grpId="0" animBg="1"/>
      <p:bldP spid="47207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Box 1"/>
          <p:cNvSpPr txBox="1">
            <a:spLocks noChangeArrowheads="1"/>
          </p:cNvSpPr>
          <p:nvPr/>
        </p:nvSpPr>
        <p:spPr bwMode="auto">
          <a:xfrm>
            <a:off x="323850" y="549275"/>
            <a:ext cx="860425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下列关于基因工程中有关酶的叙述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正确的是　</a:t>
            </a:r>
          </a:p>
          <a:p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A.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限制酶能识别特定的核糖核苷酸序列</a:t>
            </a:r>
          </a:p>
          <a:p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B.DNA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连接酶可恢复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DNA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分子中的氢键</a:t>
            </a:r>
          </a:p>
          <a:p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C.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不同的限制酶可能会产生相同的黏性末端</a:t>
            </a:r>
          </a:p>
          <a:p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D.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在基因工程中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,DNA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聚合酶可替代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DNA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连接酶</a:t>
            </a:r>
          </a:p>
          <a:p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7019925" y="4365625"/>
            <a:ext cx="752475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880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76672"/>
            <a:ext cx="6818672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0" y="188640"/>
          <a:ext cx="8748463" cy="2678781"/>
        </p:xfrm>
        <a:graphic>
          <a:graphicData uri="http://schemas.openxmlformats.org/presentationml/2006/ole">
            <p:oleObj spid="_x0000_s17410" name="Microsoft Word 97-2003" r:id="rId3" imgW="11555523" imgH="3890806" progId="Word.Document.8">
              <p:embed/>
            </p:oleObj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0" y="2780928"/>
          <a:ext cx="7806648" cy="1800200"/>
        </p:xfrm>
        <a:graphic>
          <a:graphicData uri="http://schemas.openxmlformats.org/presentationml/2006/ole">
            <p:oleObj spid="_x0000_s17411" name="文档" r:id="rId4" imgW="11573337" imgH="2655815" progId="Word.Document.8">
              <p:embed/>
            </p:oleObj>
          </a:graphicData>
        </a:graphic>
      </p:graphicFrame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280384"/>
            <a:ext cx="9144000" cy="267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568952" cy="554461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431800" y="692151"/>
          <a:ext cx="8022332" cy="3384922"/>
        </p:xfrm>
        <a:graphic>
          <a:graphicData uri="http://schemas.openxmlformats.org/presentationml/2006/ole">
            <p:oleObj spid="_x0000_s19458" name="文档" r:id="rId4" imgW="11520778" imgH="4860895" progId="Word.Document.8">
              <p:embed/>
            </p:oleObj>
          </a:graphicData>
        </a:graphic>
      </p:graphicFrame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4221088"/>
            <a:ext cx="8712968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747</Words>
  <Application>Microsoft Office PowerPoint</Application>
  <PresentationFormat>全屏显示(4:3)</PresentationFormat>
  <Paragraphs>396</Paragraphs>
  <Slides>28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1" baseType="lpstr">
      <vt:lpstr>Office 主题</vt:lpstr>
      <vt:lpstr>Microsoft Word 97-2003</vt:lpstr>
      <vt:lpstr>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6</cp:revision>
  <dcterms:modified xsi:type="dcterms:W3CDTF">2021-06-15T01:46:08Z</dcterms:modified>
</cp:coreProperties>
</file>