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5075-8DC5-4F33-9161-BF03499C7973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3F85-8D8A-4A34-BCD1-9FC108FB5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6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5075-8DC5-4F33-9161-BF03499C7973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3F85-8D8A-4A34-BCD1-9FC108FB5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4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5075-8DC5-4F33-9161-BF03499C7973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3F85-8D8A-4A34-BCD1-9FC108FB5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4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5075-8DC5-4F33-9161-BF03499C7973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3F85-8D8A-4A34-BCD1-9FC108FB5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0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5075-8DC5-4F33-9161-BF03499C7973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3F85-8D8A-4A34-BCD1-9FC108FB5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4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5075-8DC5-4F33-9161-BF03499C7973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3F85-8D8A-4A34-BCD1-9FC108FB5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1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5075-8DC5-4F33-9161-BF03499C7973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3F85-8D8A-4A34-BCD1-9FC108FB5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0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5075-8DC5-4F33-9161-BF03499C7973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3F85-8D8A-4A34-BCD1-9FC108FB5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13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5075-8DC5-4F33-9161-BF03499C7973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3F85-8D8A-4A34-BCD1-9FC108FB5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6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5075-8DC5-4F33-9161-BF03499C7973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3F85-8D8A-4A34-BCD1-9FC108FB5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27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5075-8DC5-4F33-9161-BF03499C7973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3F85-8D8A-4A34-BCD1-9FC108FB5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3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C5075-8DC5-4F33-9161-BF03499C7973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C3F85-8D8A-4A34-BCD1-9FC108FB5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1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779215" y="1726269"/>
            <a:ext cx="8633570" cy="4605161"/>
            <a:chOff x="2386738" y="1468951"/>
            <a:chExt cx="8633570" cy="4605161"/>
          </a:xfrm>
        </p:grpSpPr>
        <p:sp>
          <p:nvSpPr>
            <p:cNvPr id="3" name="TextBox 2"/>
            <p:cNvSpPr txBox="1"/>
            <p:nvPr/>
          </p:nvSpPr>
          <p:spPr>
            <a:xfrm>
              <a:off x="6989217" y="1589640"/>
              <a:ext cx="3367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#1 (BHM) - </a:t>
              </a:r>
              <a:r>
                <a:rPr lang="en-GB" b="1" dirty="0"/>
                <a:t>Solo Travelers (25–40)</a:t>
              </a:r>
              <a:endParaRPr lang="en-US" b="1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386738" y="5427781"/>
              <a:ext cx="7861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Other Potential Markets - 	#7 Travel Influencers, #8 Adventure Tour Operators,</a:t>
              </a:r>
            </a:p>
            <a:p>
              <a:r>
                <a:rPr lang="en-US" b="1" dirty="0"/>
                <a:t>			#9 Expat Communities, #10 Elder Solo Travelers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33282" y="3599563"/>
              <a:ext cx="2139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#5 - Luxury Travelers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833282" y="4030385"/>
              <a:ext cx="2749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#6 - University Travel Clubs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33282" y="3168741"/>
              <a:ext cx="318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#4 - Corporate Retreat Planners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33282" y="2737919"/>
              <a:ext cx="3123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#3 - Small Group Travelers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833282" y="2307097"/>
              <a:ext cx="2053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#2 - Digital Nomads</a:t>
              </a:r>
            </a:p>
          </p:txBody>
        </p:sp>
        <p:sp>
          <p:nvSpPr>
            <p:cNvPr id="10" name="Oval 9"/>
            <p:cNvSpPr/>
            <p:nvPr/>
          </p:nvSpPr>
          <p:spPr>
            <a:xfrm flipV="1">
              <a:off x="3938951" y="4552125"/>
              <a:ext cx="801861" cy="814705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flipV="1">
              <a:off x="5104228" y="4552125"/>
              <a:ext cx="801861" cy="814705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flipV="1">
              <a:off x="6255427" y="4552125"/>
              <a:ext cx="801861" cy="814705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flipV="1">
              <a:off x="7448839" y="4552125"/>
              <a:ext cx="801861" cy="814705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flipV="1">
              <a:off x="4534483" y="3533387"/>
              <a:ext cx="801861" cy="814705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flipV="1">
              <a:off x="5685690" y="3533387"/>
              <a:ext cx="801861" cy="814705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 flipV="1">
              <a:off x="6865029" y="3533387"/>
              <a:ext cx="801861" cy="814705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flipV="1">
              <a:off x="5118295" y="2499415"/>
              <a:ext cx="801861" cy="814705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 flipV="1">
              <a:off x="6241362" y="2499415"/>
              <a:ext cx="801861" cy="814705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flipV="1">
              <a:off x="5648180" y="1468951"/>
              <a:ext cx="801861" cy="814705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02087" y="1645471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#1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77081" y="2675935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#2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00148" y="2675935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#3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93269" y="3709907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#4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44476" y="3709907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#5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023815" y="3709907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#6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91951" y="4728645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#7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57228" y="4728645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#8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08427" y="4728645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#9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26604" y="4728645"/>
              <a:ext cx="6495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#10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48839" y="1988233"/>
              <a:ext cx="309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Follow-On Market Candidates:</a:t>
              </a:r>
            </a:p>
          </p:txBody>
        </p:sp>
      </p:grpSp>
      <p:sp>
        <p:nvSpPr>
          <p:cNvPr id="34" name="Title 33"/>
          <p:cNvSpPr>
            <a:spLocks noGrp="1"/>
          </p:cNvSpPr>
          <p:nvPr>
            <p:ph type="title"/>
          </p:nvPr>
        </p:nvSpPr>
        <p:spPr>
          <a:xfrm>
            <a:off x="795996" y="12597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Plan for Follow-on Markets</a:t>
            </a:r>
          </a:p>
        </p:txBody>
      </p:sp>
    </p:spTree>
    <p:extLst>
      <p:ext uri="{BB962C8B-B14F-4D97-AF65-F5344CB8AC3E}">
        <p14:creationId xmlns:p14="http://schemas.microsoft.com/office/powerpoint/2010/main" val="107304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208763" y="517101"/>
            <a:ext cx="10266927" cy="5412851"/>
            <a:chOff x="1208763" y="517101"/>
            <a:chExt cx="10266927" cy="5412851"/>
          </a:xfrm>
        </p:grpSpPr>
        <p:grpSp>
          <p:nvGrpSpPr>
            <p:cNvPr id="22" name="Group 21"/>
            <p:cNvGrpSpPr/>
            <p:nvPr/>
          </p:nvGrpSpPr>
          <p:grpSpPr>
            <a:xfrm>
              <a:off x="1208763" y="517101"/>
              <a:ext cx="6336155" cy="5412851"/>
              <a:chOff x="2529026" y="177581"/>
              <a:chExt cx="6336155" cy="5412851"/>
            </a:xfrm>
          </p:grpSpPr>
          <p:sp>
            <p:nvSpPr>
              <p:cNvPr id="10" name="Oval 9"/>
              <p:cNvSpPr/>
              <p:nvPr/>
            </p:nvSpPr>
            <p:spPr>
              <a:xfrm flipV="1">
                <a:off x="2529026" y="4775727"/>
                <a:ext cx="801861" cy="8147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 flipV="1">
                <a:off x="4423590" y="4712848"/>
                <a:ext cx="801861" cy="81470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 flipV="1">
                <a:off x="6480117" y="4775722"/>
                <a:ext cx="801861" cy="81470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 flipV="1">
                <a:off x="8063320" y="4763147"/>
                <a:ext cx="801861" cy="8147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 flipV="1">
                <a:off x="3376036" y="3404894"/>
                <a:ext cx="801861" cy="8147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 flipV="1">
                <a:off x="5269104" y="3404888"/>
                <a:ext cx="801861" cy="81470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 flipV="1">
                <a:off x="7290900" y="3379739"/>
                <a:ext cx="801861" cy="81470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 flipV="1">
                <a:off x="4362214" y="2031401"/>
                <a:ext cx="801861" cy="8147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 flipV="1">
                <a:off x="6252290" y="2018821"/>
                <a:ext cx="801861" cy="81470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 flipV="1">
                <a:off x="5269317" y="623692"/>
                <a:ext cx="801861" cy="8147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423224" y="800212"/>
                <a:ext cx="494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#1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502848" y="2195347"/>
                <a:ext cx="4939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#2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418072" y="2195341"/>
                <a:ext cx="4939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#3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516671" y="3581414"/>
                <a:ext cx="4939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#4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434886" y="3581408"/>
                <a:ext cx="4939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#5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456683" y="3568834"/>
                <a:ext cx="4939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#6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682235" y="4952247"/>
                <a:ext cx="4939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#7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601946" y="4889368"/>
                <a:ext cx="4939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#8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608178" y="4952242"/>
                <a:ext cx="4939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#9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141085" y="4939667"/>
                <a:ext cx="6499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#10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 rot="17990334">
                <a:off x="1114920" y="3046659"/>
                <a:ext cx="360094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/>
                  <a:t>New products for</a:t>
                </a:r>
              </a:p>
              <a:p>
                <a:pPr algn="ctr"/>
                <a:r>
                  <a:rPr lang="en-US" sz="2000" b="1" dirty="0"/>
                  <a:t>Beachhead (#1) target customer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 rot="3283362">
                <a:off x="5436456" y="2496184"/>
                <a:ext cx="50988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New customers for same base product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 rot="17980218">
                <a:off x="3342993" y="3920129"/>
                <a:ext cx="24673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/>
                  <a:t>New products</a:t>
                </a:r>
              </a:p>
              <a:p>
                <a:pPr algn="ctr"/>
                <a:r>
                  <a:rPr lang="en-US" sz="1400" b="1" dirty="0"/>
                  <a:t>For market #3 target customer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 rot="17980218">
                <a:off x="5652878" y="4547559"/>
                <a:ext cx="106952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/>
                  <a:t>New product for</a:t>
                </a:r>
              </a:p>
              <a:p>
                <a:pPr algn="ctr"/>
                <a:r>
                  <a:rPr lang="en-US" sz="1000" b="1" dirty="0"/>
                  <a:t>market #6</a:t>
                </a:r>
              </a:p>
              <a:p>
                <a:pPr algn="ctr"/>
                <a:r>
                  <a:rPr lang="en-US" sz="1000" b="1" dirty="0"/>
                  <a:t>target customer</a:t>
                </a:r>
              </a:p>
            </p:txBody>
          </p:sp>
          <p:sp>
            <p:nvSpPr>
              <p:cNvPr id="20" name="Down Arrow 19"/>
              <p:cNvSpPr/>
              <p:nvPr/>
            </p:nvSpPr>
            <p:spPr>
              <a:xfrm rot="1941260">
                <a:off x="4931026" y="1361135"/>
                <a:ext cx="504973" cy="738090"/>
              </a:xfrm>
              <a:prstGeom prst="downArrow">
                <a:avLst/>
              </a:prstGeom>
              <a:solidFill>
                <a:schemeClr val="accent6">
                  <a:lumMod val="40000"/>
                  <a:lumOff val="60000"/>
                  <a:alpha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Down Arrow 38"/>
              <p:cNvSpPr/>
              <p:nvPr/>
            </p:nvSpPr>
            <p:spPr>
              <a:xfrm rot="1941260">
                <a:off x="4014641" y="2771017"/>
                <a:ext cx="504973" cy="738090"/>
              </a:xfrm>
              <a:prstGeom prst="downArrow">
                <a:avLst/>
              </a:prstGeom>
              <a:solidFill>
                <a:schemeClr val="accent6">
                  <a:lumMod val="40000"/>
                  <a:lumOff val="60000"/>
                  <a:alpha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Down Arrow 39"/>
              <p:cNvSpPr/>
              <p:nvPr/>
            </p:nvSpPr>
            <p:spPr>
              <a:xfrm rot="1941260">
                <a:off x="3071597" y="4154250"/>
                <a:ext cx="504973" cy="738090"/>
              </a:xfrm>
              <a:prstGeom prst="downArrow">
                <a:avLst/>
              </a:prstGeom>
              <a:solidFill>
                <a:schemeClr val="accent6">
                  <a:lumMod val="40000"/>
                  <a:lumOff val="60000"/>
                  <a:alpha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Down Arrow 40"/>
              <p:cNvSpPr/>
              <p:nvPr/>
            </p:nvSpPr>
            <p:spPr>
              <a:xfrm rot="19141425">
                <a:off x="5900732" y="1412936"/>
                <a:ext cx="504973" cy="738090"/>
              </a:xfrm>
              <a:prstGeom prst="downArrow">
                <a:avLst/>
              </a:prstGeom>
              <a:solidFill>
                <a:schemeClr val="accent4">
                  <a:lumMod val="40000"/>
                  <a:lumOff val="60000"/>
                  <a:alpha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Down Arrow 41"/>
              <p:cNvSpPr/>
              <p:nvPr/>
            </p:nvSpPr>
            <p:spPr>
              <a:xfrm rot="2282130">
                <a:off x="5889671" y="2797669"/>
                <a:ext cx="504973" cy="738090"/>
              </a:xfrm>
              <a:prstGeom prst="downArrow">
                <a:avLst/>
              </a:prstGeom>
              <a:solidFill>
                <a:schemeClr val="accent4">
                  <a:lumMod val="40000"/>
                  <a:lumOff val="60000"/>
                  <a:alpha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Down Arrow 42"/>
              <p:cNvSpPr/>
              <p:nvPr/>
            </p:nvSpPr>
            <p:spPr>
              <a:xfrm rot="2119869">
                <a:off x="4996921" y="4130602"/>
                <a:ext cx="504973" cy="738090"/>
              </a:xfrm>
              <a:prstGeom prst="downArrow">
                <a:avLst/>
              </a:prstGeom>
              <a:solidFill>
                <a:schemeClr val="accent4">
                  <a:lumMod val="40000"/>
                  <a:lumOff val="60000"/>
                  <a:alpha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Down Arrow 43"/>
              <p:cNvSpPr/>
              <p:nvPr/>
            </p:nvSpPr>
            <p:spPr>
              <a:xfrm rot="19141425">
                <a:off x="6945880" y="2759945"/>
                <a:ext cx="504973" cy="738090"/>
              </a:xfrm>
              <a:prstGeom prst="downArrow">
                <a:avLst/>
              </a:prstGeom>
              <a:solidFill>
                <a:schemeClr val="accent5">
                  <a:lumMod val="40000"/>
                  <a:lumOff val="60000"/>
                  <a:alpha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Down Arrow 44"/>
              <p:cNvSpPr/>
              <p:nvPr/>
            </p:nvSpPr>
            <p:spPr>
              <a:xfrm rot="2028670">
                <a:off x="7010262" y="4132104"/>
                <a:ext cx="504973" cy="738090"/>
              </a:xfrm>
              <a:prstGeom prst="downArrow">
                <a:avLst/>
              </a:prstGeom>
              <a:solidFill>
                <a:schemeClr val="accent5">
                  <a:lumMod val="40000"/>
                  <a:lumOff val="60000"/>
                  <a:alpha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Down Arrow 45"/>
              <p:cNvSpPr/>
              <p:nvPr/>
            </p:nvSpPr>
            <p:spPr>
              <a:xfrm rot="19142592">
                <a:off x="7803932" y="4183904"/>
                <a:ext cx="504973" cy="738090"/>
              </a:xfrm>
              <a:prstGeom prst="downArrow">
                <a:avLst/>
              </a:prstGeom>
              <a:solidFill>
                <a:schemeClr val="accent2">
                  <a:lumMod val="75000"/>
                  <a:alpha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8336518" y="767065"/>
              <a:ext cx="3139172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#1 (Beachhead Market):</a:t>
              </a:r>
            </a:p>
            <a:p>
              <a:r>
                <a:rPr lang="en-GB" b="1" dirty="0"/>
                <a:t>Solo Travelers (25–40)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Follow-on Markets:</a:t>
              </a:r>
            </a:p>
            <a:p>
              <a:r>
                <a:rPr lang="en-US" dirty="0"/>
                <a:t>#2: </a:t>
              </a:r>
              <a:r>
                <a:rPr lang="en-US" b="1" dirty="0"/>
                <a:t>Digital Nomads</a:t>
              </a:r>
              <a:endParaRPr lang="en-US" dirty="0"/>
            </a:p>
            <a:p>
              <a:r>
                <a:rPr lang="en-US" dirty="0"/>
                <a:t>#3: </a:t>
              </a:r>
              <a:r>
                <a:rPr lang="en-US" b="1" dirty="0"/>
                <a:t>Small Group Travelers</a:t>
              </a:r>
              <a:endParaRPr lang="en-US" dirty="0"/>
            </a:p>
            <a:p>
              <a:r>
                <a:rPr lang="en-US" dirty="0"/>
                <a:t>#4: </a:t>
              </a:r>
              <a:r>
                <a:rPr lang="en-US" b="1" dirty="0"/>
                <a:t>Corporate Retreat Planners</a:t>
              </a:r>
              <a:endParaRPr lang="en-US" dirty="0"/>
            </a:p>
            <a:p>
              <a:r>
                <a:rPr lang="en-US" dirty="0"/>
                <a:t>#5: </a:t>
              </a:r>
              <a:r>
                <a:rPr lang="en-US" b="1" dirty="0"/>
                <a:t>Luxury Travelers</a:t>
              </a:r>
              <a:endParaRPr lang="en-US" dirty="0"/>
            </a:p>
            <a:p>
              <a:r>
                <a:rPr lang="en-US" dirty="0"/>
                <a:t>#6: </a:t>
              </a:r>
              <a:r>
                <a:rPr lang="en-US" b="1" dirty="0"/>
                <a:t>University Travel Clubs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Additional markets:</a:t>
              </a:r>
            </a:p>
            <a:p>
              <a:r>
                <a:rPr lang="en-US" dirty="0"/>
                <a:t>#7:</a:t>
              </a:r>
              <a:r>
                <a:rPr lang="en-US" b="1" dirty="0"/>
                <a:t> Travel Influencers</a:t>
              </a:r>
              <a:endParaRPr lang="en-US" dirty="0"/>
            </a:p>
            <a:p>
              <a:r>
                <a:rPr lang="en-US" dirty="0"/>
                <a:t>#8:</a:t>
              </a:r>
              <a:r>
                <a:rPr lang="en-US" b="1" dirty="0"/>
                <a:t> Adventure Tour Operators</a:t>
              </a:r>
              <a:endParaRPr lang="en-US" dirty="0"/>
            </a:p>
            <a:p>
              <a:r>
                <a:rPr lang="en-US" dirty="0"/>
                <a:t>#9:</a:t>
              </a:r>
              <a:r>
                <a:rPr lang="en-US" b="1" dirty="0"/>
                <a:t> Expat Communities</a:t>
              </a:r>
              <a:endParaRPr lang="en-US" dirty="0"/>
            </a:p>
            <a:p>
              <a:r>
                <a:rPr lang="en-US" dirty="0"/>
                <a:t>#10:</a:t>
              </a:r>
              <a:r>
                <a:rPr lang="en-US" b="1" dirty="0"/>
                <a:t> Elder Solo Travelers</a:t>
              </a:r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1733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5414</TotalTime>
  <Words>214</Words>
  <Application>Microsoft Office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Plan for Follow-on Markets</vt:lpstr>
      <vt:lpstr>PowerPoint Presentation</vt:lpstr>
    </vt:vector>
  </TitlesOfParts>
  <Company>MIT Sloan School of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Sloan Technology Services</dc:creator>
  <cp:lastModifiedBy>Marios Antreou</cp:lastModifiedBy>
  <cp:revision>19</cp:revision>
  <dcterms:created xsi:type="dcterms:W3CDTF">2016-08-19T14:54:03Z</dcterms:created>
  <dcterms:modified xsi:type="dcterms:W3CDTF">2025-04-09T13:54:14Z</dcterms:modified>
</cp:coreProperties>
</file>