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9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1AA3-15CA-78C4-A619-CF84DAF27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39AF0-AF54-247B-FA83-FE086AB29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860A1-DC9E-99A3-FADD-199A1E88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DC-9287-4C3B-A552-3C3A912B7B6E}" type="datetimeFigureOut">
              <a:rPr lang="en-CY" smtClean="0"/>
              <a:t>23/03/2025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A4E57-8BD1-2686-308B-B9955033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FAC7F-5EF1-A934-EC88-34AE4ABA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F4F2-9BE2-42C3-BFBC-8F74D640ED6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86826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D522-4BDE-4A12-E395-02D1126F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70EDD-F592-F82A-8EC2-C43358164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D4C0A-3ACE-ED38-B8EB-08613547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DC-9287-4C3B-A552-3C3A912B7B6E}" type="datetimeFigureOut">
              <a:rPr lang="en-CY" smtClean="0"/>
              <a:t>23/03/2025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94719-D733-C4F7-5E22-B945A7AC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3221-2843-2547-E5B7-1C919BA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F4F2-9BE2-42C3-BFBC-8F74D640ED6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27374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84BDB-7154-FD29-9538-10467A7E9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EC63F-3502-BA03-C0DC-B552554C0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EDD73-C6EF-6A56-9983-B8B25674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DC-9287-4C3B-A552-3C3A912B7B6E}" type="datetimeFigureOut">
              <a:rPr lang="en-CY" smtClean="0"/>
              <a:t>23/03/2025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D924F-8B0E-92A3-9108-967484F7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26BF-BDC2-7568-B58D-891BBB1D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F4F2-9BE2-42C3-BFBC-8F74D640ED6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32498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096F-17B2-0995-1A7F-A342C50A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10A7-B78C-23BF-B3FA-59A943ED6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A1E00-E9B0-7239-8F76-9A7D3827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DC-9287-4C3B-A552-3C3A912B7B6E}" type="datetimeFigureOut">
              <a:rPr lang="en-CY" smtClean="0"/>
              <a:t>23/03/2025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D65D5-076A-2089-A974-28AF5C60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3D0D1-C64F-7829-094A-DCD64896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F4F2-9BE2-42C3-BFBC-8F74D640ED6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61099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5C0E-D506-5040-21D5-2F4DD82B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24D34-5CEF-2CF1-EA07-52C7DEA27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10F24-AE74-2A9C-90B3-802589DD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DC-9287-4C3B-A552-3C3A912B7B6E}" type="datetimeFigureOut">
              <a:rPr lang="en-CY" smtClean="0"/>
              <a:t>23/03/2025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1D880-7220-420C-933F-F60D73AB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D70C-A31A-C4CD-14FA-4BF88169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F4F2-9BE2-42C3-BFBC-8F74D640ED6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521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0D5D-078D-6D86-35C0-1A672E7B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ADE7-5216-56DE-D140-9C70FE58A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1C6D4-5DAE-D9D1-8B03-55A245196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188C8-BD4B-28B6-139C-3E6716F1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DC-9287-4C3B-A552-3C3A912B7B6E}" type="datetimeFigureOut">
              <a:rPr lang="en-CY" smtClean="0"/>
              <a:t>23/03/2025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03B0C-5771-DC6A-E6E8-92FC962C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C4F5B-4835-6715-7610-C2BC3ADB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F4F2-9BE2-42C3-BFBC-8F74D640ED6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39452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AC39-EE11-7017-2853-D8F8556D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ADFB-E304-C4B6-2C22-D2CC3E7F8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1273A-3ACF-CE5E-88E8-D42368E4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6CB45-33E1-88FE-D8EC-E6A481E2A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142C7-237A-CCDF-28C9-1C7717C44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8105C-B9FF-2B28-8F9F-5EDF3605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DC-9287-4C3B-A552-3C3A912B7B6E}" type="datetimeFigureOut">
              <a:rPr lang="en-CY" smtClean="0"/>
              <a:t>23/03/2025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52960-D148-4407-D689-289B01BB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A7833-B0BE-2578-A453-1C8E75F7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F4F2-9BE2-42C3-BFBC-8F74D640ED6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34927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DB9C-F444-D2CC-F009-FEC07E3F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6605C-8679-CD67-8AFC-0A67701A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DC-9287-4C3B-A552-3C3A912B7B6E}" type="datetimeFigureOut">
              <a:rPr lang="en-CY" smtClean="0"/>
              <a:t>23/03/2025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0FFEB-2180-F1C5-3FB3-726A619A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F8855-DF87-FD26-F372-3D0AE936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F4F2-9BE2-42C3-BFBC-8F74D640ED6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47172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9CE-84E4-F023-1386-87E9329E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DC-9287-4C3B-A552-3C3A912B7B6E}" type="datetimeFigureOut">
              <a:rPr lang="en-CY" smtClean="0"/>
              <a:t>23/03/2025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37407-4B53-0486-A535-6D88B937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9C82-222C-BC3B-6DFF-51F227C8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F4F2-9BE2-42C3-BFBC-8F74D640ED6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14740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390C-9D66-B950-AD3C-E9A87CA6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F532-A04F-BB03-9F69-AE184DB8A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A02E5-8D76-23FB-4004-F93972C01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1A7C2-1266-C195-78C2-F0302FD0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DC-9287-4C3B-A552-3C3A912B7B6E}" type="datetimeFigureOut">
              <a:rPr lang="en-CY" smtClean="0"/>
              <a:t>23/03/2025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A07F5-E0D6-DDAF-CE8A-03ABE7FC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45ED3-B7C7-A276-9518-DB4726D4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F4F2-9BE2-42C3-BFBC-8F74D640ED6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78274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C403-0575-3A05-01A8-EDBC5A1E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F7416-5BC2-CF5A-DF5C-DB367B3ED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4EDC7-1081-8C1C-A497-32A9FBDBE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CF3CB-04D6-5750-DFF6-FEDD26EA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8EDC-9287-4C3B-A552-3C3A912B7B6E}" type="datetimeFigureOut">
              <a:rPr lang="en-CY" smtClean="0"/>
              <a:t>23/03/2025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81EF5-2F91-3705-B6CA-31D189D3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AADFD-49A2-C46F-7B7D-3B1D9901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F4F2-9BE2-42C3-BFBC-8F74D640ED6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37316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D6AED-DF69-948D-4860-8C78AC05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6C5A1-2FCA-0225-8D61-AC35B712B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223B1-EB7E-A30E-C12B-1BE317B9D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548EDC-9287-4C3B-A552-3C3A912B7B6E}" type="datetimeFigureOut">
              <a:rPr lang="en-CY" smtClean="0"/>
              <a:t>23/03/2025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D2B26-BB12-1CF0-724B-1F650370A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8C603-CAB5-65F3-E6E1-8BDA28908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AAF4F2-9BE2-42C3-BFBC-8F74D640ED6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01732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955FB36-F657-D8F5-1E7A-0FAC707FAF25}"/>
              </a:ext>
            </a:extLst>
          </p:cNvPr>
          <p:cNvCxnSpPr/>
          <p:nvPr/>
        </p:nvCxnSpPr>
        <p:spPr>
          <a:xfrm>
            <a:off x="2001927" y="3817504"/>
            <a:ext cx="6858000" cy="0"/>
          </a:xfrm>
          <a:prstGeom prst="straightConnector1">
            <a:avLst/>
          </a:prstGeom>
          <a:noFill/>
          <a:ln w="38100" cap="flat" cmpd="sng" algn="ctr">
            <a:solidFill>
              <a:srgbClr val="CD0000">
                <a:shade val="95000"/>
                <a:satMod val="105000"/>
              </a:srgbClr>
            </a:solidFill>
            <a:prstDash val="solid"/>
            <a:tailEnd type="triangle" w="lg" len="lg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F2FC0D8-D33D-DD71-5D9A-A55B3411CB3A}"/>
              </a:ext>
            </a:extLst>
          </p:cNvPr>
          <p:cNvSpPr txBox="1"/>
          <p:nvPr/>
        </p:nvSpPr>
        <p:spPr>
          <a:xfrm>
            <a:off x="2001927" y="998104"/>
            <a:ext cx="1348446" cy="369332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“As Is” State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9558F1-A11B-DE0D-17B3-90F9997975FA}"/>
              </a:ext>
            </a:extLst>
          </p:cNvPr>
          <p:cNvSpPr txBox="1"/>
          <p:nvPr/>
        </p:nvSpPr>
        <p:spPr>
          <a:xfrm>
            <a:off x="2001927" y="6419972"/>
            <a:ext cx="1707840" cy="369332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“Possible” State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D47327-94AE-31DB-9080-29002487B40C}"/>
              </a:ext>
            </a:extLst>
          </p:cNvPr>
          <p:cNvCxnSpPr/>
          <p:nvPr/>
        </p:nvCxnSpPr>
        <p:spPr>
          <a:xfrm>
            <a:off x="3221127" y="1607704"/>
            <a:ext cx="0" cy="4495800"/>
          </a:xfrm>
          <a:prstGeom prst="line">
            <a:avLst/>
          </a:prstGeom>
          <a:noFill/>
          <a:ln w="0" cap="flat" cmpd="sng" algn="ctr">
            <a:solidFill>
              <a:srgbClr val="CD0000">
                <a:shade val="95000"/>
                <a:satMod val="105000"/>
              </a:srgbClr>
            </a:solidFill>
            <a:prstDash val="dash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E2BCBB-29BA-B1FB-1E3A-B48233E48720}"/>
              </a:ext>
            </a:extLst>
          </p:cNvPr>
          <p:cNvCxnSpPr/>
          <p:nvPr/>
        </p:nvCxnSpPr>
        <p:spPr>
          <a:xfrm>
            <a:off x="4592727" y="1607704"/>
            <a:ext cx="0" cy="4495800"/>
          </a:xfrm>
          <a:prstGeom prst="line">
            <a:avLst/>
          </a:prstGeom>
          <a:noFill/>
          <a:ln w="0" cap="flat" cmpd="sng" algn="ctr">
            <a:solidFill>
              <a:srgbClr val="CD0000">
                <a:shade val="95000"/>
                <a:satMod val="105000"/>
              </a:srgbClr>
            </a:solidFill>
            <a:prstDash val="dash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A72BFE7-40C2-0D81-BDA0-A6CD95E59C61}"/>
              </a:ext>
            </a:extLst>
          </p:cNvPr>
          <p:cNvCxnSpPr/>
          <p:nvPr/>
        </p:nvCxnSpPr>
        <p:spPr>
          <a:xfrm>
            <a:off x="5964327" y="1607704"/>
            <a:ext cx="0" cy="4495800"/>
          </a:xfrm>
          <a:prstGeom prst="line">
            <a:avLst/>
          </a:prstGeom>
          <a:noFill/>
          <a:ln w="0" cap="flat" cmpd="sng" algn="ctr">
            <a:solidFill>
              <a:srgbClr val="CD0000">
                <a:shade val="95000"/>
                <a:satMod val="105000"/>
              </a:srgbClr>
            </a:solidFill>
            <a:prstDash val="dash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C986C0E-6ACF-7087-580E-DE56428F94BC}"/>
              </a:ext>
            </a:extLst>
          </p:cNvPr>
          <p:cNvCxnSpPr/>
          <p:nvPr/>
        </p:nvCxnSpPr>
        <p:spPr>
          <a:xfrm>
            <a:off x="7335927" y="1607704"/>
            <a:ext cx="0" cy="4495800"/>
          </a:xfrm>
          <a:prstGeom prst="line">
            <a:avLst/>
          </a:prstGeom>
          <a:noFill/>
          <a:ln w="0" cap="flat" cmpd="sng" algn="ctr">
            <a:solidFill>
              <a:srgbClr val="CD0000">
                <a:shade val="95000"/>
                <a:satMod val="105000"/>
              </a:srgbClr>
            </a:solidFill>
            <a:prstDash val="dash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DDD14C3-77C0-91A0-9A5C-8C7218266E7C}"/>
              </a:ext>
            </a:extLst>
          </p:cNvPr>
          <p:cNvCxnSpPr/>
          <p:nvPr/>
        </p:nvCxnSpPr>
        <p:spPr>
          <a:xfrm>
            <a:off x="8707527" y="1607704"/>
            <a:ext cx="0" cy="4495800"/>
          </a:xfrm>
          <a:prstGeom prst="line">
            <a:avLst/>
          </a:prstGeom>
          <a:noFill/>
          <a:ln w="0" cap="flat" cmpd="sng" algn="ctr">
            <a:solidFill>
              <a:srgbClr val="CD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C96D66E-7BFF-FE6E-4E45-EF50D9DC4D1C}"/>
              </a:ext>
            </a:extLst>
          </p:cNvPr>
          <p:cNvSpPr txBox="1"/>
          <p:nvPr/>
        </p:nvSpPr>
        <p:spPr>
          <a:xfrm>
            <a:off x="2001927" y="1607704"/>
            <a:ext cx="11881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Component 1 =</a:t>
            </a:r>
          </a:p>
          <a:p>
            <a:r>
              <a:rPr lang="en-GB" sz="1100" b="1" dirty="0">
                <a:solidFill>
                  <a:prstClr val="black"/>
                </a:solidFill>
                <a:latin typeface="Calibri"/>
              </a:rPr>
              <a:t>Local Exploration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453F1D-687B-1E35-A79A-5636EF850477}"/>
              </a:ext>
            </a:extLst>
          </p:cNvPr>
          <p:cNvSpPr txBox="1"/>
          <p:nvPr/>
        </p:nvSpPr>
        <p:spPr>
          <a:xfrm>
            <a:off x="3373528" y="1607704"/>
            <a:ext cx="1177786" cy="52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Component 2 =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Navigation &amp; Connectivity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E0368-7BEE-3C00-F36D-910DCA61E9D1}"/>
              </a:ext>
            </a:extLst>
          </p:cNvPr>
          <p:cNvSpPr txBox="1"/>
          <p:nvPr/>
        </p:nvSpPr>
        <p:spPr>
          <a:xfrm>
            <a:off x="4745128" y="1607704"/>
            <a:ext cx="1177786" cy="52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Component 3 =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Social &amp; Cultural Immersion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78E15A-D183-6460-DDFB-A616AF91F69F}"/>
              </a:ext>
            </a:extLst>
          </p:cNvPr>
          <p:cNvSpPr txBox="1"/>
          <p:nvPr/>
        </p:nvSpPr>
        <p:spPr>
          <a:xfrm>
            <a:off x="6116727" y="1607704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Component 4 =</a:t>
            </a:r>
          </a:p>
          <a:p>
            <a:r>
              <a:rPr lang="en-GB" sz="1100" b="1" dirty="0">
                <a:solidFill>
                  <a:prstClr val="black"/>
                </a:solidFill>
                <a:latin typeface="Calibri"/>
              </a:rPr>
              <a:t>Work-Life Balance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664ACC-D3F1-6A99-AEE2-A9D8ADBBD99F}"/>
              </a:ext>
            </a:extLst>
          </p:cNvPr>
          <p:cNvSpPr txBox="1"/>
          <p:nvPr/>
        </p:nvSpPr>
        <p:spPr>
          <a:xfrm>
            <a:off x="7453543" y="1607704"/>
            <a:ext cx="1202571" cy="52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Component 5 =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Travel Logistics &amp; Planning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5C125F-5651-7880-36E6-3F368A5A1ABD}"/>
              </a:ext>
            </a:extLst>
          </p:cNvPr>
          <p:cNvSpPr txBox="1"/>
          <p:nvPr/>
        </p:nvSpPr>
        <p:spPr>
          <a:xfrm>
            <a:off x="2001927" y="2064904"/>
            <a:ext cx="1260615" cy="1072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Task Completed =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Finds recommendations via blogs, social media, and word of mouth.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  <a:p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C49764-F8B1-704C-B9FB-E9F81CED4DC7}"/>
              </a:ext>
            </a:extLst>
          </p:cNvPr>
          <p:cNvSpPr txBox="1"/>
          <p:nvPr/>
        </p:nvSpPr>
        <p:spPr>
          <a:xfrm>
            <a:off x="3313954" y="2064904"/>
            <a:ext cx="1295400" cy="908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Task Completed =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Uses Google Maps and offline apps for directions but struggles with accuracy.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BE377E-45C3-146E-5D67-B54B6BEB26A1}"/>
              </a:ext>
            </a:extLst>
          </p:cNvPr>
          <p:cNvSpPr txBox="1"/>
          <p:nvPr/>
        </p:nvSpPr>
        <p:spPr>
          <a:xfrm>
            <a:off x="4671452" y="2062448"/>
            <a:ext cx="1351801" cy="1036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Task Completed =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Connects with locals through Couchsurfing meetups, small events, and chance encounters.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748E0B-5174-B85D-7EE9-0BEDD482C927}"/>
              </a:ext>
            </a:extLst>
          </p:cNvPr>
          <p:cNvSpPr txBox="1"/>
          <p:nvPr/>
        </p:nvSpPr>
        <p:spPr>
          <a:xfrm>
            <a:off x="6037356" y="2010599"/>
            <a:ext cx="1320186" cy="1036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Task Completed =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Manages freelance work remotely but struggles with scheduling and finding quiet workspaces.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B3BF32-6205-EFDF-6945-9D08A35953FB}"/>
              </a:ext>
            </a:extLst>
          </p:cNvPr>
          <p:cNvSpPr txBox="1"/>
          <p:nvPr/>
        </p:nvSpPr>
        <p:spPr>
          <a:xfrm>
            <a:off x="7428754" y="2064904"/>
            <a:ext cx="1305399" cy="908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Task Completed =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Books accommodations and transport manually via multiple websites.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05159B-396F-D210-E8FE-2D11C4C5DE63}"/>
              </a:ext>
            </a:extLst>
          </p:cNvPr>
          <p:cNvSpPr txBox="1"/>
          <p:nvPr/>
        </p:nvSpPr>
        <p:spPr>
          <a:xfrm>
            <a:off x="2001928" y="2979304"/>
            <a:ext cx="1101584" cy="77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Units =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2-3 hours spent researching locations per trip.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5C310A-B8BF-3CF7-2363-D27F1AE516B8}"/>
              </a:ext>
            </a:extLst>
          </p:cNvPr>
          <p:cNvSpPr txBox="1"/>
          <p:nvPr/>
        </p:nvSpPr>
        <p:spPr>
          <a:xfrm>
            <a:off x="3338743" y="2979304"/>
            <a:ext cx="1219200" cy="6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Units =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30 minutes lost daily due to navigation issues.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9D9D41-1E6B-3BDB-D300-B53DB753EC74}"/>
              </a:ext>
            </a:extLst>
          </p:cNvPr>
          <p:cNvSpPr txBox="1"/>
          <p:nvPr/>
        </p:nvSpPr>
        <p:spPr>
          <a:xfrm>
            <a:off x="4710343" y="2979304"/>
            <a:ext cx="1253979" cy="6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Units =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2 meaningful social interactions per week.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14E732-6406-BD5D-D77A-B40C9B368C46}"/>
              </a:ext>
            </a:extLst>
          </p:cNvPr>
          <p:cNvSpPr txBox="1"/>
          <p:nvPr/>
        </p:nvSpPr>
        <p:spPr>
          <a:xfrm>
            <a:off x="6016948" y="2961539"/>
            <a:ext cx="1344427" cy="77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Units =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3 hours daily of productive work, but frequent disruptions.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DCEDF3-E99A-93D2-EB87-95039C13E656}"/>
              </a:ext>
            </a:extLst>
          </p:cNvPr>
          <p:cNvSpPr txBox="1"/>
          <p:nvPr/>
        </p:nvSpPr>
        <p:spPr>
          <a:xfrm>
            <a:off x="7453544" y="2979304"/>
            <a:ext cx="12273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Units =</a:t>
            </a:r>
          </a:p>
          <a:p>
            <a:r>
              <a:rPr lang="en-GB" sz="1100" b="1" dirty="0">
                <a:solidFill>
                  <a:prstClr val="black"/>
                </a:solidFill>
                <a:latin typeface="Calibri"/>
              </a:rPr>
              <a:t>4 hours spent per week on logistics.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355372-B741-8DA3-372B-3D270842CD22}"/>
              </a:ext>
            </a:extLst>
          </p:cNvPr>
          <p:cNvSpPr txBox="1"/>
          <p:nvPr/>
        </p:nvSpPr>
        <p:spPr>
          <a:xfrm>
            <a:off x="8977544" y="2903104"/>
            <a:ext cx="1711184" cy="827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Total Units =</a:t>
            </a:r>
          </a:p>
          <a:p>
            <a:pPr>
              <a:lnSpc>
                <a:spcPts val="11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Research and planning inefficiencies lead to 10+ hours per week lost in travel friction.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378984-B71B-2C55-9639-BE50F9AE6C5A}"/>
              </a:ext>
            </a:extLst>
          </p:cNvPr>
          <p:cNvSpPr txBox="1"/>
          <p:nvPr/>
        </p:nvSpPr>
        <p:spPr>
          <a:xfrm>
            <a:off x="2001928" y="3969904"/>
            <a:ext cx="1177786" cy="77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Units =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Research time cut by 70%, saving ~2 hours per trip.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2A64D52-3515-5200-0928-14794F9D66E1}"/>
              </a:ext>
            </a:extLst>
          </p:cNvPr>
          <p:cNvSpPr txBox="1"/>
          <p:nvPr/>
        </p:nvSpPr>
        <p:spPr>
          <a:xfrm>
            <a:off x="3390160" y="3969904"/>
            <a:ext cx="1183543" cy="77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Units =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Navigation time optimized, reducing lost time by 50%.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04DC853-C14F-6626-A922-03514A837641}"/>
              </a:ext>
            </a:extLst>
          </p:cNvPr>
          <p:cNvSpPr txBox="1"/>
          <p:nvPr/>
        </p:nvSpPr>
        <p:spPr>
          <a:xfrm>
            <a:off x="4710343" y="3969904"/>
            <a:ext cx="1278771" cy="6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Units =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5+ meaningful social interactions per week.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E495B5B-5F53-3B29-EA54-0AA2008DE1A8}"/>
              </a:ext>
            </a:extLst>
          </p:cNvPr>
          <p:cNvSpPr txBox="1"/>
          <p:nvPr/>
        </p:nvSpPr>
        <p:spPr>
          <a:xfrm>
            <a:off x="6081943" y="3969904"/>
            <a:ext cx="1202570" cy="65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Units =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20% increase in focused work hours.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106793C-D7D6-0DDE-DEEC-EE9548C7D75B}"/>
              </a:ext>
            </a:extLst>
          </p:cNvPr>
          <p:cNvSpPr txBox="1"/>
          <p:nvPr/>
        </p:nvSpPr>
        <p:spPr>
          <a:xfrm>
            <a:off x="7453544" y="3969904"/>
            <a:ext cx="120257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Units =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50% reduction in time spent booking logistics.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  <a:p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2944D32-52FD-7619-F02D-590ADC4B170E}"/>
              </a:ext>
            </a:extLst>
          </p:cNvPr>
          <p:cNvSpPr txBox="1"/>
          <p:nvPr/>
        </p:nvSpPr>
        <p:spPr>
          <a:xfrm>
            <a:off x="8977544" y="3884695"/>
            <a:ext cx="1418496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Total Units =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Overall, Nikos saves 6+ hours per week, leading to a 40% efficiency boost in travel experiences and higher satisfaction in work-life balance.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  <a:p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3F2630-3FD0-11EB-955C-270AD0D70E06}"/>
              </a:ext>
            </a:extLst>
          </p:cNvPr>
          <p:cNvSpPr txBox="1"/>
          <p:nvPr/>
        </p:nvSpPr>
        <p:spPr>
          <a:xfrm>
            <a:off x="2001928" y="4690708"/>
            <a:ext cx="1201050" cy="1036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Task Completed =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Instantly accesses curated local experiences with real-time insights from Tourmate.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38E144F-02C6-B303-874B-E49ED3E2C814}"/>
              </a:ext>
            </a:extLst>
          </p:cNvPr>
          <p:cNvSpPr txBox="1"/>
          <p:nvPr/>
        </p:nvSpPr>
        <p:spPr>
          <a:xfrm>
            <a:off x="3221127" y="4690708"/>
            <a:ext cx="1327788" cy="77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Task Completed =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Uses Tourmate’s integrated offline maps and AI-driven recommendations.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C7152E-A7DE-A405-D234-01F37CF42DC0}"/>
              </a:ext>
            </a:extLst>
          </p:cNvPr>
          <p:cNvSpPr txBox="1"/>
          <p:nvPr/>
        </p:nvSpPr>
        <p:spPr>
          <a:xfrm>
            <a:off x="4685554" y="4690708"/>
            <a:ext cx="1227359" cy="1036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Task Completed =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Engages in verified cultural events and niche </a:t>
            </a:r>
            <a:r>
              <a:rPr lang="en-GB" sz="1100" b="1" dirty="0" err="1">
                <a:solidFill>
                  <a:prstClr val="black"/>
                </a:solidFill>
                <a:latin typeface="Calibri"/>
              </a:rPr>
              <a:t>traveler</a:t>
            </a:r>
            <a:r>
              <a:rPr lang="en-GB" sz="1100" b="1" dirty="0">
                <a:solidFill>
                  <a:prstClr val="black"/>
                </a:solidFill>
                <a:latin typeface="Calibri"/>
              </a:rPr>
              <a:t> communities via Tourmate.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F259D5F-7715-E9E5-3B96-CCB8DDA274B4}"/>
              </a:ext>
            </a:extLst>
          </p:cNvPr>
          <p:cNvSpPr txBox="1"/>
          <p:nvPr/>
        </p:nvSpPr>
        <p:spPr>
          <a:xfrm>
            <a:off x="6057154" y="4690708"/>
            <a:ext cx="1243991" cy="908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Task Completed =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Uses Tourmate’s smart workspace suggestions and digital nomad hubs.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B9E37C-98D1-9C24-D93D-4AB63F7C97BD}"/>
              </a:ext>
            </a:extLst>
          </p:cNvPr>
          <p:cNvSpPr txBox="1"/>
          <p:nvPr/>
        </p:nvSpPr>
        <p:spPr>
          <a:xfrm>
            <a:off x="7428754" y="4690708"/>
            <a:ext cx="1236388" cy="77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Task Completed =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Streamlines trip planning with AI-driven itinerary suggestions.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27648AC-0906-E7AE-01C9-1E48200DC5A3}"/>
              </a:ext>
            </a:extLst>
          </p:cNvPr>
          <p:cNvSpPr txBox="1"/>
          <p:nvPr/>
        </p:nvSpPr>
        <p:spPr>
          <a:xfrm>
            <a:off x="2001927" y="5681308"/>
            <a:ext cx="1124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Improvements =</a:t>
            </a:r>
          </a:p>
          <a:p>
            <a:r>
              <a:rPr lang="en-GB" sz="1100" b="1" dirty="0">
                <a:solidFill>
                  <a:prstClr val="black"/>
                </a:solidFill>
                <a:latin typeface="Calibri"/>
              </a:rPr>
              <a:t>70%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4CF19A7-BEA7-E7A8-BF42-1DBDA9737BA9}"/>
              </a:ext>
            </a:extLst>
          </p:cNvPr>
          <p:cNvSpPr txBox="1"/>
          <p:nvPr/>
        </p:nvSpPr>
        <p:spPr>
          <a:xfrm>
            <a:off x="3313954" y="5681308"/>
            <a:ext cx="1124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Improvements =</a:t>
            </a:r>
          </a:p>
          <a:p>
            <a:r>
              <a:rPr lang="en-GB" sz="1100" b="1" dirty="0">
                <a:solidFill>
                  <a:prstClr val="black"/>
                </a:solidFill>
                <a:latin typeface="Calibri"/>
              </a:rPr>
              <a:t>50%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D865465-7C55-D6EA-D038-C9B0284144C9}"/>
              </a:ext>
            </a:extLst>
          </p:cNvPr>
          <p:cNvSpPr txBox="1"/>
          <p:nvPr/>
        </p:nvSpPr>
        <p:spPr>
          <a:xfrm>
            <a:off x="4685554" y="5681308"/>
            <a:ext cx="1124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Improvements =</a:t>
            </a:r>
          </a:p>
          <a:p>
            <a:r>
              <a:rPr lang="en-US" sz="1100" b="1" dirty="0">
                <a:solidFill>
                  <a:prstClr val="black"/>
                </a:solidFill>
                <a:latin typeface="Calibri"/>
              </a:rPr>
              <a:t>150%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A07F43-2683-4941-1077-5367452AE329}"/>
              </a:ext>
            </a:extLst>
          </p:cNvPr>
          <p:cNvSpPr txBox="1"/>
          <p:nvPr/>
        </p:nvSpPr>
        <p:spPr>
          <a:xfrm>
            <a:off x="6057154" y="5681308"/>
            <a:ext cx="1124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Improvements =</a:t>
            </a:r>
          </a:p>
          <a:p>
            <a:r>
              <a:rPr lang="en-GB" sz="1100" b="1" dirty="0">
                <a:solidFill>
                  <a:prstClr val="black"/>
                </a:solidFill>
                <a:latin typeface="Calibri"/>
              </a:rPr>
              <a:t>20%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26EA50D-D606-27DD-2060-51E7A9982946}"/>
              </a:ext>
            </a:extLst>
          </p:cNvPr>
          <p:cNvSpPr txBox="1"/>
          <p:nvPr/>
        </p:nvSpPr>
        <p:spPr>
          <a:xfrm>
            <a:off x="7428754" y="5681308"/>
            <a:ext cx="1124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Improvements =</a:t>
            </a:r>
          </a:p>
          <a:p>
            <a:r>
              <a:rPr lang="en-GB" sz="1100" b="1" dirty="0">
                <a:solidFill>
                  <a:prstClr val="black"/>
                </a:solidFill>
                <a:latin typeface="Calibri"/>
              </a:rPr>
              <a:t>50%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0BE0CA-9F99-49BA-BCAD-730DBE10D0FA}"/>
              </a:ext>
            </a:extLst>
          </p:cNvPr>
          <p:cNvSpPr txBox="1"/>
          <p:nvPr/>
        </p:nvSpPr>
        <p:spPr>
          <a:xfrm>
            <a:off x="8689526" y="5862791"/>
            <a:ext cx="2151601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100" dirty="0">
                <a:solidFill>
                  <a:prstClr val="black"/>
                </a:solidFill>
                <a:latin typeface="Calibri"/>
              </a:rPr>
              <a:t>Reason for Benefits</a:t>
            </a:r>
            <a:br>
              <a:rPr lang="en-US" sz="1100" dirty="0">
                <a:solidFill>
                  <a:prstClr val="black"/>
                </a:solidFill>
                <a:latin typeface="Calibri"/>
              </a:rPr>
            </a:br>
            <a:r>
              <a:rPr lang="en-GB" sz="1100" b="1" dirty="0">
                <a:solidFill>
                  <a:prstClr val="black"/>
                </a:solidFill>
                <a:latin typeface="Calibri"/>
              </a:rPr>
              <a:t>AI-driven recommendations minimize planning time.</a:t>
            </a:r>
            <a:br>
              <a:rPr lang="en-GB" sz="1100" b="1" dirty="0">
                <a:solidFill>
                  <a:prstClr val="black"/>
                </a:solidFill>
                <a:latin typeface="Calibri"/>
              </a:rPr>
            </a:br>
            <a:r>
              <a:rPr lang="en-GB" sz="1100" b="1" dirty="0">
                <a:solidFill>
                  <a:prstClr val="black"/>
                </a:solidFill>
                <a:latin typeface="Calibri"/>
              </a:rPr>
              <a:t>Offline maps and local guides improve accessibility.</a:t>
            </a:r>
            <a:br>
              <a:rPr lang="en-GB" sz="1100" b="1" dirty="0">
                <a:solidFill>
                  <a:prstClr val="black"/>
                </a:solidFill>
                <a:latin typeface="Calibri"/>
              </a:rPr>
            </a:br>
            <a:r>
              <a:rPr lang="en-GB" sz="1100" b="1" dirty="0">
                <a:solidFill>
                  <a:prstClr val="black"/>
                </a:solidFill>
                <a:latin typeface="Calibri"/>
              </a:rPr>
              <a:t>Smart workspace suggestions ensure efficiency.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7A957C-75B2-B6C3-75AE-81D640A8212F}"/>
              </a:ext>
            </a:extLst>
          </p:cNvPr>
          <p:cNvSpPr txBox="1"/>
          <p:nvPr/>
        </p:nvSpPr>
        <p:spPr>
          <a:xfrm>
            <a:off x="8680902" y="5144710"/>
            <a:ext cx="2167581" cy="866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100" dirty="0">
                <a:solidFill>
                  <a:prstClr val="black"/>
                </a:solidFill>
                <a:latin typeface="Calibri"/>
              </a:rPr>
              <a:t>Summary of Benefits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More Free Time for Exploration</a:t>
            </a:r>
            <a:endParaRPr lang="en-GB" sz="1100" dirty="0">
              <a:solidFill>
                <a:prstClr val="black"/>
              </a:solidFill>
              <a:latin typeface="Calibri"/>
            </a:endParaRP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Enhanced Social Connections</a:t>
            </a:r>
            <a:endParaRPr lang="en-GB" sz="1100" dirty="0">
              <a:solidFill>
                <a:prstClr val="black"/>
              </a:solidFill>
              <a:latin typeface="Calibri"/>
            </a:endParaRP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Better Navigation &amp; Local Insights</a:t>
            </a:r>
            <a:endParaRPr lang="en-GB" sz="1100" dirty="0">
              <a:solidFill>
                <a:prstClr val="black"/>
              </a:solidFill>
              <a:latin typeface="Calibri"/>
            </a:endParaRP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Work-Life Balance Improvement</a:t>
            </a:r>
            <a:endParaRPr lang="en-GB" sz="1100" dirty="0">
              <a:solidFill>
                <a:prstClr val="black"/>
              </a:solidFill>
              <a:latin typeface="Calibri"/>
            </a:endParaRPr>
          </a:p>
          <a:p>
            <a:pPr>
              <a:lnSpc>
                <a:spcPts val="1000"/>
              </a:lnSpc>
            </a:pP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C87209A7-4388-E512-F11A-18E6C39DDFA5}"/>
              </a:ext>
            </a:extLst>
          </p:cNvPr>
          <p:cNvSpPr txBox="1">
            <a:spLocks/>
          </p:cNvSpPr>
          <p:nvPr/>
        </p:nvSpPr>
        <p:spPr>
          <a:xfrm>
            <a:off x="2138319" y="291042"/>
            <a:ext cx="8229600" cy="1295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i="0" kern="1200">
                <a:solidFill>
                  <a:srgbClr val="CD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CD0000"/>
                </a:solidFill>
                <a:effectLst/>
                <a:uLnTx/>
                <a:uFillTx/>
                <a:latin typeface="Calibri"/>
                <a:ea typeface="+mj-ea"/>
                <a:cs typeface="Calibri" panose="020F0502020204030204" pitchFamily="34" charset="0"/>
              </a:rPr>
              <a:t>Quantified Value Proposition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CD0000"/>
              </a:solidFill>
              <a:effectLst/>
              <a:uLnTx/>
              <a:uFillTx/>
              <a:latin typeface="Calibri"/>
              <a:ea typeface="+mj-ea"/>
              <a:cs typeface="Calibri" panose="020F050202020403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EB16F9-0101-A666-6E13-31128CA7B47A}"/>
              </a:ext>
            </a:extLst>
          </p:cNvPr>
          <p:cNvSpPr txBox="1"/>
          <p:nvPr/>
        </p:nvSpPr>
        <p:spPr>
          <a:xfrm>
            <a:off x="3983127" y="3676772"/>
            <a:ext cx="3919343" cy="276999"/>
          </a:xfrm>
          <a:prstGeom prst="rect">
            <a:avLst/>
          </a:prstGeom>
          <a:solidFill>
            <a:srgbClr val="FF4343"/>
          </a:solidFill>
          <a:ln>
            <a:solidFill>
              <a:srgbClr val="CD0000">
                <a:shade val="95000"/>
                <a:satMod val="105000"/>
              </a:srgbClr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#1 Priority of Persona = 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Core Motivations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and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Travel Habits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678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64379B-7EA3-75B5-9BEC-44B7CE3D341F}"/>
              </a:ext>
            </a:extLst>
          </p:cNvPr>
          <p:cNvCxnSpPr/>
          <p:nvPr/>
        </p:nvCxnSpPr>
        <p:spPr>
          <a:xfrm>
            <a:off x="1680057" y="3773424"/>
            <a:ext cx="6858000" cy="0"/>
          </a:xfrm>
          <a:prstGeom prst="straightConnector1">
            <a:avLst/>
          </a:prstGeom>
          <a:noFill/>
          <a:ln w="38100" cap="flat" cmpd="sng" algn="ctr">
            <a:solidFill>
              <a:srgbClr val="CD0000">
                <a:shade val="95000"/>
                <a:satMod val="105000"/>
              </a:srgbClr>
            </a:solidFill>
            <a:prstDash val="solid"/>
            <a:tailEnd type="triangle" w="lg" len="lg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F64083-7563-E4C4-7522-35DEE475AFD4}"/>
              </a:ext>
            </a:extLst>
          </p:cNvPr>
          <p:cNvSpPr txBox="1"/>
          <p:nvPr/>
        </p:nvSpPr>
        <p:spPr>
          <a:xfrm>
            <a:off x="1680057" y="954024"/>
            <a:ext cx="1348446" cy="369332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“As Is” 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CCABD4-91A5-66AE-9D8B-7AC4023028C7}"/>
              </a:ext>
            </a:extLst>
          </p:cNvPr>
          <p:cNvSpPr txBox="1"/>
          <p:nvPr/>
        </p:nvSpPr>
        <p:spPr>
          <a:xfrm>
            <a:off x="1680057" y="6223492"/>
            <a:ext cx="1707840" cy="369332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“Possible” State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106BE1-A0C5-4CB8-1AC3-33A660B4DD1E}"/>
              </a:ext>
            </a:extLst>
          </p:cNvPr>
          <p:cNvSpPr txBox="1">
            <a:spLocks/>
          </p:cNvSpPr>
          <p:nvPr/>
        </p:nvSpPr>
        <p:spPr>
          <a:xfrm>
            <a:off x="1832457" y="268224"/>
            <a:ext cx="8229600" cy="1295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b="0" i="0" kern="1200">
                <a:solidFill>
                  <a:srgbClr val="CD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>
                <a:ln>
                  <a:noFill/>
                </a:ln>
                <a:solidFill>
                  <a:srgbClr val="CD0000"/>
                </a:solidFill>
                <a:effectLst/>
                <a:uLnTx/>
                <a:uFillTx/>
                <a:latin typeface="Calibri"/>
                <a:ea typeface="+mj-ea"/>
                <a:cs typeface="Calibri" panose="020F0502020204030204" pitchFamily="34" charset="0"/>
              </a:rPr>
              <a:t>Quantified Value Proposition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CD0000"/>
              </a:solidFill>
              <a:effectLst/>
              <a:uLnTx/>
              <a:uFillTx/>
              <a:latin typeface="Calibri"/>
              <a:ea typeface="+mj-ea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6421A4-E88E-259B-EFE1-373650B6E50B}"/>
              </a:ext>
            </a:extLst>
          </p:cNvPr>
          <p:cNvSpPr txBox="1"/>
          <p:nvPr/>
        </p:nvSpPr>
        <p:spPr>
          <a:xfrm>
            <a:off x="3661257" y="3632692"/>
            <a:ext cx="3904915" cy="276999"/>
          </a:xfrm>
          <a:prstGeom prst="rect">
            <a:avLst/>
          </a:prstGeom>
          <a:solidFill>
            <a:srgbClr val="FF4343"/>
          </a:solidFill>
          <a:ln>
            <a:solidFill>
              <a:srgbClr val="CD0000">
                <a:shade val="95000"/>
                <a:satMod val="105000"/>
              </a:srgbClr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#1 Priority of Persona = 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Core Motivations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and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Travel Habits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A6429-8FAF-C328-CA57-09153B6C5A5D}"/>
              </a:ext>
            </a:extLst>
          </p:cNvPr>
          <p:cNvSpPr txBox="1"/>
          <p:nvPr/>
        </p:nvSpPr>
        <p:spPr>
          <a:xfrm>
            <a:off x="3813657" y="1777906"/>
            <a:ext cx="672652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Result in “As Is” =</a:t>
            </a:r>
          </a:p>
          <a:p>
            <a:r>
              <a:rPr lang="en-GB" sz="1100" b="1" dirty="0">
                <a:solidFill>
                  <a:prstClr val="black"/>
                </a:solidFill>
                <a:latin typeface="Calibri"/>
              </a:rPr>
              <a:t>Time Wasted: Spends 10+ hours per week researching local insights, finding Wi-Fi spots, and managing logistics.</a:t>
            </a:r>
          </a:p>
          <a:p>
            <a:r>
              <a:rPr lang="en-GB" sz="1100" b="1" dirty="0">
                <a:solidFill>
                  <a:prstClr val="black"/>
                </a:solidFill>
                <a:latin typeface="Calibri"/>
              </a:rPr>
              <a:t>Frustrations: Struggles with inaccurate travel info, unreliable offline maps, and limited community connections.</a:t>
            </a:r>
          </a:p>
          <a:p>
            <a:r>
              <a:rPr lang="en-GB" sz="1100" b="1" dirty="0">
                <a:solidFill>
                  <a:prstClr val="black"/>
                </a:solidFill>
                <a:latin typeface="Calibri"/>
              </a:rPr>
              <a:t>Social &amp; Cultural Immersion: 2 meaningful interactions per week.</a:t>
            </a:r>
          </a:p>
          <a:p>
            <a:r>
              <a:rPr lang="en-GB" sz="1100" b="1" dirty="0">
                <a:solidFill>
                  <a:prstClr val="black"/>
                </a:solidFill>
                <a:latin typeface="Calibri"/>
              </a:rPr>
              <a:t>Work-Life Balance: Disruptions in focus due to inconsistent workspace options and time zone challenges.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A78B6D-0CD8-0190-171D-411C0CD610B6}"/>
              </a:ext>
            </a:extLst>
          </p:cNvPr>
          <p:cNvSpPr txBox="1"/>
          <p:nvPr/>
        </p:nvSpPr>
        <p:spPr>
          <a:xfrm>
            <a:off x="4152355" y="4050423"/>
            <a:ext cx="59907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Results in “Possible” =</a:t>
            </a:r>
          </a:p>
          <a:p>
            <a:r>
              <a:rPr lang="en-GB" sz="1100" b="1" dirty="0">
                <a:solidFill>
                  <a:prstClr val="black"/>
                </a:solidFill>
                <a:latin typeface="Calibri"/>
              </a:rPr>
              <a:t>Time Saved: Reduces research time by 70% using AI-powered insights.</a:t>
            </a:r>
          </a:p>
          <a:p>
            <a:r>
              <a:rPr lang="en-GB" sz="1100" b="1" dirty="0">
                <a:solidFill>
                  <a:prstClr val="black"/>
                </a:solidFill>
                <a:latin typeface="Calibri"/>
              </a:rPr>
              <a:t>Navigation &amp; Connectivity: Uses offline Tourmate maps, reducing lost time by 50%.</a:t>
            </a:r>
          </a:p>
          <a:p>
            <a:r>
              <a:rPr lang="en-GB" sz="1100" b="1" dirty="0">
                <a:solidFill>
                  <a:prstClr val="black"/>
                </a:solidFill>
                <a:latin typeface="Calibri"/>
              </a:rPr>
              <a:t>Cultural Immersion: 5+ meaningful social interactions per week via Tourmate's community feature.</a:t>
            </a:r>
          </a:p>
          <a:p>
            <a:r>
              <a:rPr lang="en-GB" sz="1100" b="1" dirty="0">
                <a:solidFill>
                  <a:prstClr val="black"/>
                </a:solidFill>
                <a:latin typeface="Calibri"/>
              </a:rPr>
              <a:t>Work Efficiency: Finds recommended co-working spots, improving productivity by 20%.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  <a:p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DF416E-846C-4455-685E-3631D3775812}"/>
              </a:ext>
            </a:extLst>
          </p:cNvPr>
          <p:cNvSpPr txBox="1"/>
          <p:nvPr/>
        </p:nvSpPr>
        <p:spPr>
          <a:xfrm>
            <a:off x="7318857" y="5393244"/>
            <a:ext cx="2151601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100" dirty="0">
                <a:solidFill>
                  <a:prstClr val="black"/>
                </a:solidFill>
                <a:latin typeface="Calibri"/>
              </a:rPr>
              <a:t>Reason for Benefits</a:t>
            </a:r>
            <a:br>
              <a:rPr lang="en-US" sz="1100" dirty="0">
                <a:solidFill>
                  <a:prstClr val="black"/>
                </a:solidFill>
                <a:latin typeface="Calibri"/>
              </a:rPr>
            </a:br>
            <a:r>
              <a:rPr lang="en-GB" sz="1100" b="1" dirty="0">
                <a:solidFill>
                  <a:prstClr val="black"/>
                </a:solidFill>
                <a:latin typeface="Calibri"/>
              </a:rPr>
              <a:t>AI-driven recommendations minimize planning time.</a:t>
            </a:r>
            <a:br>
              <a:rPr lang="en-GB" sz="1100" b="1" dirty="0">
                <a:solidFill>
                  <a:prstClr val="black"/>
                </a:solidFill>
                <a:latin typeface="Calibri"/>
              </a:rPr>
            </a:br>
            <a:r>
              <a:rPr lang="en-GB" sz="1100" b="1" dirty="0">
                <a:solidFill>
                  <a:prstClr val="black"/>
                </a:solidFill>
                <a:latin typeface="Calibri"/>
              </a:rPr>
              <a:t>Offline maps and local guides improve accessibility.</a:t>
            </a:r>
            <a:br>
              <a:rPr lang="en-GB" sz="1100" b="1" dirty="0">
                <a:solidFill>
                  <a:prstClr val="black"/>
                </a:solidFill>
                <a:latin typeface="Calibri"/>
              </a:rPr>
            </a:br>
            <a:r>
              <a:rPr lang="en-GB" sz="1100" b="1" dirty="0">
                <a:solidFill>
                  <a:prstClr val="black"/>
                </a:solidFill>
                <a:latin typeface="Calibri"/>
              </a:rPr>
              <a:t>Smart workspace suggestions ensure efficiency.</a:t>
            </a:r>
            <a:endParaRPr lang="en-US" sz="11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4EC09C-BD4D-CCE5-5389-6DA99A757F6E}"/>
              </a:ext>
            </a:extLst>
          </p:cNvPr>
          <p:cNvSpPr txBox="1"/>
          <p:nvPr/>
        </p:nvSpPr>
        <p:spPr>
          <a:xfrm>
            <a:off x="4347057" y="5393244"/>
            <a:ext cx="2167581" cy="866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sz="1100" dirty="0">
                <a:solidFill>
                  <a:prstClr val="black"/>
                </a:solidFill>
                <a:latin typeface="Calibri"/>
              </a:rPr>
              <a:t>Summary of Benefits</a:t>
            </a: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More Free Time for Exploration</a:t>
            </a:r>
            <a:endParaRPr lang="en-GB" sz="1100" dirty="0">
              <a:solidFill>
                <a:prstClr val="black"/>
              </a:solidFill>
              <a:latin typeface="Calibri"/>
            </a:endParaRP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Enhanced Social Connections</a:t>
            </a:r>
            <a:endParaRPr lang="en-GB" sz="1100" dirty="0">
              <a:solidFill>
                <a:prstClr val="black"/>
              </a:solidFill>
              <a:latin typeface="Calibri"/>
            </a:endParaRP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Better Navigation &amp; Local Insights</a:t>
            </a:r>
            <a:endParaRPr lang="en-GB" sz="1100" dirty="0">
              <a:solidFill>
                <a:prstClr val="black"/>
              </a:solidFill>
              <a:latin typeface="Calibri"/>
            </a:endParaRPr>
          </a:p>
          <a:p>
            <a:pPr>
              <a:lnSpc>
                <a:spcPts val="1000"/>
              </a:lnSpc>
            </a:pPr>
            <a:r>
              <a:rPr lang="en-GB" sz="1100" b="1" dirty="0">
                <a:solidFill>
                  <a:prstClr val="black"/>
                </a:solidFill>
                <a:latin typeface="Calibri"/>
              </a:rPr>
              <a:t>Work-Life Balance Improvement</a:t>
            </a:r>
            <a:endParaRPr lang="en-GB" sz="1100" dirty="0">
              <a:solidFill>
                <a:prstClr val="black"/>
              </a:solidFill>
              <a:latin typeface="Calibri"/>
            </a:endParaRPr>
          </a:p>
          <a:p>
            <a:pPr>
              <a:lnSpc>
                <a:spcPts val="1000"/>
              </a:lnSpc>
            </a:pP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622</Words>
  <Application>Microsoft Office PowerPoint</Application>
  <PresentationFormat>Widescreen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Marios Antreou</dc:creator>
  <cp:lastModifiedBy>Marios Antreou</cp:lastModifiedBy>
  <cp:revision>1</cp:revision>
  <dcterms:created xsi:type="dcterms:W3CDTF">2025-03-23T20:58:58Z</dcterms:created>
  <dcterms:modified xsi:type="dcterms:W3CDTF">2025-03-23T21:00:24Z</dcterms:modified>
</cp:coreProperties>
</file>