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FB7C-947A-042E-9959-538CBC79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A4BC6-D077-A590-0656-6BE96B763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198B-BFF2-E5C3-5A8C-1658FAA7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4A90-32D1-F791-16EC-8652117D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FF7AC-3FC2-1E67-E2E8-8C844CDD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6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E34-F8AA-49FF-D7CC-DC29079A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7628-BB58-1C80-27C0-72A415E4B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12C27-9AC5-6B9E-4B23-1A29C9E4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D592-3AD2-E65C-D4FF-E3E2FD0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D5A7-A82B-F849-5DCC-316A931D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0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29EA1-ABB9-3979-451F-4D05CA2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801D-49ED-3CD9-F1BE-FD1E87EF1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4A81-79D0-A043-7B09-EBF35A10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9E43-E04F-A57B-05A4-9BBED99F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B173-7619-CFAA-87AA-80FCF885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9E58-D9D6-C161-B072-CA592AEE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4ABF-8CBD-6DBC-7778-1BDA8048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EFC2-9F6A-388A-B593-D1640875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BB0EE-EFA7-303C-D7AF-8D1F8E0F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A70B-1D43-ED11-825C-C4A0FF7F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2A49-5CFB-33C8-6DCF-DA992204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EFCE-39AB-FA7B-895C-D2376ED9D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29D3-96AD-196D-7845-699ABB74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65EF-28F3-66DA-757E-AE91DF7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DDEF-9B7B-7FBC-9BED-9D2DA9C2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AFCB-958D-8F96-0EA9-87F9904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E3C3-E053-1AE3-C9ED-DD7B2DEFC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B4B94-E153-06A5-3E8A-AAE53F16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F99DD-6246-46E8-25C0-A77B54A6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A937F-A264-04BE-26E8-0E7C3C8F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2F91C-349B-712B-EBBB-5BDC2451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0A57-CDEE-9191-2DF5-B247DD56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E75A-C109-D8FA-A1BC-D257390B5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798A7-142E-6756-389B-F428CD629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9C2AE-1528-8441-402B-4317233FD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F314B-03C2-1645-4E31-9D5FA038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EDFC7-3011-76BC-5292-548D80DE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CA9E0-9424-D8BC-E261-A78A778F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FCE31-5888-87E8-1BA2-3860216B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4379-8EA8-9EB5-206E-85347C31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5D075-3F74-2F84-1FDB-7DA7F4D2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ADA0E-0171-3917-34C1-EA330541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DF1E3-0873-3875-1C5D-9065B6EB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B8863-7238-3183-617B-EA71503E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0DF25-1B61-9FFA-BD95-6B8FCBB6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2AFD9-EC3F-BB16-2651-C0091E97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B7CC-B3FE-20DA-E42C-B1E53E2B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3141-6D64-A337-DCCE-7F184B26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C653-751F-97E6-784B-B1571431E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8A448-92F1-0D9B-E3E1-DE452D35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000E3-1552-B658-8C95-BA7F22C5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E8112-ACE2-1ADC-3738-828159F7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C65B-E18B-8BB1-24DB-9989C773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DACCE-FCF1-5DE8-B6FE-719BACD58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43FA9-003A-A3BF-7B50-080C5F46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837B-FE46-3769-3C51-35042D0A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3524-6627-BBBE-1CCC-8071E2C2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5CCE5-A829-2912-4C35-4DB35BAA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6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B47A2-D653-3D87-27A5-A42E2ACC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A93A7-C6A0-DFD8-FBF3-BE163690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E473-D048-C9B3-4B64-4CD120EF8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55478-2217-44D0-A8BB-FB7D49CA014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1585-B648-8700-13C8-B35A64A58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109A-4BE3-D302-A80D-99C6F6B08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92854-FA77-4626-B2A4-680976B4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F89D-EE15-AFEA-F8D9-FFC0EE44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96"/>
            <a:ext cx="9144000" cy="1303966"/>
          </a:xfrm>
        </p:spPr>
        <p:txBody>
          <a:bodyPr>
            <a:noAutofit/>
          </a:bodyPr>
          <a:lstStyle/>
          <a:p>
            <a:r>
              <a:rPr lang="en-US" sz="4800" dirty="0"/>
              <a:t>Total Addressable Market (TAM) Analysis for Beachhead Market (BHM)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C0F4E-EAE9-E0F2-165A-6E599916C832}"/>
              </a:ext>
            </a:extLst>
          </p:cNvPr>
          <p:cNvSpPr txBox="1"/>
          <p:nvPr/>
        </p:nvSpPr>
        <p:spPr>
          <a:xfrm>
            <a:off x="380245" y="2450791"/>
            <a:ext cx="5640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Top-Down TAM</a:t>
            </a:r>
          </a:p>
          <a:p>
            <a:pPr>
              <a:buNone/>
            </a:pPr>
            <a:r>
              <a:rPr lang="en-US" b="1" dirty="0"/>
              <a:t>Market:</a:t>
            </a:r>
            <a:r>
              <a:rPr lang="en-US" dirty="0"/>
              <a:t> Millennial/Gen Z Holidaymakers (Frequent Short Trips)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End Users:</a:t>
            </a:r>
            <a:r>
              <a:rPr lang="en-US" dirty="0"/>
              <a:t> 1.2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Revenue/User:</a:t>
            </a:r>
            <a:r>
              <a:rPr lang="en-US" dirty="0"/>
              <a:t> $30–$100/year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Top-Down TAM:</a:t>
            </a:r>
            <a:r>
              <a:rPr lang="en-US" dirty="0"/>
              <a:t> </a:t>
            </a:r>
            <a:r>
              <a:rPr lang="en-US" b="1" dirty="0"/>
              <a:t>$36M–$120M/year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5B415-A31D-346B-D2E2-616035D409C9}"/>
              </a:ext>
            </a:extLst>
          </p:cNvPr>
          <p:cNvSpPr txBox="1"/>
          <p:nvPr/>
        </p:nvSpPr>
        <p:spPr>
          <a:xfrm>
            <a:off x="6980223" y="2450791"/>
            <a:ext cx="4608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Bottom-Up TAM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End User Density:</a:t>
            </a:r>
            <a:r>
              <a:rPr lang="en-US" dirty="0"/>
              <a:t> 25%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 Users:</a:t>
            </a:r>
            <a:r>
              <a:rPr lang="en-US" dirty="0"/>
              <a:t> 300,000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Revenue/User:</a:t>
            </a:r>
            <a:r>
              <a:rPr lang="en-US" dirty="0"/>
              <a:t> $63/year (direct research)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Bottom-Up TAM:</a:t>
            </a:r>
            <a:r>
              <a:rPr lang="en-US" dirty="0"/>
              <a:t> </a:t>
            </a:r>
            <a:r>
              <a:rPr lang="en-US" b="1" dirty="0"/>
              <a:t>$18.9M/year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2BEF3-0C17-1AE7-B327-EB2B19DE21A6}"/>
              </a:ext>
            </a:extLst>
          </p:cNvPr>
          <p:cNvSpPr txBox="1"/>
          <p:nvPr/>
        </p:nvSpPr>
        <p:spPr>
          <a:xfrm>
            <a:off x="4083112" y="4107607"/>
            <a:ext cx="32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Average TAM:</a:t>
            </a:r>
            <a:r>
              <a:rPr lang="en-US"/>
              <a:t> </a:t>
            </a:r>
            <a:r>
              <a:rPr lang="en-US" b="1"/>
              <a:t>~$48.45M/year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90C0A-F874-8120-4120-87BFB5C79469}"/>
              </a:ext>
            </a:extLst>
          </p:cNvPr>
          <p:cNvSpPr txBox="1"/>
          <p:nvPr/>
        </p:nvSpPr>
        <p:spPr>
          <a:xfrm>
            <a:off x="4083112" y="4903741"/>
            <a:ext cx="4409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Market Attractiveness: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Profitability:</a:t>
            </a:r>
            <a:r>
              <a:rPr lang="en-US" dirty="0"/>
              <a:t> 50%–70%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Growth Rate (CAGR):</a:t>
            </a:r>
            <a:r>
              <a:rPr lang="en-US" dirty="0"/>
              <a:t> 25%–35%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Share (2-3 years):</a:t>
            </a:r>
            <a:r>
              <a:rPr lang="en-US" dirty="0"/>
              <a:t>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Potential Market Share:</a:t>
            </a:r>
            <a:r>
              <a:rPr lang="en-US" dirty="0"/>
              <a:t> 30%–40%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Total Addressable Market (TAM) Analysis for Beachhead Market (BHM)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Iwannis Chrysostomou</dc:creator>
  <cp:lastModifiedBy>Iwannis Chrysostomou</cp:lastModifiedBy>
  <cp:revision>1</cp:revision>
  <dcterms:created xsi:type="dcterms:W3CDTF">2025-03-25T17:02:26Z</dcterms:created>
  <dcterms:modified xsi:type="dcterms:W3CDTF">2025-03-25T17:05:29Z</dcterms:modified>
</cp:coreProperties>
</file>