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8" r:id="rId2"/>
    <p:sldId id="259" r:id="rId3"/>
    <p:sldId id="263" r:id="rId4"/>
  </p:sldIdLst>
  <p:sldSz cx="12192000" cy="6858000"/>
  <p:notesSz cx="6858000" cy="9144000"/>
  <p:defaultTextStyle>
    <a:defPPr>
      <a:defRPr lang="en-CY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28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Y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74A81E-F934-463F-8C7A-AED0C90AF64B}" type="datetimeFigureOut">
              <a:rPr lang="en-CY" smtClean="0"/>
              <a:t>08/04/2025</a:t>
            </a:fld>
            <a:endParaRPr lang="en-CY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Y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24DAFC-F8BD-40E0-A1B5-56B151C34422}" type="slidenum">
              <a:rPr lang="en-CY" smtClean="0"/>
              <a:t>‹#›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27754849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494f2c9cc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494f2c9cc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494f2c9cc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494f2c9cca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494f2c9cca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494f2c9cca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F2BE1-02FE-5CCD-AB63-5FCE4E40D6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14B1D9-1DC4-CE10-9246-E31E9A38CD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813F32-66EB-6B7C-B816-548A6AA27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8226D-9E1B-446C-8488-631CA14E2737}" type="datetimeFigureOut">
              <a:rPr lang="en-CY" smtClean="0"/>
              <a:t>08/04/2025</a:t>
            </a:fld>
            <a:endParaRPr lang="en-C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3FD8E-5D16-A484-5B85-820413367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5D0B4C-13B2-AD2E-6E0C-1BE636388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0C473-DFF4-42D5-A45C-23637F509B8E}" type="slidenum">
              <a:rPr lang="en-CY" smtClean="0"/>
              <a:t>‹#›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3319923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B25D0-350F-A870-265D-6FBC47C8C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58241-F33F-6CB0-F957-E3EF9402C6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732F77-CF9B-D284-19D3-2C0767A53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8226D-9E1B-446C-8488-631CA14E2737}" type="datetimeFigureOut">
              <a:rPr lang="en-CY" smtClean="0"/>
              <a:t>08/04/2025</a:t>
            </a:fld>
            <a:endParaRPr lang="en-C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05FAE6-15E3-D438-7485-2261ADCBA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33AA4E-709B-670A-3A58-7C2237EC1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0C473-DFF4-42D5-A45C-23637F509B8E}" type="slidenum">
              <a:rPr lang="en-CY" smtClean="0"/>
              <a:t>‹#›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2640443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A4727A-6F9E-5445-F82F-406D4E911A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5CBE02-9371-940C-EF56-BF298DF52B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7FD6DA-12D8-77CB-7E34-5249E23AF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8226D-9E1B-446C-8488-631CA14E2737}" type="datetimeFigureOut">
              <a:rPr lang="en-CY" smtClean="0"/>
              <a:t>08/04/2025</a:t>
            </a:fld>
            <a:endParaRPr lang="en-C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715511-311B-796F-C1D0-1AD813EAE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AC9E15-99CC-877F-8EB9-612CE2FD6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0C473-DFF4-42D5-A45C-23637F509B8E}" type="slidenum">
              <a:rPr lang="en-CY" smtClean="0"/>
              <a:t>‹#›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36011838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546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4BFA1-A8AD-6FCF-B09A-50FC5E52D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A668F4-BA73-8A37-3F7B-73090C7657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41837E-C8DF-75BD-1567-1F3AACB4D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8226D-9E1B-446C-8488-631CA14E2737}" type="datetimeFigureOut">
              <a:rPr lang="en-CY" smtClean="0"/>
              <a:t>08/04/2025</a:t>
            </a:fld>
            <a:endParaRPr lang="en-C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C28D5F-FBBA-EA5A-3D83-DA0419925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E6714C-9715-105C-ECAE-F2181DDC5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0C473-DFF4-42D5-A45C-23637F509B8E}" type="slidenum">
              <a:rPr lang="en-CY" smtClean="0"/>
              <a:t>‹#›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2910382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9D304-6ABD-E274-118E-404DD7F90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0BD540-9B8A-550E-A098-B0EB4ED0B0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F5DC0D-216D-64C8-9FBE-FC91267A3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8226D-9E1B-446C-8488-631CA14E2737}" type="datetimeFigureOut">
              <a:rPr lang="en-CY" smtClean="0"/>
              <a:t>08/04/2025</a:t>
            </a:fld>
            <a:endParaRPr lang="en-C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239AA9-FDC3-9129-01CD-AA784673D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45CCAD-1D25-1C6A-E631-E75981584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0C473-DFF4-42D5-A45C-23637F509B8E}" type="slidenum">
              <a:rPr lang="en-CY" smtClean="0"/>
              <a:t>‹#›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3564706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33512-F6FC-E224-E27E-C28F715C7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9DDF95-98BE-1007-A902-5009430C1E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3F7769-7C85-7FEB-A10C-22C940DDC4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091C1A-3EEE-84AA-3B43-0C0B603AA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8226D-9E1B-446C-8488-631CA14E2737}" type="datetimeFigureOut">
              <a:rPr lang="en-CY" smtClean="0"/>
              <a:t>08/04/2025</a:t>
            </a:fld>
            <a:endParaRPr lang="en-C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D29A8A-2B5D-9466-E802-471F89275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3F606B-47AF-ECDB-8639-36537B240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0C473-DFF4-42D5-A45C-23637F509B8E}" type="slidenum">
              <a:rPr lang="en-CY" smtClean="0"/>
              <a:t>‹#›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3928459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47253-C9EA-AF91-0D43-B9D8C28AB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F83551-BCBB-8144-8D8A-34A64C2950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265C70-A822-2E7D-0180-FC19C4BE5B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0D8848-BF0C-8400-EB03-40F5B1BF67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10DF15-63B5-DA7A-B23F-0EDD44870D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AB0783-5B65-2FBE-749E-8F8F51ADE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8226D-9E1B-446C-8488-631CA14E2737}" type="datetimeFigureOut">
              <a:rPr lang="en-CY" smtClean="0"/>
              <a:t>08/04/2025</a:t>
            </a:fld>
            <a:endParaRPr lang="en-CY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372057-9E09-F8F6-2AE7-CCC40AB42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Y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3E9886-DF3F-21AE-CA0B-05EED59BD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0C473-DFF4-42D5-A45C-23637F509B8E}" type="slidenum">
              <a:rPr lang="en-CY" smtClean="0"/>
              <a:t>‹#›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361433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91E0D-93A0-418E-E21C-E379BE687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FBD1FE-BC97-90C5-2A1C-31A3C990C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8226D-9E1B-446C-8488-631CA14E2737}" type="datetimeFigureOut">
              <a:rPr lang="en-CY" smtClean="0"/>
              <a:t>08/04/2025</a:t>
            </a:fld>
            <a:endParaRPr lang="en-C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DABC27-41D2-1DCC-971C-239D00D8B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9838CE-32C6-6951-1A19-0703921A1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0C473-DFF4-42D5-A45C-23637F509B8E}" type="slidenum">
              <a:rPr lang="en-CY" smtClean="0"/>
              <a:t>‹#›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1930764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A0E65A-E9FC-C579-2AAB-4B6F3ABE0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8226D-9E1B-446C-8488-631CA14E2737}" type="datetimeFigureOut">
              <a:rPr lang="en-CY" smtClean="0"/>
              <a:t>08/04/2025</a:t>
            </a:fld>
            <a:endParaRPr lang="en-CY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FE077C-A535-4A8E-867F-4BD9E72FA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A3E2B5-7E45-F1DD-02A4-A4D920A9C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0C473-DFF4-42D5-A45C-23637F509B8E}" type="slidenum">
              <a:rPr lang="en-CY" smtClean="0"/>
              <a:t>‹#›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3897719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1D103-B7CE-418D-04EA-B582E7EC5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55190D-CEC5-0143-8873-74AFEA1329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140AF8-8456-A447-2C2F-3D1B841175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0B2933-50A3-4021-F96A-CC6D80C9C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8226D-9E1B-446C-8488-631CA14E2737}" type="datetimeFigureOut">
              <a:rPr lang="en-CY" smtClean="0"/>
              <a:t>08/04/2025</a:t>
            </a:fld>
            <a:endParaRPr lang="en-C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41CA3F-061C-C78A-678D-20DE483A6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B8AF1F-CBF8-53DC-4E09-545B0FF30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0C473-DFF4-42D5-A45C-23637F509B8E}" type="slidenum">
              <a:rPr lang="en-CY" smtClean="0"/>
              <a:t>‹#›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3578047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55082-19DA-15C7-3F17-80E40C850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9B3B03-191D-935E-1442-763B263D22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CB8B19-F03B-216E-13D8-4604472762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43BC23-8C43-0B7D-6E35-03D3080C0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8226D-9E1B-446C-8488-631CA14E2737}" type="datetimeFigureOut">
              <a:rPr lang="en-CY" smtClean="0"/>
              <a:t>08/04/2025</a:t>
            </a:fld>
            <a:endParaRPr lang="en-C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786634-80DC-EB99-BED3-515376A24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76CEF8-9B14-661F-236E-810791DD2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0C473-DFF4-42D5-A45C-23637F509B8E}" type="slidenum">
              <a:rPr lang="en-CY" smtClean="0"/>
              <a:t>‹#›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2627008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4128D2-E0D3-817C-767C-26D04ED12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088243-6F76-4F77-3BEE-8BF280B4AE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3B7984-8619-7A86-80F7-AB44E6659E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F28226D-9E1B-446C-8488-631CA14E2737}" type="datetimeFigureOut">
              <a:rPr lang="en-CY" smtClean="0"/>
              <a:t>08/04/2025</a:t>
            </a:fld>
            <a:endParaRPr lang="en-C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E7CF1E-6D15-2B48-3760-60F6FF9EC3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8C9EE3-1DF8-F135-C538-84CA5B8B6A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E50C473-DFF4-42D5-A45C-23637F509B8E}" type="slidenum">
              <a:rPr lang="en-CY" smtClean="0"/>
              <a:t>‹#›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1510935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Y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415600" y="2670033"/>
            <a:ext cx="4428800" cy="2288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r>
              <a:rPr lang="en" sz="6400"/>
              <a:t>Next 10 Customers</a:t>
            </a:r>
            <a:endParaRPr sz="6400"/>
          </a:p>
        </p:txBody>
      </p:sp>
      <p:graphicFrame>
        <p:nvGraphicFramePr>
          <p:cNvPr id="68" name="Google Shape;68;p15"/>
          <p:cNvGraphicFramePr/>
          <p:nvPr/>
        </p:nvGraphicFramePr>
        <p:xfrm>
          <a:off x="4955001" y="80900"/>
          <a:ext cx="6377301" cy="658723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125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57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257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26700">
                <a:tc>
                  <a:txBody>
                    <a:bodyPr/>
                    <a:lstStyle/>
                    <a:p>
                      <a:pPr marL="63500" marR="635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Nikos Georgiou</a:t>
                      </a:r>
                      <a:r>
                        <a:rPr lang="e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1900" marR="121900" marT="121900" marB="121900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Eco-conscious digital nomad</a:t>
                      </a: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1900" marR="121900" marT="121900" marB="121900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Values sustainability, local experiences, authenticity</a:t>
                      </a: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1900" marR="121900" marT="121900" marB="121900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2063">
                <a:tc>
                  <a:txBody>
                    <a:bodyPr/>
                    <a:lstStyle/>
                    <a:p>
                      <a:pPr marL="63500" marR="635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Sarah Turner</a:t>
                      </a:r>
                      <a:r>
                        <a:rPr lang="e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1900" marR="121900" marT="121900" marB="121900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Solo traveler, loves adventure</a:t>
                      </a: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1900" marR="121900" marT="121900" marB="121900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Thrill-seeker, values convenience, hates planning</a:t>
                      </a: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1900" marR="121900" marT="121900" marB="121900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2063">
                <a:tc>
                  <a:txBody>
                    <a:bodyPr/>
                    <a:lstStyle/>
                    <a:p>
                      <a:pPr marL="63500" marR="635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David Ronald</a:t>
                      </a:r>
                      <a:r>
                        <a:rPr lang="e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1900" marR="121900" marT="121900" marB="121900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Business traveler, frequent flyer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1900" marR="121900" marT="121900" marB="121900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Prefers fast solutions, hates logistics</a:t>
                      </a: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1900" marR="121900" marT="121900" marB="121900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7900">
                <a:tc>
                  <a:txBody>
                    <a:bodyPr/>
                    <a:lstStyle/>
                    <a:p>
                      <a:pPr marL="63500" marR="635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Lisa Dennis</a:t>
                      </a:r>
                      <a:r>
                        <a:rPr lang="e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1900" marR="121900" marT="121900" marB="121900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Mom of 2, family traveler</a:t>
                      </a: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1900" marR="121900" marT="121900" marB="121900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Family-focused, safety-conscious</a:t>
                      </a: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1900" marR="121900" marT="121900" marB="121900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2063">
                <a:tc>
                  <a:txBody>
                    <a:bodyPr/>
                    <a:lstStyle/>
                    <a:p>
                      <a:pPr marL="63500" marR="635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Miguel Garcia</a:t>
                      </a:r>
                      <a:r>
                        <a:rPr lang="e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1900" marR="121900" marT="121900" marB="121900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Digital nomad, remote worker</a:t>
                      </a: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1900" marR="121900" marT="121900" marB="121900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Budget-conscious, values local experiences</a:t>
                      </a: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1900" marR="121900" marT="121900" marB="121900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2063">
                <a:tc>
                  <a:txBody>
                    <a:bodyPr/>
                    <a:lstStyle/>
                    <a:p>
                      <a:pPr marL="63500" marR="635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Priya Singh</a:t>
                      </a:r>
                      <a:r>
                        <a:rPr lang="e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1900" marR="121900" marT="121900" marB="121900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Wellness traveler, yoga enthusiast</a:t>
                      </a: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1900" marR="121900" marT="121900" marB="121900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Values relaxation, mindfulness</a:t>
                      </a: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1900" marR="121900" marT="121900" marB="121900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7900">
                <a:tc>
                  <a:txBody>
                    <a:bodyPr/>
                    <a:lstStyle/>
                    <a:p>
                      <a:pPr marL="63500" marR="635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Jessica Moore</a:t>
                      </a:r>
                      <a:r>
                        <a:rPr lang="e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1900" marR="121900" marT="121900" marB="121900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Frequent flyer, influencer</a:t>
                      </a: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1900" marR="121900" marT="121900" marB="121900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Trendy, social media-driven</a:t>
                      </a: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1900" marR="121900" marT="121900" marB="121900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52063">
                <a:tc>
                  <a:txBody>
                    <a:bodyPr/>
                    <a:lstStyle/>
                    <a:p>
                      <a:pPr marL="63500" marR="635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Tom Brandon</a:t>
                      </a:r>
                      <a:r>
                        <a:rPr lang="e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1900" marR="121900" marT="121900" marB="121900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Retired traveler, loves history</a:t>
                      </a: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1900" marR="121900" marT="121900" marB="121900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Prefers historical/cultural trips, enjoys planning</a:t>
                      </a: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1900" marR="121900" marT="121900" marB="121900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52063">
                <a:tc>
                  <a:txBody>
                    <a:bodyPr/>
                    <a:lstStyle/>
                    <a:p>
                      <a:pPr marL="63500" marR="635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Ahmed Sudanov</a:t>
                      </a:r>
                      <a:r>
                        <a:rPr lang="e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1900" marR="121900" marT="121900" marB="121900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Tech executive, travels for work</a:t>
                      </a: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1900" marR="121900" marT="121900" marB="121900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Busy, time-sensitive, values luxury</a:t>
                      </a: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1900" marR="121900" marT="121900" marB="121900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52063">
                <a:tc>
                  <a:txBody>
                    <a:bodyPr/>
                    <a:lstStyle/>
                    <a:p>
                      <a:pPr marL="63500" marR="635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Emily Corvey</a:t>
                      </a:r>
                      <a:r>
                        <a:rPr lang="e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1900" marR="121900" marT="121900" marB="121900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College student, budget traveler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1900" marR="121900" marT="121900" marB="121900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Budget-conscious, loves group trips</a:t>
                      </a: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1900" marR="121900" marT="121900" marB="121900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"/>
              <a:t>Lessons Learned from PMR in Identifying Next 10 Customers</a:t>
            </a:r>
            <a:endParaRPr/>
          </a:p>
        </p:txBody>
      </p:sp>
      <p:sp>
        <p:nvSpPr>
          <p:cNvPr id="74" name="Google Shape;74;p16"/>
          <p:cNvSpPr txBox="1">
            <a:spLocks noGrp="1"/>
          </p:cNvSpPr>
          <p:nvPr>
            <p:ph type="body" idx="1"/>
          </p:nvPr>
        </p:nvSpPr>
        <p:spPr>
          <a:xfrm>
            <a:off x="415600" y="1760233"/>
            <a:ext cx="11016800" cy="3703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indent="-440256">
              <a:buSzPts val="1600"/>
            </a:pPr>
            <a:r>
              <a:rPr lang="en" sz="2133"/>
              <a:t>Users don't just want directions, they want authentic, local experiences.</a:t>
            </a:r>
            <a:endParaRPr sz="2133"/>
          </a:p>
          <a:p>
            <a:pPr indent="-440256">
              <a:buSzPts val="1600"/>
            </a:pPr>
            <a:r>
              <a:rPr lang="en" sz="2133"/>
              <a:t>Travelers want expert-backed, local recommendations.</a:t>
            </a:r>
            <a:endParaRPr sz="2133"/>
          </a:p>
          <a:p>
            <a:pPr indent="-440256">
              <a:buSzPts val="1600"/>
            </a:pPr>
            <a:r>
              <a:rPr lang="en" sz="2133"/>
              <a:t>There’s willingness to pay for human expertise (Tourmate Pro).</a:t>
            </a:r>
            <a:endParaRPr sz="2133"/>
          </a:p>
          <a:p>
            <a:pPr indent="-440256">
              <a:buSzPts val="1600"/>
            </a:pPr>
            <a:r>
              <a:rPr lang="en" sz="2133"/>
              <a:t>Pre-built tours aren’t as popular as initially thought — flexibility wins.</a:t>
            </a:r>
            <a:endParaRPr sz="2133"/>
          </a:p>
          <a:p>
            <a:pPr indent="-440256">
              <a:buSzPts val="1600"/>
            </a:pPr>
            <a:r>
              <a:rPr lang="en" sz="2133"/>
              <a:t>Will users book expert sessions through the app directly?</a:t>
            </a:r>
            <a:endParaRPr sz="2133"/>
          </a:p>
          <a:p>
            <a:pPr indent="-440256">
              <a:buSzPts val="1600"/>
            </a:pPr>
            <a:r>
              <a:rPr lang="en" sz="2133"/>
              <a:t>How much cultural insight is “just right”?</a:t>
            </a:r>
            <a:endParaRPr sz="2133"/>
          </a:p>
          <a:p>
            <a:pPr indent="-440256">
              <a:buSzPts val="1600"/>
            </a:pPr>
            <a:r>
              <a:rPr lang="en" sz="2133"/>
              <a:t>Talking to potential users forced us to refine our value from just guidance → to personalized cultural immersion.</a:t>
            </a:r>
            <a:endParaRPr sz="2133"/>
          </a:p>
        </p:txBody>
      </p:sp>
      <p:sp>
        <p:nvSpPr>
          <p:cNvPr id="75" name="Google Shape;75;p16"/>
          <p:cNvSpPr txBox="1">
            <a:spLocks noGrp="1"/>
          </p:cNvSpPr>
          <p:nvPr>
            <p:ph type="body" idx="1"/>
          </p:nvPr>
        </p:nvSpPr>
        <p:spPr>
          <a:xfrm>
            <a:off x="453000" y="5334867"/>
            <a:ext cx="10942000" cy="1181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85000" lnSpcReduction="20000"/>
          </a:bodyPr>
          <a:lstStyle/>
          <a:p>
            <a:pPr marL="0" indent="0">
              <a:buNone/>
            </a:pPr>
            <a:r>
              <a:rPr lang="en"/>
              <a:t>We’re confident that Tourmate serves a real need — </a:t>
            </a:r>
            <a:endParaRPr/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helping travelers experience cities like locals, with both trust and excitement.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ctr">
              <a:buSzPts val="990"/>
            </a:pPr>
            <a:r>
              <a:rPr lang="en" sz="4160"/>
              <a:t>DMU (Decision Making Unit)</a:t>
            </a:r>
            <a:endParaRPr sz="4160"/>
          </a:p>
        </p:txBody>
      </p:sp>
      <p:sp>
        <p:nvSpPr>
          <p:cNvPr id="104" name="Google Shape;104;p20"/>
          <p:cNvSpPr txBox="1">
            <a:spLocks noGrp="1"/>
          </p:cNvSpPr>
          <p:nvPr>
            <p:ph type="body" idx="1"/>
          </p:nvPr>
        </p:nvSpPr>
        <p:spPr>
          <a:xfrm>
            <a:off x="0" y="3961333"/>
            <a:ext cx="3908400" cy="273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sz="32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1. Time savings </a:t>
            </a:r>
            <a:endParaRPr sz="32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sz="32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2. Seamless bookings </a:t>
            </a:r>
            <a:endParaRPr sz="32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sz="32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3. Team management </a:t>
            </a:r>
            <a:endParaRPr sz="32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sz="32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4. Cost </a:t>
            </a:r>
            <a:endParaRPr sz="32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indent="0">
              <a:spcAft>
                <a:spcPts val="1600"/>
              </a:spcAft>
              <a:buNone/>
            </a:pPr>
            <a:endParaRPr/>
          </a:p>
        </p:txBody>
      </p:sp>
      <p:pic>
        <p:nvPicPr>
          <p:cNvPr id="105" name="Google Shape;10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0813" y="1458567"/>
            <a:ext cx="2148407" cy="24811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3334" y="1841634"/>
            <a:ext cx="2180069" cy="25611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72154" y="1458568"/>
            <a:ext cx="2085453" cy="2471417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20"/>
          <p:cNvSpPr txBox="1">
            <a:spLocks noGrp="1"/>
          </p:cNvSpPr>
          <p:nvPr>
            <p:ph type="body" idx="1"/>
          </p:nvPr>
        </p:nvSpPr>
        <p:spPr>
          <a:xfrm>
            <a:off x="3908267" y="4402767"/>
            <a:ext cx="3812400" cy="2130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sz="32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1. Local experience </a:t>
            </a:r>
            <a:endParaRPr sz="32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sz="32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2. Simplicity </a:t>
            </a:r>
            <a:endParaRPr sz="32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sz="32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3. Cost-efficiency </a:t>
            </a:r>
            <a:endParaRPr sz="32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indent="0">
              <a:buNone/>
            </a:pPr>
            <a:r>
              <a:rPr lang="en" sz="32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4. Trust </a:t>
            </a:r>
            <a:endParaRPr sz="3200"/>
          </a:p>
        </p:txBody>
      </p:sp>
      <p:sp>
        <p:nvSpPr>
          <p:cNvPr id="109" name="Google Shape;109;p20"/>
          <p:cNvSpPr txBox="1">
            <a:spLocks noGrp="1"/>
          </p:cNvSpPr>
          <p:nvPr>
            <p:ph type="body" idx="1"/>
          </p:nvPr>
        </p:nvSpPr>
        <p:spPr>
          <a:xfrm>
            <a:off x="7643967" y="3961333"/>
            <a:ext cx="4443600" cy="3056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0" indent="0">
              <a:buClr>
                <a:schemeClr val="dk1"/>
              </a:buClr>
              <a:buSzPct val="39285"/>
              <a:buNone/>
            </a:pPr>
            <a:r>
              <a:rPr lang="en" sz="3733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1. Aesthetic trips </a:t>
            </a:r>
            <a:endParaRPr sz="3733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indent="0">
              <a:buClr>
                <a:schemeClr val="dk1"/>
              </a:buClr>
              <a:buSzPct val="39285"/>
              <a:buNone/>
            </a:pPr>
            <a:r>
              <a:rPr lang="en" sz="3733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2. Brand alignment </a:t>
            </a:r>
            <a:endParaRPr sz="3733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indent="0">
              <a:buClr>
                <a:schemeClr val="dk1"/>
              </a:buClr>
              <a:buSzPct val="39285"/>
              <a:buNone/>
            </a:pPr>
            <a:r>
              <a:rPr lang="en" sz="3733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3. Discoverability </a:t>
            </a:r>
            <a:endParaRPr sz="3733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indent="0">
              <a:buClr>
                <a:schemeClr val="dk1"/>
              </a:buClr>
              <a:buSzPct val="39285"/>
              <a:buNone/>
            </a:pPr>
            <a:r>
              <a:rPr lang="en" sz="3733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4. Follower engagement </a:t>
            </a:r>
            <a:endParaRPr sz="3733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indent="0">
              <a:spcAft>
                <a:spcPts val="1600"/>
              </a:spcAft>
              <a:buNone/>
            </a:pPr>
            <a:endParaRPr/>
          </a:p>
        </p:txBody>
      </p:sp>
      <p:sp>
        <p:nvSpPr>
          <p:cNvPr id="110" name="Google Shape;110;p20"/>
          <p:cNvSpPr txBox="1"/>
          <p:nvPr/>
        </p:nvSpPr>
        <p:spPr>
          <a:xfrm>
            <a:off x="4952427" y="3220336"/>
            <a:ext cx="1421600" cy="11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2400">
                <a:solidFill>
                  <a:schemeClr val="lt1"/>
                </a:solidFill>
              </a:rPr>
              <a:t>End User</a:t>
            </a:r>
            <a:endParaRPr sz="2400">
              <a:solidFill>
                <a:schemeClr val="lt1"/>
              </a:solidFill>
            </a:endParaRPr>
          </a:p>
        </p:txBody>
      </p:sp>
      <p:sp>
        <p:nvSpPr>
          <p:cNvPr id="111" name="Google Shape;111;p20"/>
          <p:cNvSpPr txBox="1"/>
          <p:nvPr/>
        </p:nvSpPr>
        <p:spPr>
          <a:xfrm>
            <a:off x="1042833" y="2788127"/>
            <a:ext cx="2664400" cy="13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2267">
                <a:solidFill>
                  <a:schemeClr val="lt1"/>
                </a:solidFill>
              </a:rPr>
              <a:t>Economic</a:t>
            </a:r>
            <a:endParaRPr sz="2267">
              <a:solidFill>
                <a:schemeClr val="lt1"/>
              </a:solidFill>
            </a:endParaRPr>
          </a:p>
          <a:p>
            <a:pPr algn="ctr"/>
            <a:r>
              <a:rPr lang="en" sz="2267">
                <a:solidFill>
                  <a:schemeClr val="lt1"/>
                </a:solidFill>
              </a:rPr>
              <a:t>buyer</a:t>
            </a:r>
            <a:endParaRPr sz="2267">
              <a:solidFill>
                <a:schemeClr val="lt1"/>
              </a:solidFill>
            </a:endParaRPr>
          </a:p>
        </p:txBody>
      </p:sp>
      <p:sp>
        <p:nvSpPr>
          <p:cNvPr id="112" name="Google Shape;112;p20"/>
          <p:cNvSpPr txBox="1"/>
          <p:nvPr/>
        </p:nvSpPr>
        <p:spPr>
          <a:xfrm>
            <a:off x="7921733" y="2857471"/>
            <a:ext cx="2586000" cy="12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2267">
                <a:solidFill>
                  <a:schemeClr val="lt1"/>
                </a:solidFill>
              </a:rPr>
              <a:t>Champion</a:t>
            </a:r>
            <a:endParaRPr sz="2267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293</Words>
  <Application>Microsoft Office PowerPoint</Application>
  <PresentationFormat>Widescreen</PresentationFormat>
  <Paragraphs>58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Aptos</vt:lpstr>
      <vt:lpstr>Aptos Display</vt:lpstr>
      <vt:lpstr>Arial</vt:lpstr>
      <vt:lpstr>Calibri</vt:lpstr>
      <vt:lpstr>Office Theme</vt:lpstr>
      <vt:lpstr>Next 10 Customers</vt:lpstr>
      <vt:lpstr>Lessons Learned from PMR in Identifying Next 10 Customers</vt:lpstr>
      <vt:lpstr>DMU (Decision Making Unit)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Marios Antreou</dc:creator>
  <cp:lastModifiedBy>Marios Antreou</cp:lastModifiedBy>
  <cp:revision>1</cp:revision>
  <dcterms:created xsi:type="dcterms:W3CDTF">2025-04-08T17:58:31Z</dcterms:created>
  <dcterms:modified xsi:type="dcterms:W3CDTF">2025-04-08T18:01:05Z</dcterms:modified>
</cp:coreProperties>
</file>