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609D-C2A8-CFA4-1FCF-DC6003AE9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688E9-3F6D-4EF6-C7F0-203995FBA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8500-09A6-59E4-CE8E-E9CA0777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72BB-B024-A532-1D44-5285C504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328E8-8882-171B-DB7B-9BCF8EA6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0035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9607-E96E-59D0-18E5-0A66CCB6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2139-7BAF-DF2E-A4CE-70EE64A5A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6C43-C7EA-AD51-FB79-555969EA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C21EB-91DC-E4F3-C021-1A8F93DE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31EE-965A-E674-923A-10E076C4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4678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83A06-3698-84D2-3B6F-AB991087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5A065-5302-79A8-F9AC-80585AE37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144D-D091-3649-5CB1-49AD283C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F573-39D0-4FAA-59FC-5028C354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314-0617-524F-DF71-6E0832C1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8793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1887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07550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61115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4360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6558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1309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2102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269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F5A3-DEE5-749E-22EB-D792FB8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CD07-AB0E-313C-1181-AC098D8F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FC0E-5AB1-16CA-85CD-0EB69292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0CDD-34F8-71CF-5A51-5DA96F05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AA39-444A-715B-81A5-87BB33D0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91972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64818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0168785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9754580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1262282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9448017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3793127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6570506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45557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902430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186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D700-E8CB-71EB-8C43-F25A3514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DFFB-87AF-F328-7195-5B7C6D28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FBCD-4583-020E-559A-1F9E72F7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6D22-16F4-7D39-786B-B567B250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3436-5691-9E04-4ABA-B7D346F0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6675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4A2-0D88-B1B4-8A2A-4CAECD44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833B-D785-A24B-D837-CB2D0489B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A3A7A-4DA0-1C2A-F436-BB026DA2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AF19-E60D-03C9-52D3-E01E35B8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022D9-1708-03AD-CCAE-2ECF5209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B61C-E0AD-0AE5-1EE4-205D1C9A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5654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77E3-B25B-30AE-0E53-3682CC6A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A645B-03CE-8E35-0F99-BFE34B188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42C00-08E2-19FA-4208-AAEAA174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97050-4E34-CDC9-AB41-539244DEB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047F-F48C-C8B3-3EBC-1EF8B9223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97168-4411-A460-FD80-2522B657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0CBE5-3187-9B87-08F0-BF3ADD0D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FDCA6-3174-665E-452D-992DE4CE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7296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55DB-B4A6-4818-94D5-BD1106C1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E1733-2DB5-974B-4D3F-3C98DD3F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740CD-2EB7-D36B-3073-B0F52CB2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424A7-2928-C489-7980-1BA33219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2346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609EE-597A-466A-32DA-EC1641CA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441F1-C31A-CB0F-401E-3361A38D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DB094-1D78-61C4-59A1-53C17086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3595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ABEF-EA68-BB23-924D-02A5F0B3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051C-9700-90E1-4140-91BA7F7D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876A6-D130-6A55-0428-5ECBFE508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1CC7E-B0EE-B5B9-04F2-FBBC1858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C6529-6AF1-8CD4-F78A-42877580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6A0C7-A8BD-8796-1BB2-E776D82E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4566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640F-6132-C812-A40C-ACE72982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14931-F605-FD8B-59A1-F31787FD3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9B389-3D6F-AB3B-4A2B-DA0182B7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CACE0-6AFD-57F1-80F7-6CC43C32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DBA8-0233-DD8B-7BA9-7F6EB60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0583-6416-E61E-989E-4B9FC94B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41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A402F-3768-514E-283E-9DF2A1CD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7D248-3826-63C9-D3FB-4088221B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452D-CF34-267B-CDE3-6D00C1263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6A03E-5E0F-46CE-937E-9552378E3762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D9F2-41FE-47A2-3216-9CE35ECD1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4490-A8C6-AB4C-5CDE-0BD6FC8DD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8F5A9-635C-46D5-A803-49E7B54F8D9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082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Y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6379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55950-BC21-D657-E142-89B3828E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3 – Key Considerations in Choosing a Business Model</a:t>
            </a:r>
            <a:endParaRPr lang="en-CY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0CA2BD6-4A2D-80C1-6FAA-8F3C34A981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268167"/>
          <a:ext cx="9352180" cy="4405436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4676090">
                  <a:extLst>
                    <a:ext uri="{9D8B030D-6E8A-4147-A177-3AD203B41FA5}">
                      <a16:colId xmlns:a16="http://schemas.microsoft.com/office/drawing/2014/main" val="1260373360"/>
                    </a:ext>
                  </a:extLst>
                </a:gridCol>
                <a:gridCol w="4676090">
                  <a:extLst>
                    <a:ext uri="{9D8B030D-6E8A-4147-A177-3AD203B41FA5}">
                      <a16:colId xmlns:a16="http://schemas.microsoft.com/office/drawing/2014/main" val="751665794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Consideration</a:t>
                      </a:r>
                      <a:endParaRPr lang="en-GB" sz="1400" dirty="0"/>
                    </a:p>
                  </a:txBody>
                  <a:tcPr marL="60435" marR="60435" marT="30218" marB="30218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Insight for Our Business</a:t>
                      </a:r>
                      <a:endParaRPr lang="en-GB" sz="1400" dirty="0"/>
                    </a:p>
                  </a:txBody>
                  <a:tcPr marL="60435" marR="60435" marT="30218" marB="30218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575840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Customer Needs &amp; Preferences</a:t>
                      </a:r>
                      <a:endParaRPr lang="en-GB" sz="1200" dirty="0"/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Solo travelers and students prefer low friction, self-service models with clear, upfront value. Corporate clients tolerate recurring charges with invoicing.</a:t>
                      </a:r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37819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Value Delivery Timing</a:t>
                      </a:r>
                      <a:endParaRPr lang="en-GB" sz="1200" dirty="0"/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Value must be delivered immediately or within 1–3 days of onboarding to drive conversions and retention.</a:t>
                      </a:r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3819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GB" sz="1200" b="1"/>
                        <a:t>Customer Risk Tolerance</a:t>
                      </a:r>
                      <a:endParaRPr lang="en-GB" sz="1200"/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Low – freemium reduces barrier to entry, premium must prove ROI quickly.</a:t>
                      </a:r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64144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Competitor Models</a:t>
                      </a:r>
                      <a:endParaRPr lang="en-GB" sz="1200" dirty="0"/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Mix of transactional (Airbnb), freemium (TripIt), and subscription (Nomad List). Differentiation lies in authenticity and integrated social trust.</a:t>
                      </a:r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8047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Lock-In &amp; Switching Costs</a:t>
                      </a:r>
                      <a:endParaRPr lang="en-GB" sz="1200" dirty="0"/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Moderate – loyalty can be built through social proof, trust, and quality of early experience.</a:t>
                      </a:r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258693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algn="ctr"/>
                      <a:r>
                        <a:rPr lang="en-GB" sz="1200" b="1"/>
                        <a:t>Internal Fit (Cost Structure, COCA, LTV)</a:t>
                      </a:r>
                      <a:endParaRPr lang="en-GB" sz="1200"/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Low COCA via influencers, high scalability, moderate LTV but with upsell potential. Freemium lowers acquisition costs.</a:t>
                      </a:r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7573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GB" sz="1200" b="1"/>
                        <a:t>Cash Flow Considerations</a:t>
                      </a:r>
                      <a:endParaRPr lang="en-GB" sz="1200"/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Subscription model brings predictable revenue. Booking model introduces variability.</a:t>
                      </a:r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76307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GB" sz="1200" b="1"/>
                        <a:t>Scalability &amp; Operational Complexity</a:t>
                      </a:r>
                      <a:endParaRPr lang="en-GB" sz="1200"/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High scalability with automation; bottlenecks may exist in vetting local guides.</a:t>
                      </a:r>
                    </a:p>
                  </a:txBody>
                  <a:tcPr marL="60435" marR="60435" marT="30218" marB="302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16829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E708D-A971-F045-0C7A-83A7BD4D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9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7112-5170-C732-4108-97ACD719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4 – Potential Economic Buyers: Pros and Cons</a:t>
            </a:r>
            <a:endParaRPr lang="en-C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467543-0BEA-FEB0-769F-E525190D7A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838" y="2243111"/>
          <a:ext cx="10212324" cy="435925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404108">
                  <a:extLst>
                    <a:ext uri="{9D8B030D-6E8A-4147-A177-3AD203B41FA5}">
                      <a16:colId xmlns:a16="http://schemas.microsoft.com/office/drawing/2014/main" val="3471139207"/>
                    </a:ext>
                  </a:extLst>
                </a:gridCol>
                <a:gridCol w="3404108">
                  <a:extLst>
                    <a:ext uri="{9D8B030D-6E8A-4147-A177-3AD203B41FA5}">
                      <a16:colId xmlns:a16="http://schemas.microsoft.com/office/drawing/2014/main" val="4180016753"/>
                    </a:ext>
                  </a:extLst>
                </a:gridCol>
                <a:gridCol w="3404108">
                  <a:extLst>
                    <a:ext uri="{9D8B030D-6E8A-4147-A177-3AD203B41FA5}">
                      <a16:colId xmlns:a16="http://schemas.microsoft.com/office/drawing/2014/main" val="1732597078"/>
                    </a:ext>
                  </a:extLst>
                </a:gridCol>
              </a:tblGrid>
              <a:tr h="32303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Economic Buyer</a:t>
                      </a:r>
                      <a:endParaRPr lang="en-GB" sz="1800" dirty="0"/>
                    </a:p>
                  </a:txBody>
                  <a:tcPr marL="88803" marR="88803" marT="44401" marB="44401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Pros</a:t>
                      </a:r>
                      <a:endParaRPr lang="en-GB" sz="1800" dirty="0"/>
                    </a:p>
                  </a:txBody>
                  <a:tcPr marL="88803" marR="88803" marT="44401" marB="44401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Cons</a:t>
                      </a:r>
                      <a:endParaRPr lang="en-GB" sz="1800" dirty="0"/>
                    </a:p>
                  </a:txBody>
                  <a:tcPr marL="88803" marR="88803" marT="44401" marB="44401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0892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Individual Travelers (solo/students)</a:t>
                      </a:r>
                      <a:endParaRPr lang="en-GB" sz="1600" dirty="0"/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High volume, emotional buying, quick conversions, low CAC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Low per-user LTV, price sensitivity, risk of churn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02001"/>
                  </a:ext>
                </a:extLst>
              </a:tr>
              <a:tr h="888028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Digital Nomads / Remote Workers</a:t>
                      </a:r>
                      <a:endParaRPr lang="en-GB" sz="1600" dirty="0"/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Willing to pay for convenience and community, recurring potential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Smaller niche, expect high value and personalization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66585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Corporate Retreat / Team Offsite Planners</a:t>
                      </a:r>
                      <a:endParaRPr lang="en-GB" sz="1600" dirty="0"/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High LTV, larger contracts, stable budgets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Long sales cycle, approval process, high onboarding cost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1053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University Travel Clubs / Student Groups</a:t>
                      </a:r>
                      <a:endParaRPr lang="en-GB" sz="1600" dirty="0"/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Affinity-based referrals, scalable through partnerships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Bureaucratic barriers, may lack budget authority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3547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Freemium Users (Ad-Based Revenue)</a:t>
                      </a:r>
                      <a:endParaRPr lang="en-GB" sz="1600"/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Large potential reach, monetizes non-converting users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Low revenue per user, risk to user experience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9933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Travel Agencies / B2B Licensing</a:t>
                      </a:r>
                      <a:endParaRPr lang="en-GB" sz="1600" dirty="0"/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Licensing offers passive income, aligns with current systems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Complex integration, slow sales cycle, niche appeal</a:t>
                      </a:r>
                    </a:p>
                  </a:txBody>
                  <a:tcPr marL="88803" marR="88803" marT="44401" marB="44401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97537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6DDA-3494-117A-D25B-9C9FE0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85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286-AA6D-12EC-50F1-43A8A356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5 – Summary of Business Model Candidates</a:t>
            </a:r>
            <a:endParaRPr lang="en-C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FB950F-FD01-2A2B-3645-F2936D39A3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6445" y="1709099"/>
          <a:ext cx="10359110" cy="4900612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35911">
                  <a:extLst>
                    <a:ext uri="{9D8B030D-6E8A-4147-A177-3AD203B41FA5}">
                      <a16:colId xmlns:a16="http://schemas.microsoft.com/office/drawing/2014/main" val="914044338"/>
                    </a:ext>
                  </a:extLst>
                </a:gridCol>
                <a:gridCol w="1035911">
                  <a:extLst>
                    <a:ext uri="{9D8B030D-6E8A-4147-A177-3AD203B41FA5}">
                      <a16:colId xmlns:a16="http://schemas.microsoft.com/office/drawing/2014/main" val="1842105999"/>
                    </a:ext>
                  </a:extLst>
                </a:gridCol>
                <a:gridCol w="1035911">
                  <a:extLst>
                    <a:ext uri="{9D8B030D-6E8A-4147-A177-3AD203B41FA5}">
                      <a16:colId xmlns:a16="http://schemas.microsoft.com/office/drawing/2014/main" val="3261023608"/>
                    </a:ext>
                  </a:extLst>
                </a:gridCol>
                <a:gridCol w="1035911">
                  <a:extLst>
                    <a:ext uri="{9D8B030D-6E8A-4147-A177-3AD203B41FA5}">
                      <a16:colId xmlns:a16="http://schemas.microsoft.com/office/drawing/2014/main" val="2924306353"/>
                    </a:ext>
                  </a:extLst>
                </a:gridCol>
                <a:gridCol w="1035911">
                  <a:extLst>
                    <a:ext uri="{9D8B030D-6E8A-4147-A177-3AD203B41FA5}">
                      <a16:colId xmlns:a16="http://schemas.microsoft.com/office/drawing/2014/main" val="3146293688"/>
                    </a:ext>
                  </a:extLst>
                </a:gridCol>
                <a:gridCol w="1116916">
                  <a:extLst>
                    <a:ext uri="{9D8B030D-6E8A-4147-A177-3AD203B41FA5}">
                      <a16:colId xmlns:a16="http://schemas.microsoft.com/office/drawing/2014/main" val="1488661919"/>
                    </a:ext>
                  </a:extLst>
                </a:gridCol>
                <a:gridCol w="954906">
                  <a:extLst>
                    <a:ext uri="{9D8B030D-6E8A-4147-A177-3AD203B41FA5}">
                      <a16:colId xmlns:a16="http://schemas.microsoft.com/office/drawing/2014/main" val="3671062044"/>
                    </a:ext>
                  </a:extLst>
                </a:gridCol>
                <a:gridCol w="1035911">
                  <a:extLst>
                    <a:ext uri="{9D8B030D-6E8A-4147-A177-3AD203B41FA5}">
                      <a16:colId xmlns:a16="http://schemas.microsoft.com/office/drawing/2014/main" val="1537476321"/>
                    </a:ext>
                  </a:extLst>
                </a:gridCol>
                <a:gridCol w="1035911">
                  <a:extLst>
                    <a:ext uri="{9D8B030D-6E8A-4147-A177-3AD203B41FA5}">
                      <a16:colId xmlns:a16="http://schemas.microsoft.com/office/drawing/2014/main" val="1899277587"/>
                    </a:ext>
                  </a:extLst>
                </a:gridCol>
                <a:gridCol w="1035911">
                  <a:extLst>
                    <a:ext uri="{9D8B030D-6E8A-4147-A177-3AD203B41FA5}">
                      <a16:colId xmlns:a16="http://schemas.microsoft.com/office/drawing/2014/main" val="1219967237"/>
                    </a:ext>
                  </a:extLst>
                </a:gridCol>
              </a:tblGrid>
              <a:tr h="383442">
                <a:tc>
                  <a:txBody>
                    <a:bodyPr/>
                    <a:lstStyle/>
                    <a:p>
                      <a:pPr algn="ctr"/>
                      <a:r>
                        <a:rPr lang="en-CY" sz="1400" dirty="0"/>
                        <a:t>#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Option</a:t>
                      </a:r>
                      <a:endParaRPr lang="en-GB" sz="1400" dirty="0"/>
                    </a:p>
                  </a:txBody>
                  <a:tcPr marL="37191" marR="37191" marT="18595" marB="1859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Unit</a:t>
                      </a:r>
                      <a:endParaRPr lang="en-GB" sz="1400"/>
                    </a:p>
                  </a:txBody>
                  <a:tcPr marL="37191" marR="37191" marT="18595" marB="1859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Customer Fit</a:t>
                      </a:r>
                      <a:endParaRPr lang="en-GB" sz="1400"/>
                    </a:p>
                  </a:txBody>
                  <a:tcPr marL="37191" marR="37191" marT="18595" marB="1859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Value Creation Fit</a:t>
                      </a:r>
                      <a:endParaRPr lang="en-GB" sz="1400" dirty="0"/>
                    </a:p>
                  </a:txBody>
                  <a:tcPr marL="37191" marR="37191" marT="18595" marB="1859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Competition Fit</a:t>
                      </a:r>
                      <a:endParaRPr lang="en-GB" sz="1400"/>
                    </a:p>
                  </a:txBody>
                  <a:tcPr marL="37191" marR="37191" marT="18595" marB="1859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Internal Fit</a:t>
                      </a:r>
                      <a:endParaRPr lang="en-GB" sz="1400" dirty="0"/>
                    </a:p>
                  </a:txBody>
                  <a:tcPr marL="37191" marR="37191" marT="18595" marB="1859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Pros</a:t>
                      </a:r>
                      <a:endParaRPr lang="en-GB" sz="1400" dirty="0"/>
                    </a:p>
                  </a:txBody>
                  <a:tcPr marL="37191" marR="37191" marT="18595" marB="1859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Cons</a:t>
                      </a:r>
                      <a:endParaRPr lang="en-GB" sz="1400" dirty="0"/>
                    </a:p>
                  </a:txBody>
                  <a:tcPr marL="37191" marR="37191" marT="18595" marB="1859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Grade</a:t>
                      </a:r>
                      <a:endParaRPr lang="en-GB" sz="1400" dirty="0"/>
                    </a:p>
                  </a:txBody>
                  <a:tcPr marL="37191" marR="37191" marT="18595" marB="1859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672999"/>
                  </a:ext>
                </a:extLst>
              </a:tr>
              <a:tr h="728541">
                <a:tc>
                  <a:txBody>
                    <a:bodyPr/>
                    <a:lstStyle/>
                    <a:p>
                      <a:pPr algn="ctr"/>
                      <a:r>
                        <a:rPr lang="en-CY" sz="1200" dirty="0"/>
                        <a:t>1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Freemium and Premium Subscription</a:t>
                      </a:r>
                      <a:endParaRPr lang="en-GB" sz="1200" dirty="0"/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Monthly sub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High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High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Medium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High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Scalable, flexible, low CAC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Requires strong onboarding &amp; retention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/>
                        <a:t>A</a:t>
                      </a:r>
                      <a:endParaRPr lang="en-GB" sz="1200"/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12531"/>
                  </a:ext>
                </a:extLst>
              </a:tr>
              <a:tr h="958606">
                <a:tc>
                  <a:txBody>
                    <a:bodyPr/>
                    <a:lstStyle/>
                    <a:p>
                      <a:pPr algn="ctr"/>
                      <a:r>
                        <a:rPr lang="en-CY" sz="1200"/>
                        <a:t>2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Pay-per-Experience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Per trip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Medium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Medium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High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Medium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Low commitment, aligns with trip-based usage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Variable revenue, harder to forecast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B+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98"/>
                  </a:ext>
                </a:extLst>
              </a:tr>
              <a:tr h="728541">
                <a:tc>
                  <a:txBody>
                    <a:bodyPr/>
                    <a:lstStyle/>
                    <a:p>
                      <a:pPr algn="ctr"/>
                      <a:r>
                        <a:rPr lang="en-CY" sz="1200"/>
                        <a:t>3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Group Bundles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Group package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Medium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High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Medium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Low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High ticket, team-building appeal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Coordination overhead, low scalability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B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421554"/>
                  </a:ext>
                </a:extLst>
              </a:tr>
              <a:tr h="958606">
                <a:tc>
                  <a:txBody>
                    <a:bodyPr/>
                    <a:lstStyle/>
                    <a:p>
                      <a:pPr algn="ctr"/>
                      <a:r>
                        <a:rPr lang="en-CY" sz="1200"/>
                        <a:t>4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B2B Licensing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Per org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Low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Medium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Medium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Medium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High LTV potential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Long sales cycle, high onboarding complexity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C+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96098"/>
                  </a:ext>
                </a:extLst>
              </a:tr>
              <a:tr h="728541">
                <a:tc>
                  <a:txBody>
                    <a:bodyPr/>
                    <a:lstStyle/>
                    <a:p>
                      <a:pPr algn="ctr"/>
                      <a:r>
                        <a:rPr lang="en-CY" sz="1200"/>
                        <a:t>5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Ads (for free users)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CPM/CPA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High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Low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Low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High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Monetizes all users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Weak per-user revenue, UX concerns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37191" marR="37191" marT="18595" marB="1859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52302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BD0F-41B2-96F7-8238-10A20AB6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E270B-6C75-FCAD-9677-D7717AB5E115}"/>
              </a:ext>
            </a:extLst>
          </p:cNvPr>
          <p:cNvSpPr txBox="1"/>
          <p:nvPr/>
        </p:nvSpPr>
        <p:spPr>
          <a:xfrm>
            <a:off x="2607804" y="6377384"/>
            <a:ext cx="69763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Chosen Model: 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Freemium and Premium Subscription</a:t>
            </a:r>
            <a:endParaRPr kumimoji="0" lang="en-CY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7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FB79-9BDF-598C-C73A-13EFFBE9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7: Considerations in Setting an Initial Pricing Framework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6342-647A-B53C-40A8-45E561E4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/>
              <a:t>Customer Needs &amp; Behavior</a:t>
            </a:r>
          </a:p>
          <a:p>
            <a:pPr lvl="1"/>
            <a:r>
              <a:rPr lang="en-GB" sz="1200" dirty="0"/>
              <a:t>Price-sensitive users</a:t>
            </a:r>
          </a:p>
          <a:p>
            <a:pPr lvl="1"/>
            <a:r>
              <a:rPr lang="en-GB" sz="1200" dirty="0"/>
              <a:t>Must see value within 1–3 days</a:t>
            </a:r>
          </a:p>
          <a:p>
            <a:pPr lvl="1"/>
            <a:r>
              <a:rPr lang="en-GB" sz="1200" dirty="0"/>
              <a:t>Freemium model expected</a:t>
            </a:r>
          </a:p>
          <a:p>
            <a:pPr lvl="1"/>
            <a:r>
              <a:rPr lang="en-GB" sz="1200" dirty="0"/>
              <a:t>Simplicity and low-risk entry critical</a:t>
            </a:r>
          </a:p>
          <a:p>
            <a:pPr marL="0" indent="0">
              <a:buNone/>
            </a:pPr>
            <a:r>
              <a:rPr lang="en-GB" sz="1200" b="1" dirty="0"/>
              <a:t>Market &amp; Competition</a:t>
            </a:r>
          </a:p>
          <a:p>
            <a:pPr lvl="1"/>
            <a:r>
              <a:rPr lang="en-GB" sz="1200" dirty="0"/>
              <a:t>Competitors: Nomad List (€75/yr), TripIt Pro (~€45/yr)</a:t>
            </a:r>
          </a:p>
          <a:p>
            <a:pPr lvl="1"/>
            <a:r>
              <a:rPr lang="en-GB" sz="1200" dirty="0"/>
              <a:t>Standard range: €5–€10/month or €50–€80/year</a:t>
            </a:r>
          </a:p>
          <a:p>
            <a:pPr lvl="1"/>
            <a:r>
              <a:rPr lang="en-GB" sz="1200" dirty="0"/>
              <a:t>Freemium entry + upgradeable premium features aligns well</a:t>
            </a:r>
          </a:p>
          <a:p>
            <a:pPr marL="0" indent="0">
              <a:buNone/>
            </a:pPr>
            <a:r>
              <a:rPr lang="en-GB" sz="1200" b="1" dirty="0"/>
              <a:t>Product &amp; Cost</a:t>
            </a:r>
          </a:p>
          <a:p>
            <a:pPr lvl="1"/>
            <a:r>
              <a:rPr lang="en-GB" sz="1200" dirty="0"/>
              <a:t>Strong core in cultural immersion; improving UX &amp; AI features</a:t>
            </a:r>
          </a:p>
          <a:p>
            <a:pPr lvl="1"/>
            <a:r>
              <a:rPr lang="en-GB" sz="1200" dirty="0"/>
              <a:t>Low marginal cost (~€1/month) → strong margins</a:t>
            </a:r>
          </a:p>
          <a:p>
            <a:pPr lvl="1"/>
            <a:r>
              <a:rPr lang="en-GB" sz="1200" dirty="0"/>
              <a:t>Community trust, referrals, and onboarding reduce risk perception</a:t>
            </a:r>
            <a:endParaRPr lang="en-CY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7D024-16F6-65A2-088D-7D4AFEE6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69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BD62-1524-2251-2FC2-9DC37D90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8: Recommended Pricing Range and Rationale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9D61-78CE-8304-92DE-C78ABF03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3000"/>
            <a:ext cx="10515600" cy="435601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2400" b="1" dirty="0"/>
              <a:t> Initial Price Point</a:t>
            </a:r>
            <a:endParaRPr lang="en-GB" sz="2400" dirty="0"/>
          </a:p>
          <a:p>
            <a:pPr lvl="1"/>
            <a:r>
              <a:rPr lang="en-GB" sz="1900" b="1" dirty="0"/>
              <a:t>€7/month</a:t>
            </a:r>
            <a:r>
              <a:rPr lang="en-GB" sz="1900" dirty="0"/>
              <a:t> or </a:t>
            </a:r>
            <a:r>
              <a:rPr lang="en-GB" sz="1900" b="1" dirty="0"/>
              <a:t>€65/year</a:t>
            </a:r>
            <a:r>
              <a:rPr lang="en-GB" sz="1900" dirty="0"/>
              <a:t> (listed)</a:t>
            </a:r>
          </a:p>
          <a:p>
            <a:pPr lvl="1"/>
            <a:r>
              <a:rPr lang="en-GB" sz="1900" b="1" dirty="0"/>
              <a:t>~€5.50/month</a:t>
            </a:r>
            <a:r>
              <a:rPr lang="en-GB" sz="1900" dirty="0"/>
              <a:t> effective (after discounts &amp; promos)</a:t>
            </a:r>
          </a:p>
          <a:p>
            <a:pPr>
              <a:buNone/>
            </a:pPr>
            <a:r>
              <a:rPr lang="en-GB" sz="2400" b="1" dirty="0"/>
              <a:t>Why This Range?</a:t>
            </a:r>
            <a:endParaRPr lang="en-GB" sz="2400" dirty="0"/>
          </a:p>
          <a:p>
            <a:pPr lvl="1"/>
            <a:r>
              <a:rPr lang="en-GB" sz="1900" dirty="0"/>
              <a:t>Aligns with user budget &amp; competitor benchmarks</a:t>
            </a:r>
          </a:p>
          <a:p>
            <a:pPr lvl="1"/>
            <a:r>
              <a:rPr lang="en-GB" sz="1900" dirty="0"/>
              <a:t>Early value delivered within days → drives upgrades</a:t>
            </a:r>
          </a:p>
          <a:p>
            <a:pPr lvl="1"/>
            <a:r>
              <a:rPr lang="en-GB" sz="1900" dirty="0"/>
              <a:t>Supports sustainable margins and growth</a:t>
            </a:r>
          </a:p>
          <a:p>
            <a:pPr>
              <a:buNone/>
            </a:pPr>
            <a:r>
              <a:rPr lang="en-GB" sz="2400" b="1" dirty="0"/>
              <a:t> Risks to Monitor</a:t>
            </a:r>
            <a:endParaRPr lang="en-GB" sz="2400" dirty="0"/>
          </a:p>
          <a:p>
            <a:pPr lvl="1"/>
            <a:r>
              <a:rPr lang="en-GB" sz="1900" dirty="0"/>
              <a:t>Low conversion if early value isn’t clear</a:t>
            </a:r>
          </a:p>
          <a:p>
            <a:pPr lvl="1"/>
            <a:r>
              <a:rPr lang="en-GB" sz="1900" dirty="0"/>
              <a:t>Potential hesitation from risk-averse users</a:t>
            </a:r>
          </a:p>
          <a:p>
            <a:pPr lvl="1"/>
            <a:r>
              <a:rPr lang="en-GB" sz="1900" dirty="0"/>
              <a:t>Watch for churn post-trial</a:t>
            </a:r>
          </a:p>
          <a:p>
            <a:pPr lvl="1"/>
            <a:r>
              <a:rPr lang="en-GB" sz="1900" dirty="0"/>
              <a:t>Annual price may deter low-commitment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1CCBA-58B7-5932-1834-0020D4E9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33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15FA-2E43-128F-37EB-DDA51566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9: Calculating Customer Lifetime Value (LTV)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8B99-C841-5180-190C-F8694161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1400"/>
            <a:ext cx="10515600" cy="4488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Y" sz="2200" b="1" dirty="0"/>
              <a:t> </a:t>
            </a:r>
            <a:r>
              <a:rPr lang="en-GB" sz="2200" b="1" dirty="0"/>
              <a:t>Recurring Revenue Assumptions</a:t>
            </a:r>
          </a:p>
          <a:p>
            <a:pPr lvl="1"/>
            <a:r>
              <a:rPr lang="en-GB" sz="1900" dirty="0"/>
              <a:t>Monthly: €7/month | Annual: €65/year</a:t>
            </a:r>
          </a:p>
          <a:p>
            <a:pPr lvl="1"/>
            <a:r>
              <a:rPr lang="en-GB" sz="1900" dirty="0"/>
              <a:t>Estimated annual revenue per user: €60</a:t>
            </a:r>
          </a:p>
          <a:p>
            <a:pPr lvl="1"/>
            <a:r>
              <a:rPr lang="en-GB" sz="1900" dirty="0"/>
              <a:t>Profit margin on recurring revenue: 85%</a:t>
            </a:r>
          </a:p>
          <a:p>
            <a:pPr marL="0" indent="0">
              <a:buNone/>
            </a:pPr>
            <a:r>
              <a:rPr lang="en-CY" sz="2200" b="1" dirty="0"/>
              <a:t> </a:t>
            </a:r>
            <a:r>
              <a:rPr lang="en-GB" sz="2200" b="1" dirty="0"/>
              <a:t>Retention Rates (Estimates)</a:t>
            </a:r>
          </a:p>
          <a:p>
            <a:pPr lvl="1"/>
            <a:r>
              <a:rPr lang="en-GB" sz="1900" dirty="0"/>
              <a:t>Year 1: 100% | Year 2: 60% | Year 3: 45% | Year 4: 35% | Year 5: 25%</a:t>
            </a:r>
          </a:p>
          <a:p>
            <a:pPr marL="0" indent="0">
              <a:buNone/>
            </a:pPr>
            <a:r>
              <a:rPr lang="en-CY" sz="2200" b="1" dirty="0"/>
              <a:t> </a:t>
            </a:r>
            <a:r>
              <a:rPr lang="en-GB" sz="2200" b="1" dirty="0"/>
              <a:t>Other Revenue</a:t>
            </a:r>
          </a:p>
          <a:p>
            <a:pPr lvl="1"/>
            <a:r>
              <a:rPr lang="en-GB" sz="1900" dirty="0"/>
              <a:t>Referral earnings: €5/user/year</a:t>
            </a:r>
          </a:p>
          <a:p>
            <a:pPr lvl="1"/>
            <a:r>
              <a:rPr lang="en-GB" sz="1900" dirty="0"/>
              <a:t>Margin: 80%, same retention pattern</a:t>
            </a:r>
          </a:p>
          <a:p>
            <a:pPr marL="0" indent="0">
              <a:buNone/>
            </a:pPr>
            <a:r>
              <a:rPr lang="en-GB" sz="2200" b="1" dirty="0"/>
              <a:t>Net Present Value (NPV) of Profits by Year (@50% Discount Rate)</a:t>
            </a:r>
          </a:p>
          <a:p>
            <a:pPr lvl="1"/>
            <a:r>
              <a:rPr lang="en-GB" sz="1900" dirty="0"/>
              <a:t>Year 1: €36.85 | Year 2: €14.52 | Year 3: €7.43 | Year 4: €3.85 | Year 5: €1.79</a:t>
            </a:r>
          </a:p>
          <a:p>
            <a:pPr marL="0" indent="0">
              <a:buNone/>
            </a:pPr>
            <a:r>
              <a:rPr lang="en-CY" sz="2200" b="1" dirty="0"/>
              <a:t>💡 </a:t>
            </a:r>
            <a:r>
              <a:rPr lang="en-GB" sz="2200" b="1" dirty="0"/>
              <a:t>Total LTV (Sum of NPVs): </a:t>
            </a:r>
            <a:r>
              <a:rPr lang="en-GB" sz="2200" dirty="0"/>
              <a:t>→ €64.44</a:t>
            </a:r>
            <a:endParaRPr lang="en-CY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EE882-3F13-8BCA-E057-941BB0BF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6683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Widescreen</PresentationFormat>
  <Paragraphs>149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Century Gothic</vt:lpstr>
      <vt:lpstr>Wingdings 3</vt:lpstr>
      <vt:lpstr>Office Theme</vt:lpstr>
      <vt:lpstr>Ion Boardroom</vt:lpstr>
      <vt:lpstr>Slide 3 – Key Considerations in Choosing a Business Model</vt:lpstr>
      <vt:lpstr>Slide 4 – Potential Economic Buyers: Pros and Cons</vt:lpstr>
      <vt:lpstr>Slide 5 – Summary of Business Model Candidates</vt:lpstr>
      <vt:lpstr>Slide 7: Considerations in Setting an Initial Pricing Framework</vt:lpstr>
      <vt:lpstr>Slide 8: Recommended Pricing Range and Rationale</vt:lpstr>
      <vt:lpstr>Slide 9: Calculating Customer Lifetime Value (LTV)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Marios Antreou</dc:creator>
  <cp:lastModifiedBy>Marios Antreou</cp:lastModifiedBy>
  <cp:revision>1</cp:revision>
  <dcterms:created xsi:type="dcterms:W3CDTF">2025-05-04T20:10:22Z</dcterms:created>
  <dcterms:modified xsi:type="dcterms:W3CDTF">2025-05-04T20:10:56Z</dcterms:modified>
</cp:coreProperties>
</file>