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371d14b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371d14b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371d14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371d14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93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6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Learnings to Action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Unexplored market potential with a unique niche that has yet to be filled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Pitch is lacking in specific points and needs strong opening hook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reference persona to further hone in on niche and beachhead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more media engagement to appeal to beachhead market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identify Free vs Premium users in Freemium model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idea… need to sell it right!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Beachhead Market Selection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Beachhead selected: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Millenial/Gen Z Holiday makers taking short, frequent trips and use social media.</a:t>
            </a:r>
            <a:endParaRPr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Significantly more specific, but allows us to assume certain facts about end users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Beachhead will make better use of all the tools that Tourmate provides, as well as allowing to more carefully select types of ads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to social media outlets means many people in the beachhead will share Tourmate with like-minded people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The Process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4734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is a mix between slack and teams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734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splitting of tasks, which are then reviewed by everyone else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734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 online meetings to track progress and review tasks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734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Norms set early facilitated smooth communication and efficiency.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734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Continued clarity in role definitions and task delegation for optimal productivity.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734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feedback sessions to ensure alignment and adaptability.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F89D-EE15-AFEA-F8D9-FFC0EE44E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07822"/>
            <a:ext cx="6858000" cy="977975"/>
          </a:xfrm>
        </p:spPr>
        <p:txBody>
          <a:bodyPr>
            <a:noAutofit/>
          </a:bodyPr>
          <a:lstStyle/>
          <a:p>
            <a:r>
              <a:rPr lang="en-US" sz="3600" dirty="0"/>
              <a:t>Total Addressable Market (TAM) Analysis for Beachhead Market (BHM)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DC0F4E-EAE9-E0F2-165A-6E599916C832}"/>
              </a:ext>
            </a:extLst>
          </p:cNvPr>
          <p:cNvSpPr txBox="1"/>
          <p:nvPr/>
        </p:nvSpPr>
        <p:spPr>
          <a:xfrm>
            <a:off x="285184" y="1838094"/>
            <a:ext cx="42302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50" b="1" dirty="0"/>
              <a:t>Top-Down TAM</a:t>
            </a:r>
          </a:p>
          <a:p>
            <a:pPr>
              <a:buNone/>
            </a:pPr>
            <a:r>
              <a:rPr lang="en-US" sz="1050" b="1" dirty="0"/>
              <a:t>Market:</a:t>
            </a:r>
            <a:r>
              <a:rPr lang="en-US" sz="1050" dirty="0"/>
              <a:t> Millennial/Gen Z Holidaymakers (Frequent Short Trips)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Total End Users:</a:t>
            </a:r>
            <a:r>
              <a:rPr lang="en-US" sz="1050" dirty="0"/>
              <a:t> 1.2 million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Revenue/User:</a:t>
            </a:r>
            <a:r>
              <a:rPr lang="en-US" sz="1050" dirty="0"/>
              <a:t> $30–$100/year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Top-Down TAM:</a:t>
            </a:r>
            <a:r>
              <a:rPr lang="en-US" sz="1050" dirty="0"/>
              <a:t> </a:t>
            </a:r>
            <a:r>
              <a:rPr lang="en-US" sz="1050" b="1" dirty="0"/>
              <a:t>$36M–$120M/year</a:t>
            </a:r>
            <a:endParaRPr lang="en-US" sz="1050" dirty="0"/>
          </a:p>
          <a:p>
            <a:endParaRPr 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5B415-A31D-346B-D2E2-616035D409C9}"/>
              </a:ext>
            </a:extLst>
          </p:cNvPr>
          <p:cNvSpPr txBox="1"/>
          <p:nvPr/>
        </p:nvSpPr>
        <p:spPr>
          <a:xfrm>
            <a:off x="5235168" y="1838094"/>
            <a:ext cx="34561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50" b="1" dirty="0"/>
              <a:t>Bottom-Up TAM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End User Density:</a:t>
            </a:r>
            <a:r>
              <a:rPr lang="en-US" sz="1050" dirty="0"/>
              <a:t> 25%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Target Users:</a:t>
            </a:r>
            <a:r>
              <a:rPr lang="en-US" sz="1050" dirty="0"/>
              <a:t> 300,000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Revenue/User:</a:t>
            </a:r>
            <a:r>
              <a:rPr lang="en-US" sz="1050" dirty="0"/>
              <a:t> $63/year (direct research)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Bottom-Up TAM:</a:t>
            </a:r>
            <a:r>
              <a:rPr lang="en-US" sz="1050" dirty="0"/>
              <a:t> </a:t>
            </a:r>
            <a:r>
              <a:rPr lang="en-US" sz="1050" b="1" dirty="0"/>
              <a:t>$18.9M/year</a:t>
            </a:r>
            <a:endParaRPr lang="en-US" sz="1050" dirty="0"/>
          </a:p>
          <a:p>
            <a:endParaRPr 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22BEF3-0C17-1AE7-B327-EB2B19DE21A6}"/>
              </a:ext>
            </a:extLst>
          </p:cNvPr>
          <p:cNvSpPr txBox="1"/>
          <p:nvPr/>
        </p:nvSpPr>
        <p:spPr>
          <a:xfrm>
            <a:off x="3062335" y="3080705"/>
            <a:ext cx="2458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/>
              <a:t>Average TAM:</a:t>
            </a:r>
            <a:r>
              <a:rPr lang="en-US" sz="1050"/>
              <a:t> </a:t>
            </a:r>
            <a:r>
              <a:rPr lang="en-US" sz="1050" b="1"/>
              <a:t>~$48.45M/year</a:t>
            </a:r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B90C0A-F874-8120-4120-87BFB5C79469}"/>
              </a:ext>
            </a:extLst>
          </p:cNvPr>
          <p:cNvSpPr txBox="1"/>
          <p:nvPr/>
        </p:nvSpPr>
        <p:spPr>
          <a:xfrm>
            <a:off x="3062334" y="3677806"/>
            <a:ext cx="330677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50" b="1" dirty="0"/>
              <a:t>Market Attractiveness: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Profitability:</a:t>
            </a:r>
            <a:r>
              <a:rPr lang="en-US" sz="1050" dirty="0"/>
              <a:t> 50%–70%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Growth Rate (CAGR):</a:t>
            </a:r>
            <a:r>
              <a:rPr lang="en-US" sz="1050" dirty="0"/>
              <a:t> 25%–35%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Market Share (2-3 years):</a:t>
            </a:r>
            <a:r>
              <a:rPr lang="en-US" sz="1050" dirty="0"/>
              <a:t> 20%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Potential Market Share:</a:t>
            </a:r>
            <a:r>
              <a:rPr lang="en-US" sz="1050" dirty="0"/>
              <a:t> 30%–40%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00606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Persona Profile – Nikos Georgiou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7A526-E458-8246-EFC9-C6CDD5EB0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9572" y="1526941"/>
            <a:ext cx="4480715" cy="3489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Y" sz="975" b="1" dirty="0"/>
              <a:t> </a:t>
            </a:r>
            <a:r>
              <a:rPr lang="en-GB" sz="975" b="1" dirty="0"/>
              <a:t>Work &amp; Lifestyle</a:t>
            </a:r>
          </a:p>
          <a:p>
            <a:pPr marL="0" indent="0">
              <a:buNone/>
            </a:pPr>
            <a:r>
              <a:rPr lang="en-GB" sz="900" dirty="0"/>
              <a:t>- Left corporate tech for freedom &amp; creativity</a:t>
            </a:r>
          </a:p>
          <a:p>
            <a:pPr marL="0" indent="0">
              <a:buNone/>
            </a:pPr>
            <a:r>
              <a:rPr lang="en-GB" sz="900" dirty="0"/>
              <a:t>- Works remotely in eco-tourism &amp; UX/UI</a:t>
            </a:r>
          </a:p>
          <a:p>
            <a:pPr marL="0" indent="0">
              <a:buNone/>
            </a:pPr>
            <a:r>
              <a:rPr lang="en-GB" sz="900" dirty="0"/>
              <a:t>- Slow traveler, prefers authentic &amp; local experiences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CY" sz="975" b="1" dirty="0"/>
              <a:t> </a:t>
            </a:r>
            <a:r>
              <a:rPr lang="en-GB" sz="975" b="1" dirty="0"/>
              <a:t>Motivations &amp; Priorities</a:t>
            </a:r>
          </a:p>
          <a:p>
            <a:r>
              <a:rPr lang="en-CY" sz="900" dirty="0"/>
              <a:t> </a:t>
            </a:r>
            <a:r>
              <a:rPr lang="en-GB" sz="900" dirty="0"/>
              <a:t>Authenticity &amp; Sustainability (30%)</a:t>
            </a:r>
          </a:p>
          <a:p>
            <a:r>
              <a:rPr lang="en-GB" sz="900" dirty="0"/>
              <a:t> Meaningful Travel (25%)</a:t>
            </a:r>
          </a:p>
          <a:p>
            <a:r>
              <a:rPr lang="en-CY" sz="900" dirty="0"/>
              <a:t> </a:t>
            </a:r>
            <a:r>
              <a:rPr lang="en-GB" sz="900" dirty="0"/>
              <a:t>Work-Life Balance (20%)</a:t>
            </a:r>
          </a:p>
          <a:p>
            <a:r>
              <a:rPr lang="en-CY" sz="900" dirty="0"/>
              <a:t> </a:t>
            </a:r>
            <a:r>
              <a:rPr lang="en-GB" sz="900" dirty="0"/>
              <a:t>Local Cultural Connection (15%)</a:t>
            </a:r>
          </a:p>
          <a:p>
            <a:r>
              <a:rPr lang="en-CY" sz="900" dirty="0"/>
              <a:t> </a:t>
            </a:r>
            <a:r>
              <a:rPr lang="en-GB" sz="900" dirty="0"/>
              <a:t>Lifelong Learning &amp; Creativity (10%)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CY" sz="975" b="1" dirty="0"/>
              <a:t> </a:t>
            </a:r>
            <a:r>
              <a:rPr lang="en-GB" sz="975" b="1" dirty="0"/>
              <a:t>Travel &amp; Tech Behavior</a:t>
            </a:r>
          </a:p>
          <a:p>
            <a:r>
              <a:rPr lang="en-GB" sz="900" dirty="0"/>
              <a:t>Uses Tourmate, Duolingo, Airbnb, Waze GPS</a:t>
            </a:r>
          </a:p>
          <a:p>
            <a:r>
              <a:rPr lang="en-GB" sz="900" dirty="0"/>
              <a:t>Relies on offline maps, eSIMs, power banks</a:t>
            </a:r>
          </a:p>
          <a:p>
            <a:r>
              <a:rPr lang="en-GB" sz="900" dirty="0"/>
              <a:t>Engages in Nomad List, Reddit (r/digitalnomad), Eco-Travel Meetups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CY" sz="975" b="1" dirty="0"/>
              <a:t> </a:t>
            </a:r>
            <a:r>
              <a:rPr lang="en-GB" sz="975" b="1" dirty="0"/>
              <a:t>Key Decision-Making Factors</a:t>
            </a:r>
          </a:p>
          <a:p>
            <a:pPr marL="0" indent="0">
              <a:buNone/>
            </a:pPr>
            <a:r>
              <a:rPr lang="en-CY" sz="900" dirty="0"/>
              <a:t> </a:t>
            </a:r>
            <a:r>
              <a:rPr lang="en-GB" sz="900" dirty="0"/>
              <a:t>Authenticity &amp; Sustainability | </a:t>
            </a:r>
            <a:r>
              <a:rPr lang="en-CY" sz="900" dirty="0"/>
              <a:t> </a:t>
            </a:r>
            <a:r>
              <a:rPr lang="en-GB" sz="900" dirty="0"/>
              <a:t>Tech Convenience | </a:t>
            </a:r>
            <a:r>
              <a:rPr lang="en-CY" sz="900" dirty="0"/>
              <a:t> </a:t>
            </a:r>
            <a:r>
              <a:rPr lang="en-GB" sz="900" dirty="0"/>
              <a:t>Community Trust</a:t>
            </a:r>
          </a:p>
          <a:p>
            <a:pPr marL="0" indent="0">
              <a:buNone/>
            </a:pPr>
            <a:endParaRPr lang="en-CY" sz="900" dirty="0"/>
          </a:p>
        </p:txBody>
      </p:sp>
      <p:pic>
        <p:nvPicPr>
          <p:cNvPr id="7" name="Content Placeholder 6" descr="A person with a beard&#10;&#10;AI-generated content may be incorrect.">
            <a:extLst>
              <a:ext uri="{FF2B5EF4-FFF2-40B4-BE49-F238E27FC236}">
                <a16:creationId xmlns:a16="http://schemas.microsoft.com/office/drawing/2014/main" id="{5F193CAF-ECD2-600B-1E60-B5A707AAAE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58100" y="1657184"/>
            <a:ext cx="2700000" cy="2700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2C38A0-3702-4610-52A0-96D2D59FF4A5}"/>
              </a:ext>
            </a:extLst>
          </p:cNvPr>
          <p:cNvSpPr txBox="1"/>
          <p:nvPr/>
        </p:nvSpPr>
        <p:spPr>
          <a:xfrm>
            <a:off x="1904745" y="1003942"/>
            <a:ext cx="52700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Y" sz="1050" b="1" dirty="0"/>
              <a:t>|</a:t>
            </a:r>
            <a:r>
              <a:rPr lang="en-GB" sz="1050" b="1" dirty="0"/>
              <a:t>Paphos, Cyprus |Freelance Web Developer |</a:t>
            </a:r>
            <a:r>
              <a:rPr lang="en-CY" sz="1050" b="1" dirty="0"/>
              <a:t> </a:t>
            </a:r>
            <a:r>
              <a:rPr lang="en-GB" sz="1050" b="1" dirty="0"/>
              <a:t>Eco-Conscious Digital Nomad |</a:t>
            </a:r>
          </a:p>
          <a:p>
            <a:pPr algn="ctr"/>
            <a:r>
              <a:rPr lang="en-GB" sz="1050" b="1" dirty="0"/>
              <a:t>| Income: €40,000/year |Education: M.Sc. Computer Science |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Full Life Cycle Use Case for Tourmate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360" y="4262334"/>
            <a:ext cx="2951471" cy="58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050" b="1" dirty="0"/>
              <a:t>Next Steps:</a:t>
            </a:r>
          </a:p>
          <a:p>
            <a:r>
              <a:rPr sz="900" dirty="0"/>
              <a:t>User interviews with digital nomads for validation</a:t>
            </a:r>
          </a:p>
          <a:p>
            <a:r>
              <a:rPr sz="900" dirty="0"/>
              <a:t> A/B tests for pricing models (freemium vs. subscription)</a:t>
            </a:r>
            <a:endParaRPr lang="en-CY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B905A-FEDE-7A95-058E-71127B995FAC}"/>
              </a:ext>
            </a:extLst>
          </p:cNvPr>
          <p:cNvSpPr txBox="1"/>
          <p:nvPr/>
        </p:nvSpPr>
        <p:spPr>
          <a:xfrm>
            <a:off x="4565097" y="1390821"/>
            <a:ext cx="3429000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b="1" dirty="0"/>
              <a:t>Finding &amp; Analyzing Options</a:t>
            </a:r>
          </a:p>
          <a:p>
            <a:r>
              <a:rPr lang="en-GB" sz="900" dirty="0"/>
              <a:t>- Compares experiences based on authenticity, sustainability, and cost.</a:t>
            </a:r>
          </a:p>
          <a:p>
            <a:r>
              <a:rPr lang="en-GB" sz="900" dirty="0"/>
              <a:t>- Relies on word-of-mouth and trial-and-error.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5B1D8-7351-67CC-0B0C-0919B92DF38A}"/>
              </a:ext>
            </a:extLst>
          </p:cNvPr>
          <p:cNvSpPr txBox="1"/>
          <p:nvPr/>
        </p:nvSpPr>
        <p:spPr>
          <a:xfrm>
            <a:off x="1279930" y="1379008"/>
            <a:ext cx="3126374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b="1" dirty="0"/>
              <a:t> Determining the Need</a:t>
            </a:r>
          </a:p>
          <a:p>
            <a:r>
              <a:rPr lang="en-GB" sz="900" dirty="0"/>
              <a:t>- Nikos seeks authentic, sustainable travel experiences.</a:t>
            </a:r>
          </a:p>
          <a:p>
            <a:r>
              <a:rPr lang="en-GB" sz="900" dirty="0"/>
              <a:t>- Uses Reddit, Telegram, and travel blogs for recommendations.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7F1514-3511-6CBC-4CD4-BB0B2B6F5B12}"/>
              </a:ext>
            </a:extLst>
          </p:cNvPr>
          <p:cNvSpPr txBox="1"/>
          <p:nvPr/>
        </p:nvSpPr>
        <p:spPr>
          <a:xfrm>
            <a:off x="1279930" y="2060830"/>
            <a:ext cx="2989444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b="1" dirty="0"/>
              <a:t> Acquiring &amp; Paying for Experiences</a:t>
            </a:r>
          </a:p>
          <a:p>
            <a:r>
              <a:rPr lang="en-GB" sz="900" dirty="0"/>
              <a:t>- Books through local operators or boutique agencies.</a:t>
            </a:r>
          </a:p>
          <a:p>
            <a:r>
              <a:rPr lang="en-GB" sz="900" dirty="0"/>
              <a:t>- Prefers digital payments but sometimes forced to use cash.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16281-A92F-1E12-5217-9BB18FB5301F}"/>
              </a:ext>
            </a:extLst>
          </p:cNvPr>
          <p:cNvSpPr txBox="1"/>
          <p:nvPr/>
        </p:nvSpPr>
        <p:spPr>
          <a:xfrm>
            <a:off x="4618027" y="2060830"/>
            <a:ext cx="3033170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b="1" dirty="0"/>
              <a:t> Using &amp; Evaluating the Experience</a:t>
            </a:r>
          </a:p>
          <a:p>
            <a:r>
              <a:rPr lang="en-GB" sz="900" dirty="0"/>
              <a:t>- Measures value based on emotional fulfillment and learning.</a:t>
            </a:r>
          </a:p>
          <a:p>
            <a:r>
              <a:rPr lang="en-GB" sz="900" dirty="0"/>
              <a:t>- Reflects through journaling, photography, or blogging.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12EFBF-540E-F1D6-66A9-188F2F15B4C3}"/>
              </a:ext>
            </a:extLst>
          </p:cNvPr>
          <p:cNvSpPr txBox="1"/>
          <p:nvPr/>
        </p:nvSpPr>
        <p:spPr>
          <a:xfrm>
            <a:off x="2783281" y="2768136"/>
            <a:ext cx="3563630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b="1" dirty="0"/>
              <a:t> Repeat Usage &amp; Word-of-Mouth</a:t>
            </a:r>
          </a:p>
          <a:p>
            <a:r>
              <a:rPr lang="en-GB" sz="900" dirty="0"/>
              <a:t>- Engages in loyalty programs, referrals, and community-driven platforms.</a:t>
            </a:r>
          </a:p>
          <a:p>
            <a:r>
              <a:rPr lang="en-GB" sz="900" dirty="0"/>
              <a:t>- Shares experiences on social media &amp; travel forums.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AFB639-CCBC-21B3-7A96-58070E2D2D11}"/>
              </a:ext>
            </a:extLst>
          </p:cNvPr>
          <p:cNvSpPr txBox="1"/>
          <p:nvPr/>
        </p:nvSpPr>
        <p:spPr>
          <a:xfrm>
            <a:off x="2604352" y="1025494"/>
            <a:ext cx="3603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dirty="0"/>
              <a:t>Current User Journey (Challenges &amp; Solutions):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E5760A-E5BD-8AB6-D459-ED979E358915}"/>
              </a:ext>
            </a:extLst>
          </p:cNvPr>
          <p:cNvSpPr txBox="1"/>
          <p:nvPr/>
        </p:nvSpPr>
        <p:spPr>
          <a:xfrm>
            <a:off x="1114233" y="3394634"/>
            <a:ext cx="3292070" cy="1084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b="1" dirty="0"/>
              <a:t>How Tourmate Enhances This Journey: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CY" sz="900" dirty="0"/>
              <a:t> </a:t>
            </a:r>
            <a:r>
              <a:rPr lang="en-GB" sz="900" dirty="0"/>
              <a:t>AI-powered real-time travel insights &amp; local recommendations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CY" sz="900" dirty="0"/>
              <a:t> </a:t>
            </a:r>
            <a:r>
              <a:rPr lang="en-GB" sz="900" dirty="0"/>
              <a:t>Offline access to curated experiences &amp; user-generated insights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CY" sz="900" dirty="0"/>
              <a:t> </a:t>
            </a:r>
            <a:r>
              <a:rPr lang="en-GB" sz="900" dirty="0"/>
              <a:t>Seamless digital payments with integrated wallet support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CY" sz="900" dirty="0"/>
              <a:t> </a:t>
            </a:r>
            <a:r>
              <a:rPr lang="en-GB" sz="900" dirty="0"/>
              <a:t>In-app navigation with real-time cultural context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E010FC-FEA8-8815-43F7-568128D5DA56}"/>
              </a:ext>
            </a:extLst>
          </p:cNvPr>
          <p:cNvSpPr txBox="1"/>
          <p:nvPr/>
        </p:nvSpPr>
        <p:spPr>
          <a:xfrm>
            <a:off x="4618028" y="3463884"/>
            <a:ext cx="3086100" cy="9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b="1" dirty="0"/>
              <a:t>Key Adoption Challenges: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GB" sz="900" dirty="0"/>
              <a:t> Will users trust Tourmate over existing sources?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CY" sz="900" dirty="0"/>
              <a:t> </a:t>
            </a:r>
            <a:r>
              <a:rPr lang="en-GB" sz="900" dirty="0"/>
              <a:t>What pricing model balances sustainability &amp; accessibility?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CY" sz="900" dirty="0"/>
              <a:t> </a:t>
            </a:r>
            <a:r>
              <a:rPr lang="en-GB" sz="900" dirty="0"/>
              <a:t>How to ensure repeat usage beyond initial exploration?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dirty="0"/>
              <a:t>High-Level Product Specification for Tourmate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8047" y="1295594"/>
            <a:ext cx="2904293" cy="2911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sz="1200" b="1" dirty="0"/>
              <a:t>Persona’s Top Priorities &amp; Solutions:</a:t>
            </a:r>
          </a:p>
          <a:p>
            <a:pPr marL="0" indent="0">
              <a:buNone/>
            </a:pPr>
            <a:endParaRPr sz="900" dirty="0"/>
          </a:p>
          <a:p>
            <a:pPr marL="0" indent="0">
              <a:buNone/>
            </a:pPr>
            <a:endParaRPr sz="900" dirty="0"/>
          </a:p>
          <a:p>
            <a:pPr marL="0" indent="0">
              <a:buNone/>
            </a:pPr>
            <a:endParaRPr sz="900" dirty="0"/>
          </a:p>
          <a:p>
            <a:pPr marL="0" indent="0">
              <a:buNone/>
            </a:pPr>
            <a:endParaRPr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C790C-D1E2-6D6A-0F66-13424BD942A6}"/>
              </a:ext>
            </a:extLst>
          </p:cNvPr>
          <p:cNvSpPr txBox="1"/>
          <p:nvPr/>
        </p:nvSpPr>
        <p:spPr>
          <a:xfrm>
            <a:off x="1522722" y="1843953"/>
            <a:ext cx="27178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 Instant, Reliable Travel Recommendations</a:t>
            </a:r>
          </a:p>
          <a:p>
            <a:r>
              <a:rPr lang="en-GB" sz="900" dirty="0"/>
              <a:t>- AI-powered real-time, localized travel insights</a:t>
            </a:r>
          </a:p>
          <a:p>
            <a:r>
              <a:rPr lang="en-GB" sz="900" dirty="0"/>
              <a:t>- Dynamic search bar &amp; personalized itinerary cards</a:t>
            </a:r>
          </a:p>
          <a:p>
            <a:r>
              <a:rPr lang="en-GB" sz="900" dirty="0"/>
              <a:t>- Faster decision-making &amp; enhanced travel planning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13D8E-A93E-CAC2-235B-8E164DA397E5}"/>
              </a:ext>
            </a:extLst>
          </p:cNvPr>
          <p:cNvSpPr txBox="1"/>
          <p:nvPr/>
        </p:nvSpPr>
        <p:spPr>
          <a:xfrm>
            <a:off x="3032977" y="2826656"/>
            <a:ext cx="3280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 Premium Travel Experience with Exclusive Benefits</a:t>
            </a:r>
          </a:p>
          <a:p>
            <a:r>
              <a:rPr lang="en-GB" sz="900" dirty="0"/>
              <a:t>- Direct chat with local experts &amp; offline maps</a:t>
            </a:r>
          </a:p>
          <a:p>
            <a:r>
              <a:rPr lang="en-GB" sz="900" dirty="0"/>
              <a:t>- 24/7 professional guidance &amp; curated premium content</a:t>
            </a:r>
          </a:p>
          <a:p>
            <a:r>
              <a:rPr lang="en-GB" sz="900" dirty="0"/>
              <a:t>- Access to exclusive partner deals &amp; high-quality travel info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33982-6AD0-F32D-34BB-9922D5CE9A5C}"/>
              </a:ext>
            </a:extLst>
          </p:cNvPr>
          <p:cNvSpPr txBox="1"/>
          <p:nvPr/>
        </p:nvSpPr>
        <p:spPr>
          <a:xfrm>
            <a:off x="4756108" y="1842270"/>
            <a:ext cx="3017060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Seamless Integration &amp; Personalization</a:t>
            </a:r>
          </a:p>
          <a:p>
            <a:r>
              <a:rPr lang="en-GB" sz="900" dirty="0"/>
              <a:t>- Syncs with social media &amp; travel tools</a:t>
            </a:r>
          </a:p>
          <a:p>
            <a:r>
              <a:rPr lang="en-GB" sz="900" dirty="0"/>
              <a:t>- Customizable plan builder &amp; adaptive itinerary</a:t>
            </a:r>
          </a:p>
          <a:p>
            <a:r>
              <a:rPr lang="en-GB" sz="900" dirty="0"/>
              <a:t>- A tailored travel experience that adapts to user preferences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EF0F6-A12C-2E09-8EBB-66F6D816DFF1}"/>
              </a:ext>
            </a:extLst>
          </p:cNvPr>
          <p:cNvSpPr txBox="1"/>
          <p:nvPr/>
        </p:nvSpPr>
        <p:spPr>
          <a:xfrm>
            <a:off x="3776885" y="4552735"/>
            <a:ext cx="4130910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b="1"/>
              <a:t> </a:t>
            </a:r>
            <a:r>
              <a:rPr lang="en-GB" sz="1050" b="1" dirty="0"/>
              <a:t>Outcome:</a:t>
            </a:r>
          </a:p>
          <a:p>
            <a:r>
              <a:rPr lang="en-GB" sz="900" dirty="0"/>
              <a:t>- A more intuitive &amp; user-friendly travel experience aligned with key traveler needs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4E80D0-AD12-3018-B25D-E9BF4083A86F}"/>
              </a:ext>
            </a:extLst>
          </p:cNvPr>
          <p:cNvSpPr txBox="1"/>
          <p:nvPr/>
        </p:nvSpPr>
        <p:spPr>
          <a:xfrm>
            <a:off x="1373134" y="3809360"/>
            <a:ext cx="301706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b="1" dirty="0"/>
              <a:t> Recent Improvements Based on User Feedback:</a:t>
            </a:r>
          </a:p>
          <a:p>
            <a:r>
              <a:rPr lang="en-GB" sz="900" dirty="0"/>
              <a:t>- More prominent premium upgrade button</a:t>
            </a:r>
          </a:p>
          <a:p>
            <a:r>
              <a:rPr lang="en-GB" sz="900" dirty="0"/>
              <a:t>- Streamlined plan generation for easier navigation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dirty="0"/>
              <a:t>Quantifying the Value Proposition of Tourmate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342835"/>
            <a:ext cx="4218361" cy="3498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050" b="1" dirty="0"/>
              <a:t>Current Challenges ('As-Is' State):</a:t>
            </a:r>
          </a:p>
          <a:p>
            <a:pPr marL="0" indent="0">
              <a:buNone/>
            </a:pPr>
            <a:r>
              <a:rPr sz="900" dirty="0"/>
              <a:t>- Spends 10+ hours per week on travel planning, navigation issues, and logistics.</a:t>
            </a:r>
          </a:p>
          <a:p>
            <a:pPr marL="0" indent="0">
              <a:buNone/>
            </a:pPr>
            <a:r>
              <a:rPr sz="900" dirty="0"/>
              <a:t>- Experiences limited social &amp; cultural immersion (2 meaningful interactions per week).</a:t>
            </a:r>
          </a:p>
          <a:p>
            <a:pPr marL="0" indent="0">
              <a:buNone/>
            </a:pPr>
            <a:r>
              <a:rPr sz="900" dirty="0"/>
              <a:t>- Faces work-life balance disruptions due to inconsistent workspaces.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endParaRPr sz="900" dirty="0"/>
          </a:p>
          <a:p>
            <a:pPr marL="0" indent="0">
              <a:buNone/>
            </a:pPr>
            <a:r>
              <a:rPr sz="1050" b="1" dirty="0"/>
              <a:t>Optimized Future ('Possible' State):</a:t>
            </a:r>
          </a:p>
          <a:p>
            <a:pPr marL="0" indent="0">
              <a:buNone/>
            </a:pPr>
            <a:r>
              <a:rPr sz="900" dirty="0"/>
              <a:t>- 70% reduction in research time (~2 hours saved per trip).</a:t>
            </a:r>
          </a:p>
          <a:p>
            <a:pPr marL="0" indent="0">
              <a:buNone/>
            </a:pPr>
            <a:r>
              <a:rPr sz="900" dirty="0"/>
              <a:t>- 50% less time lost in navigation issues.</a:t>
            </a:r>
          </a:p>
          <a:p>
            <a:pPr marL="0" indent="0">
              <a:buNone/>
            </a:pPr>
            <a:r>
              <a:rPr sz="900" dirty="0"/>
              <a:t>- 150% increase in meaningful social interactions (5+ per week).</a:t>
            </a:r>
          </a:p>
          <a:p>
            <a:pPr marL="0" indent="0">
              <a:buNone/>
            </a:pPr>
            <a:r>
              <a:rPr sz="900" dirty="0"/>
              <a:t>- 20% productivity boost with AI-powered workspace recommendations.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D6AB55-C972-B39F-B1ED-FE5E521D9864}"/>
              </a:ext>
            </a:extLst>
          </p:cNvPr>
          <p:cNvCxnSpPr>
            <a:cxnSpLocks/>
          </p:cNvCxnSpPr>
          <p:nvPr/>
        </p:nvCxnSpPr>
        <p:spPr>
          <a:xfrm>
            <a:off x="1558211" y="2810036"/>
            <a:ext cx="4239000" cy="0"/>
          </a:xfrm>
          <a:prstGeom prst="straightConnector1">
            <a:avLst/>
          </a:prstGeom>
          <a:noFill/>
          <a:ln w="38100" cap="flat" cmpd="sng" algn="ctr">
            <a:solidFill>
              <a:srgbClr val="CD0000">
                <a:shade val="95000"/>
                <a:satMod val="105000"/>
              </a:srgbClr>
            </a:solidFill>
            <a:prstDash val="solid"/>
            <a:tailEnd type="triangle" w="lg" len="lg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E670636-A091-D8E2-2760-418977A79C55}"/>
              </a:ext>
            </a:extLst>
          </p:cNvPr>
          <p:cNvSpPr txBox="1"/>
          <p:nvPr/>
        </p:nvSpPr>
        <p:spPr>
          <a:xfrm>
            <a:off x="2113458" y="2706161"/>
            <a:ext cx="2939507" cy="369332"/>
          </a:xfrm>
          <a:prstGeom prst="rect">
            <a:avLst/>
          </a:prstGeom>
          <a:solidFill>
            <a:srgbClr val="FF4343"/>
          </a:solidFill>
          <a:ln>
            <a:solidFill>
              <a:srgbClr val="CD0000">
                <a:shade val="95000"/>
                <a:satMod val="105000"/>
              </a:srgbClr>
            </a:solidFill>
          </a:ln>
        </p:spPr>
        <p:txBody>
          <a:bodyPr wrap="square" rtlCol="0">
            <a:spAutoFit/>
          </a:bodyPr>
          <a:lstStyle/>
          <a:p>
            <a:pPr defTabSz="685800">
              <a:buClrTx/>
              <a:defRPr/>
            </a:pPr>
            <a:r>
              <a:rPr lang="en-US" sz="900" dirty="0">
                <a:solidFill>
                  <a:prstClr val="black"/>
                </a:solidFill>
                <a:latin typeface="Calibri"/>
              </a:rPr>
              <a:t>#1 Priority of Persona = </a:t>
            </a:r>
            <a:r>
              <a:rPr lang="en-GB" sz="900" b="1" dirty="0">
                <a:solidFill>
                  <a:prstClr val="black"/>
                </a:solidFill>
                <a:latin typeface="Calibri"/>
              </a:rPr>
              <a:t>Core Motivations</a:t>
            </a:r>
            <a:r>
              <a:rPr lang="en-GB" sz="9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GB" sz="900" b="1" dirty="0">
                <a:solidFill>
                  <a:prstClr val="black"/>
                </a:solidFill>
                <a:latin typeface="Calibri"/>
              </a:rPr>
              <a:t>and</a:t>
            </a:r>
            <a:r>
              <a:rPr lang="en-GB" sz="9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GB" sz="900" b="1" dirty="0">
                <a:solidFill>
                  <a:prstClr val="black"/>
                </a:solidFill>
                <a:latin typeface="Calibri"/>
              </a:rPr>
              <a:t>Travel Habits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1A3B1-01F8-184C-F551-CCA0F4E0C53C}"/>
              </a:ext>
            </a:extLst>
          </p:cNvPr>
          <p:cNvSpPr txBox="1"/>
          <p:nvPr/>
        </p:nvSpPr>
        <p:spPr>
          <a:xfrm>
            <a:off x="5969809" y="2417621"/>
            <a:ext cx="1859485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Key Benefits of Tourmate: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GB" sz="900" dirty="0"/>
              <a:t> More free time for exploration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GB" sz="900" dirty="0"/>
              <a:t> Enhanced social connections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GB" sz="900" dirty="0"/>
              <a:t> Better navigation &amp; local insights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GB" sz="900" dirty="0"/>
              <a:t> Improved work-life balance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1001</Words>
  <Application>Microsoft Office PowerPoint</Application>
  <PresentationFormat>On-screen Show (16:9)</PresentationFormat>
  <Paragraphs>133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Simple Light</vt:lpstr>
      <vt:lpstr>Learnings to Action</vt:lpstr>
      <vt:lpstr>Beachhead Market Selection</vt:lpstr>
      <vt:lpstr>The Process</vt:lpstr>
      <vt:lpstr>Total Addressable Market (TAM) Analysis for Beachhead Market (BHM)</vt:lpstr>
      <vt:lpstr>Persona Profile – Nikos Georgiou</vt:lpstr>
      <vt:lpstr>Full Life Cycle Use Case for Tourmate</vt:lpstr>
      <vt:lpstr>High-Level Product Specification for Tourmate</vt:lpstr>
      <vt:lpstr>Quantifying the Value Proposition of Tourmate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Iwannis Chrysostomou</cp:lastModifiedBy>
  <cp:revision>1</cp:revision>
  <dcterms:modified xsi:type="dcterms:W3CDTF">2025-03-25T19:19:30Z</dcterms:modified>
</cp:coreProperties>
</file>