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dirty="0"/>
              <a:t>Quantifying the Value Proposition of Tourmate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0447"/>
            <a:ext cx="5624481" cy="466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400" b="1" dirty="0"/>
              <a:t>Current Challenges ('As-Is' State):</a:t>
            </a:r>
          </a:p>
          <a:p>
            <a:pPr marL="0" indent="0">
              <a:buNone/>
            </a:pPr>
            <a:r>
              <a:rPr sz="1200" dirty="0"/>
              <a:t>- Spends 10+ hours per week on travel planning, navigation issues, and logistics.</a:t>
            </a:r>
          </a:p>
          <a:p>
            <a:pPr marL="0" indent="0">
              <a:buNone/>
            </a:pPr>
            <a:r>
              <a:rPr sz="1200" dirty="0"/>
              <a:t>- Experiences limited social &amp; cultural immersion (2 meaningful interactions per week).</a:t>
            </a:r>
          </a:p>
          <a:p>
            <a:pPr marL="0" indent="0">
              <a:buNone/>
            </a:pPr>
            <a:r>
              <a:rPr sz="1200" dirty="0"/>
              <a:t>- Faces work-life balance disruptions due to inconsistent workspaces.</a:t>
            </a:r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pPr marL="0" indent="0">
              <a:buNone/>
            </a:pPr>
            <a:endParaRPr sz="1200" dirty="0"/>
          </a:p>
          <a:p>
            <a:pPr marL="0" indent="0">
              <a:buNone/>
            </a:pPr>
            <a:r>
              <a:rPr sz="1400" b="1" dirty="0"/>
              <a:t>Optimized Future ('Possible' State):</a:t>
            </a:r>
          </a:p>
          <a:p>
            <a:pPr marL="0" indent="0">
              <a:buNone/>
            </a:pPr>
            <a:r>
              <a:rPr sz="1200" dirty="0"/>
              <a:t>- 70% reduction in research time (~2 hours saved per trip).</a:t>
            </a:r>
          </a:p>
          <a:p>
            <a:pPr marL="0" indent="0">
              <a:buNone/>
            </a:pPr>
            <a:r>
              <a:rPr sz="1200" dirty="0"/>
              <a:t>- 50% less time lost in navigation issues.</a:t>
            </a:r>
          </a:p>
          <a:p>
            <a:pPr marL="0" indent="0">
              <a:buNone/>
            </a:pPr>
            <a:r>
              <a:rPr sz="1200" dirty="0"/>
              <a:t>- 150% increase in meaningful social interactions (5+ per week).</a:t>
            </a:r>
          </a:p>
          <a:p>
            <a:pPr marL="0" indent="0">
              <a:buNone/>
            </a:pPr>
            <a:r>
              <a:rPr sz="1200" dirty="0"/>
              <a:t>- 20% productivity boost with AI-powered workspace recommendations.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1D6AB55-C972-B39F-B1ED-FE5E521D9864}"/>
              </a:ext>
            </a:extLst>
          </p:cNvPr>
          <p:cNvCxnSpPr>
            <a:cxnSpLocks/>
          </p:cNvCxnSpPr>
          <p:nvPr/>
        </p:nvCxnSpPr>
        <p:spPr>
          <a:xfrm>
            <a:off x="553615" y="3746715"/>
            <a:ext cx="5652000" cy="0"/>
          </a:xfrm>
          <a:prstGeom prst="straightConnector1">
            <a:avLst/>
          </a:prstGeom>
          <a:noFill/>
          <a:ln w="38100" cap="flat" cmpd="sng" algn="ctr">
            <a:solidFill>
              <a:srgbClr val="CD0000">
                <a:shade val="95000"/>
                <a:satMod val="105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670636-A091-D8E2-2760-418977A79C55}"/>
              </a:ext>
            </a:extLst>
          </p:cNvPr>
          <p:cNvSpPr txBox="1"/>
          <p:nvPr/>
        </p:nvSpPr>
        <p:spPr>
          <a:xfrm>
            <a:off x="1293943" y="3608215"/>
            <a:ext cx="3919343" cy="276999"/>
          </a:xfrm>
          <a:prstGeom prst="rect">
            <a:avLst/>
          </a:prstGeom>
          <a:solidFill>
            <a:srgbClr val="FF4343"/>
          </a:solidFill>
          <a:ln>
            <a:solidFill>
              <a:srgbClr val="CD0000">
                <a:shade val="95000"/>
                <a:satMod val="105000"/>
              </a:srgbClr>
            </a:solidFill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#1 Priority of Persona =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Core Motivations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and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 </a:t>
            </a:r>
            <a:r>
              <a:rPr kumimoji="0" lang="en-GB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Travel Habits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1A3B1-01F8-184C-F551-CCA0F4E0C53C}"/>
              </a:ext>
            </a:extLst>
          </p:cNvPr>
          <p:cNvSpPr txBox="1"/>
          <p:nvPr/>
        </p:nvSpPr>
        <p:spPr>
          <a:xfrm>
            <a:off x="6435745" y="3223494"/>
            <a:ext cx="247931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GB" sz="1400" b="1" dirty="0"/>
              <a:t>Key Benefits of Tourmate: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 More free time for exploration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 Enhanced social connections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 Better navigation &amp; local insights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/>
              <a:t> Improved work-life balance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145</Words>
  <Application>Microsoft Office PowerPoint</Application>
  <PresentationFormat>On-screen Show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Quantifying the Value Proposition of Tourmate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Iwannis Chrysostomou</cp:lastModifiedBy>
  <cp:revision>4</cp:revision>
  <dcterms:created xsi:type="dcterms:W3CDTF">2013-01-27T09:14:16Z</dcterms:created>
  <dcterms:modified xsi:type="dcterms:W3CDTF">2025-03-25T17:44:20Z</dcterms:modified>
  <cp:category/>
</cp:coreProperties>
</file>