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70" r:id="rId4"/>
    <p:sldId id="271" r:id="rId5"/>
    <p:sldId id="272" r:id="rId6"/>
    <p:sldId id="273" r:id="rId7"/>
    <p:sldId id="263" r:id="rId8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EC54-CB9A-F91A-9BA8-6B5DA4505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A22F1-04DA-B4EA-AA3A-45DD97CC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484A-F286-31A2-FF7D-C923D26F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0C8-C567-41D3-BB52-2BDB2754BEC9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6620D-26E3-7BD5-BBF9-D99CB7E9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7CD08-1944-D23E-EE51-CF0A10DE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624C-7805-4077-B3A7-3EDB33C4ECA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84734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2E8F-6694-BC67-5816-C44E7716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B18D8-D412-E12A-061C-6FB0631A4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45576-E542-ED38-6FBB-E778D861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0C8-C567-41D3-BB52-2BDB2754BEC9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20EF1-9784-223E-CC96-03CB2153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A4D3-E1E3-AA29-9491-2CA76E06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624C-7805-4077-B3A7-3EDB33C4ECA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169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B5C17-CC26-9B76-79F1-7795FE734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8C7E6-F353-3572-B409-2A4B8441A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DCB7-4E32-DEE1-2807-7228022A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0C8-C567-41D3-BB52-2BDB2754BEC9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0536-3D46-8077-155B-EBE6172C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8ED3-4F34-AE2F-F177-199A3858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624C-7805-4077-B3A7-3EDB33C4ECA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70462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3657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826951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9824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81144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746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57545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52988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639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C492-348B-AC25-63DE-449A86BE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866E-3A85-373B-9083-A9B597E5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DAF98-E3CC-F0D8-FA3E-6C73A526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0C8-C567-41D3-BB52-2BDB2754BEC9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D3CF5-2A6D-7800-E203-C8A690CC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4FEF3-1F87-FF53-FE21-015E07B0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624C-7805-4077-B3A7-3EDB33C4ECA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85503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51962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1058170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9378425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9705127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8858445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9604055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8852569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775280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159434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765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C42D-749D-CCB0-B290-6182FCB2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75853-187D-9C4D-D660-3E09DE5C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1B3A-F788-2653-0A5C-4F22A6B8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0C8-C567-41D3-BB52-2BDB2754BEC9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79D5-468C-A0BF-4889-30B3BCD5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6324-8F08-ADDA-2A2C-517B4962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624C-7805-4077-B3A7-3EDB33C4ECA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3234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BB70-C2D6-7408-6581-204B0AD8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A97D-049E-645A-63F0-B0CC9EF8D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87585-1559-C158-F111-99EC27BF9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C3F6B-9B7C-0F4A-DE71-83F80BC1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0C8-C567-41D3-BB52-2BDB2754BEC9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60C72-C85F-5077-D1BB-8AEAEECC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9F8AB-43E8-275E-F88D-DB35DB5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624C-7805-4077-B3A7-3EDB33C4ECA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625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FDE1-F855-63BD-613A-1E7DBF84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BA5F-3B25-2215-5896-2710C997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FB7-CB85-613F-60C1-547330B82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5B2EE-BF72-3F01-4FA9-40696623B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D57BE-16D0-D353-2288-DCF3B72A4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1F21C-63D5-C431-318F-854B847A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0C8-C567-41D3-BB52-2BDB2754BEC9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FE3AD-EABA-9E1E-AA49-AA28BBF5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96281-D32F-2E7A-6CEF-06EE458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624C-7805-4077-B3A7-3EDB33C4ECA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3116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F029-4426-58BE-CA27-60E58F98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703EA-BC60-F26B-56E0-E468262D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0C8-C567-41D3-BB52-2BDB2754BEC9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27F88-E15A-15C0-B2BC-7949D64D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C8753-D6DE-9858-8E7D-64308EF3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624C-7805-4077-B3A7-3EDB33C4ECA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38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5DD81-6E57-8F8E-F59F-4A3D8345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0C8-C567-41D3-BB52-2BDB2754BEC9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0C8B1-3C8F-46A7-988E-94ED4A5F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9DB66-8AE0-0BD4-970D-A4EA9EA6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624C-7805-4077-B3A7-3EDB33C4ECA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164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7321-D912-BEC3-1874-7F524456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CA78-3F32-3848-B955-9982E36E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4B9D2-6EDA-9D4B-7D6E-F12AD1A1F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D6D9C-5815-33AE-CE88-FC14832C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0C8-C567-41D3-BB52-2BDB2754BEC9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0840C-ED6C-5F21-363B-BEE7096E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17493-FAA0-6E03-11C5-0A8E54F1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624C-7805-4077-B3A7-3EDB33C4ECA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5841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70C1-04B0-24C3-6A65-D1F89EF6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B58C4-E04C-DFD8-DB9C-C2BFF3B95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25F33-7E3B-7897-9DB9-B48B34FE3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6CD90-7E06-852B-C30A-DAAA5BA6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20C8-C567-41D3-BB52-2BDB2754BEC9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1DB99-AA38-B0AF-7394-21F64722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A7958-AB1A-2B32-047B-62F697B8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624C-7805-4077-B3A7-3EDB33C4ECA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7324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52974-41CA-17B6-4EB7-A5349E4D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F3AD1-B14B-2337-670C-F6659CAAC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3A5C-CB39-6490-1D4C-63DCBFBF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A20C8-C567-41D3-BB52-2BDB2754BEC9}" type="datetimeFigureOut">
              <a:rPr lang="en-CY" smtClean="0"/>
              <a:t>04/05/2025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78864-E756-DEEA-16AA-6152BEC90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64AC-9D30-33B1-57AF-8E1079ABD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3624C-7805-4077-B3A7-3EDB33C4ECA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8859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Y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DF711F4-CE1E-4D6A-8DC3-BF15DB64391F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9996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FD3F-F7B4-29A9-03A4-B8ED3DCA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10: Interpreting LTV – Key Insights &amp; Implications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D32A-9894-68DA-DB56-C72B967C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2167467"/>
            <a:ext cx="10905067" cy="4242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Y" sz="1400" b="1" dirty="0"/>
              <a:t> </a:t>
            </a:r>
            <a:r>
              <a:rPr lang="en-GB" sz="1400" b="1" dirty="0"/>
              <a:t>LTV Estimate: ~€65 per Paying Customer</a:t>
            </a:r>
          </a:p>
          <a:p>
            <a:pPr lvl="1"/>
            <a:r>
              <a:rPr lang="en-GB" sz="1200" dirty="0"/>
              <a:t>Comfort Range: €60–€70</a:t>
            </a:r>
          </a:p>
          <a:p>
            <a:pPr marL="0" indent="0">
              <a:buNone/>
            </a:pPr>
            <a:r>
              <a:rPr lang="en-GB" sz="1400" b="1" dirty="0"/>
              <a:t>Confidence Level: Moderate</a:t>
            </a:r>
          </a:p>
          <a:p>
            <a:pPr lvl="1"/>
            <a:r>
              <a:rPr lang="en-GB" sz="1200" dirty="0"/>
              <a:t>Reasonable estimate based on realistic retention and comparable benchmarks.</a:t>
            </a:r>
          </a:p>
          <a:p>
            <a:pPr marL="0" indent="0">
              <a:buNone/>
            </a:pPr>
            <a:r>
              <a:rPr lang="en-GB" sz="1400" b="1" dirty="0"/>
              <a:t>Key LTV Drivers</a:t>
            </a:r>
          </a:p>
          <a:p>
            <a:pPr lvl="1"/>
            <a:r>
              <a:rPr lang="en-GB" sz="1200" dirty="0"/>
              <a:t>Retention Duration – Keeping users beyond Year 1 boosts LTV significantly.</a:t>
            </a:r>
          </a:p>
          <a:p>
            <a:pPr lvl="1"/>
            <a:r>
              <a:rPr lang="en-GB" sz="1200" dirty="0"/>
              <a:t>Subscription Conversion – Upgrades from freemium to premium are essential.</a:t>
            </a:r>
          </a:p>
          <a:p>
            <a:pPr lvl="1"/>
            <a:r>
              <a:rPr lang="en-GB" sz="1200" dirty="0"/>
              <a:t>Referral Activity – Partner revenue adds meaningful long-tail value.</a:t>
            </a:r>
          </a:p>
          <a:p>
            <a:pPr lvl="1"/>
            <a:r>
              <a:rPr lang="en-GB" sz="1200" dirty="0"/>
              <a:t>Upsells / Add-ons – Potential to expand value per user with premium offerings.</a:t>
            </a:r>
          </a:p>
          <a:p>
            <a:pPr>
              <a:buNone/>
            </a:pPr>
            <a:r>
              <a:rPr lang="en-GB" sz="1400" b="1" dirty="0"/>
              <a:t>Going Forward – What We’re Tracking</a:t>
            </a:r>
          </a:p>
          <a:p>
            <a:pPr lvl="1"/>
            <a:r>
              <a:rPr lang="en-GB" sz="1200" dirty="0"/>
              <a:t>Retention rates post-Year 1</a:t>
            </a:r>
          </a:p>
          <a:p>
            <a:pPr lvl="1"/>
            <a:r>
              <a:rPr lang="en-GB" sz="1200" dirty="0"/>
              <a:t>Freemium to paid conversion rates</a:t>
            </a:r>
          </a:p>
          <a:p>
            <a:pPr lvl="1"/>
            <a:r>
              <a:rPr lang="en-GB" sz="1200" dirty="0"/>
              <a:t>User engagement levels driving partner rev</a:t>
            </a:r>
          </a:p>
          <a:p>
            <a:pPr lvl="1"/>
            <a:r>
              <a:rPr lang="en-GB" sz="1200" dirty="0"/>
              <a:t>Performance of new revenue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1D22A-4021-F088-73F2-8C19C6C0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711F4-CE1E-4D6A-8DC3-BF15DB64391F}" type="slidenum">
              <a:rPr kumimoji="0" lang="en-CY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Y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45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B9CC-58EB-49A6-127F-D1B65538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11 – Sales Channels for the Short, Medium, and Long Term</a:t>
            </a:r>
            <a:endParaRPr lang="en-CY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343CA1-F476-5469-4A1B-7283C4F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711F4-CE1E-4D6A-8DC3-BF15DB64391F}" type="slidenum">
              <a:rPr kumimoji="0" lang="en-CY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Y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EC7BD-C23C-E69C-0B4D-7A15737919A1}"/>
              </a:ext>
            </a:extLst>
          </p:cNvPr>
          <p:cNvSpPr txBox="1"/>
          <p:nvPr/>
        </p:nvSpPr>
        <p:spPr>
          <a:xfrm>
            <a:off x="838201" y="2066749"/>
            <a:ext cx="50871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Short Term (0–6 months):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Direct Sales via Founder Outreach (LinkedIn, personal network)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Manual Onboarding &amp; Support via Zoom and WhatsApp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Pilot Programs with early adopter B2B clients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Industry Events &amp; Local Meetups for warm leads</a:t>
            </a:r>
            <a:endParaRPr kumimoji="0" lang="en-CY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5C98-BF30-2072-3D57-3077CBD29033}"/>
              </a:ext>
            </a:extLst>
          </p:cNvPr>
          <p:cNvSpPr txBox="1"/>
          <p:nvPr/>
        </p:nvSpPr>
        <p:spPr>
          <a:xfrm>
            <a:off x="6266666" y="3429000"/>
            <a:ext cx="508713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Medium Term (6–18 months):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Sales Development Rep (SDR) Outreach (LinkedIn + Email sequencing tools)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Referrals from Pilot Users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Partner Channels: CRM or accounting platforms that share a similar client base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Targeted LinkedIn Ads</a:t>
            </a:r>
            <a:endParaRPr kumimoji="0" lang="en-CY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2D7D7-B929-AC74-D11A-6DC39FE16BE4}"/>
              </a:ext>
            </a:extLst>
          </p:cNvPr>
          <p:cNvSpPr txBox="1"/>
          <p:nvPr/>
        </p:nvSpPr>
        <p:spPr>
          <a:xfrm>
            <a:off x="838200" y="4535691"/>
            <a:ext cx="508713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Long Term (18+ months):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Inbound Marketing Engine (SEO, content, and automated lead capture)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Scaled Channel Partnerships (Resellers, Integrators)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Webinars and Scalable Educational Content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Affiliate Programs</a:t>
            </a:r>
            <a:endParaRPr kumimoji="0" lang="en-CY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78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B52E-241F-3E60-DEE4-777F251C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12 – 2nd Draft Sales Funnel Inputs (Short Term)</a:t>
            </a:r>
            <a:endParaRPr lang="en-C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7B89C3-B7CC-3CB7-763D-5A3160B6AC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26457"/>
          <a:ext cx="10300296" cy="37490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433432">
                  <a:extLst>
                    <a:ext uri="{9D8B030D-6E8A-4147-A177-3AD203B41FA5}">
                      <a16:colId xmlns:a16="http://schemas.microsoft.com/office/drawing/2014/main" val="2427855897"/>
                    </a:ext>
                  </a:extLst>
                </a:gridCol>
                <a:gridCol w="3433432">
                  <a:extLst>
                    <a:ext uri="{9D8B030D-6E8A-4147-A177-3AD203B41FA5}">
                      <a16:colId xmlns:a16="http://schemas.microsoft.com/office/drawing/2014/main" val="3856964340"/>
                    </a:ext>
                  </a:extLst>
                </a:gridCol>
                <a:gridCol w="3433432">
                  <a:extLst>
                    <a:ext uri="{9D8B030D-6E8A-4147-A177-3AD203B41FA5}">
                      <a16:colId xmlns:a16="http://schemas.microsoft.com/office/drawing/2014/main" val="143463109"/>
                    </a:ext>
                  </a:extLst>
                </a:gridCol>
              </a:tblGrid>
              <a:tr h="336475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Stage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Metric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Estimate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62512"/>
                  </a:ext>
                </a:extLst>
              </a:tr>
              <a:tr h="5888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Leads Identified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# of warm contacts &amp; outreach pool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/>
                        <a:t>150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43457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Leads Contacted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Outreach via LinkedIn, email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/>
                        <a:t>120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062860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Discovery Calls Booked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Zoom calls scheduled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/>
                        <a:t>50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8823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Demos Completed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Manual demo via screen-share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/>
                        <a:t>40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25545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Pilots Offered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Early access offer with feedback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/>
                        <a:t>30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471808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Pilots Started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Actively testing MVBP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20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127503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Paid Early Adopters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Converted to paying users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123041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52923-DB99-FD8D-A835-513DCC44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711F4-CE1E-4D6A-8DC3-BF15DB64391F}" type="slidenum">
              <a:rPr kumimoji="0" lang="en-CY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Y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19CAF-E525-ECCE-840C-28FC59647CAA}"/>
              </a:ext>
            </a:extLst>
          </p:cNvPr>
          <p:cNvSpPr txBox="1"/>
          <p:nvPr/>
        </p:nvSpPr>
        <p:spPr>
          <a:xfrm>
            <a:off x="1312333" y="6136656"/>
            <a:ext cx="873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Assumptions: 25–30% demo-to-pilot conversion, €10–€15/month pilot pricing.</a:t>
            </a:r>
            <a:endParaRPr kumimoji="0" lang="en-CY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00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2338-4676-E5B3-0FCE-60FCA55F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13 – 2nd Draft Sales Funnel with Action (Short Term)</a:t>
            </a:r>
            <a:endParaRPr lang="en-C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619F5-D87E-F488-3A74-D4F38F8F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711F4-CE1E-4D6A-8DC3-BF15DB64391F}" type="slidenum">
              <a:rPr kumimoji="0" lang="en-CY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Y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F5D32-BC18-46C4-1610-65508B989998}"/>
              </a:ext>
            </a:extLst>
          </p:cNvPr>
          <p:cNvSpPr txBox="1"/>
          <p:nvPr/>
        </p:nvSpPr>
        <p:spPr>
          <a:xfrm>
            <a:off x="668867" y="2567410"/>
            <a:ext cx="50871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 of Funnel: Awareness + Outreach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LinkedIn outreach (founder-driven, 10 messages/day)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Warm leads from events &amp; network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Email follow-ups with calendar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A5C45-5879-72BC-7B4C-A4EE0E25A8BA}"/>
              </a:ext>
            </a:extLst>
          </p:cNvPr>
          <p:cNvSpPr txBox="1"/>
          <p:nvPr/>
        </p:nvSpPr>
        <p:spPr>
          <a:xfrm>
            <a:off x="6266668" y="3444573"/>
            <a:ext cx="5087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Middle of Funnel: Demo + Value Proof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Personalized demos via Zoom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Emphasize time saved (5+ hrs/week)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Highlight error reduction and ROI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E802B-86E5-0B1B-3826-C346365A1647}"/>
              </a:ext>
            </a:extLst>
          </p:cNvPr>
          <p:cNvSpPr txBox="1"/>
          <p:nvPr/>
        </p:nvSpPr>
        <p:spPr>
          <a:xfrm>
            <a:off x="770466" y="4331351"/>
            <a:ext cx="50871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Bottom of Funnel: Pilot &amp; Conversion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Offer low-cost pilot (€10–15/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Prioritized support, feedback loop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Monthly check-ins → upsell readiness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D8EF2-0801-6BD6-E2A9-B59F4F14740D}"/>
              </a:ext>
            </a:extLst>
          </p:cNvPr>
          <p:cNvSpPr txBox="1"/>
          <p:nvPr/>
        </p:nvSpPr>
        <p:spPr>
          <a:xfrm>
            <a:off x="1828800" y="6039511"/>
            <a:ext cx="7548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Action Focus: Rapid iteration, manual support, maximize learning.</a:t>
            </a:r>
            <a:endParaRPr kumimoji="0" lang="en-CY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26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B300-C7B5-6020-01D2-C72C64A8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14 – Transitioning Sales Funnel: </a:t>
            </a:r>
            <a:br>
              <a:rPr lang="en-GB" dirty="0"/>
            </a:br>
            <a:r>
              <a:rPr lang="en-GB" dirty="0"/>
              <a:t>Short → Medium → Long Term</a:t>
            </a:r>
            <a:endParaRPr lang="en-C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DA1B29-8420-9D0F-8494-0685587FA9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68880"/>
          <a:ext cx="10515600" cy="17678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20179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560404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395162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1014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Transition Stage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Key Changes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Impact on </a:t>
                      </a:r>
                      <a:r>
                        <a:rPr lang="en-GB" dirty="0" err="1"/>
                        <a:t>CoCA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Timeline Estimate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57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/>
                        <a:t>Short → Medium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Add SDRs, expand outbound, start referrals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Slight CoCA increase short-term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6–9 months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090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/>
                        <a:t>Medium → Long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Automate inbound (SEO, lead magnets, email drips)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CoCA</a:t>
                      </a:r>
                      <a:r>
                        <a:rPr lang="en-GB" sz="1600" dirty="0"/>
                        <a:t> drops as volume scales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12–18 months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295900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55699AB-425A-B0E9-99D0-C21F7B73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711F4-CE1E-4D6A-8DC3-BF15DB64391F}" type="slidenum">
              <a:rPr kumimoji="0" lang="en-CY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Y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37BB4-360B-FDC7-F93B-37D07B966530}"/>
              </a:ext>
            </a:extLst>
          </p:cNvPr>
          <p:cNvSpPr txBox="1"/>
          <p:nvPr/>
        </p:nvSpPr>
        <p:spPr>
          <a:xfrm>
            <a:off x="838200" y="2099548"/>
            <a:ext cx="3174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Key Sales Funnel Evolution: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E05C3-43F8-FD12-3E74-DE1509144D0E}"/>
              </a:ext>
            </a:extLst>
          </p:cNvPr>
          <p:cNvSpPr txBox="1"/>
          <p:nvPr/>
        </p:nvSpPr>
        <p:spPr>
          <a:xfrm>
            <a:off x="409640" y="4362212"/>
            <a:ext cx="550634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Key Indicators to Transition: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Short → Medium: Consistent demo-to-pilot ratio, lead volume &gt; 200/month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Medium → Long: Organic inbound leads &gt; 30/month, CAC payback &lt; 6 months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36EA7-B68D-D98D-4A6F-F50A9AA2985E}"/>
              </a:ext>
            </a:extLst>
          </p:cNvPr>
          <p:cNvSpPr txBox="1"/>
          <p:nvPr/>
        </p:nvSpPr>
        <p:spPr>
          <a:xfrm>
            <a:off x="5915984" y="4354942"/>
            <a:ext cx="60970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Risks &amp; Mitigation: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Risk: SDR hiring or outbound messaging may not scale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Mitigation: Pilot test with freelance reps or agencies first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Risk: Content/inbound may be slow to gain traction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Mitigation: Begin content production during short-term phase</a:t>
            </a:r>
          </a:p>
        </p:txBody>
      </p:sp>
    </p:spTree>
    <p:extLst>
      <p:ext uri="{BB962C8B-B14F-4D97-AF65-F5344CB8AC3E}">
        <p14:creationId xmlns:p14="http://schemas.microsoft.com/office/powerpoint/2010/main" val="11034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581B-B81B-0880-9D1B-14063C6D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15: Total Sales and Marketing Expenses List</a:t>
            </a:r>
            <a:endParaRPr lang="en-C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C0D76-C078-CE09-DD73-518FA3540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31654"/>
            <a:ext cx="5157787" cy="41238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Sales Expenses:</a:t>
            </a:r>
            <a:endParaRPr lang="en-CY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DC1D4A0-4AB1-EBDB-9CCE-9108FE3B1F1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155700" y="3179763"/>
          <a:ext cx="4824412" cy="2342187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206103">
                  <a:extLst>
                    <a:ext uri="{9D8B030D-6E8A-4147-A177-3AD203B41FA5}">
                      <a16:colId xmlns:a16="http://schemas.microsoft.com/office/drawing/2014/main" val="4157375606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2292466270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1534138244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2762059755"/>
                    </a:ext>
                  </a:extLst>
                </a:gridCol>
              </a:tblGrid>
              <a:tr h="29083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Expense Category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Short Term (€)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Medium Term (€)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Long Term (€)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35678"/>
                  </a:ext>
                </a:extLst>
              </a:tr>
              <a:tr h="290839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Inside Sales Team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20,000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45,000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dirty="0"/>
                        <a:t>60,000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416662"/>
                  </a:ext>
                </a:extLst>
              </a:tr>
              <a:tr h="290839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Sales Ops and Support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dirty="0"/>
                        <a:t>15,000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dirty="0"/>
                        <a:t>25,000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35,000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837099"/>
                  </a:ext>
                </a:extLst>
              </a:tr>
              <a:tr h="510011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CRM Tools and Software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5,000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dirty="0"/>
                        <a:t>10,000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15,000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70340"/>
                  </a:ext>
                </a:extLst>
              </a:tr>
              <a:tr h="290839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B2B Account Reps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10,000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dirty="0"/>
                        <a:t>20,000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88666"/>
                  </a:ext>
                </a:extLst>
              </a:tr>
              <a:tr h="290839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Legal for Contracts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5,000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dirty="0"/>
                        <a:t>10,000</a:t>
                      </a:r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53123"/>
                  </a:ext>
                </a:extLst>
              </a:tr>
              <a:tr h="290839">
                <a:tc>
                  <a:txBody>
                    <a:bodyPr/>
                    <a:lstStyle/>
                    <a:p>
                      <a:pPr algn="ctr"/>
                      <a:r>
                        <a:rPr lang="en-GB" sz="900" b="1"/>
                        <a:t>Total Sales</a:t>
                      </a:r>
                      <a:endParaRPr lang="en-GB" sz="900"/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b="1"/>
                        <a:t>€40,000</a:t>
                      </a:r>
                      <a:endParaRPr lang="en-CY" sz="900"/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b="1" dirty="0"/>
                        <a:t>€95,000</a:t>
                      </a:r>
                      <a:endParaRPr lang="en-CY" sz="900" dirty="0"/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b="1" dirty="0"/>
                        <a:t>€140,000</a:t>
                      </a:r>
                      <a:endParaRPr lang="en-CY" sz="900" dirty="0"/>
                    </a:p>
                  </a:txBody>
                  <a:tcPr marL="41951" marR="41951" marT="22425" marB="22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496382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BA2286-4163-5918-D46D-D821356E1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3" y="2631654"/>
            <a:ext cx="5183188" cy="41238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Marketing Expenses:</a:t>
            </a:r>
            <a:endParaRPr lang="en-CY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7EF928C-276C-04FC-2BDB-7D4568360CED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208713" y="3179763"/>
          <a:ext cx="4824412" cy="23425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206103">
                  <a:extLst>
                    <a:ext uri="{9D8B030D-6E8A-4147-A177-3AD203B41FA5}">
                      <a16:colId xmlns:a16="http://schemas.microsoft.com/office/drawing/2014/main" val="4200158232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910837764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2267087325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425559466"/>
                    </a:ext>
                  </a:extLst>
                </a:gridCol>
              </a:tblGrid>
              <a:tr h="290873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Expense Category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Short Term (€)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Medium Term (€)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Long Term (€)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72233"/>
                  </a:ext>
                </a:extLst>
              </a:tr>
              <a:tr h="290873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Paid Social Ads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10,000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15,000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30,000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16318"/>
                  </a:ext>
                </a:extLst>
              </a:tr>
              <a:tr h="509804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Influencer &amp; Partnerships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dirty="0"/>
                        <a:t>10,000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20,000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40,000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57040"/>
                  </a:ext>
                </a:extLst>
              </a:tr>
              <a:tr h="290873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SEO, Blogs, Email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dirty="0"/>
                        <a:t>5,000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10,000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20,000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83807"/>
                  </a:ext>
                </a:extLst>
              </a:tr>
              <a:tr h="290873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Webinars and Virtual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dirty="0"/>
                        <a:t>5,000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10,000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15,000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66428"/>
                  </a:ext>
                </a:extLst>
              </a:tr>
              <a:tr h="290873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YouTube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dirty="0"/>
                        <a:t>10,000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/>
                        <a:t>15,000</a:t>
                      </a:r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63992"/>
                  </a:ext>
                </a:extLst>
              </a:tr>
              <a:tr h="290873">
                <a:tc>
                  <a:txBody>
                    <a:bodyPr/>
                    <a:lstStyle/>
                    <a:p>
                      <a:pPr algn="ctr"/>
                      <a:r>
                        <a:rPr lang="en-GB" sz="900" b="1"/>
                        <a:t>Total Marketing</a:t>
                      </a:r>
                      <a:endParaRPr lang="en-GB" sz="900"/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b="1" dirty="0"/>
                        <a:t>€30,000</a:t>
                      </a:r>
                      <a:endParaRPr lang="en-CY" sz="900" dirty="0"/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b="1" dirty="0"/>
                        <a:t>€65,000</a:t>
                      </a:r>
                      <a:endParaRPr lang="en-CY" sz="900" dirty="0"/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900" b="1" dirty="0"/>
                        <a:t>€120,000</a:t>
                      </a:r>
                      <a:endParaRPr lang="en-CY" sz="900" dirty="0"/>
                    </a:p>
                  </a:txBody>
                  <a:tcPr marL="41951" marR="41951" marT="22536" marB="2253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32720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701428D-80EC-816C-1377-B3132F6E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711F4-CE1E-4D6A-8DC3-BF15DB64391F}" type="slidenum">
              <a:rPr kumimoji="0" lang="en-CY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Y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A6C25-FC0F-ECE2-DD20-CFB7D83E63EA}"/>
              </a:ext>
            </a:extLst>
          </p:cNvPr>
          <p:cNvSpPr txBox="1"/>
          <p:nvPr/>
        </p:nvSpPr>
        <p:spPr>
          <a:xfrm>
            <a:off x="3649134" y="5657671"/>
            <a:ext cx="55991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Time Intervals Defined: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Short Term: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0–6 months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Medium Term: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6–18 months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Long Term: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Over 18 months</a:t>
            </a:r>
          </a:p>
        </p:txBody>
      </p:sp>
    </p:spTree>
    <p:extLst>
      <p:ext uri="{BB962C8B-B14F-4D97-AF65-F5344CB8AC3E}">
        <p14:creationId xmlns:p14="http://schemas.microsoft.com/office/powerpoint/2010/main" val="28548321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Widescreen</PresentationFormat>
  <Paragraphs>160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Century Gothic</vt:lpstr>
      <vt:lpstr>Wingdings 3</vt:lpstr>
      <vt:lpstr>Office Theme</vt:lpstr>
      <vt:lpstr>Ion Boardroom</vt:lpstr>
      <vt:lpstr>Slide 10: Interpreting LTV – Key Insights &amp; Implications</vt:lpstr>
      <vt:lpstr>Slide 11 – Sales Channels for the Short, Medium, and Long Term</vt:lpstr>
      <vt:lpstr>Slide 12 – 2nd Draft Sales Funnel Inputs (Short Term)</vt:lpstr>
      <vt:lpstr>Slide 13 – 2nd Draft Sales Funnel with Action (Short Term)</vt:lpstr>
      <vt:lpstr>Slide 14 – Transitioning Sales Funnel:  Short → Medium → Long Term</vt:lpstr>
      <vt:lpstr>Slide 15: Total Sales and Marketing Expenses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Marios Antreou</dc:creator>
  <cp:lastModifiedBy>Marios Antreou</cp:lastModifiedBy>
  <cp:revision>1</cp:revision>
  <dcterms:created xsi:type="dcterms:W3CDTF">2025-05-04T20:11:25Z</dcterms:created>
  <dcterms:modified xsi:type="dcterms:W3CDTF">2025-05-04T20:12:01Z</dcterms:modified>
</cp:coreProperties>
</file>