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77" r:id="rId24"/>
    <p:sldId id="278" r:id="rId25"/>
    <p:sldId id="276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11C509-1DC0-461E-8147-6D14BB27AE58}" type="datetimeFigureOut">
              <a:rPr lang="es-AR" smtClean="0"/>
              <a:t>20/05/2014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ECC987-C552-4B57-B688-E82809EBCDE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0"/>
            <a:ext cx="885698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541"/>
            <a:ext cx="8568952" cy="3748917"/>
          </a:xfrm>
        </p:spPr>
      </p:pic>
    </p:spTree>
    <p:extLst>
      <p:ext uri="{BB962C8B-B14F-4D97-AF65-F5344CB8AC3E}">
        <p14:creationId xmlns:p14="http://schemas.microsoft.com/office/powerpoint/2010/main" val="2351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/>
              <a:t>Comprendiendo el producto…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5270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/>
              <a:t>Identificación de Actores</a:t>
            </a:r>
            <a:endParaRPr lang="es-AR" sz="2800" b="1" i="1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77635" y="1628801"/>
            <a:ext cx="6523155" cy="18269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Docente:</a:t>
            </a:r>
            <a:r>
              <a:rPr lang="es-AR" dirty="0" smtClean="0"/>
              <a:t> </a:t>
            </a:r>
            <a:r>
              <a:rPr lang="es-AR" dirty="0"/>
              <a:t>diseñar, entregar, corregir y devolver los exámenes, gestionar los alumnos, dictar la clase, genere estadísticas y reportes de los cursos y gestione la red (administrador del sistema)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947151"/>
            <a:ext cx="1680428" cy="168042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9" y="1702135"/>
            <a:ext cx="1753646" cy="1753646"/>
          </a:xfrm>
          <a:prstGeom prst="rect">
            <a:avLst/>
          </a:prstGeom>
        </p:spPr>
      </p:pic>
      <p:sp>
        <p:nvSpPr>
          <p:cNvPr id="11" name="1 Marcador de contenido"/>
          <p:cNvSpPr txBox="1">
            <a:spLocks/>
          </p:cNvSpPr>
          <p:nvPr/>
        </p:nvSpPr>
        <p:spPr>
          <a:xfrm>
            <a:off x="356127" y="3834268"/>
            <a:ext cx="6523155" cy="18269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Alumno:</a:t>
            </a:r>
            <a:r>
              <a:rPr lang="es-AR" dirty="0" smtClean="0"/>
              <a:t> visualizar el material de la clase, tomar notas sobre el mismo, </a:t>
            </a:r>
            <a:r>
              <a:rPr lang="es-AR" dirty="0"/>
              <a:t>resolver los </a:t>
            </a:r>
            <a:r>
              <a:rPr lang="es-AR" dirty="0" smtClean="0"/>
              <a:t>exámenes, rever su historial de exámenes.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251520" y="3717032"/>
            <a:ext cx="8049270" cy="201622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23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/>
              <a:t>Comprendiendo el producto…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5270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/>
              <a:t>Identificación de Actores</a:t>
            </a:r>
            <a:endParaRPr lang="es-AR" sz="2800" b="1" i="1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1777635" y="1628801"/>
            <a:ext cx="6523155" cy="18269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Docente:</a:t>
            </a:r>
            <a:r>
              <a:rPr lang="es-AR" dirty="0" smtClean="0"/>
              <a:t> </a:t>
            </a:r>
            <a:r>
              <a:rPr lang="es-AR" dirty="0"/>
              <a:t>diseñar, entregar, corregir y devolver los exámenes, gestionar los alumnos, dictar la clase, genere estadísticas y reportes de los cursos y gestione la red (administrador del sistema)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82" y="3947151"/>
            <a:ext cx="1680428" cy="168042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9" y="1702135"/>
            <a:ext cx="1753646" cy="1753646"/>
          </a:xfrm>
          <a:prstGeom prst="rect">
            <a:avLst/>
          </a:prstGeom>
        </p:spPr>
      </p:pic>
      <p:sp>
        <p:nvSpPr>
          <p:cNvPr id="11" name="1 Marcador de contenido"/>
          <p:cNvSpPr txBox="1">
            <a:spLocks/>
          </p:cNvSpPr>
          <p:nvPr/>
        </p:nvSpPr>
        <p:spPr>
          <a:xfrm>
            <a:off x="356127" y="3834268"/>
            <a:ext cx="6523155" cy="18269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5875">
            <a:solidFill>
              <a:schemeClr val="accent1"/>
            </a:solidFill>
            <a:prstDash val="dash"/>
          </a:ln>
        </p:spPr>
        <p:txBody>
          <a:bodyPr vert="horz" anchor="ctr" anchorCtr="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Alumno:</a:t>
            </a:r>
            <a:r>
              <a:rPr lang="es-AR" dirty="0" smtClean="0"/>
              <a:t> visualizar el material de la clase, tomar notas sobre el mismo, </a:t>
            </a:r>
            <a:r>
              <a:rPr lang="es-AR" dirty="0"/>
              <a:t>resolver los </a:t>
            </a:r>
            <a:r>
              <a:rPr lang="es-AR" dirty="0" smtClean="0"/>
              <a:t>exámenes, rever su historial de exámenes.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2949289" y="6021288"/>
            <a:ext cx="2757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800" b="1" i="1" dirty="0" smtClean="0"/>
              <a:t>¿</a:t>
            </a:r>
            <a:r>
              <a:rPr lang="es-AR" sz="2800" b="1" i="1" dirty="0" err="1" smtClean="0"/>
              <a:t>Product</a:t>
            </a:r>
            <a:r>
              <a:rPr lang="es-AR" sz="2800" b="1" i="1" dirty="0" smtClean="0"/>
              <a:t> </a:t>
            </a:r>
            <a:r>
              <a:rPr lang="es-AR" sz="2800" b="1" i="1" dirty="0" err="1" smtClean="0"/>
              <a:t>Owner</a:t>
            </a:r>
            <a:r>
              <a:rPr lang="es-AR" sz="2800" b="1" i="1" dirty="0" smtClean="0"/>
              <a:t>?</a:t>
            </a: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18099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Factibilidad…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42904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Técnica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55270" y="1628800"/>
            <a:ext cx="8075240" cy="482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Desarrollo </a:t>
            </a:r>
            <a:r>
              <a:rPr lang="es-AR" dirty="0"/>
              <a:t>de líneas de investigación para determinar viabilidad técnica.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AR" dirty="0" smtClean="0"/>
              <a:t>	→ Formas </a:t>
            </a:r>
            <a:r>
              <a:rPr lang="es-AR" dirty="0"/>
              <a:t>alternativas de implementación</a:t>
            </a:r>
            <a:r>
              <a:rPr lang="es-A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Requerimientos mínimos de las </a:t>
            </a:r>
            <a:r>
              <a:rPr lang="es-AR" dirty="0" err="1"/>
              <a:t>netbooks</a:t>
            </a:r>
            <a:r>
              <a:rPr lang="es-AR" dirty="0"/>
              <a:t> del plan Conectar Igualdad funcionan como piso para las restricciones de Hardware del sistema.</a:t>
            </a:r>
          </a:p>
        </p:txBody>
      </p:sp>
    </p:spTree>
    <p:extLst>
      <p:ext uri="{BB962C8B-B14F-4D97-AF65-F5344CB8AC3E}">
        <p14:creationId xmlns:p14="http://schemas.microsoft.com/office/powerpoint/2010/main" val="9709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Factibilidad…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42904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Operativa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42904" y="1628800"/>
            <a:ext cx="7987606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AR" i="1" dirty="0" smtClean="0"/>
              <a:t>Momento </a:t>
            </a:r>
            <a:r>
              <a:rPr lang="es-AR" i="1" dirty="0"/>
              <a:t>de implantación.</a:t>
            </a:r>
            <a:r>
              <a:rPr lang="es-AR" dirty="0"/>
              <a:t> Durante el verano.</a:t>
            </a:r>
          </a:p>
          <a:p>
            <a:pPr>
              <a:lnSpc>
                <a:spcPct val="150000"/>
              </a:lnSpc>
            </a:pPr>
            <a:r>
              <a:rPr lang="es-AR" i="1" dirty="0"/>
              <a:t>Recursos a aplicar.</a:t>
            </a:r>
            <a:r>
              <a:rPr lang="es-AR" dirty="0"/>
              <a:t> Equipos que provean los </a:t>
            </a:r>
            <a:r>
              <a:rPr lang="es-AR" dirty="0" smtClean="0"/>
              <a:t>usuarios.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i="1" dirty="0" smtClean="0"/>
              <a:t>Impacto en </a:t>
            </a:r>
            <a:r>
              <a:rPr lang="es-AR" dirty="0" smtClean="0"/>
              <a:t>la comunidad educativa positivo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AR" dirty="0" smtClean="0"/>
              <a:t>	→ Imagen </a:t>
            </a:r>
            <a:r>
              <a:rPr lang="es-AR" dirty="0"/>
              <a:t>de </a:t>
            </a:r>
            <a:r>
              <a:rPr lang="es-AR" dirty="0" smtClean="0"/>
              <a:t>progreso.</a:t>
            </a:r>
            <a:endParaRPr lang="es-AR" dirty="0"/>
          </a:p>
          <a:p>
            <a:pPr marL="0" indent="0">
              <a:lnSpc>
                <a:spcPct val="150000"/>
              </a:lnSpc>
              <a:buNone/>
            </a:pPr>
            <a:r>
              <a:rPr lang="es-AR" dirty="0" smtClean="0"/>
              <a:t>	→ Nuevos </a:t>
            </a:r>
            <a:r>
              <a:rPr lang="es-AR" dirty="0"/>
              <a:t>recursos académicos</a:t>
            </a:r>
          </a:p>
          <a:p>
            <a:pPr>
              <a:lnSpc>
                <a:spcPct val="150000"/>
              </a:lnSpc>
            </a:pPr>
            <a:r>
              <a:rPr lang="es-AR" i="1" dirty="0"/>
              <a:t>Reacción </a:t>
            </a:r>
            <a:r>
              <a:rPr lang="es-AR" i="1" dirty="0" smtClean="0"/>
              <a:t>de </a:t>
            </a:r>
            <a:r>
              <a:rPr lang="es-AR" i="1" dirty="0"/>
              <a:t>los usuarios.</a:t>
            </a:r>
            <a:r>
              <a:rPr lang="es-AR" dirty="0"/>
              <a:t> </a:t>
            </a:r>
            <a:r>
              <a:rPr lang="es-AR" dirty="0" smtClean="0"/>
              <a:t>Positiva: </a:t>
            </a:r>
            <a:r>
              <a:rPr lang="es-AR" dirty="0"/>
              <a:t>nuevo entorno, idea general de progreso.</a:t>
            </a:r>
          </a:p>
          <a:p>
            <a:pPr>
              <a:lnSpc>
                <a:spcPct val="150000"/>
              </a:lnSpc>
            </a:pPr>
            <a:r>
              <a:rPr lang="es-AR" i="1" dirty="0" smtClean="0"/>
              <a:t>Mayor riesgo:</a:t>
            </a:r>
            <a:r>
              <a:rPr lang="es-AR" dirty="0" smtClean="0"/>
              <a:t> resistencia </a:t>
            </a:r>
            <a:r>
              <a:rPr lang="es-AR" dirty="0"/>
              <a:t>al </a:t>
            </a:r>
            <a:r>
              <a:rPr lang="es-AR" dirty="0" smtClean="0"/>
              <a:t>cambio.</a:t>
            </a:r>
          </a:p>
        </p:txBody>
      </p:sp>
    </p:spTree>
    <p:extLst>
      <p:ext uri="{BB962C8B-B14F-4D97-AF65-F5344CB8AC3E}">
        <p14:creationId xmlns:p14="http://schemas.microsoft.com/office/powerpoint/2010/main" val="24651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Factibilidad…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42904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Operativa </a:t>
            </a:r>
            <a:r>
              <a:rPr lang="es-AR" sz="2800" b="1" i="1" dirty="0" smtClean="0"/>
              <a:t>– continuación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42904" y="1507927"/>
            <a:ext cx="7945520" cy="482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dirty="0" smtClean="0"/>
              <a:t>Según nuestro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estudio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 mercado</a:t>
            </a:r>
            <a:r>
              <a:rPr lang="es-AR" dirty="0"/>
              <a:t> la gran mayoría de las personas se manifiestan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positivamente</a:t>
            </a:r>
            <a:r>
              <a:rPr lang="es-AR" dirty="0"/>
              <a:t> ante la integración del sistema en las aulas, con lo que podemos decir que el riesgo de rechazo es mínimo y puede ser vencido con una correcta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difusión y mercadotecnia</a:t>
            </a:r>
            <a:r>
              <a:rPr lang="es-AR" dirty="0"/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365104"/>
            <a:ext cx="4495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Factibilidad…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Económica y comercial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13184" y="1579935"/>
            <a:ext cx="8075240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Desarrollo:</a:t>
            </a:r>
            <a:r>
              <a:rPr lang="es-AR" dirty="0" smtClean="0"/>
              <a:t> </a:t>
            </a:r>
            <a:r>
              <a:rPr lang="es-AR" dirty="0"/>
              <a:t>Recursos necesarios disponibles, tanto en hardware como en capital</a:t>
            </a:r>
            <a:r>
              <a:rPr lang="es-A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Implantación</a:t>
            </a:r>
            <a:endParaRPr lang="es-AR" dirty="0" smtClean="0"/>
          </a:p>
          <a:p>
            <a:pPr lvl="1"/>
            <a:r>
              <a:rPr lang="es-AR" sz="2400" dirty="0" smtClean="0"/>
              <a:t>Distribución </a:t>
            </a:r>
            <a:r>
              <a:rPr lang="es-AR" sz="2400" dirty="0"/>
              <a:t>de manera </a:t>
            </a:r>
            <a:r>
              <a:rPr lang="es-AR" sz="2400" dirty="0" smtClean="0"/>
              <a:t>gratuita</a:t>
            </a:r>
          </a:p>
          <a:p>
            <a:pPr lvl="1"/>
            <a:r>
              <a:rPr lang="es-AR" sz="2400" dirty="0" smtClean="0"/>
              <a:t>Basado en Tecnologías Libres</a:t>
            </a:r>
          </a:p>
          <a:p>
            <a:pPr lvl="1"/>
            <a:r>
              <a:rPr lang="es-AR" sz="2400" dirty="0" smtClean="0"/>
              <a:t>0 gasto para el usuario final</a:t>
            </a:r>
            <a:endParaRPr lang="es-AR" sz="2400" dirty="0"/>
          </a:p>
          <a:p>
            <a:pPr lvl="1"/>
            <a:r>
              <a:rPr lang="es-AR" sz="2400" dirty="0"/>
              <a:t>Conectar Igualdad.</a:t>
            </a:r>
          </a:p>
          <a:p>
            <a:pPr>
              <a:lnSpc>
                <a:spcPct val="150000"/>
              </a:lnSpc>
            </a:pP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575994"/>
            <a:ext cx="3320802" cy="2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Filosofía de trabajo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50670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Metodología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SCRUM</a:t>
            </a:r>
          </a:p>
          <a:p>
            <a:pPr>
              <a:lnSpc>
                <a:spcPct val="150000"/>
              </a:lnSpc>
            </a:pPr>
            <a:r>
              <a:rPr lang="es-AR" dirty="0"/>
              <a:t>Criterios fundamentales de la metodología ágil</a:t>
            </a: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Scrum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Master rotativo </a:t>
            </a:r>
            <a:r>
              <a:rPr lang="es-AR" dirty="0"/>
              <a:t>3 </a:t>
            </a:r>
            <a:r>
              <a:rPr lang="es-AR" dirty="0" err="1"/>
              <a:t>Sprints</a:t>
            </a:r>
            <a:r>
              <a:rPr lang="es-A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Sprints</a:t>
            </a:r>
            <a:r>
              <a:rPr lang="es-AR" dirty="0"/>
              <a:t> con duración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21 días</a:t>
            </a:r>
            <a:r>
              <a:rPr lang="es-AR" dirty="0"/>
              <a:t>, exceptuando el Sprint 0</a:t>
            </a:r>
          </a:p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16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Sprints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dirty="0"/>
              <a:t>totales hasta la conclusión del proyecto</a:t>
            </a:r>
          </a:p>
          <a:p>
            <a:pPr>
              <a:lnSpc>
                <a:spcPct val="150000"/>
              </a:lnSpc>
            </a:pPr>
            <a:r>
              <a:rPr lang="es-AR" dirty="0" err="1"/>
              <a:t>Product</a:t>
            </a:r>
            <a:r>
              <a:rPr lang="es-AR" dirty="0"/>
              <a:t> </a:t>
            </a:r>
            <a:r>
              <a:rPr lang="es-AR" dirty="0" err="1"/>
              <a:t>Owner</a:t>
            </a:r>
            <a:r>
              <a:rPr lang="es-AR" dirty="0" smtClean="0"/>
              <a:t>???</a:t>
            </a:r>
            <a:endParaRPr lang="es-AR" dirty="0"/>
          </a:p>
          <a:p>
            <a:pPr marL="0" indent="0">
              <a:lnSpc>
                <a:spcPct val="150000"/>
              </a:lnSpc>
              <a:buNone/>
            </a:pPr>
            <a:endParaRPr lang="es-AR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23528" y="3622616"/>
            <a:ext cx="5112568" cy="3024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8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Filosofía de trabajo – continuación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Daily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Meetings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dirty="0"/>
              <a:t>de no más de 20 minutos a las 18:00hs</a:t>
            </a:r>
          </a:p>
          <a:p>
            <a:pPr>
              <a:lnSpc>
                <a:spcPct val="150000"/>
              </a:lnSpc>
            </a:pP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Weekly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Meeting </a:t>
            </a:r>
            <a:r>
              <a:rPr lang="es-AR" dirty="0"/>
              <a:t>de 2 horas los sábados a las 18:00hs</a:t>
            </a:r>
          </a:p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Sprint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Retrospective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dirty="0"/>
              <a:t>- </a:t>
            </a:r>
            <a:r>
              <a:rPr lang="es-AR" dirty="0" smtClean="0"/>
              <a:t>Sábados </a:t>
            </a:r>
            <a:r>
              <a:rPr lang="es-AR" dirty="0"/>
              <a:t>- 3 </a:t>
            </a:r>
            <a:r>
              <a:rPr lang="es-AR" dirty="0" smtClean="0"/>
              <a:t>horas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Estimación </a:t>
            </a:r>
            <a:r>
              <a:rPr lang="es-AR" dirty="0"/>
              <a:t>mediante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Poker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446767"/>
            <a:ext cx="2497212" cy="20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Metodología de desarrollo…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Rotación de </a:t>
            </a:r>
            <a:r>
              <a:rPr lang="es-AR" sz="2800" b="1" dirty="0" err="1" smtClean="0"/>
              <a:t>Scrum</a:t>
            </a:r>
            <a:r>
              <a:rPr lang="es-AR" sz="2800" b="1" dirty="0" smtClean="0"/>
              <a:t> Master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Sprint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0, 1 ,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AR" dirty="0" smtClean="0"/>
              <a:t>	→	DONNET</a:t>
            </a:r>
            <a:r>
              <a:rPr lang="es-AR" dirty="0"/>
              <a:t>, </a:t>
            </a:r>
            <a:r>
              <a:rPr lang="es-AR" dirty="0" smtClean="0"/>
              <a:t>Matías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Sprint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3, 4,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s-AR" dirty="0" smtClean="0"/>
              <a:t>	→	RUIZ </a:t>
            </a:r>
            <a:r>
              <a:rPr lang="es-AR" dirty="0"/>
              <a:t>LOPEZ, </a:t>
            </a:r>
            <a:r>
              <a:rPr lang="es-AR" dirty="0" smtClean="0"/>
              <a:t>José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Sprint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6, 7,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s-AR" dirty="0" smtClean="0"/>
              <a:t>	→	GIUSTO</a:t>
            </a:r>
            <a:r>
              <a:rPr lang="es-AR" dirty="0"/>
              <a:t>, </a:t>
            </a:r>
            <a:r>
              <a:rPr lang="es-AR" dirty="0" smtClean="0"/>
              <a:t>Denise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Sprint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9, 10,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s-AR" dirty="0" smtClean="0"/>
              <a:t>	→	NOVES</a:t>
            </a:r>
            <a:r>
              <a:rPr lang="es-AR" dirty="0"/>
              <a:t>, </a:t>
            </a:r>
            <a:r>
              <a:rPr lang="es-AR" dirty="0" smtClean="0"/>
              <a:t>Gastón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Sprint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12, 13,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es-AR" dirty="0" smtClean="0"/>
              <a:t>	→	CUNIBERTTI</a:t>
            </a:r>
            <a:r>
              <a:rPr lang="es-AR" dirty="0"/>
              <a:t>, </a:t>
            </a:r>
            <a:r>
              <a:rPr lang="es-AR" dirty="0" smtClean="0"/>
              <a:t>Lucas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Sprint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s-AR" dirty="0" smtClean="0"/>
              <a:t>		→ </a:t>
            </a:r>
            <a:r>
              <a:rPr lang="es-AR" dirty="0"/>
              <a:t>        DONNET, </a:t>
            </a:r>
            <a:r>
              <a:rPr lang="es-AR" dirty="0" smtClean="0"/>
              <a:t>Matías</a:t>
            </a:r>
            <a:r>
              <a:rPr lang="es-AR" dirty="0"/>
              <a:t/>
            </a:r>
            <a:br>
              <a:rPr lang="es-AR" dirty="0"/>
            </a:b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Humanos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5 integrantes</a:t>
            </a:r>
          </a:p>
          <a:p>
            <a:pPr>
              <a:lnSpc>
                <a:spcPct val="150000"/>
              </a:lnSpc>
            </a:pPr>
            <a:r>
              <a:rPr lang="es-AR" dirty="0"/>
              <a:t>Disponibilidad horaria</a:t>
            </a:r>
          </a:p>
          <a:p>
            <a:pPr lvl="1">
              <a:lnSpc>
                <a:spcPct val="150000"/>
              </a:lnSpc>
            </a:pPr>
            <a:r>
              <a:rPr lang="es-AR" sz="2400" dirty="0"/>
              <a:t>Marzo 2014 a Febrero 2015</a:t>
            </a:r>
          </a:p>
          <a:p>
            <a:pPr marL="731520" lvl="2" indent="0">
              <a:lnSpc>
                <a:spcPct val="150000"/>
              </a:lnSpc>
              <a:buNone/>
            </a:pPr>
            <a:r>
              <a:rPr lang="es-AR" sz="2400" dirty="0"/>
              <a:t>4 </a:t>
            </a:r>
            <a:r>
              <a:rPr lang="es-AR" sz="2400" dirty="0" err="1"/>
              <a:t>hs</a:t>
            </a:r>
            <a:r>
              <a:rPr lang="es-AR" sz="2400" dirty="0"/>
              <a:t> diarias sin domingos  </a:t>
            </a:r>
          </a:p>
          <a:p>
            <a:pPr lvl="1">
              <a:lnSpc>
                <a:spcPct val="150000"/>
              </a:lnSpc>
            </a:pPr>
            <a:r>
              <a:rPr lang="es-AR" sz="2400" dirty="0"/>
              <a:t>Marzo 2015 Julio 2015</a:t>
            </a:r>
          </a:p>
          <a:p>
            <a:pPr marL="731520" lvl="2" indent="0">
              <a:lnSpc>
                <a:spcPct val="150000"/>
              </a:lnSpc>
              <a:buNone/>
            </a:pPr>
            <a:r>
              <a:rPr lang="es-AR" sz="2400" dirty="0"/>
              <a:t>6 </a:t>
            </a:r>
            <a:r>
              <a:rPr lang="es-AR" sz="2400" dirty="0" err="1"/>
              <a:t>hs</a:t>
            </a:r>
            <a:r>
              <a:rPr lang="es-AR" sz="2400" dirty="0"/>
              <a:t> diarias sin domingos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Un vistazo a la propuesta…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34540" y="1628800"/>
            <a:ext cx="5976664" cy="1512168"/>
          </a:xfrm>
        </p:spPr>
        <p:txBody>
          <a:bodyPr/>
          <a:lstStyle/>
          <a:p>
            <a:r>
              <a:rPr lang="es-AR" dirty="0" smtClean="0"/>
              <a:t>Esfera </a:t>
            </a:r>
            <a:r>
              <a:rPr lang="es-AR" dirty="0"/>
              <a:t>Educativa limita potencial tecnológico</a:t>
            </a:r>
          </a:p>
          <a:p>
            <a:r>
              <a:rPr lang="es-AR" dirty="0"/>
              <a:t>Incompatibilidad, Resistencia</a:t>
            </a:r>
          </a:p>
          <a:p>
            <a:r>
              <a:rPr lang="es-AR" dirty="0"/>
              <a:t>Conectar </a:t>
            </a:r>
            <a:r>
              <a:rPr lang="es-AR" dirty="0" smtClean="0"/>
              <a:t>Igualdad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67544" y="980728"/>
            <a:ext cx="2761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u="sng" dirty="0" smtClean="0"/>
              <a:t>Fenómeno BYOD </a:t>
            </a:r>
            <a:endParaRPr lang="es-AR" sz="2800" b="1" i="1" u="sng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4" y="3429000"/>
            <a:ext cx="3309019" cy="2481765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4427984" y="3284984"/>
            <a:ext cx="37444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Hoy:</a:t>
            </a:r>
          </a:p>
          <a:p>
            <a:endParaRPr lang="es-AR" sz="2400" dirty="0" smtClean="0"/>
          </a:p>
          <a:p>
            <a:pPr algn="ctr"/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Estudiantes </a:t>
            </a: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≤ Equipos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263800" y="4941168"/>
            <a:ext cx="4072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800" i="1" dirty="0" smtClean="0"/>
              <a:t>¿Por qué no aprovecharlo?</a:t>
            </a:r>
            <a:endParaRPr lang="es-AR" sz="2800" i="1" dirty="0"/>
          </a:p>
        </p:txBody>
      </p:sp>
    </p:spTree>
    <p:extLst>
      <p:ext uri="{BB962C8B-B14F-4D97-AF65-F5344CB8AC3E}">
        <p14:creationId xmlns:p14="http://schemas.microsoft.com/office/powerpoint/2010/main" val="1977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Técnicos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r>
              <a:rPr lang="es-AR" dirty="0" smtClean="0"/>
              <a:t>GNU </a:t>
            </a:r>
            <a:r>
              <a:rPr lang="es-AR" dirty="0"/>
              <a:t>GLP V3</a:t>
            </a:r>
          </a:p>
          <a:p>
            <a:r>
              <a:rPr lang="es-AR" dirty="0"/>
              <a:t>JAVA</a:t>
            </a:r>
          </a:p>
          <a:p>
            <a:r>
              <a:rPr lang="es-AR" dirty="0"/>
              <a:t>R</a:t>
            </a:r>
            <a:r>
              <a:rPr lang="es-AR" dirty="0" smtClean="0"/>
              <a:t>ed </a:t>
            </a:r>
            <a:r>
              <a:rPr lang="es-AR" dirty="0"/>
              <a:t>LAN ad-hoc </a:t>
            </a:r>
            <a:r>
              <a:rPr lang="es-AR" dirty="0" smtClean="0"/>
              <a:t>inalámbrica</a:t>
            </a:r>
          </a:p>
          <a:p>
            <a:endParaRPr lang="es-A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s-AR" dirty="0" smtClean="0"/>
              <a:t>Hardware para desarrollo: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Equipos </a:t>
            </a:r>
            <a:r>
              <a:rPr lang="es-AR" dirty="0"/>
              <a:t>de los integrantes, dos máquinas por integrante.</a:t>
            </a:r>
          </a:p>
          <a:p>
            <a:pPr>
              <a:lnSpc>
                <a:spcPct val="150000"/>
              </a:lnSpc>
            </a:pPr>
            <a:r>
              <a:rPr lang="es-AR" dirty="0"/>
              <a:t>Requerimientos: 2GB de RAM, procesador de doble núcleo, 10 GB de disco libres, operando con Windows 7, Windows 8, Linux Ubuntu 12 o superior, o similar</a:t>
            </a:r>
            <a:r>
              <a:rPr lang="es-AR" dirty="0" smtClean="0"/>
              <a:t>.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Técnicos - continuación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AR" dirty="0" smtClean="0"/>
              <a:t>Software para desarrollo:</a:t>
            </a:r>
          </a:p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Entorno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 desarrollo:</a:t>
            </a:r>
            <a:r>
              <a:rPr lang="es-AR" dirty="0"/>
              <a:t> </a:t>
            </a:r>
            <a:r>
              <a:rPr lang="es-AR" dirty="0" err="1"/>
              <a:t>Netbeans</a:t>
            </a:r>
            <a:r>
              <a:rPr lang="es-AR" dirty="0"/>
              <a:t>, </a:t>
            </a:r>
            <a:r>
              <a:rPr lang="es-AR" dirty="0" err="1"/>
              <a:t>SQLite</a:t>
            </a:r>
            <a:r>
              <a:rPr lang="es-AR" dirty="0"/>
              <a:t>, Rally, </a:t>
            </a:r>
            <a:r>
              <a:rPr lang="es-AR" dirty="0" err="1"/>
              <a:t>Tortoise</a:t>
            </a:r>
            <a:r>
              <a:rPr lang="es-AR" dirty="0"/>
              <a:t> SVN y Google </a:t>
            </a:r>
            <a:r>
              <a:rPr lang="es-AR" dirty="0" err="1"/>
              <a:t>Code</a:t>
            </a:r>
            <a:r>
              <a:rPr lang="es-AR" dirty="0"/>
              <a:t>.</a:t>
            </a:r>
          </a:p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Comunicaciones:</a:t>
            </a:r>
            <a:r>
              <a:rPr lang="es-AR" dirty="0"/>
              <a:t> </a:t>
            </a:r>
            <a:r>
              <a:rPr lang="es-AR" dirty="0" err="1"/>
              <a:t>TeamViewer</a:t>
            </a:r>
            <a:r>
              <a:rPr lang="es-AR" dirty="0"/>
              <a:t>, </a:t>
            </a:r>
            <a:r>
              <a:rPr lang="es-AR" dirty="0" err="1"/>
              <a:t>Skype</a:t>
            </a:r>
            <a:r>
              <a:rPr lang="es-AR" dirty="0"/>
              <a:t>, </a:t>
            </a:r>
            <a:r>
              <a:rPr lang="es-AR" dirty="0" err="1"/>
              <a:t>Whatsapp</a:t>
            </a:r>
            <a:r>
              <a:rPr lang="es-AR" dirty="0"/>
              <a:t>, </a:t>
            </a:r>
            <a:r>
              <a:rPr lang="es-AR" dirty="0" err="1"/>
              <a:t>Dropbox</a:t>
            </a:r>
            <a:r>
              <a:rPr lang="es-AR" dirty="0"/>
              <a:t>, Google Drive y Facebook.</a:t>
            </a:r>
          </a:p>
          <a:p>
            <a:pPr>
              <a:lnSpc>
                <a:spcPct val="150000"/>
              </a:lnSpc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Modelado: </a:t>
            </a:r>
            <a:r>
              <a:rPr lang="es-AR" dirty="0"/>
              <a:t>Enterprise </a:t>
            </a:r>
            <a:r>
              <a:rPr lang="es-AR" dirty="0" err="1"/>
              <a:t>Architect</a:t>
            </a:r>
            <a:r>
              <a:rPr lang="es-AR" dirty="0"/>
              <a:t>. Diagrama de clases, diagrama entidad-relación, diagrama de comunicaciones de procesos críticos, ERS, y otros.</a:t>
            </a:r>
            <a:r>
              <a:rPr lang="es-AR" b="1" dirty="0"/>
              <a:t> 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Herramientas…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Recursos Económicos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Sin </a:t>
            </a:r>
            <a:r>
              <a:rPr lang="es-AR" dirty="0"/>
              <a:t>requerimientos monetarios.</a:t>
            </a:r>
          </a:p>
          <a:p>
            <a:pPr>
              <a:lnSpc>
                <a:spcPct val="150000"/>
              </a:lnSpc>
            </a:pPr>
            <a:r>
              <a:rPr lang="es-AR" dirty="0"/>
              <a:t>50 dólares mensuales, a dividirse equitativamente como colchón financiero.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01008"/>
            <a:ext cx="2962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Líneas de Investigación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13184" y="1579935"/>
            <a:ext cx="8075240" cy="48013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AR" i="1" dirty="0" smtClean="0"/>
              <a:t>Investigación </a:t>
            </a:r>
            <a:r>
              <a:rPr lang="es-AR" i="1" dirty="0"/>
              <a:t>en Redes de </a:t>
            </a:r>
            <a:r>
              <a:rPr lang="es-AR" i="1" dirty="0" smtClean="0"/>
              <a:t>Información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s-AR" dirty="0" smtClean="0"/>
              <a:t>Redes </a:t>
            </a:r>
            <a:r>
              <a:rPr lang="es-AR" dirty="0"/>
              <a:t>ad-hoc, ventajas y desventajas, concurrencia, factibilidad de implementación, restricciones.</a:t>
            </a:r>
          </a:p>
          <a:p>
            <a:pPr>
              <a:lnSpc>
                <a:spcPct val="150000"/>
              </a:lnSpc>
            </a:pPr>
            <a:r>
              <a:rPr lang="es-AR" i="1" dirty="0"/>
              <a:t>Investigación de Control de </a:t>
            </a:r>
            <a:r>
              <a:rPr lang="es-AR" i="1" dirty="0" smtClean="0"/>
              <a:t>Windows</a:t>
            </a:r>
            <a:r>
              <a:rPr lang="es-AR" dirty="0" smtClean="0"/>
              <a:t>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s-AR" dirty="0" smtClean="0"/>
              <a:t>Control </a:t>
            </a:r>
            <a:r>
              <a:rPr lang="es-AR" dirty="0"/>
              <a:t>sobre el SO Windows, implementación y/o alternativas de desarrollo.</a:t>
            </a:r>
          </a:p>
          <a:p>
            <a:pPr>
              <a:lnSpc>
                <a:spcPct val="150000"/>
              </a:lnSpc>
            </a:pPr>
            <a:r>
              <a:rPr lang="es-AR" i="1" dirty="0"/>
              <a:t>Investigación de Control de </a:t>
            </a:r>
            <a:r>
              <a:rPr lang="es-AR" i="1" dirty="0" smtClean="0"/>
              <a:t>Linux</a:t>
            </a:r>
            <a:r>
              <a:rPr lang="es-AR" dirty="0" smtClean="0"/>
              <a:t>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s-AR" dirty="0" smtClean="0"/>
              <a:t>Control </a:t>
            </a:r>
            <a:r>
              <a:rPr lang="es-AR" dirty="0"/>
              <a:t>sobre el SO </a:t>
            </a:r>
            <a:r>
              <a:rPr lang="es-AR" dirty="0" err="1"/>
              <a:t>Linux,implementación</a:t>
            </a:r>
            <a:r>
              <a:rPr lang="es-AR" dirty="0"/>
              <a:t> y/o alternativas de desarrollo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7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Investigaciones…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948733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dirty="0" smtClean="0"/>
              <a:t>Líneas de Investigación - continuación</a:t>
            </a:r>
            <a:endParaRPr lang="es-AR" sz="2800" b="1" i="1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i="1" dirty="0" smtClean="0"/>
              <a:t>Investigación </a:t>
            </a:r>
            <a:r>
              <a:rPr lang="es-AR" i="1" dirty="0"/>
              <a:t>en Seguridad de </a:t>
            </a:r>
            <a:r>
              <a:rPr lang="es-AR" i="1" dirty="0" smtClean="0"/>
              <a:t>Redes.</a:t>
            </a:r>
            <a:endParaRPr lang="es-AR" dirty="0"/>
          </a:p>
          <a:p>
            <a:pPr marL="365760" lvl="1" indent="0">
              <a:lnSpc>
                <a:spcPct val="150000"/>
              </a:lnSpc>
              <a:buNone/>
            </a:pPr>
            <a:r>
              <a:rPr lang="es-AR" dirty="0" smtClean="0"/>
              <a:t>Métodos </a:t>
            </a:r>
            <a:r>
              <a:rPr lang="es-AR" dirty="0"/>
              <a:t>y librerías de cifrado, vectores de ataque y su mitigación, técnicas de confidencialidad e integridad de datos</a:t>
            </a:r>
            <a:r>
              <a:rPr lang="es-AR" dirty="0" smtClean="0"/>
              <a:t>.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i="1" dirty="0"/>
              <a:t>Investigación en Herramientas de </a:t>
            </a:r>
            <a:r>
              <a:rPr lang="es-AR" i="1" dirty="0" err="1"/>
              <a:t>Testing</a:t>
            </a:r>
            <a:r>
              <a:rPr lang="es-AR" i="1" dirty="0"/>
              <a:t> </a:t>
            </a:r>
            <a:r>
              <a:rPr lang="es-AR" i="1" dirty="0" smtClean="0"/>
              <a:t>Automático.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s-AR" dirty="0" smtClean="0"/>
              <a:t>Herramientas </a:t>
            </a:r>
            <a:r>
              <a:rPr lang="es-AR" dirty="0"/>
              <a:t>alternativas para la gestión del </a:t>
            </a:r>
            <a:r>
              <a:rPr lang="es-AR" dirty="0" err="1"/>
              <a:t>testing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99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Avances Logrados…</a:t>
            </a:r>
            <a:endParaRPr lang="es-AR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s-AR" dirty="0"/>
              <a:t>Plan de Riesgos</a:t>
            </a:r>
          </a:p>
          <a:p>
            <a:pPr>
              <a:lnSpc>
                <a:spcPct val="150000"/>
              </a:lnSpc>
            </a:pPr>
            <a:r>
              <a:rPr lang="es-AR" dirty="0"/>
              <a:t>Plan de Gestión de Configuración </a:t>
            </a:r>
          </a:p>
          <a:p>
            <a:pPr>
              <a:lnSpc>
                <a:spcPct val="150000"/>
              </a:lnSpc>
            </a:pPr>
            <a:r>
              <a:rPr lang="es-AR" dirty="0"/>
              <a:t>Plan de </a:t>
            </a:r>
            <a:r>
              <a:rPr lang="es-AR" dirty="0" err="1"/>
              <a:t>Testing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dirty="0" err="1"/>
              <a:t>Product</a:t>
            </a:r>
            <a:r>
              <a:rPr lang="es-AR" dirty="0"/>
              <a:t> </a:t>
            </a:r>
            <a:r>
              <a:rPr lang="es-AR" dirty="0" err="1"/>
              <a:t>Backlog</a:t>
            </a: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Armado de repositorio</a:t>
            </a:r>
          </a:p>
        </p:txBody>
      </p:sp>
    </p:spTree>
    <p:extLst>
      <p:ext uri="{BB962C8B-B14F-4D97-AF65-F5344CB8AC3E}">
        <p14:creationId xmlns:p14="http://schemas.microsoft.com/office/powerpoint/2010/main" val="2117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Próximas Actividades…</a:t>
            </a:r>
            <a:endParaRPr lang="es-AR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579935"/>
            <a:ext cx="7992888" cy="4801393"/>
          </a:xfrm>
        </p:spPr>
        <p:txBody>
          <a:bodyPr>
            <a:normAutofit/>
          </a:bodyPr>
          <a:lstStyle/>
          <a:p>
            <a:r>
              <a:rPr lang="es-AR" dirty="0"/>
              <a:t>Entorno de desarrollo</a:t>
            </a:r>
          </a:p>
          <a:p>
            <a:r>
              <a:rPr lang="es-AR" dirty="0"/>
              <a:t>Documentación</a:t>
            </a:r>
          </a:p>
          <a:p>
            <a:pPr lvl="1"/>
            <a:r>
              <a:rPr lang="es-AR" dirty="0"/>
              <a:t>Planes</a:t>
            </a:r>
          </a:p>
          <a:p>
            <a:pPr lvl="1"/>
            <a:r>
              <a:rPr lang="es-AR" dirty="0"/>
              <a:t>Diagrama de clases</a:t>
            </a:r>
          </a:p>
          <a:p>
            <a:pPr lvl="1"/>
            <a:r>
              <a:rPr lang="es-AR" dirty="0"/>
              <a:t>Diagrama de despliegue</a:t>
            </a:r>
          </a:p>
          <a:p>
            <a:pPr lvl="1"/>
            <a:r>
              <a:rPr lang="es-AR" dirty="0" smtClean="0"/>
              <a:t>DER</a:t>
            </a:r>
          </a:p>
          <a:p>
            <a:pPr lvl="1"/>
            <a:r>
              <a:rPr lang="es-AR" dirty="0" smtClean="0"/>
              <a:t>Matriz de Trazabilidad</a:t>
            </a:r>
            <a:endParaRPr lang="es-AR" dirty="0"/>
          </a:p>
          <a:p>
            <a:r>
              <a:rPr lang="es-AR" dirty="0" smtClean="0"/>
              <a:t>Investigación</a:t>
            </a:r>
          </a:p>
          <a:p>
            <a:pPr lvl="1"/>
            <a:r>
              <a:rPr lang="es-AR" dirty="0"/>
              <a:t>Investigación en Redes</a:t>
            </a:r>
          </a:p>
          <a:p>
            <a:pPr lvl="1"/>
            <a:r>
              <a:rPr lang="es-AR" dirty="0"/>
              <a:t>Investigación en Windows</a:t>
            </a:r>
          </a:p>
        </p:txBody>
      </p:sp>
    </p:spTree>
    <p:extLst>
      <p:ext uri="{BB962C8B-B14F-4D97-AF65-F5344CB8AC3E}">
        <p14:creationId xmlns:p14="http://schemas.microsoft.com/office/powerpoint/2010/main" val="13163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5472608" cy="1143000"/>
          </a:xfrm>
        </p:spPr>
        <p:txBody>
          <a:bodyPr>
            <a:normAutofit/>
          </a:bodyPr>
          <a:lstStyle/>
          <a:p>
            <a:pPr algn="ctr"/>
            <a:r>
              <a:rPr lang="es-AR" sz="6600" dirty="0"/>
              <a:t>¿</a:t>
            </a:r>
            <a:r>
              <a:rPr lang="es-AR" sz="6600" dirty="0" smtClean="0"/>
              <a:t>Preguntas?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6991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636912"/>
            <a:ext cx="4752528" cy="1143000"/>
          </a:xfrm>
        </p:spPr>
        <p:txBody>
          <a:bodyPr>
            <a:normAutofit/>
          </a:bodyPr>
          <a:lstStyle/>
          <a:p>
            <a:pPr algn="ctr"/>
            <a:r>
              <a:rPr lang="es-AR" sz="6600" dirty="0" err="1" smtClean="0"/>
              <a:t>C’est</a:t>
            </a:r>
            <a:r>
              <a:rPr lang="es-AR" sz="6600" dirty="0" smtClean="0"/>
              <a:t> </a:t>
            </a:r>
            <a:r>
              <a:rPr lang="es-AR" sz="6600" dirty="0" err="1" smtClean="0"/>
              <a:t>fini</a:t>
            </a:r>
            <a:r>
              <a:rPr lang="es-AR" sz="6600" dirty="0" smtClean="0"/>
              <a:t>!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589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Un vistazo a la propuesta…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7920880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Solución educativa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integral</a:t>
            </a:r>
          </a:p>
          <a:p>
            <a:pPr>
              <a:lnSpc>
                <a:spcPct val="150000"/>
              </a:lnSpc>
            </a:pPr>
            <a:r>
              <a:rPr lang="es-AR" dirty="0"/>
              <a:t>Sistema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exámenes</a:t>
            </a:r>
            <a:r>
              <a:rPr lang="es-AR" dirty="0"/>
              <a:t> presenciales </a:t>
            </a:r>
          </a:p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Integrar </a:t>
            </a:r>
            <a:r>
              <a:rPr lang="es-AR" dirty="0"/>
              <a:t>las tecnologías a las aulas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Solución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genérica</a:t>
            </a:r>
            <a:r>
              <a:rPr lang="es-AR" dirty="0"/>
              <a:t> para diferentes niveles de enseñanza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Estudiante </a:t>
            </a:r>
            <a:r>
              <a:rPr lang="es-AR" dirty="0"/>
              <a:t>solo podrá realizar el examen</a:t>
            </a:r>
          </a:p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Fácil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gestión </a:t>
            </a:r>
            <a:r>
              <a:rPr lang="es-AR" dirty="0"/>
              <a:t>de parciales y estadísticas</a:t>
            </a:r>
          </a:p>
          <a:p>
            <a:pPr>
              <a:lnSpc>
                <a:spcPct val="150000"/>
              </a:lnSpc>
            </a:pP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Flexibilidad</a:t>
            </a:r>
            <a:r>
              <a:rPr lang="es-AR" dirty="0" smtClean="0"/>
              <a:t> </a:t>
            </a:r>
            <a:r>
              <a:rPr lang="es-AR" dirty="0"/>
              <a:t>en el diseño y corrección de los </a:t>
            </a:r>
            <a:r>
              <a:rPr lang="es-AR" dirty="0" smtClean="0"/>
              <a:t>exámenes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67544" y="980728"/>
            <a:ext cx="4310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i="1" dirty="0" smtClean="0"/>
              <a:t>Nuestra solución →</a:t>
            </a:r>
            <a:r>
              <a:rPr lang="es-AR" sz="2800" b="1" i="1" dirty="0" smtClean="0"/>
              <a:t> </a:t>
            </a:r>
            <a:r>
              <a:rPr lang="es-AR" sz="2800" b="1" i="1" dirty="0" err="1"/>
              <a:t>Entropy</a:t>
            </a: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25713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Un vistazo a la propuesta…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7920880" cy="43204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dirty="0"/>
              <a:t>Desarrollar un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producto software </a:t>
            </a:r>
            <a:r>
              <a:rPr lang="es-AR" dirty="0"/>
              <a:t>aplicable a distintos ámbitos de la enseñanza, promoviendo la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integración de nuevas tecnologías</a:t>
            </a:r>
            <a:r>
              <a:rPr lang="es-AR" dirty="0"/>
              <a:t> en dicho ámbito, cumpliendo en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tiempo y forma </a:t>
            </a:r>
            <a:r>
              <a:rPr lang="es-AR" dirty="0"/>
              <a:t>los objetivos establecidos y administrando eficientemente los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recursos</a:t>
            </a:r>
            <a:r>
              <a:rPr lang="es-AR" dirty="0"/>
              <a:t> en pos de lograr un resultado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calidad óptima</a:t>
            </a:r>
            <a:r>
              <a:rPr lang="es-AR" dirty="0"/>
              <a:t>.</a:t>
            </a:r>
            <a:endParaRPr lang="es-AR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467544" y="980728"/>
            <a:ext cx="351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 smtClean="0"/>
              <a:t>Objetivos del Proyecto</a:t>
            </a: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6778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 smtClean="0"/>
              <a:t>Un vistazo a la propuesta…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7920880" cy="43204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dirty="0"/>
              <a:t>Brindar un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entorno didáctico</a:t>
            </a:r>
            <a:r>
              <a:rPr lang="es-AR" dirty="0"/>
              <a:t> para la interacción profesor/estudiante que permita la realización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diferentes actividades áulicas</a:t>
            </a:r>
            <a:r>
              <a:rPr lang="es-AR" dirty="0"/>
              <a:t>, de manera que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retenga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la atención </a:t>
            </a:r>
            <a:r>
              <a:rPr lang="es-AR" dirty="0"/>
              <a:t>del estudiante en todo momento, mediante el desarrollo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dos módulos</a:t>
            </a:r>
            <a:r>
              <a:rPr lang="es-AR" dirty="0"/>
              <a:t> de Software, uno a disposición del encargado de la clase, y otro a ser utilizado por el estudiante, interconectados en una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arquitectura cliente-servidor</a:t>
            </a:r>
            <a:r>
              <a:rPr lang="es-AR" dirty="0"/>
              <a:t>.</a:t>
            </a:r>
            <a:endParaRPr lang="es-AR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467544" y="980728"/>
            <a:ext cx="3549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b="1" i="1" dirty="0" smtClean="0"/>
              <a:t>Objetivos del Producto</a:t>
            </a: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39303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579338"/>
          </a:xfrm>
        </p:spPr>
        <p:txBody>
          <a:bodyPr/>
          <a:lstStyle/>
          <a:p>
            <a:r>
              <a:rPr lang="es-AR" dirty="0" smtClean="0"/>
              <a:t>Comprendiendo el producto…</a:t>
            </a:r>
            <a:endParaRPr lang="es-AR" dirty="0"/>
          </a:p>
        </p:txBody>
      </p:sp>
      <p:sp>
        <p:nvSpPr>
          <p:cNvPr id="7" name="4 Marcador de contenido"/>
          <p:cNvSpPr>
            <a:spLocks noGrp="1"/>
          </p:cNvSpPr>
          <p:nvPr>
            <p:ph sz="quarter" idx="2"/>
          </p:nvPr>
        </p:nvSpPr>
        <p:spPr>
          <a:xfrm>
            <a:off x="395536" y="980728"/>
            <a:ext cx="6408712" cy="936104"/>
          </a:xfrm>
        </p:spPr>
        <p:txBody>
          <a:bodyPr>
            <a:noAutofit/>
          </a:bodyPr>
          <a:lstStyle/>
          <a:p>
            <a:r>
              <a:rPr lang="es-AR" dirty="0" smtClean="0"/>
              <a:t>Dos módulos arquitectura </a:t>
            </a:r>
            <a:r>
              <a:rPr lang="es-AR" dirty="0"/>
              <a:t>cliente-servidor</a:t>
            </a:r>
          </a:p>
          <a:p>
            <a:r>
              <a:rPr lang="es-AR" dirty="0"/>
              <a:t>LAN ad-hoc </a:t>
            </a:r>
            <a:r>
              <a:rPr lang="es-AR" dirty="0" smtClean="0"/>
              <a:t>inalámbrica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>
          <a:xfrm>
            <a:off x="467544" y="2936092"/>
            <a:ext cx="3657600" cy="351724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 smtClean="0"/>
              <a:t>Diseño</a:t>
            </a:r>
            <a:r>
              <a:rPr lang="es-AR" dirty="0"/>
              <a:t>, publicación, el control sobre estudiantes, recolección, corrección, exportación y gestión calificaciones (correo electrónico), recuperación, administración de exámenes rendidos, dictar clases.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2204864"/>
            <a:ext cx="3657600" cy="658368"/>
          </a:xfrm>
        </p:spPr>
        <p:txBody>
          <a:bodyPr/>
          <a:lstStyle/>
          <a:p>
            <a:pPr algn="ctr"/>
            <a:r>
              <a:rPr lang="es-AR" sz="2400" dirty="0" smtClean="0"/>
              <a:t>Módulo Profesor</a:t>
            </a:r>
            <a:endParaRPr lang="es-AR" sz="24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2204864"/>
            <a:ext cx="3657600" cy="658368"/>
          </a:xfrm>
        </p:spPr>
        <p:txBody>
          <a:bodyPr/>
          <a:lstStyle/>
          <a:p>
            <a:pPr algn="ctr"/>
            <a:r>
              <a:rPr lang="es-AR" sz="2400" dirty="0" smtClean="0"/>
              <a:t>Módulo alumno</a:t>
            </a:r>
            <a:endParaRPr lang="es-AR" sz="2400" dirty="0"/>
          </a:p>
        </p:txBody>
      </p:sp>
      <p:sp>
        <p:nvSpPr>
          <p:cNvPr id="11" name="9 Marcador de contenido"/>
          <p:cNvSpPr txBox="1">
            <a:spLocks/>
          </p:cNvSpPr>
          <p:nvPr/>
        </p:nvSpPr>
        <p:spPr>
          <a:xfrm>
            <a:off x="4355976" y="2924944"/>
            <a:ext cx="3657600" cy="3517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dirty="0" smtClean="0"/>
              <a:t>D</a:t>
            </a:r>
            <a:r>
              <a:rPr lang="es-AR" dirty="0"/>
              <a:t>esarrollar el examen (acceso al software de exámenes únicamente), devolución, recuperar exámenes desaprobados, visualización de exámenes rendidos y sus correcciones, tomar notas de clases.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58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/>
              <a:t>Comprendiendo el producto…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904" y="980728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/>
              <a:t>Requerimientos </a:t>
            </a:r>
            <a:r>
              <a:rPr lang="es-AR" sz="2800" b="1" i="1" dirty="0" smtClean="0"/>
              <a:t>Funcionales</a:t>
            </a:r>
            <a:endParaRPr lang="es-AR" sz="2800" b="1" i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38736" cy="4873752"/>
          </a:xfrm>
        </p:spPr>
        <p:txBody>
          <a:bodyPr>
            <a:normAutofit/>
          </a:bodyPr>
          <a:lstStyle/>
          <a:p>
            <a:r>
              <a:rPr lang="es-AR" dirty="0" smtClean="0"/>
              <a:t>ABM Alumno</a:t>
            </a:r>
            <a:endParaRPr lang="es-AR" dirty="0"/>
          </a:p>
          <a:p>
            <a:r>
              <a:rPr lang="es-AR" dirty="0" smtClean="0"/>
              <a:t>ABM Cursos</a:t>
            </a:r>
          </a:p>
          <a:p>
            <a:r>
              <a:rPr lang="es-AR" dirty="0" smtClean="0"/>
              <a:t>Diseñar </a:t>
            </a:r>
            <a:r>
              <a:rPr lang="es-AR" dirty="0"/>
              <a:t>exámenes</a:t>
            </a:r>
          </a:p>
          <a:p>
            <a:r>
              <a:rPr lang="es-AR" dirty="0"/>
              <a:t>Generar exámenes</a:t>
            </a:r>
          </a:p>
          <a:p>
            <a:r>
              <a:rPr lang="es-AR" dirty="0"/>
              <a:t>Distribuir exámenes</a:t>
            </a:r>
          </a:p>
          <a:p>
            <a:r>
              <a:rPr lang="es-AR" dirty="0"/>
              <a:t>Consultar </a:t>
            </a:r>
            <a:r>
              <a:rPr lang="es-AR" dirty="0" smtClean="0"/>
              <a:t>exámenes</a:t>
            </a:r>
            <a:endParaRPr lang="es-AR" dirty="0"/>
          </a:p>
          <a:p>
            <a:r>
              <a:rPr lang="es-AR" dirty="0"/>
              <a:t>Gestionar calificaciones de cursos</a:t>
            </a:r>
          </a:p>
          <a:p>
            <a:r>
              <a:rPr lang="es-AR" dirty="0"/>
              <a:t>Publicar exámenes</a:t>
            </a:r>
          </a:p>
          <a:p>
            <a:r>
              <a:rPr lang="es-AR" dirty="0" smtClean="0"/>
              <a:t>Corregir exámenes</a:t>
            </a:r>
          </a:p>
          <a:p>
            <a:r>
              <a:rPr lang="es-AR" dirty="0" smtClean="0"/>
              <a:t>Exportar notas</a:t>
            </a:r>
            <a:endParaRPr lang="es-AR" dirty="0"/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4139952" y="1700808"/>
            <a:ext cx="3538736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Controlar los exámenes</a:t>
            </a:r>
          </a:p>
          <a:p>
            <a:r>
              <a:rPr lang="es-AR" dirty="0"/>
              <a:t>Visualizar clase</a:t>
            </a:r>
          </a:p>
          <a:p>
            <a:r>
              <a:rPr lang="es-AR" dirty="0"/>
              <a:t>Dictar clases</a:t>
            </a:r>
          </a:p>
          <a:p>
            <a:r>
              <a:rPr lang="es-AR" dirty="0"/>
              <a:t>Recuperación de examen</a:t>
            </a:r>
          </a:p>
          <a:p>
            <a:r>
              <a:rPr lang="es-AR" dirty="0"/>
              <a:t>Generar estadísticas y reportes</a:t>
            </a:r>
          </a:p>
          <a:p>
            <a:r>
              <a:rPr lang="es-AR" dirty="0"/>
              <a:t>Resolver exámenes</a:t>
            </a:r>
          </a:p>
          <a:p>
            <a:r>
              <a:rPr lang="es-AR" dirty="0"/>
              <a:t>Devolver exámenes</a:t>
            </a:r>
          </a:p>
          <a:p>
            <a:r>
              <a:rPr lang="es-AR" dirty="0"/>
              <a:t>Recuperar exámenes</a:t>
            </a:r>
          </a:p>
          <a:p>
            <a:r>
              <a:rPr lang="es-AR" dirty="0"/>
              <a:t>Gestionar redes</a:t>
            </a:r>
          </a:p>
        </p:txBody>
      </p:sp>
    </p:spTree>
    <p:extLst>
      <p:ext uri="{BB962C8B-B14F-4D97-AF65-F5344CB8AC3E}">
        <p14:creationId xmlns:p14="http://schemas.microsoft.com/office/powerpoint/2010/main" val="10493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/>
              <a:t>Comprendiendo el producto…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904" y="980728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/>
              <a:t>Requerimientos </a:t>
            </a:r>
            <a:r>
              <a:rPr lang="es-AR" sz="2800" b="1" i="1" dirty="0" smtClean="0"/>
              <a:t>No Funcionales</a:t>
            </a:r>
            <a:endParaRPr lang="es-AR" sz="2800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42904" y="1700808"/>
            <a:ext cx="8078954" cy="4873752"/>
          </a:xfrm>
        </p:spPr>
        <p:txBody>
          <a:bodyPr/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Autenticación de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es-AR" dirty="0" smtClean="0"/>
              <a:t> </a:t>
            </a:r>
            <a:r>
              <a:rPr lang="es-AR" i="1" dirty="0" smtClean="0"/>
              <a:t>(</a:t>
            </a:r>
            <a:r>
              <a:rPr lang="es-AR" i="1" dirty="0"/>
              <a:t>De </a:t>
            </a:r>
            <a:r>
              <a:rPr lang="es-AR" i="1" dirty="0" smtClean="0"/>
              <a:t>Producto / Seguridad </a:t>
            </a:r>
            <a:r>
              <a:rPr lang="es-AR" i="1" dirty="0"/>
              <a:t>/ Lógica</a:t>
            </a:r>
            <a:r>
              <a:rPr lang="es-AR" i="1" dirty="0" smtClean="0"/>
              <a:t>)</a:t>
            </a:r>
            <a:endParaRPr lang="es-AR" i="1" dirty="0"/>
          </a:p>
          <a:p>
            <a:pPr marL="0" indent="0">
              <a:buNone/>
            </a:pPr>
            <a:r>
              <a:rPr lang="es-AR" dirty="0" smtClean="0"/>
              <a:t>El </a:t>
            </a:r>
            <a:r>
              <a:rPr lang="es-AR" dirty="0"/>
              <a:t>sistema deberá exigir autenticación por roles y usuarios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Encriptación de archivos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i="1" dirty="0"/>
              <a:t>(De Producto / Seguridad / Lógica)</a:t>
            </a:r>
          </a:p>
          <a:p>
            <a:pPr marL="0" indent="0">
              <a:buNone/>
            </a:pPr>
            <a:r>
              <a:rPr lang="es-AR" dirty="0"/>
              <a:t>El sistema deberá asegurar la integridad y confidencialidad de </a:t>
            </a:r>
            <a:r>
              <a:rPr lang="es-AR" dirty="0" smtClean="0"/>
              <a:t>dato</a:t>
            </a:r>
            <a:r>
              <a:rPr lang="es-AR" dirty="0"/>
              <a:t>s mediante el cifrado de archivos.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Compatibilidad</a:t>
            </a:r>
            <a:r>
              <a:rPr lang="es-AR" dirty="0" smtClean="0"/>
              <a:t> </a:t>
            </a:r>
            <a:r>
              <a:rPr lang="es-AR" i="1" dirty="0" smtClean="0"/>
              <a:t>(</a:t>
            </a:r>
            <a:r>
              <a:rPr lang="es-AR" i="1" dirty="0"/>
              <a:t>Restricción </a:t>
            </a:r>
            <a:r>
              <a:rPr lang="es-AR" i="1" dirty="0" smtClean="0"/>
              <a:t>Técnica / </a:t>
            </a:r>
            <a:r>
              <a:rPr lang="es-AR" i="1" dirty="0"/>
              <a:t>Implementación</a:t>
            </a:r>
            <a:r>
              <a:rPr lang="es-AR" i="1" dirty="0" smtClean="0"/>
              <a:t>)</a:t>
            </a:r>
            <a:endParaRPr lang="es-AR" i="1" dirty="0"/>
          </a:p>
          <a:p>
            <a:pPr marL="0" indent="0">
              <a:buNone/>
            </a:pPr>
            <a:r>
              <a:rPr lang="es-AR" dirty="0"/>
              <a:t>El sistema deberá poder implantarse en sistemas operativos Windows y Linux.</a:t>
            </a:r>
          </a:p>
        </p:txBody>
      </p:sp>
    </p:spTree>
    <p:extLst>
      <p:ext uri="{BB962C8B-B14F-4D97-AF65-F5344CB8AC3E}">
        <p14:creationId xmlns:p14="http://schemas.microsoft.com/office/powerpoint/2010/main" val="8509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580926"/>
          </a:xfrm>
        </p:spPr>
        <p:txBody>
          <a:bodyPr/>
          <a:lstStyle/>
          <a:p>
            <a:r>
              <a:rPr lang="es-AR" dirty="0"/>
              <a:t>Comprendiendo el producto…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2904" y="980728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/>
              <a:t>Requerimientos </a:t>
            </a:r>
            <a:r>
              <a:rPr lang="es-AR" sz="2800" b="1" i="1" dirty="0" smtClean="0"/>
              <a:t>No Funcionales – continuación</a:t>
            </a:r>
            <a:endParaRPr lang="es-AR" sz="2800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46618" y="1700808"/>
            <a:ext cx="8075240" cy="4873752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Usabilidad</a:t>
            </a:r>
            <a:r>
              <a:rPr lang="es-AR" dirty="0" smtClean="0"/>
              <a:t> </a:t>
            </a:r>
            <a:r>
              <a:rPr lang="es-AR" i="1" dirty="0" smtClean="0"/>
              <a:t>(De Producto / Usabilidad)</a:t>
            </a:r>
            <a:endParaRPr lang="es-AR" i="1" dirty="0"/>
          </a:p>
          <a:p>
            <a:pPr marL="0" indent="0">
              <a:buNone/>
            </a:pPr>
            <a:r>
              <a:rPr lang="es-AR" dirty="0"/>
              <a:t>El tiempo de capacitación de los usuarios finales no debe requerir más de 40 h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Concurrencia</a:t>
            </a:r>
            <a:r>
              <a:rPr lang="es-AR" dirty="0" smtClean="0"/>
              <a:t> </a:t>
            </a:r>
            <a:r>
              <a:rPr lang="es-AR" i="1" dirty="0" smtClean="0"/>
              <a:t>(De </a:t>
            </a:r>
            <a:r>
              <a:rPr lang="es-AR" i="1" dirty="0"/>
              <a:t>Producto / Performance / Concurrencia</a:t>
            </a:r>
            <a:r>
              <a:rPr lang="es-AR" i="1" dirty="0" smtClean="0"/>
              <a:t>)</a:t>
            </a:r>
            <a:endParaRPr lang="es-AR" i="1" dirty="0"/>
          </a:p>
          <a:p>
            <a:pPr marL="0" indent="0">
              <a:buNone/>
            </a:pPr>
            <a:r>
              <a:rPr lang="es-AR" dirty="0"/>
              <a:t>El sistema debe ser capaz de soportar al menos 25 alumnos en concurrencia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442904" y="4869160"/>
            <a:ext cx="7945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1" i="1" dirty="0" smtClean="0"/>
              <a:t>Restricciones</a:t>
            </a:r>
            <a:endParaRPr lang="es-AR" sz="2800" b="1" i="1" dirty="0"/>
          </a:p>
        </p:txBody>
      </p:sp>
      <p:sp>
        <p:nvSpPr>
          <p:cNvPr id="9" name="1 Marcador de contenido"/>
          <p:cNvSpPr txBox="1">
            <a:spLocks/>
          </p:cNvSpPr>
          <p:nvPr/>
        </p:nvSpPr>
        <p:spPr>
          <a:xfrm>
            <a:off x="457200" y="5488632"/>
            <a:ext cx="8003232" cy="964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mtClean="0"/>
              <a:t>La placa de red deberá permitir la conexión del dispositivo a redes ad-hoc.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6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248</TotalTime>
  <Words>1158</Words>
  <Application>Microsoft Office PowerPoint</Application>
  <PresentationFormat>Presentación en pantalla (4:3)</PresentationFormat>
  <Paragraphs>190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Mirador</vt:lpstr>
      <vt:lpstr>Presentación de PowerPoint</vt:lpstr>
      <vt:lpstr>Un vistazo a la propuesta…</vt:lpstr>
      <vt:lpstr>Un vistazo a la propuesta…</vt:lpstr>
      <vt:lpstr>Un vistazo a la propuesta…</vt:lpstr>
      <vt:lpstr>Un vistazo a la propuesta…</vt:lpstr>
      <vt:lpstr>Comprendiendo el producto…</vt:lpstr>
      <vt:lpstr>Comprendiendo el producto…</vt:lpstr>
      <vt:lpstr>Comprendiendo el producto…</vt:lpstr>
      <vt:lpstr>Comprendiendo el producto…</vt:lpstr>
      <vt:lpstr>Comprendiendo el producto…</vt:lpstr>
      <vt:lpstr>Comprendiendo el producto…</vt:lpstr>
      <vt:lpstr>Factibilidad…</vt:lpstr>
      <vt:lpstr>Factibilidad…</vt:lpstr>
      <vt:lpstr>Factibilidad…</vt:lpstr>
      <vt:lpstr>Factibilidad…</vt:lpstr>
      <vt:lpstr>Metodología de desarrollo…</vt:lpstr>
      <vt:lpstr>Metodología de desarrollo…</vt:lpstr>
      <vt:lpstr>Metodología de desarrollo…</vt:lpstr>
      <vt:lpstr>Herramientas…</vt:lpstr>
      <vt:lpstr>Herramientas…</vt:lpstr>
      <vt:lpstr>Herramientas…</vt:lpstr>
      <vt:lpstr>Herramientas…</vt:lpstr>
      <vt:lpstr>Investigaciones…</vt:lpstr>
      <vt:lpstr>Investigaciones…</vt:lpstr>
      <vt:lpstr>Avances Logrados…</vt:lpstr>
      <vt:lpstr>Próximas Actividades…</vt:lpstr>
      <vt:lpstr>¿Preguntas?</vt:lpstr>
      <vt:lpstr>C’est fini!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Denise</dc:creator>
  <cp:lastModifiedBy>Denise</cp:lastModifiedBy>
  <cp:revision>30</cp:revision>
  <dcterms:created xsi:type="dcterms:W3CDTF">2014-05-18T13:55:49Z</dcterms:created>
  <dcterms:modified xsi:type="dcterms:W3CDTF">2014-05-20T16:13:47Z</dcterms:modified>
</cp:coreProperties>
</file>