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70" y="4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D92493-5A66-4227-B6EC-C76931D890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43C3E06-DD5A-40E2-97C7-51F64A4431E1}">
      <dgm:prSet phldrT="[Text]"/>
      <dgm:spPr/>
      <dgm:t>
        <a:bodyPr/>
        <a:lstStyle/>
        <a:p>
          <a:r>
            <a:rPr lang="de-DE" dirty="0"/>
            <a:t>Data </a:t>
          </a:r>
          <a:r>
            <a:rPr lang="de-DE" dirty="0" err="1"/>
            <a:t>Loading</a:t>
          </a:r>
          <a:r>
            <a:rPr lang="de-DE" dirty="0"/>
            <a:t> and </a:t>
          </a:r>
          <a:r>
            <a:rPr lang="de-DE" dirty="0" err="1"/>
            <a:t>further</a:t>
          </a:r>
          <a:r>
            <a:rPr lang="de-DE" dirty="0"/>
            <a:t> Processing</a:t>
          </a:r>
          <a:endParaRPr lang="en-DE" dirty="0"/>
        </a:p>
      </dgm:t>
    </dgm:pt>
    <dgm:pt modelId="{D1ABB28B-4D53-4C24-8FF6-E044B6176678}" type="parTrans" cxnId="{E255A5EB-3557-4682-8A71-6F08235DE8D2}">
      <dgm:prSet/>
      <dgm:spPr/>
      <dgm:t>
        <a:bodyPr/>
        <a:lstStyle/>
        <a:p>
          <a:endParaRPr lang="en-DE"/>
        </a:p>
      </dgm:t>
    </dgm:pt>
    <dgm:pt modelId="{F929B12D-B7C8-4123-A7A6-4FA1F3B778B2}" type="sibTrans" cxnId="{E255A5EB-3557-4682-8A71-6F08235DE8D2}">
      <dgm:prSet/>
      <dgm:spPr/>
      <dgm:t>
        <a:bodyPr/>
        <a:lstStyle/>
        <a:p>
          <a:endParaRPr lang="en-DE"/>
        </a:p>
      </dgm:t>
    </dgm:pt>
    <dgm:pt modelId="{EC31D9B2-8E0A-410C-AFDB-E9F01A1DA2DE}">
      <dgm:prSet phldrT="[Text]"/>
      <dgm:spPr/>
      <dgm:t>
        <a:bodyPr/>
        <a:lstStyle/>
        <a:p>
          <a:r>
            <a:rPr lang="de-DE" dirty="0"/>
            <a:t>Model Building</a:t>
          </a:r>
          <a:endParaRPr lang="en-DE" dirty="0"/>
        </a:p>
      </dgm:t>
    </dgm:pt>
    <dgm:pt modelId="{A632A5A8-140A-4669-B14D-662BD025AC45}" type="parTrans" cxnId="{445AA8B7-62DA-4BCF-9530-7DE4881B6616}">
      <dgm:prSet/>
      <dgm:spPr/>
      <dgm:t>
        <a:bodyPr/>
        <a:lstStyle/>
        <a:p>
          <a:endParaRPr lang="en-DE"/>
        </a:p>
      </dgm:t>
    </dgm:pt>
    <dgm:pt modelId="{E59373FE-770F-4983-9D98-53E2FD307585}" type="sibTrans" cxnId="{445AA8B7-62DA-4BCF-9530-7DE4881B6616}">
      <dgm:prSet/>
      <dgm:spPr/>
      <dgm:t>
        <a:bodyPr/>
        <a:lstStyle/>
        <a:p>
          <a:endParaRPr lang="en-DE"/>
        </a:p>
      </dgm:t>
    </dgm:pt>
    <dgm:pt modelId="{C60B017A-F24C-4A36-BCE8-F36D98010CBA}">
      <dgm:prSet phldrT="[Text]"/>
      <dgm:spPr/>
      <dgm:t>
        <a:bodyPr/>
        <a:lstStyle/>
        <a:p>
          <a:r>
            <a:rPr lang="de-DE" dirty="0"/>
            <a:t>Assessment and </a:t>
          </a:r>
          <a:r>
            <a:rPr lang="de-DE" dirty="0" err="1"/>
            <a:t>Selection</a:t>
          </a:r>
          <a:endParaRPr lang="en-DE" dirty="0"/>
        </a:p>
      </dgm:t>
    </dgm:pt>
    <dgm:pt modelId="{A2EB5D60-1AF1-44B2-8038-4E14218B8D77}" type="parTrans" cxnId="{B4C35FC0-2408-4CCB-8E19-7A2223D0D022}">
      <dgm:prSet/>
      <dgm:spPr/>
      <dgm:t>
        <a:bodyPr/>
        <a:lstStyle/>
        <a:p>
          <a:endParaRPr lang="en-DE"/>
        </a:p>
      </dgm:t>
    </dgm:pt>
    <dgm:pt modelId="{589600B0-38FC-4272-8571-DAFC87F366C7}" type="sibTrans" cxnId="{B4C35FC0-2408-4CCB-8E19-7A2223D0D022}">
      <dgm:prSet/>
      <dgm:spPr/>
      <dgm:t>
        <a:bodyPr/>
        <a:lstStyle/>
        <a:p>
          <a:endParaRPr lang="en-DE"/>
        </a:p>
      </dgm:t>
    </dgm:pt>
    <dgm:pt modelId="{BA98CE0A-E0FC-4F0E-94C6-C0E7A63A76B2}" type="pres">
      <dgm:prSet presAssocID="{52D92493-5A66-4227-B6EC-C76931D890FD}" presName="Name0" presStyleCnt="0">
        <dgm:presLayoutVars>
          <dgm:dir/>
          <dgm:resizeHandles val="exact"/>
        </dgm:presLayoutVars>
      </dgm:prSet>
      <dgm:spPr/>
    </dgm:pt>
    <dgm:pt modelId="{B8C07A98-8AA7-4EDA-94CB-5DBA86BC3982}" type="pres">
      <dgm:prSet presAssocID="{C43C3E06-DD5A-40E2-97C7-51F64A4431E1}" presName="node" presStyleLbl="node1" presStyleIdx="0" presStyleCnt="3">
        <dgm:presLayoutVars>
          <dgm:bulletEnabled val="1"/>
        </dgm:presLayoutVars>
      </dgm:prSet>
      <dgm:spPr/>
    </dgm:pt>
    <dgm:pt modelId="{881EF8A6-37A1-4A95-97D8-EC58536FFB09}" type="pres">
      <dgm:prSet presAssocID="{F929B12D-B7C8-4123-A7A6-4FA1F3B778B2}" presName="sibTrans" presStyleLbl="sibTrans2D1" presStyleIdx="0" presStyleCnt="2"/>
      <dgm:spPr/>
    </dgm:pt>
    <dgm:pt modelId="{40C1FDB6-C8A1-42CB-9CE5-94D270BE3575}" type="pres">
      <dgm:prSet presAssocID="{F929B12D-B7C8-4123-A7A6-4FA1F3B778B2}" presName="connectorText" presStyleLbl="sibTrans2D1" presStyleIdx="0" presStyleCnt="2"/>
      <dgm:spPr/>
    </dgm:pt>
    <dgm:pt modelId="{E3D3031B-BA2F-4403-A01C-2F7584D32950}" type="pres">
      <dgm:prSet presAssocID="{EC31D9B2-8E0A-410C-AFDB-E9F01A1DA2DE}" presName="node" presStyleLbl="node1" presStyleIdx="1" presStyleCnt="3">
        <dgm:presLayoutVars>
          <dgm:bulletEnabled val="1"/>
        </dgm:presLayoutVars>
      </dgm:prSet>
      <dgm:spPr/>
    </dgm:pt>
    <dgm:pt modelId="{5D6EBE89-F19D-4086-9F78-26AE80CFE80C}" type="pres">
      <dgm:prSet presAssocID="{E59373FE-770F-4983-9D98-53E2FD307585}" presName="sibTrans" presStyleLbl="sibTrans2D1" presStyleIdx="1" presStyleCnt="2"/>
      <dgm:spPr/>
    </dgm:pt>
    <dgm:pt modelId="{F787F62C-B245-4B9E-BC9B-74F25987B35E}" type="pres">
      <dgm:prSet presAssocID="{E59373FE-770F-4983-9D98-53E2FD307585}" presName="connectorText" presStyleLbl="sibTrans2D1" presStyleIdx="1" presStyleCnt="2"/>
      <dgm:spPr/>
    </dgm:pt>
    <dgm:pt modelId="{70D5B9AA-1EE5-4D74-AA06-48BAEEFB03DC}" type="pres">
      <dgm:prSet presAssocID="{C60B017A-F24C-4A36-BCE8-F36D98010CBA}" presName="node" presStyleLbl="node1" presStyleIdx="2" presStyleCnt="3">
        <dgm:presLayoutVars>
          <dgm:bulletEnabled val="1"/>
        </dgm:presLayoutVars>
      </dgm:prSet>
      <dgm:spPr/>
    </dgm:pt>
  </dgm:ptLst>
  <dgm:cxnLst>
    <dgm:cxn modelId="{7CE67E3A-4AA9-4E24-A700-C910C1BD69B9}" type="presOf" srcId="{C43C3E06-DD5A-40E2-97C7-51F64A4431E1}" destId="{B8C07A98-8AA7-4EDA-94CB-5DBA86BC3982}" srcOrd="0" destOrd="0" presId="urn:microsoft.com/office/officeart/2005/8/layout/process1"/>
    <dgm:cxn modelId="{8D64B041-543C-45D4-ABE3-709295A1F9E4}" type="presOf" srcId="{52D92493-5A66-4227-B6EC-C76931D890FD}" destId="{BA98CE0A-E0FC-4F0E-94C6-C0E7A63A76B2}" srcOrd="0" destOrd="0" presId="urn:microsoft.com/office/officeart/2005/8/layout/process1"/>
    <dgm:cxn modelId="{C448D34F-D1F3-4998-A3AF-A2477962F5F8}" type="presOf" srcId="{C60B017A-F24C-4A36-BCE8-F36D98010CBA}" destId="{70D5B9AA-1EE5-4D74-AA06-48BAEEFB03DC}" srcOrd="0" destOrd="0" presId="urn:microsoft.com/office/officeart/2005/8/layout/process1"/>
    <dgm:cxn modelId="{4A93B376-A34B-43F1-A2B4-4AC152DC97D7}" type="presOf" srcId="{EC31D9B2-8E0A-410C-AFDB-E9F01A1DA2DE}" destId="{E3D3031B-BA2F-4403-A01C-2F7584D32950}" srcOrd="0" destOrd="0" presId="urn:microsoft.com/office/officeart/2005/8/layout/process1"/>
    <dgm:cxn modelId="{72D9C591-2496-435D-84E2-ECB088E30B20}" type="presOf" srcId="{E59373FE-770F-4983-9D98-53E2FD307585}" destId="{5D6EBE89-F19D-4086-9F78-26AE80CFE80C}" srcOrd="0" destOrd="0" presId="urn:microsoft.com/office/officeart/2005/8/layout/process1"/>
    <dgm:cxn modelId="{445AA8B7-62DA-4BCF-9530-7DE4881B6616}" srcId="{52D92493-5A66-4227-B6EC-C76931D890FD}" destId="{EC31D9B2-8E0A-410C-AFDB-E9F01A1DA2DE}" srcOrd="1" destOrd="0" parTransId="{A632A5A8-140A-4669-B14D-662BD025AC45}" sibTransId="{E59373FE-770F-4983-9D98-53E2FD307585}"/>
    <dgm:cxn modelId="{B4C35FC0-2408-4CCB-8E19-7A2223D0D022}" srcId="{52D92493-5A66-4227-B6EC-C76931D890FD}" destId="{C60B017A-F24C-4A36-BCE8-F36D98010CBA}" srcOrd="2" destOrd="0" parTransId="{A2EB5D60-1AF1-44B2-8038-4E14218B8D77}" sibTransId="{589600B0-38FC-4272-8571-DAFC87F366C7}"/>
    <dgm:cxn modelId="{3F0E7BC5-BFB4-4EA9-9CB8-65D40E2A112D}" type="presOf" srcId="{F929B12D-B7C8-4123-A7A6-4FA1F3B778B2}" destId="{881EF8A6-37A1-4A95-97D8-EC58536FFB09}" srcOrd="0" destOrd="0" presId="urn:microsoft.com/office/officeart/2005/8/layout/process1"/>
    <dgm:cxn modelId="{E255A5EB-3557-4682-8A71-6F08235DE8D2}" srcId="{52D92493-5A66-4227-B6EC-C76931D890FD}" destId="{C43C3E06-DD5A-40E2-97C7-51F64A4431E1}" srcOrd="0" destOrd="0" parTransId="{D1ABB28B-4D53-4C24-8FF6-E044B6176678}" sibTransId="{F929B12D-B7C8-4123-A7A6-4FA1F3B778B2}"/>
    <dgm:cxn modelId="{A4F115F2-1858-4122-8ED8-3289C320008C}" type="presOf" srcId="{F929B12D-B7C8-4123-A7A6-4FA1F3B778B2}" destId="{40C1FDB6-C8A1-42CB-9CE5-94D270BE3575}" srcOrd="1" destOrd="0" presId="urn:microsoft.com/office/officeart/2005/8/layout/process1"/>
    <dgm:cxn modelId="{3905E1FF-29B0-43FD-9935-42F2C4F4F370}" type="presOf" srcId="{E59373FE-770F-4983-9D98-53E2FD307585}" destId="{F787F62C-B245-4B9E-BC9B-74F25987B35E}" srcOrd="1" destOrd="0" presId="urn:microsoft.com/office/officeart/2005/8/layout/process1"/>
    <dgm:cxn modelId="{AD0A193F-5DFD-4B2B-A210-03720625D23D}" type="presParOf" srcId="{BA98CE0A-E0FC-4F0E-94C6-C0E7A63A76B2}" destId="{B8C07A98-8AA7-4EDA-94CB-5DBA86BC3982}" srcOrd="0" destOrd="0" presId="urn:microsoft.com/office/officeart/2005/8/layout/process1"/>
    <dgm:cxn modelId="{C98FA53A-7FF3-4D8E-8351-5A58DD99B652}" type="presParOf" srcId="{BA98CE0A-E0FC-4F0E-94C6-C0E7A63A76B2}" destId="{881EF8A6-37A1-4A95-97D8-EC58536FFB09}" srcOrd="1" destOrd="0" presId="urn:microsoft.com/office/officeart/2005/8/layout/process1"/>
    <dgm:cxn modelId="{E6E3BD05-0CB5-4601-80AA-E40997712479}" type="presParOf" srcId="{881EF8A6-37A1-4A95-97D8-EC58536FFB09}" destId="{40C1FDB6-C8A1-42CB-9CE5-94D270BE3575}" srcOrd="0" destOrd="0" presId="urn:microsoft.com/office/officeart/2005/8/layout/process1"/>
    <dgm:cxn modelId="{A65A3342-28A3-4A23-A8A9-6AC8A65CA237}" type="presParOf" srcId="{BA98CE0A-E0FC-4F0E-94C6-C0E7A63A76B2}" destId="{E3D3031B-BA2F-4403-A01C-2F7584D32950}" srcOrd="2" destOrd="0" presId="urn:microsoft.com/office/officeart/2005/8/layout/process1"/>
    <dgm:cxn modelId="{7F0B1AA8-B5D1-4622-B822-3807C7A340F3}" type="presParOf" srcId="{BA98CE0A-E0FC-4F0E-94C6-C0E7A63A76B2}" destId="{5D6EBE89-F19D-4086-9F78-26AE80CFE80C}" srcOrd="3" destOrd="0" presId="urn:microsoft.com/office/officeart/2005/8/layout/process1"/>
    <dgm:cxn modelId="{02C37448-6F6B-4E2C-A225-4064E616E97A}" type="presParOf" srcId="{5D6EBE89-F19D-4086-9F78-26AE80CFE80C}" destId="{F787F62C-B245-4B9E-BC9B-74F25987B35E}" srcOrd="0" destOrd="0" presId="urn:microsoft.com/office/officeart/2005/8/layout/process1"/>
    <dgm:cxn modelId="{9AD227A9-B393-4F9D-90E2-A5F25E3ED2FC}" type="presParOf" srcId="{BA98CE0A-E0FC-4F0E-94C6-C0E7A63A76B2}" destId="{70D5B9AA-1EE5-4D74-AA06-48BAEEFB03DC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07A98-8AA7-4EDA-94CB-5DBA86BC3982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Data </a:t>
          </a:r>
          <a:r>
            <a:rPr lang="de-DE" sz="2400" kern="1200" dirty="0" err="1"/>
            <a:t>Loading</a:t>
          </a:r>
          <a:r>
            <a:rPr lang="de-DE" sz="2400" kern="1200" dirty="0"/>
            <a:t> and </a:t>
          </a:r>
          <a:r>
            <a:rPr lang="de-DE" sz="2400" kern="1200" dirty="0" err="1"/>
            <a:t>further</a:t>
          </a:r>
          <a:r>
            <a:rPr lang="de-DE" sz="2400" kern="1200" dirty="0"/>
            <a:t> Processing</a:t>
          </a:r>
          <a:endParaRPr lang="en-DE" sz="2400" kern="1200" dirty="0"/>
        </a:p>
      </dsp:txBody>
      <dsp:txXfrm>
        <a:off x="44665" y="2106299"/>
        <a:ext cx="2060143" cy="1206068"/>
      </dsp:txXfrm>
    </dsp:sp>
    <dsp:sp modelId="{881EF8A6-37A1-4A95-97D8-EC58536FFB09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900" kern="1200"/>
        </a:p>
      </dsp:txBody>
      <dsp:txXfrm>
        <a:off x="2355850" y="2550475"/>
        <a:ext cx="316861" cy="317716"/>
      </dsp:txXfrm>
    </dsp:sp>
    <dsp:sp modelId="{E3D3031B-BA2F-4403-A01C-2F7584D32950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Model Building</a:t>
          </a:r>
          <a:endParaRPr lang="en-DE" sz="2400" kern="1200" dirty="0"/>
        </a:p>
      </dsp:txBody>
      <dsp:txXfrm>
        <a:off x="3033928" y="2106299"/>
        <a:ext cx="2060143" cy="1206068"/>
      </dsp:txXfrm>
    </dsp:sp>
    <dsp:sp modelId="{5D6EBE89-F19D-4086-9F78-26AE80CFE80C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900" kern="1200"/>
        </a:p>
      </dsp:txBody>
      <dsp:txXfrm>
        <a:off x="5345112" y="2550475"/>
        <a:ext cx="316861" cy="317716"/>
      </dsp:txXfrm>
    </dsp:sp>
    <dsp:sp modelId="{70D5B9AA-1EE5-4D74-AA06-48BAEEFB03DC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Assessment and </a:t>
          </a:r>
          <a:r>
            <a:rPr lang="de-DE" sz="2400" kern="1200" dirty="0" err="1"/>
            <a:t>Selection</a:t>
          </a:r>
          <a:endParaRPr lang="en-DE" sz="2400" kern="1200" dirty="0"/>
        </a:p>
      </dsp:txBody>
      <dsp:txXfrm>
        <a:off x="6023190" y="210629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C87B-BA26-4D2C-BB64-BCEB8E80C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A0428-1746-444E-9D44-E1FA8E08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5705-405C-4388-B923-24EAEEB3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Tuesday, June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76434-408D-4F68-AECA-9F468AEC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72438-4963-4B4E-8EDD-5A4C7A96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8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BDF5-1147-4D67-BEC2-AA412DCC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BA306-83D4-4B12-9E0A-9F4D55917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789E-BA3F-4FA9-AD75-7ED591A2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Tuesday, June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A29B4-FFBC-4426-A59F-DB4F29D3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FCDB4-91A0-491C-B984-FE3A8F8A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5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0B8A7-0BE2-411F-BB83-942A72E82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16DE7-F4AB-4461-942F-C8E5F80EF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8E995-CC1D-4A21-8451-2B87C106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Tuesday, June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56506-4FAC-4E5E-96A9-07416D68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F2B65-B257-4809-BBF1-110171C6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7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A04F-1164-4408-BDB6-B3456B1E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0431E-A19E-414E-B865-D1D9B0B4A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4B6B0-B264-4E2E-A6D3-08F7C779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Tuesday, June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8FF58-81FC-4A12-897F-8129A335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EAC51-C7B2-4BBD-8208-FDCD6459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5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3331-B5B7-4CE7-AFAE-483A90F3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BE93C-4CD4-4E5E-93BE-DC329AB48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B0B72-CE1D-4DF6-BD74-AFC27B5A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Tuesday, June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274B7-BC93-4FAA-9E91-0C68733A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6BD50-D439-4B58-AD4B-0644B6C6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0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9321-C31D-4ACD-A61E-F325FDCD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596A-25DA-4416-B58F-7E67C3623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637C2-C4D0-4C1D-9FF7-08F88ACAC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DE244-B130-47E6-AA91-861DF552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Tuesday, June 22,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DCE66-F547-4398-8612-1B45C732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72A00-CA5D-448D-8234-EFF844F1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0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F63-A767-4398-84B7-7700CE3D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0EC93-3BD4-4DB7-90A4-BF1B41DF8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D3C89-8F53-4F3B-85B2-B90DEB80B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9E00F-5C14-4F75-BABD-0A4006513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D6BB21-9011-40B8-A279-3A2CEE900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85A2A-2C23-42BF-A79B-D54082BB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Tuesday, June 22,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1B00A-2E1D-49AC-BCB7-0AFD92CB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A63026-6890-4DBC-A8F6-9E39EDC6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9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4F9C-1C16-4741-A2D7-318FFB2C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91C58-E43F-4A46-9595-D5B575C1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Tuesday, June 22,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3BC6A-DFB4-4DAB-B572-8CBC5E5C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0E743-2FBC-4656-961E-04779723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2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8C34B-0EEA-41B3-A6DE-8BA095BE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Tuesday, June 22,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2B245-8F40-412A-8113-3FA57F09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338B5-9BE3-4C1A-91C7-BD4FAC93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5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C1B1-BDF0-4DD4-B538-833EBC5E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39927-2258-41F3-AD9E-91EAD612F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C1BF4-E2DC-44DA-99B8-9A8473345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CD5A3-7515-4629-BB92-F7E15E97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Tuesday, June 22,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683D5-DFD0-4EB8-B196-2CE80472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8184E-0692-4F30-93A6-BCD9D411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EEEA-4D1C-45BB-854A-90B23C6B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231478-7BBF-42ED-9C2F-2A66DFB64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B6572-D909-44CE-BCA2-98B6727C4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AA6F9-5143-4829-A9C9-C1CDF559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Tuesday, June 22,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561D2-137A-4B23-8F5A-ED03952B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D917F-3C32-45FB-A58C-865A1581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6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374FA6-2274-47AA-9C2F-A0139CB0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7A2CB-4132-426D-B2CC-2D1C4BD5A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A8AD4-D94C-41E7-B8BD-A97472A22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Tuesday, June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D4EA3-6CC0-4DEA-B209-D7D1DED22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40B74-C2E5-4002-A0A6-622B526BC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2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pcommons.upc.edu/handle/2117/2089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C7157C4F-FB84-4B20-A050-AEC6B428A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37" b="3463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0F3D5EC-EF85-4149-9DC0-EC709A649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1219439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Executive Summary </a:t>
            </a:r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92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F91F8-DFEB-477A-B81B-B3CD1E16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Data Summary </a:t>
            </a:r>
            <a:endParaRPr lang="en-DE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309F2-3838-480D-9D5B-09568DD1F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1600" b="0" i="0" dirty="0">
                <a:solidFill>
                  <a:srgbClr val="555555"/>
                </a:solidFill>
                <a:effectLst/>
                <a:latin typeface="Helvetica Neue"/>
              </a:rPr>
              <a:t>Prepared and made available by Davide </a:t>
            </a:r>
            <a:r>
              <a:rPr lang="en-US" sz="1600" b="0" i="0" dirty="0" err="1">
                <a:solidFill>
                  <a:srgbClr val="555555"/>
                </a:solidFill>
                <a:effectLst/>
                <a:latin typeface="Helvetica Neue"/>
              </a:rPr>
              <a:t>Anguita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Helvetica Neue"/>
              </a:rPr>
              <a:t>, et al. from the University of Genova, Italy and is described in full in their 2013 paper “</a:t>
            </a:r>
            <a:r>
              <a:rPr lang="en-US" sz="1600" b="0" i="0" u="none" strike="noStrike" dirty="0">
                <a:solidFill>
                  <a:srgbClr val="428BCA"/>
                </a:solidFill>
                <a:effectLst/>
                <a:latin typeface="Helvetica Neue"/>
                <a:hlinkClick r:id="rId2"/>
              </a:rPr>
              <a:t>A Public Domain Dataset for Human Activity Recognition Using Smartphones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Helvetica Neue"/>
              </a:rPr>
              <a:t>.” </a:t>
            </a:r>
          </a:p>
          <a:p>
            <a:r>
              <a:rPr lang="en-US" sz="1600" b="0" i="0" dirty="0">
                <a:solidFill>
                  <a:srgbClr val="555555"/>
                </a:solidFill>
                <a:effectLst/>
                <a:latin typeface="Helvetica Neue"/>
              </a:rPr>
              <a:t>30 subjects aged between 19 and 48 years old</a:t>
            </a:r>
          </a:p>
          <a:p>
            <a:r>
              <a:rPr lang="en-US" sz="1600" dirty="0">
                <a:solidFill>
                  <a:srgbClr val="555555"/>
                </a:solidFill>
                <a:latin typeface="Helvetica Neue"/>
              </a:rPr>
              <a:t>P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Helvetica Neue"/>
              </a:rPr>
              <a:t>erforming one of 6 standard activities while wearing a waist-mounted smartphone (Walking, Walking Upstairs, Walking Downstairs, Sitting</a:t>
            </a:r>
            <a:r>
              <a:rPr lang="en-US" sz="1600" dirty="0">
                <a:solidFill>
                  <a:srgbClr val="555555"/>
                </a:solidFill>
                <a:latin typeface="Helvetica Neue"/>
              </a:rPr>
              <a:t>, 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Helvetica Neue"/>
              </a:rPr>
              <a:t>Standing</a:t>
            </a:r>
            <a:r>
              <a:rPr lang="en-US" sz="1600" dirty="0">
                <a:solidFill>
                  <a:srgbClr val="555555"/>
                </a:solidFill>
                <a:latin typeface="Helvetica Neue"/>
              </a:rPr>
              <a:t>, 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Helvetica Neue"/>
              </a:rPr>
              <a:t>Laying)</a:t>
            </a:r>
          </a:p>
          <a:p>
            <a:r>
              <a:rPr lang="en-US" sz="1600" dirty="0">
                <a:solidFill>
                  <a:srgbClr val="555555"/>
                </a:solidFill>
                <a:latin typeface="Helvetica Neue"/>
              </a:rPr>
              <a:t>D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Helvetica Neue"/>
              </a:rPr>
              <a:t>ata was labeled manually from recorded videos</a:t>
            </a:r>
          </a:p>
          <a:p>
            <a:r>
              <a:rPr lang="en-US" sz="1600" b="0" i="0" dirty="0">
                <a:solidFill>
                  <a:srgbClr val="555555"/>
                </a:solidFill>
                <a:effectLst/>
                <a:latin typeface="Helvetica Neue"/>
              </a:rPr>
              <a:t>Movement data recorded was the x, y, and z accelerometer data (linear acceleration) and gyroscopic data (angular velocity) from the waist-mounted Samsung Galaxy II - </a:t>
            </a:r>
            <a:r>
              <a:rPr lang="de-DE" sz="1600" b="0" i="0" dirty="0">
                <a:solidFill>
                  <a:srgbClr val="555555"/>
                </a:solidFill>
                <a:effectLst/>
                <a:latin typeface="Helvetica Neue"/>
              </a:rPr>
              <a:t>50 Hz 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285480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F91F8-DFEB-477A-B81B-B3CD1E16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Data Summary </a:t>
            </a:r>
            <a:endParaRPr lang="en-DE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309F2-3838-480D-9D5B-09568DD1F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55555"/>
                </a:solidFill>
                <a:latin typeface="Helvetica Neue"/>
              </a:rPr>
              <a:t>The dataset is partially preprocessed (noise filters, 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Helvetica Neue"/>
              </a:rPr>
              <a:t>fixed windows of 2.56 seconds (128 data points) with 50% overlap, splitting of accelerometer data into gravitational (total) and body motion components)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555555"/>
                </a:solidFill>
                <a:effectLst/>
                <a:latin typeface="Helvetica Neue"/>
              </a:rPr>
              <a:t>Split into train (70%) and test (30%) 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Helvetica Neue"/>
                <a:sym typeface="Wingdings" panose="05000000000000000000" pitchFamily="2" charset="2"/>
              </a:rPr>
              <a:t> 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Helvetica Neue"/>
              </a:rPr>
              <a:t>21 subjects for train and nine for test.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55555"/>
                </a:solidFill>
                <a:latin typeface="Helvetica Neue"/>
              </a:rPr>
              <a:t>3 x 3 </a:t>
            </a:r>
            <a:r>
              <a:rPr lang="en-US" sz="1600" dirty="0">
                <a:solidFill>
                  <a:srgbClr val="555555"/>
                </a:solidFill>
                <a:latin typeface="Helvetica Neue"/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555555"/>
                </a:solidFill>
                <a:latin typeface="Helvetica Neue"/>
              </a:rPr>
              <a:t>9 dimensions? [to be figured out guys]</a:t>
            </a:r>
            <a:endParaRPr lang="en-US" sz="1600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20108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F91F8-DFEB-477A-B81B-B3CD1E16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Process going forward</a:t>
            </a:r>
            <a:endParaRPr lang="en-DE" sz="4000">
              <a:solidFill>
                <a:srgbClr val="FFFFFF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985C58F-DEE6-42A5-BE9B-6CFEA8DD83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3677995"/>
              </p:ext>
            </p:extLst>
          </p:nvPr>
        </p:nvGraphicFramePr>
        <p:xfrm>
          <a:off x="155074" y="132820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fik 1">
            <a:extLst>
              <a:ext uri="{FF2B5EF4-FFF2-40B4-BE49-F238E27FC236}">
                <a16:creationId xmlns:a16="http://schemas.microsoft.com/office/drawing/2014/main" id="{FA2471FA-39D4-4201-80BB-C92C51ABBF91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549" y="2708338"/>
            <a:ext cx="3078574" cy="293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260C02-4FE8-4C2A-A3E4-C72D5B004612}"/>
              </a:ext>
            </a:extLst>
          </p:cNvPr>
          <p:cNvSpPr txBox="1"/>
          <p:nvPr/>
        </p:nvSpPr>
        <p:spPr>
          <a:xfrm>
            <a:off x="9114183" y="6018143"/>
            <a:ext cx="168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Citation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5069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1248EE-67D1-4BDE-AB0E-01D7CD8DD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F91F8-DFEB-477A-B81B-B3CD1E16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996329"/>
            <a:ext cx="10943421" cy="1035982"/>
          </a:xfrm>
        </p:spPr>
        <p:txBody>
          <a:bodyPr anchor="t">
            <a:normAutofit/>
          </a:bodyPr>
          <a:lstStyle/>
          <a:p>
            <a:pPr algn="r"/>
            <a:r>
              <a:rPr lang="de-DE" sz="4000" b="1" dirty="0"/>
              <a:t>Tools</a:t>
            </a:r>
            <a:endParaRPr lang="en-DE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309F2-3838-480D-9D5B-09568DD1F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2" y="457199"/>
            <a:ext cx="2777381" cy="4170641"/>
          </a:xfrm>
        </p:spPr>
        <p:txBody>
          <a:bodyPr anchor="b">
            <a:normAutofit/>
          </a:bodyPr>
          <a:lstStyle/>
          <a:p>
            <a:pPr algn="r"/>
            <a:r>
              <a:rPr lang="de-DE" sz="2000" dirty="0"/>
              <a:t>GitHub</a:t>
            </a:r>
          </a:p>
          <a:p>
            <a:pPr algn="r"/>
            <a:r>
              <a:rPr lang="de-DE" sz="2000" dirty="0" err="1"/>
              <a:t>DeepNote</a:t>
            </a:r>
            <a:r>
              <a:rPr lang="de-DE" sz="2000" dirty="0"/>
              <a:t> </a:t>
            </a:r>
            <a:r>
              <a:rPr lang="de-DE" sz="2000" dirty="0" err="1"/>
              <a:t>vs</a:t>
            </a:r>
            <a:r>
              <a:rPr lang="de-DE" sz="2000" dirty="0"/>
              <a:t> Google </a:t>
            </a:r>
            <a:r>
              <a:rPr lang="de-DE" sz="2000" dirty="0" err="1"/>
              <a:t>Colab</a:t>
            </a:r>
            <a:r>
              <a:rPr lang="de-DE" sz="2000" dirty="0"/>
              <a:t> </a:t>
            </a:r>
          </a:p>
          <a:p>
            <a:pPr algn="r"/>
            <a:r>
              <a:rPr lang="de-DE" sz="2000" dirty="0" err="1"/>
              <a:t>Should</a:t>
            </a:r>
            <a:r>
              <a:rPr lang="de-DE" sz="2000" dirty="0"/>
              <a:t> </a:t>
            </a:r>
            <a:r>
              <a:rPr lang="de-DE" sz="2000" dirty="0" err="1"/>
              <a:t>we</a:t>
            </a:r>
            <a:r>
              <a:rPr lang="de-DE" sz="2000" dirty="0"/>
              <a:t> stick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Pytorch</a:t>
            </a:r>
            <a:r>
              <a:rPr lang="de-DE" sz="2000" dirty="0"/>
              <a:t>?</a:t>
            </a:r>
          </a:p>
          <a:p>
            <a:pPr algn="r"/>
            <a:endParaRPr lang="en-DE" sz="2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1E01337-2966-4776-9EB0-46DFF4CBE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07" r="3" b="3"/>
          <a:stretch/>
        </p:blipFill>
        <p:spPr>
          <a:xfrm>
            <a:off x="4038600" y="-431"/>
            <a:ext cx="7696201" cy="462827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0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Office Theme</vt:lpstr>
      <vt:lpstr>PowerPoint Presentation</vt:lpstr>
      <vt:lpstr>Data Summary </vt:lpstr>
      <vt:lpstr>Data Summary </vt:lpstr>
      <vt:lpstr>Process going forward</vt:lpstr>
      <vt:lpstr>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Masanneck</dc:creator>
  <cp:lastModifiedBy>Lars Masanneck</cp:lastModifiedBy>
  <cp:revision>6</cp:revision>
  <dcterms:created xsi:type="dcterms:W3CDTF">2021-06-22T18:54:15Z</dcterms:created>
  <dcterms:modified xsi:type="dcterms:W3CDTF">2021-06-22T19:51:13Z</dcterms:modified>
</cp:coreProperties>
</file>