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embeddedFontLst>
    <p:embeddedFont>
      <p:font typeface="Helvetica Neue"/>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9BD9D5-C5D1-48DC-B041-1099C5F018AA}">
  <a:tblStyle styleId="{C69BD9D5-C5D1-48DC-B041-1099C5F018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HelveticaNeue-regular.fntdata"/><Relationship Id="rId14" Type="http://schemas.openxmlformats.org/officeDocument/2006/relationships/slide" Target="slides/slide8.xml"/><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HelveticaNeue-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086a8072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e086a8072d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086a8072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sz="1150">
                <a:solidFill>
                  <a:srgbClr val="555555"/>
                </a:solidFill>
                <a:highlight>
                  <a:srgbClr val="FFFFFF"/>
                </a:highlight>
                <a:latin typeface="Helvetica Neue"/>
                <a:ea typeface="Helvetica Neue"/>
                <a:cs typeface="Helvetica Neue"/>
                <a:sym typeface="Helvetica Neue"/>
              </a:rPr>
              <a:t>plot 2: The pattern we see with the total vs. body acceleration distributions by activity mirrors what we see with the same data types across subjects in the previous section. Perhaps the total acceleration data is the key to discriminating the activities.</a:t>
            </a:r>
            <a:endParaRPr/>
          </a:p>
        </p:txBody>
      </p:sp>
      <p:sp>
        <p:nvSpPr>
          <p:cNvPr id="124" name="Google Shape;124;ge086a8072d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086a8072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sz="1150">
                <a:solidFill>
                  <a:srgbClr val="555555"/>
                </a:solidFill>
                <a:highlight>
                  <a:srgbClr val="FFFFFF"/>
                </a:highlight>
                <a:latin typeface="Helvetica Neue"/>
                <a:ea typeface="Helvetica Neue"/>
                <a:cs typeface="Helvetica Neue"/>
                <a:sym typeface="Helvetica Neue"/>
              </a:rPr>
              <a:t>plot 2: The pattern we see with the total vs. body acceleration distributions by activity mirrors what we see with the same data types across subjects in the previous section. Perhaps the total acceleration data is the key to discriminating the activities.</a:t>
            </a:r>
            <a:endParaRPr/>
          </a:p>
        </p:txBody>
      </p:sp>
      <p:sp>
        <p:nvSpPr>
          <p:cNvPr id="131" name="Google Shape;131;ge086a8072d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upcommons.upc.edu/handle/2117/2089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3463" l="0" r="0" t="21537"/>
          <a:stretch/>
        </p:blipFill>
        <p:spPr>
          <a:xfrm>
            <a:off x="20" y="10"/>
            <a:ext cx="12191980" cy="6857990"/>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85" name="Google Shape;85;p13"/>
          <p:cNvSpPr txBox="1"/>
          <p:nvPr>
            <p:ph idx="1" type="subTitle"/>
          </p:nvPr>
        </p:nvSpPr>
        <p:spPr>
          <a:xfrm>
            <a:off x="720000" y="3830398"/>
            <a:ext cx="5015638" cy="121943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de-DE">
                <a:solidFill>
                  <a:schemeClr val="dk1"/>
                </a:solidFill>
              </a:rPr>
              <a:t>Executive Summary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4"/>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4"/>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de-DE" sz="4000">
                <a:solidFill>
                  <a:srgbClr val="FFFFFF"/>
                </a:solidFill>
              </a:rPr>
              <a:t>Data Summary </a:t>
            </a:r>
            <a:endParaRPr sz="4000">
              <a:solidFill>
                <a:srgbClr val="FFFFFF"/>
              </a:solidFill>
            </a:endParaRPr>
          </a:p>
        </p:txBody>
      </p:sp>
      <p:sp>
        <p:nvSpPr>
          <p:cNvPr id="96" name="Google Shape;96;p14"/>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555555"/>
              </a:buClr>
              <a:buSzPts val="1600"/>
              <a:buChar char="•"/>
            </a:pPr>
            <a:r>
              <a:rPr b="0" i="0" lang="de-DE" sz="1600">
                <a:solidFill>
                  <a:srgbClr val="555555"/>
                </a:solidFill>
                <a:latin typeface="Helvetica Neue"/>
                <a:ea typeface="Helvetica Neue"/>
                <a:cs typeface="Helvetica Neue"/>
                <a:sym typeface="Helvetica Neue"/>
              </a:rPr>
              <a:t>Prepared and made available by Davide Anguita, et al. from the University of Genova, Italy and is described in full in their 2013 paper “</a:t>
            </a:r>
            <a:r>
              <a:rPr b="0" i="0" lang="de-DE" sz="1600" u="sng" strike="noStrike">
                <a:solidFill>
                  <a:schemeClr val="hlink"/>
                </a:solidFill>
                <a:latin typeface="Helvetica Neue"/>
                <a:ea typeface="Helvetica Neue"/>
                <a:cs typeface="Helvetica Neue"/>
                <a:sym typeface="Helvetica Neue"/>
                <a:hlinkClick r:id="rId3"/>
              </a:rPr>
              <a:t>A Public Domain Dataset for Human Activity Recognition Using Smartphones</a:t>
            </a:r>
            <a:r>
              <a:rPr b="0" i="0" lang="de-DE" sz="1600">
                <a:solidFill>
                  <a:srgbClr val="555555"/>
                </a:solidFill>
                <a:latin typeface="Helvetica Neue"/>
                <a:ea typeface="Helvetica Neue"/>
                <a:cs typeface="Helvetica Neue"/>
                <a:sym typeface="Helvetica Neue"/>
              </a:rPr>
              <a:t>.” </a:t>
            </a:r>
            <a:endParaRPr/>
          </a:p>
          <a:p>
            <a:pPr indent="-228600" lvl="0" marL="228600" rtl="0" algn="l">
              <a:lnSpc>
                <a:spcPct val="90000"/>
              </a:lnSpc>
              <a:spcBef>
                <a:spcPts val="1000"/>
              </a:spcBef>
              <a:spcAft>
                <a:spcPts val="0"/>
              </a:spcAft>
              <a:buClr>
                <a:srgbClr val="555555"/>
              </a:buClr>
              <a:buSzPts val="1600"/>
              <a:buChar char="•"/>
            </a:pPr>
            <a:r>
              <a:rPr b="0" i="0" lang="de-DE" sz="1600">
                <a:solidFill>
                  <a:srgbClr val="555555"/>
                </a:solidFill>
                <a:latin typeface="Helvetica Neue"/>
                <a:ea typeface="Helvetica Neue"/>
                <a:cs typeface="Helvetica Neue"/>
                <a:sym typeface="Helvetica Neue"/>
              </a:rPr>
              <a:t>30 subjects aged between 19 and 48 years old</a:t>
            </a:r>
            <a:endParaRPr/>
          </a:p>
          <a:p>
            <a:pPr indent="-228600" lvl="0" marL="228600" rtl="0" algn="l">
              <a:lnSpc>
                <a:spcPct val="90000"/>
              </a:lnSpc>
              <a:spcBef>
                <a:spcPts val="1000"/>
              </a:spcBef>
              <a:spcAft>
                <a:spcPts val="0"/>
              </a:spcAft>
              <a:buClr>
                <a:srgbClr val="555555"/>
              </a:buClr>
              <a:buSzPts val="1600"/>
              <a:buChar char="•"/>
            </a:pPr>
            <a:r>
              <a:rPr lang="de-DE" sz="1600">
                <a:solidFill>
                  <a:srgbClr val="555555"/>
                </a:solidFill>
                <a:latin typeface="Helvetica Neue"/>
                <a:ea typeface="Helvetica Neue"/>
                <a:cs typeface="Helvetica Neue"/>
                <a:sym typeface="Helvetica Neue"/>
              </a:rPr>
              <a:t>P</a:t>
            </a:r>
            <a:r>
              <a:rPr b="0" i="0" lang="de-DE" sz="1600">
                <a:solidFill>
                  <a:srgbClr val="555555"/>
                </a:solidFill>
                <a:latin typeface="Helvetica Neue"/>
                <a:ea typeface="Helvetica Neue"/>
                <a:cs typeface="Helvetica Neue"/>
                <a:sym typeface="Helvetica Neue"/>
              </a:rPr>
              <a:t>erforming one of 6 standard activities while wearing a waist-mounted smartphone (Walking, Walking Upstairs, Walking Downstairs, Sitting</a:t>
            </a:r>
            <a:r>
              <a:rPr lang="de-DE" sz="1600">
                <a:solidFill>
                  <a:srgbClr val="555555"/>
                </a:solidFill>
                <a:latin typeface="Helvetica Neue"/>
                <a:ea typeface="Helvetica Neue"/>
                <a:cs typeface="Helvetica Neue"/>
                <a:sym typeface="Helvetica Neue"/>
              </a:rPr>
              <a:t>, </a:t>
            </a:r>
            <a:r>
              <a:rPr b="0" i="0" lang="de-DE" sz="1600">
                <a:solidFill>
                  <a:srgbClr val="555555"/>
                </a:solidFill>
                <a:latin typeface="Helvetica Neue"/>
                <a:ea typeface="Helvetica Neue"/>
                <a:cs typeface="Helvetica Neue"/>
                <a:sym typeface="Helvetica Neue"/>
              </a:rPr>
              <a:t>Standing</a:t>
            </a:r>
            <a:r>
              <a:rPr lang="de-DE" sz="1600">
                <a:solidFill>
                  <a:srgbClr val="555555"/>
                </a:solidFill>
                <a:latin typeface="Helvetica Neue"/>
                <a:ea typeface="Helvetica Neue"/>
                <a:cs typeface="Helvetica Neue"/>
                <a:sym typeface="Helvetica Neue"/>
              </a:rPr>
              <a:t>, </a:t>
            </a:r>
            <a:r>
              <a:rPr b="0" i="0" lang="de-DE" sz="1600">
                <a:solidFill>
                  <a:srgbClr val="555555"/>
                </a:solidFill>
                <a:latin typeface="Helvetica Neue"/>
                <a:ea typeface="Helvetica Neue"/>
                <a:cs typeface="Helvetica Neue"/>
                <a:sym typeface="Helvetica Neue"/>
              </a:rPr>
              <a:t>Laying)</a:t>
            </a:r>
            <a:endParaRPr/>
          </a:p>
          <a:p>
            <a:pPr indent="-228600" lvl="0" marL="228600" rtl="0" algn="l">
              <a:lnSpc>
                <a:spcPct val="90000"/>
              </a:lnSpc>
              <a:spcBef>
                <a:spcPts val="1000"/>
              </a:spcBef>
              <a:spcAft>
                <a:spcPts val="0"/>
              </a:spcAft>
              <a:buClr>
                <a:srgbClr val="555555"/>
              </a:buClr>
              <a:buSzPts val="1600"/>
              <a:buChar char="•"/>
            </a:pPr>
            <a:r>
              <a:rPr lang="de-DE" sz="1600">
                <a:solidFill>
                  <a:srgbClr val="555555"/>
                </a:solidFill>
                <a:latin typeface="Helvetica Neue"/>
                <a:ea typeface="Helvetica Neue"/>
                <a:cs typeface="Helvetica Neue"/>
                <a:sym typeface="Helvetica Neue"/>
              </a:rPr>
              <a:t>D</a:t>
            </a:r>
            <a:r>
              <a:rPr b="0" i="0" lang="de-DE" sz="1600">
                <a:solidFill>
                  <a:srgbClr val="555555"/>
                </a:solidFill>
                <a:latin typeface="Helvetica Neue"/>
                <a:ea typeface="Helvetica Neue"/>
                <a:cs typeface="Helvetica Neue"/>
                <a:sym typeface="Helvetica Neue"/>
              </a:rPr>
              <a:t>ata was labeled manually from recorded videos</a:t>
            </a:r>
            <a:endParaRPr/>
          </a:p>
          <a:p>
            <a:pPr indent="-228600" lvl="0" marL="228600" rtl="0" algn="l">
              <a:lnSpc>
                <a:spcPct val="90000"/>
              </a:lnSpc>
              <a:spcBef>
                <a:spcPts val="1000"/>
              </a:spcBef>
              <a:spcAft>
                <a:spcPts val="0"/>
              </a:spcAft>
              <a:buClr>
                <a:srgbClr val="555555"/>
              </a:buClr>
              <a:buSzPts val="1600"/>
              <a:buChar char="•"/>
            </a:pPr>
            <a:r>
              <a:rPr b="0" i="0" lang="de-DE" sz="1600">
                <a:solidFill>
                  <a:srgbClr val="555555"/>
                </a:solidFill>
                <a:latin typeface="Helvetica Neue"/>
                <a:ea typeface="Helvetica Neue"/>
                <a:cs typeface="Helvetica Neue"/>
                <a:sym typeface="Helvetica Neue"/>
              </a:rPr>
              <a:t>Movement data recorded was the x, y, and z accelerometer data (linear acceleration) and gyroscopic data (angular velocity) from the waist-mounted Samsung Galaxy II - 50 Hz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5"/>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15"/>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15"/>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15"/>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15"/>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de-DE" sz="4000">
                <a:solidFill>
                  <a:srgbClr val="FFFFFF"/>
                </a:solidFill>
              </a:rPr>
              <a:t>Data Summary </a:t>
            </a:r>
            <a:endParaRPr sz="4000">
              <a:solidFill>
                <a:srgbClr val="FFFFFF"/>
              </a:solidFill>
            </a:endParaRPr>
          </a:p>
        </p:txBody>
      </p:sp>
      <p:sp>
        <p:nvSpPr>
          <p:cNvPr id="107" name="Google Shape;107;p15"/>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555555"/>
              </a:buClr>
              <a:buSzPts val="1600"/>
              <a:buFont typeface="Arial"/>
              <a:buChar char="•"/>
            </a:pPr>
            <a:r>
              <a:rPr lang="de-DE" sz="1600">
                <a:solidFill>
                  <a:srgbClr val="555555"/>
                </a:solidFill>
                <a:latin typeface="Helvetica Neue"/>
                <a:ea typeface="Helvetica Neue"/>
                <a:cs typeface="Helvetica Neue"/>
                <a:sym typeface="Helvetica Neue"/>
              </a:rPr>
              <a:t>The dataset is partially preprocessed (noise filters, </a:t>
            </a:r>
            <a:r>
              <a:rPr b="0" i="0" lang="de-DE" sz="1600">
                <a:solidFill>
                  <a:srgbClr val="555555"/>
                </a:solidFill>
                <a:latin typeface="Helvetica Neue"/>
                <a:ea typeface="Helvetica Neue"/>
                <a:cs typeface="Helvetica Neue"/>
                <a:sym typeface="Helvetica Neue"/>
              </a:rPr>
              <a:t>fixed windows of 2.56 seconds (128 data points) with 50% overlap, splitting of accelerometer data into gravitational (total) and body motion components)</a:t>
            </a:r>
            <a:endParaRPr/>
          </a:p>
          <a:p>
            <a:pPr indent="-228600" lvl="0" marL="228600" rtl="0" algn="l">
              <a:lnSpc>
                <a:spcPct val="90000"/>
              </a:lnSpc>
              <a:spcBef>
                <a:spcPts val="1000"/>
              </a:spcBef>
              <a:spcAft>
                <a:spcPts val="0"/>
              </a:spcAft>
              <a:buClr>
                <a:srgbClr val="555555"/>
              </a:buClr>
              <a:buSzPts val="1600"/>
              <a:buFont typeface="Arial"/>
              <a:buChar char="•"/>
            </a:pPr>
            <a:r>
              <a:rPr b="0" i="0" lang="de-DE" sz="1600">
                <a:solidFill>
                  <a:srgbClr val="555555"/>
                </a:solidFill>
                <a:latin typeface="Helvetica Neue"/>
                <a:ea typeface="Helvetica Neue"/>
                <a:cs typeface="Helvetica Neue"/>
                <a:sym typeface="Helvetica Neue"/>
              </a:rPr>
              <a:t>Split into train (70%) and test (30%) 🡪 21 subjects for train and nine for test.</a:t>
            </a:r>
            <a:endParaRPr b="0" i="0" sz="1600">
              <a:solidFill>
                <a:srgbClr val="555555"/>
              </a:solidFill>
              <a:latin typeface="Helvetica Neue"/>
              <a:ea typeface="Helvetica Neue"/>
              <a:cs typeface="Helvetica Neue"/>
              <a:sym typeface="Helvetica Neue"/>
            </a:endParaRPr>
          </a:p>
          <a:p>
            <a:pPr indent="-228600" lvl="0" marL="228600" rtl="0" algn="l">
              <a:lnSpc>
                <a:spcPct val="90000"/>
              </a:lnSpc>
              <a:spcBef>
                <a:spcPts val="1000"/>
              </a:spcBef>
              <a:spcAft>
                <a:spcPts val="0"/>
              </a:spcAft>
              <a:buClr>
                <a:srgbClr val="555555"/>
              </a:buClr>
              <a:buSzPts val="1600"/>
              <a:buFont typeface="Helvetica Neue"/>
              <a:buChar char="•"/>
            </a:pPr>
            <a:r>
              <a:rPr lang="de-DE" sz="1600">
                <a:solidFill>
                  <a:srgbClr val="555555"/>
                </a:solidFill>
                <a:latin typeface="Helvetica Neue"/>
                <a:ea typeface="Helvetica Neue"/>
                <a:cs typeface="Helvetica Neue"/>
                <a:sym typeface="Helvetica Neue"/>
              </a:rPr>
              <a:t>7,352 rows or windows of data, where each window has 128 observations, for 9 features </a:t>
            </a:r>
            <a:endParaRPr sz="1600">
              <a:solidFill>
                <a:srgbClr val="555555"/>
              </a:solidFill>
              <a:latin typeface="Helvetica Neue"/>
              <a:ea typeface="Helvetica Neue"/>
              <a:cs typeface="Helvetica Neue"/>
              <a:sym typeface="Helvetica Neue"/>
            </a:endParaRPr>
          </a:p>
          <a:p>
            <a:pPr indent="-127000" lvl="0" marL="228600" rtl="0" algn="l">
              <a:lnSpc>
                <a:spcPct val="90000"/>
              </a:lnSpc>
              <a:spcBef>
                <a:spcPts val="1000"/>
              </a:spcBef>
              <a:spcAft>
                <a:spcPts val="0"/>
              </a:spcAft>
              <a:buClr>
                <a:schemeClr val="dk1"/>
              </a:buClr>
              <a:buSzPts val="1600"/>
              <a:buFont typeface="Arial"/>
              <a:buNone/>
            </a:pPr>
            <a:r>
              <a:t/>
            </a:r>
            <a:endParaRPr b="0" i="0" sz="1600">
              <a:solidFill>
                <a:srgbClr val="555555"/>
              </a:solidFill>
              <a:latin typeface="Helvetica Neue"/>
              <a:ea typeface="Helvetica Neue"/>
              <a:cs typeface="Helvetica Neue"/>
              <a:sym typeface="Helvetica Neue"/>
            </a:endParaRPr>
          </a:p>
          <a:p>
            <a:pPr indent="-101600" lvl="0" marL="228600" rtl="0" algn="l">
              <a:lnSpc>
                <a:spcPct val="90000"/>
              </a:lnSpc>
              <a:spcBef>
                <a:spcPts val="1000"/>
              </a:spcBef>
              <a:spcAft>
                <a:spcPts val="0"/>
              </a:spcAft>
              <a:buClr>
                <a:schemeClr val="dk1"/>
              </a:buClr>
              <a:buSzPts val="2000"/>
              <a:buNone/>
            </a:pPr>
            <a:r>
              <a:t/>
            </a:r>
            <a:endParaRPr sz="2000"/>
          </a:p>
        </p:txBody>
      </p:sp>
      <p:graphicFrame>
        <p:nvGraphicFramePr>
          <p:cNvPr id="108" name="Google Shape;108;p15"/>
          <p:cNvGraphicFramePr/>
          <p:nvPr/>
        </p:nvGraphicFramePr>
        <p:xfrm>
          <a:off x="952500" y="4709350"/>
          <a:ext cx="3000000" cy="3000000"/>
        </p:xfrm>
        <a:graphic>
          <a:graphicData uri="http://schemas.openxmlformats.org/drawingml/2006/table">
            <a:tbl>
              <a:tblPr>
                <a:noFill/>
                <a:tableStyleId>{C69BD9D5-C5D1-48DC-B041-1099C5F018AA}</a:tableStyleId>
              </a:tblPr>
              <a:tblGrid>
                <a:gridCol w="2571750"/>
                <a:gridCol w="2571750"/>
                <a:gridCol w="2571750"/>
                <a:gridCol w="2571750"/>
              </a:tblGrid>
              <a:tr h="38100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de-DE" sz="1600">
                          <a:solidFill>
                            <a:schemeClr val="accent1"/>
                          </a:solidFill>
                          <a:latin typeface="Helvetica Neue"/>
                          <a:ea typeface="Helvetica Neue"/>
                          <a:cs typeface="Helvetica Neue"/>
                          <a:sym typeface="Helvetica Neue"/>
                        </a:rPr>
                        <a:t>samples</a:t>
                      </a:r>
                      <a:endParaRPr b="1" sz="1600">
                        <a:solidFill>
                          <a:schemeClr val="accent1"/>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de-DE" sz="1600">
                          <a:solidFill>
                            <a:schemeClr val="accent1"/>
                          </a:solidFill>
                          <a:latin typeface="Helvetica Neue"/>
                          <a:ea typeface="Helvetica Neue"/>
                          <a:cs typeface="Helvetica Neue"/>
                          <a:sym typeface="Helvetica Neue"/>
                        </a:rPr>
                        <a:t>timesteps</a:t>
                      </a:r>
                      <a:endParaRPr b="1" sz="1600">
                        <a:solidFill>
                          <a:schemeClr val="accent1"/>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de-DE" sz="1600">
                          <a:solidFill>
                            <a:schemeClr val="accent1"/>
                          </a:solidFill>
                          <a:latin typeface="Helvetica Neue"/>
                          <a:ea typeface="Helvetica Neue"/>
                          <a:cs typeface="Helvetica Neue"/>
                          <a:sym typeface="Helvetica Neue"/>
                        </a:rPr>
                        <a:t>features</a:t>
                      </a:r>
                      <a:endParaRPr b="1" sz="1600">
                        <a:solidFill>
                          <a:schemeClr val="accent1"/>
                        </a:solidFill>
                        <a:latin typeface="Helvetica Neue"/>
                        <a:ea typeface="Helvetica Neue"/>
                        <a:cs typeface="Helvetica Neue"/>
                        <a:sym typeface="Helvetica Neue"/>
                      </a:endParaRPr>
                    </a:p>
                  </a:txBody>
                  <a:tcPr marT="91425" marB="91425" marR="91425" marL="91425"/>
                </a:tc>
              </a:tr>
              <a:tr h="381000">
                <a:tc>
                  <a:txBody>
                    <a:bodyPr/>
                    <a:lstStyle/>
                    <a:p>
                      <a:pPr indent="0" lvl="0" marL="0" rtl="0" algn="l">
                        <a:spcBef>
                          <a:spcPts val="0"/>
                        </a:spcBef>
                        <a:spcAft>
                          <a:spcPts val="0"/>
                        </a:spcAft>
                        <a:buNone/>
                      </a:pPr>
                      <a:r>
                        <a:rPr b="1" lang="de-DE" sz="1600">
                          <a:solidFill>
                            <a:srgbClr val="555555"/>
                          </a:solidFill>
                          <a:latin typeface="Helvetica Neue"/>
                          <a:ea typeface="Helvetica Neue"/>
                          <a:cs typeface="Helvetica Neue"/>
                          <a:sym typeface="Helvetica Neue"/>
                        </a:rPr>
                        <a:t>Training </a:t>
                      </a:r>
                      <a:endParaRPr b="1" sz="1600">
                        <a:solidFill>
                          <a:srgbClr val="555555"/>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de-DE" sz="1600">
                          <a:solidFill>
                            <a:srgbClr val="555555"/>
                          </a:solidFill>
                          <a:latin typeface="Helvetica Neue"/>
                          <a:ea typeface="Helvetica Neue"/>
                          <a:cs typeface="Helvetica Neue"/>
                          <a:sym typeface="Helvetica Neue"/>
                        </a:rPr>
                        <a:t>7352</a:t>
                      </a:r>
                      <a:endParaRPr sz="1600">
                        <a:solidFill>
                          <a:srgbClr val="555555"/>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de-DE" sz="1600">
                          <a:solidFill>
                            <a:srgbClr val="555555"/>
                          </a:solidFill>
                          <a:latin typeface="Helvetica Neue"/>
                          <a:ea typeface="Helvetica Neue"/>
                          <a:cs typeface="Helvetica Neue"/>
                          <a:sym typeface="Helvetica Neue"/>
                        </a:rPr>
                        <a:t>128</a:t>
                      </a:r>
                      <a:endParaRPr sz="1600">
                        <a:solidFill>
                          <a:srgbClr val="555555"/>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de-DE" sz="1600">
                          <a:solidFill>
                            <a:srgbClr val="555555"/>
                          </a:solidFill>
                          <a:latin typeface="Helvetica Neue"/>
                          <a:ea typeface="Helvetica Neue"/>
                          <a:cs typeface="Helvetica Neue"/>
                          <a:sym typeface="Helvetica Neue"/>
                        </a:rPr>
                        <a:t>9</a:t>
                      </a:r>
                      <a:endParaRPr sz="1600">
                        <a:solidFill>
                          <a:srgbClr val="555555"/>
                        </a:solidFill>
                        <a:latin typeface="Helvetica Neue"/>
                        <a:ea typeface="Helvetica Neue"/>
                        <a:cs typeface="Helvetica Neue"/>
                        <a:sym typeface="Helvetica Neue"/>
                      </a:endParaRPr>
                    </a:p>
                  </a:txBody>
                  <a:tcPr marT="91425" marB="91425" marR="91425" marL="91425"/>
                </a:tc>
              </a:tr>
              <a:tr h="381000">
                <a:tc>
                  <a:txBody>
                    <a:bodyPr/>
                    <a:lstStyle/>
                    <a:p>
                      <a:pPr indent="0" lvl="0" marL="0" rtl="0" algn="l">
                        <a:spcBef>
                          <a:spcPts val="0"/>
                        </a:spcBef>
                        <a:spcAft>
                          <a:spcPts val="0"/>
                        </a:spcAft>
                        <a:buNone/>
                      </a:pPr>
                      <a:r>
                        <a:rPr b="1" lang="de-DE" sz="1600">
                          <a:solidFill>
                            <a:srgbClr val="555555"/>
                          </a:solidFill>
                          <a:latin typeface="Helvetica Neue"/>
                          <a:ea typeface="Helvetica Neue"/>
                          <a:cs typeface="Helvetica Neue"/>
                          <a:sym typeface="Helvetica Neue"/>
                        </a:rPr>
                        <a:t>Test</a:t>
                      </a:r>
                      <a:endParaRPr b="1" sz="1600">
                        <a:solidFill>
                          <a:srgbClr val="555555"/>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de-DE" sz="1600">
                          <a:solidFill>
                            <a:srgbClr val="555555"/>
                          </a:solidFill>
                          <a:latin typeface="Helvetica Neue"/>
                          <a:ea typeface="Helvetica Neue"/>
                          <a:cs typeface="Helvetica Neue"/>
                          <a:sym typeface="Helvetica Neue"/>
                        </a:rPr>
                        <a:t>2947</a:t>
                      </a:r>
                      <a:endParaRPr sz="1600">
                        <a:solidFill>
                          <a:srgbClr val="555555"/>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de-DE" sz="1600">
                          <a:solidFill>
                            <a:srgbClr val="555555"/>
                          </a:solidFill>
                          <a:latin typeface="Helvetica Neue"/>
                          <a:ea typeface="Helvetica Neue"/>
                          <a:cs typeface="Helvetica Neue"/>
                          <a:sym typeface="Helvetica Neue"/>
                        </a:rPr>
                        <a:t>128</a:t>
                      </a:r>
                      <a:endParaRPr sz="1600">
                        <a:solidFill>
                          <a:srgbClr val="555555"/>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de-DE" sz="1600">
                          <a:solidFill>
                            <a:srgbClr val="555555"/>
                          </a:solidFill>
                          <a:latin typeface="Helvetica Neue"/>
                          <a:ea typeface="Helvetica Neue"/>
                          <a:cs typeface="Helvetica Neue"/>
                          <a:sym typeface="Helvetica Neue"/>
                        </a:rPr>
                        <a:t>9</a:t>
                      </a:r>
                      <a:endParaRPr sz="1600">
                        <a:solidFill>
                          <a:srgbClr val="555555"/>
                        </a:solidFill>
                        <a:latin typeface="Helvetica Neue"/>
                        <a:ea typeface="Helvetica Neue"/>
                        <a:cs typeface="Helvetica Neue"/>
                        <a:sym typeface="Helvetica Neue"/>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16"/>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6"/>
          <p:cNvSpPr/>
          <p:nvPr/>
        </p:nvSpPr>
        <p:spPr>
          <a:xfrm flipH="1" rot="10800000">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16"/>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16"/>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16"/>
          <p:cNvSpPr txBox="1"/>
          <p:nvPr>
            <p:ph type="title"/>
          </p:nvPr>
        </p:nvSpPr>
        <p:spPr>
          <a:xfrm>
            <a:off x="1371599" y="294538"/>
            <a:ext cx="9896100" cy="103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de-DE" sz="4000">
                <a:solidFill>
                  <a:srgbClr val="FFFFFF"/>
                </a:solidFill>
              </a:rPr>
              <a:t>Data Summary </a:t>
            </a:r>
            <a:endParaRPr sz="4000">
              <a:solidFill>
                <a:srgbClr val="FFFFFF"/>
              </a:solidFill>
            </a:endParaRPr>
          </a:p>
        </p:txBody>
      </p:sp>
      <p:sp>
        <p:nvSpPr>
          <p:cNvPr id="119" name="Google Shape;119;p16"/>
          <p:cNvSpPr txBox="1"/>
          <p:nvPr>
            <p:ph idx="1" type="body"/>
          </p:nvPr>
        </p:nvSpPr>
        <p:spPr>
          <a:xfrm>
            <a:off x="1371600" y="1831525"/>
            <a:ext cx="9723900" cy="4741500"/>
          </a:xfrm>
          <a:prstGeom prst="rect">
            <a:avLst/>
          </a:prstGeom>
          <a:noFill/>
          <a:ln>
            <a:noFill/>
          </a:ln>
        </p:spPr>
        <p:txBody>
          <a:bodyPr anchorCtr="0" anchor="ctr" bIns="45700" lIns="91425" spcFirstLastPara="1" rIns="91425" wrap="square" tIns="45700">
            <a:normAutofit fontScale="47500" lnSpcReduction="20000"/>
          </a:bodyPr>
          <a:lstStyle/>
          <a:p>
            <a:pPr indent="0" lvl="0" marL="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Is the data biased?</a:t>
            </a:r>
            <a:endParaRPr sz="2700">
              <a:solidFill>
                <a:srgbClr val="555555"/>
              </a:solidFill>
              <a:latin typeface="Helvetica Neue"/>
              <a:ea typeface="Helvetica Neue"/>
              <a:cs typeface="Helvetica Neue"/>
              <a:sym typeface="Helvetica Neue"/>
            </a:endParaRPr>
          </a:p>
          <a:p>
            <a:pPr indent="0" lvl="0" marL="0" rtl="0" algn="l">
              <a:lnSpc>
                <a:spcPct val="90000"/>
              </a:lnSpc>
              <a:spcBef>
                <a:spcPts val="1000"/>
              </a:spcBef>
              <a:spcAft>
                <a:spcPts val="0"/>
              </a:spcAft>
              <a:buNone/>
            </a:pPr>
            <a:r>
              <a:t/>
            </a:r>
            <a:endParaRPr sz="2700">
              <a:solidFill>
                <a:srgbClr val="555555"/>
              </a:solidFill>
              <a:latin typeface="Helvetica Neue"/>
              <a:ea typeface="Helvetica Neue"/>
              <a:cs typeface="Helvetica Neue"/>
              <a:sym typeface="Helvetica Neue"/>
            </a:endParaRPr>
          </a:p>
          <a:p>
            <a:pPr indent="0" lvl="0" marL="0" marR="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Train Dataset</a:t>
            </a:r>
            <a:endParaRPr sz="2700">
              <a:solidFill>
                <a:srgbClr val="555555"/>
              </a:solidFill>
              <a:latin typeface="Helvetica Neue"/>
              <a:ea typeface="Helvetica Neue"/>
              <a:cs typeface="Helvetica Neue"/>
              <a:sym typeface="Helvetica Neue"/>
            </a:endParaRPr>
          </a:p>
          <a:p>
            <a:pPr indent="0" lvl="0" marL="0" marR="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Class=1, total=1226, percentage=16.676</a:t>
            </a:r>
            <a:endParaRPr sz="2700">
              <a:solidFill>
                <a:srgbClr val="555555"/>
              </a:solidFill>
              <a:latin typeface="Helvetica Neue"/>
              <a:ea typeface="Helvetica Neue"/>
              <a:cs typeface="Helvetica Neue"/>
              <a:sym typeface="Helvetica Neue"/>
            </a:endParaRPr>
          </a:p>
          <a:p>
            <a:pPr indent="0" lvl="0" marL="0" marR="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Class=2, total=1073, percentage=14.595</a:t>
            </a:r>
            <a:endParaRPr sz="2700">
              <a:solidFill>
                <a:srgbClr val="555555"/>
              </a:solidFill>
              <a:latin typeface="Helvetica Neue"/>
              <a:ea typeface="Helvetica Neue"/>
              <a:cs typeface="Helvetica Neue"/>
              <a:sym typeface="Helvetica Neue"/>
            </a:endParaRPr>
          </a:p>
          <a:p>
            <a:pPr indent="0" lvl="0" marL="0" marR="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Class=3, total=986, percentage=13.411</a:t>
            </a:r>
            <a:endParaRPr sz="2700">
              <a:solidFill>
                <a:srgbClr val="555555"/>
              </a:solidFill>
              <a:latin typeface="Helvetica Neue"/>
              <a:ea typeface="Helvetica Neue"/>
              <a:cs typeface="Helvetica Neue"/>
              <a:sym typeface="Helvetica Neue"/>
            </a:endParaRPr>
          </a:p>
          <a:p>
            <a:pPr indent="0" lvl="0" marL="0" marR="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Class=4, total=1286, percentage=17.492</a:t>
            </a:r>
            <a:endParaRPr sz="2700">
              <a:solidFill>
                <a:srgbClr val="555555"/>
              </a:solidFill>
              <a:latin typeface="Helvetica Neue"/>
              <a:ea typeface="Helvetica Neue"/>
              <a:cs typeface="Helvetica Neue"/>
              <a:sym typeface="Helvetica Neue"/>
            </a:endParaRPr>
          </a:p>
          <a:p>
            <a:pPr indent="0" lvl="0" marL="0" marR="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Class=5, total=1374, percentage=18.689</a:t>
            </a:r>
            <a:endParaRPr sz="2700">
              <a:solidFill>
                <a:srgbClr val="555555"/>
              </a:solidFill>
              <a:latin typeface="Helvetica Neue"/>
              <a:ea typeface="Helvetica Neue"/>
              <a:cs typeface="Helvetica Neue"/>
              <a:sym typeface="Helvetica Neue"/>
            </a:endParaRPr>
          </a:p>
          <a:p>
            <a:pPr indent="0" lvl="0" marL="0" marR="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Class=6, total=1407, percentage=19.138</a:t>
            </a:r>
            <a:endParaRPr sz="2700">
              <a:solidFill>
                <a:srgbClr val="555555"/>
              </a:solidFill>
              <a:latin typeface="Helvetica Neue"/>
              <a:ea typeface="Helvetica Neue"/>
              <a:cs typeface="Helvetica Neue"/>
              <a:sym typeface="Helvetica Neue"/>
            </a:endParaRPr>
          </a:p>
          <a:p>
            <a:pPr indent="0" lvl="0" marL="0" marR="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Test Dataset</a:t>
            </a:r>
            <a:endParaRPr sz="2700">
              <a:solidFill>
                <a:srgbClr val="555555"/>
              </a:solidFill>
              <a:latin typeface="Helvetica Neue"/>
              <a:ea typeface="Helvetica Neue"/>
              <a:cs typeface="Helvetica Neue"/>
              <a:sym typeface="Helvetica Neue"/>
            </a:endParaRPr>
          </a:p>
          <a:p>
            <a:pPr indent="0" lvl="0" marL="0" marR="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Class=1, total=496, percentage=16.831</a:t>
            </a:r>
            <a:endParaRPr sz="2700">
              <a:solidFill>
                <a:srgbClr val="555555"/>
              </a:solidFill>
              <a:latin typeface="Helvetica Neue"/>
              <a:ea typeface="Helvetica Neue"/>
              <a:cs typeface="Helvetica Neue"/>
              <a:sym typeface="Helvetica Neue"/>
            </a:endParaRPr>
          </a:p>
          <a:p>
            <a:pPr indent="0" lvl="0" marL="0" marR="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Class=2, total=471, percentage=15.982</a:t>
            </a:r>
            <a:endParaRPr sz="2700">
              <a:solidFill>
                <a:srgbClr val="555555"/>
              </a:solidFill>
              <a:latin typeface="Helvetica Neue"/>
              <a:ea typeface="Helvetica Neue"/>
              <a:cs typeface="Helvetica Neue"/>
              <a:sym typeface="Helvetica Neue"/>
            </a:endParaRPr>
          </a:p>
          <a:p>
            <a:pPr indent="0" lvl="0" marL="0" marR="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Class=3, total=420, percentage=14.252</a:t>
            </a:r>
            <a:endParaRPr sz="2700">
              <a:solidFill>
                <a:srgbClr val="555555"/>
              </a:solidFill>
              <a:latin typeface="Helvetica Neue"/>
              <a:ea typeface="Helvetica Neue"/>
              <a:cs typeface="Helvetica Neue"/>
              <a:sym typeface="Helvetica Neue"/>
            </a:endParaRPr>
          </a:p>
          <a:p>
            <a:pPr indent="0" lvl="0" marL="0" marR="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Class=4, total=491, percentage=16.661</a:t>
            </a:r>
            <a:endParaRPr sz="2700">
              <a:solidFill>
                <a:srgbClr val="555555"/>
              </a:solidFill>
              <a:latin typeface="Helvetica Neue"/>
              <a:ea typeface="Helvetica Neue"/>
              <a:cs typeface="Helvetica Neue"/>
              <a:sym typeface="Helvetica Neue"/>
            </a:endParaRPr>
          </a:p>
          <a:p>
            <a:pPr indent="0" lvl="0" marL="0" marR="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Class=5, total=532, percentage=18.052</a:t>
            </a:r>
            <a:endParaRPr sz="2700">
              <a:solidFill>
                <a:srgbClr val="555555"/>
              </a:solidFill>
              <a:latin typeface="Helvetica Neue"/>
              <a:ea typeface="Helvetica Neue"/>
              <a:cs typeface="Helvetica Neue"/>
              <a:sym typeface="Helvetica Neue"/>
            </a:endParaRPr>
          </a:p>
          <a:p>
            <a:pPr indent="0" lvl="0" marL="0" marR="0" rtl="0" algn="l">
              <a:lnSpc>
                <a:spcPct val="90000"/>
              </a:lnSpc>
              <a:spcBef>
                <a:spcPts val="1000"/>
              </a:spcBef>
              <a:spcAft>
                <a:spcPts val="0"/>
              </a:spcAft>
              <a:buNone/>
            </a:pPr>
            <a:r>
              <a:rPr lang="de-DE" sz="2700">
                <a:solidFill>
                  <a:srgbClr val="555555"/>
                </a:solidFill>
                <a:latin typeface="Helvetica Neue"/>
                <a:ea typeface="Helvetica Neue"/>
                <a:cs typeface="Helvetica Neue"/>
                <a:sym typeface="Helvetica Neue"/>
              </a:rPr>
              <a:t>Class=6, total=537, percentage=18.22</a:t>
            </a:r>
            <a:r>
              <a:rPr lang="de-DE" sz="3515">
                <a:solidFill>
                  <a:srgbClr val="555555"/>
                </a:solidFill>
                <a:latin typeface="Helvetica Neue"/>
                <a:ea typeface="Helvetica Neue"/>
                <a:cs typeface="Helvetica Neue"/>
                <a:sym typeface="Helvetica Neue"/>
              </a:rPr>
              <a:t>2</a:t>
            </a:r>
            <a:endParaRPr sz="3515">
              <a:solidFill>
                <a:srgbClr val="555555"/>
              </a:solidFill>
              <a:latin typeface="Helvetica Neue"/>
              <a:ea typeface="Helvetica Neue"/>
              <a:cs typeface="Helvetica Neue"/>
              <a:sym typeface="Helvetica Neue"/>
            </a:endParaRPr>
          </a:p>
          <a:p>
            <a:pPr indent="-127000" lvl="0" marL="228600" rtl="0" algn="l">
              <a:lnSpc>
                <a:spcPct val="90000"/>
              </a:lnSpc>
              <a:spcBef>
                <a:spcPts val="1000"/>
              </a:spcBef>
              <a:spcAft>
                <a:spcPts val="0"/>
              </a:spcAft>
              <a:buClr>
                <a:schemeClr val="dk1"/>
              </a:buClr>
              <a:buSzPct val="100000"/>
              <a:buFont typeface="Arial"/>
              <a:buNone/>
            </a:pPr>
            <a:r>
              <a:t/>
            </a:r>
            <a:endParaRPr b="0" i="0" sz="1600">
              <a:solidFill>
                <a:srgbClr val="555555"/>
              </a:solidFill>
              <a:latin typeface="Helvetica Neue"/>
              <a:ea typeface="Helvetica Neue"/>
              <a:cs typeface="Helvetica Neue"/>
              <a:sym typeface="Helvetica Neue"/>
            </a:endParaRPr>
          </a:p>
          <a:p>
            <a:pPr indent="-101600" lvl="0" marL="228600" rtl="0" algn="l">
              <a:lnSpc>
                <a:spcPct val="90000"/>
              </a:lnSpc>
              <a:spcBef>
                <a:spcPts val="1000"/>
              </a:spcBef>
              <a:spcAft>
                <a:spcPts val="0"/>
              </a:spcAft>
              <a:buClr>
                <a:schemeClr val="dk1"/>
              </a:buClr>
              <a:buSzPct val="100000"/>
              <a:buNone/>
            </a:pPr>
            <a:r>
              <a:t/>
            </a:r>
            <a:endParaRPr sz="2000"/>
          </a:p>
        </p:txBody>
      </p:sp>
      <p:cxnSp>
        <p:nvCxnSpPr>
          <p:cNvPr id="120" name="Google Shape;120;p16"/>
          <p:cNvCxnSpPr/>
          <p:nvPr/>
        </p:nvCxnSpPr>
        <p:spPr>
          <a:xfrm>
            <a:off x="4721225" y="3429000"/>
            <a:ext cx="2381100" cy="0"/>
          </a:xfrm>
          <a:prstGeom prst="straightConnector1">
            <a:avLst/>
          </a:prstGeom>
          <a:noFill/>
          <a:ln cap="flat" cmpd="sng" w="38100">
            <a:solidFill>
              <a:schemeClr val="accent5"/>
            </a:solidFill>
            <a:prstDash val="solid"/>
            <a:round/>
            <a:headEnd len="med" w="med" type="none"/>
            <a:tailEnd len="med" w="med" type="triangle"/>
          </a:ln>
        </p:spPr>
      </p:cxnSp>
      <p:sp>
        <p:nvSpPr>
          <p:cNvPr id="121" name="Google Shape;121;p16"/>
          <p:cNvSpPr txBox="1"/>
          <p:nvPr/>
        </p:nvSpPr>
        <p:spPr>
          <a:xfrm>
            <a:off x="7244650" y="3136500"/>
            <a:ext cx="1444800" cy="5850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de-DE" sz="2600">
                <a:latin typeface="Calibri"/>
                <a:ea typeface="Calibri"/>
                <a:cs typeface="Calibri"/>
                <a:sym typeface="Calibri"/>
              </a:rPr>
              <a:t>No</a:t>
            </a:r>
            <a:endParaRPr sz="2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17"/>
          <p:cNvSpPr txBox="1"/>
          <p:nvPr>
            <p:ph idx="1" type="body"/>
          </p:nvPr>
        </p:nvSpPr>
        <p:spPr>
          <a:xfrm>
            <a:off x="1371600" y="1058250"/>
            <a:ext cx="9723900" cy="4741500"/>
          </a:xfrm>
          <a:prstGeom prst="rect">
            <a:avLst/>
          </a:prstGeom>
          <a:noFill/>
          <a:ln>
            <a:noFill/>
          </a:ln>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2000"/>
              <a:buNone/>
            </a:pPr>
            <a:r>
              <a:rPr lang="de-DE" sz="1900">
                <a:solidFill>
                  <a:schemeClr val="accent1"/>
                </a:solidFill>
                <a:highlight>
                  <a:schemeClr val="lt1"/>
                </a:highlight>
                <a:latin typeface="Helvetica Neue"/>
                <a:ea typeface="Helvetica Neue"/>
                <a:cs typeface="Helvetica Neue"/>
                <a:sym typeface="Helvetica Neue"/>
              </a:rPr>
              <a:t>Line plot for all variables for a single subject</a:t>
            </a:r>
            <a:endParaRPr sz="3800">
              <a:solidFill>
                <a:schemeClr val="accent1"/>
              </a:solidFill>
              <a:highlight>
                <a:schemeClr val="lt1"/>
              </a:highlight>
            </a:endParaRPr>
          </a:p>
        </p:txBody>
      </p:sp>
      <p:pic>
        <p:nvPicPr>
          <p:cNvPr id="128" name="Google Shape;128;p17"/>
          <p:cNvPicPr preferRelativeResize="0"/>
          <p:nvPr/>
        </p:nvPicPr>
        <p:blipFill>
          <a:blip r:embed="rId3">
            <a:alphaModFix/>
          </a:blip>
          <a:stretch>
            <a:fillRect/>
          </a:stretch>
        </p:blipFill>
        <p:spPr>
          <a:xfrm>
            <a:off x="6829500" y="729000"/>
            <a:ext cx="4266000" cy="5399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18"/>
          <p:cNvSpPr txBox="1"/>
          <p:nvPr>
            <p:ph idx="1" type="body"/>
          </p:nvPr>
        </p:nvSpPr>
        <p:spPr>
          <a:xfrm>
            <a:off x="1371600" y="1831525"/>
            <a:ext cx="9723900" cy="47415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1000"/>
              </a:spcBef>
              <a:spcAft>
                <a:spcPts val="0"/>
              </a:spcAft>
              <a:buNone/>
            </a:pPr>
            <a:r>
              <a:t/>
            </a:r>
            <a:endParaRPr sz="3515">
              <a:solidFill>
                <a:srgbClr val="555555"/>
              </a:solidFill>
              <a:latin typeface="Helvetica Neue"/>
              <a:ea typeface="Helvetica Neue"/>
              <a:cs typeface="Helvetica Neue"/>
              <a:sym typeface="Helvetica Neue"/>
            </a:endParaRPr>
          </a:p>
          <a:p>
            <a:pPr indent="-127000" lvl="0" marL="228600" rtl="0" algn="l">
              <a:lnSpc>
                <a:spcPct val="90000"/>
              </a:lnSpc>
              <a:spcBef>
                <a:spcPts val="1000"/>
              </a:spcBef>
              <a:spcAft>
                <a:spcPts val="0"/>
              </a:spcAft>
              <a:buClr>
                <a:schemeClr val="dk1"/>
              </a:buClr>
              <a:buSzPts val="1600"/>
              <a:buFont typeface="Arial"/>
              <a:buNone/>
            </a:pPr>
            <a:r>
              <a:t/>
            </a:r>
            <a:endParaRPr b="0" i="0" sz="1600">
              <a:solidFill>
                <a:srgbClr val="555555"/>
              </a:solidFill>
              <a:latin typeface="Helvetica Neue"/>
              <a:ea typeface="Helvetica Neue"/>
              <a:cs typeface="Helvetica Neue"/>
              <a:sym typeface="Helvetica Neue"/>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135" name="Google Shape;135;p18"/>
          <p:cNvPicPr preferRelativeResize="0"/>
          <p:nvPr/>
        </p:nvPicPr>
        <p:blipFill>
          <a:blip r:embed="rId3">
            <a:alphaModFix/>
          </a:blip>
          <a:stretch>
            <a:fillRect/>
          </a:stretch>
        </p:blipFill>
        <p:spPr>
          <a:xfrm>
            <a:off x="6528627" y="1173025"/>
            <a:ext cx="4320000" cy="5399999"/>
          </a:xfrm>
          <a:prstGeom prst="rect">
            <a:avLst/>
          </a:prstGeom>
          <a:noFill/>
          <a:ln>
            <a:noFill/>
          </a:ln>
        </p:spPr>
      </p:pic>
      <p:pic>
        <p:nvPicPr>
          <p:cNvPr id="136" name="Google Shape;136;p18"/>
          <p:cNvPicPr preferRelativeResize="0"/>
          <p:nvPr/>
        </p:nvPicPr>
        <p:blipFill>
          <a:blip r:embed="rId4">
            <a:alphaModFix/>
          </a:blip>
          <a:stretch>
            <a:fillRect/>
          </a:stretch>
        </p:blipFill>
        <p:spPr>
          <a:xfrm>
            <a:off x="1491752" y="1173025"/>
            <a:ext cx="4320000" cy="5399999"/>
          </a:xfrm>
          <a:prstGeom prst="rect">
            <a:avLst/>
          </a:prstGeom>
          <a:noFill/>
          <a:ln>
            <a:noFill/>
          </a:ln>
        </p:spPr>
      </p:pic>
      <p:sp>
        <p:nvSpPr>
          <p:cNvPr id="137" name="Google Shape;137;p18"/>
          <p:cNvSpPr txBox="1"/>
          <p:nvPr/>
        </p:nvSpPr>
        <p:spPr>
          <a:xfrm>
            <a:off x="1037850" y="741925"/>
            <a:ext cx="586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sz="1600">
                <a:solidFill>
                  <a:schemeClr val="accent1"/>
                </a:solidFill>
                <a:highlight>
                  <a:schemeClr val="lt1"/>
                </a:highlight>
                <a:latin typeface="Helvetica Neue"/>
                <a:ea typeface="Helvetica Neue"/>
                <a:cs typeface="Helvetica Neue"/>
                <a:sym typeface="Helvetica Neue"/>
              </a:rPr>
              <a:t>Histograms of the body acceleration data by activity</a:t>
            </a:r>
            <a:endParaRPr b="1" sz="2100">
              <a:solidFill>
                <a:schemeClr val="accent1"/>
              </a:solidFill>
              <a:highlight>
                <a:schemeClr val="lt1"/>
              </a:highlight>
              <a:latin typeface="Calibri"/>
              <a:ea typeface="Calibri"/>
              <a:cs typeface="Calibri"/>
              <a:sym typeface="Calibri"/>
            </a:endParaRPr>
          </a:p>
        </p:txBody>
      </p:sp>
      <p:sp>
        <p:nvSpPr>
          <p:cNvPr id="138" name="Google Shape;138;p18"/>
          <p:cNvSpPr txBox="1"/>
          <p:nvPr/>
        </p:nvSpPr>
        <p:spPr>
          <a:xfrm>
            <a:off x="6331200" y="741925"/>
            <a:ext cx="586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DE" sz="1600">
                <a:solidFill>
                  <a:schemeClr val="accent1"/>
                </a:solidFill>
                <a:highlight>
                  <a:schemeClr val="lt1"/>
                </a:highlight>
                <a:latin typeface="Helvetica Neue"/>
                <a:ea typeface="Helvetica Neue"/>
                <a:cs typeface="Helvetica Neue"/>
                <a:sym typeface="Helvetica Neue"/>
              </a:rPr>
              <a:t>Histograms of the body gyroscope data by activity</a:t>
            </a:r>
            <a:endParaRPr b="1" sz="2100">
              <a:solidFill>
                <a:schemeClr val="accent1"/>
              </a:solidFill>
              <a:highlight>
                <a:schemeClr val="lt1"/>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1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19"/>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1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1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19"/>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de-DE" sz="4000">
                <a:solidFill>
                  <a:srgbClr val="FFFFFF"/>
                </a:solidFill>
              </a:rPr>
              <a:t>Process going forward</a:t>
            </a:r>
            <a:endParaRPr sz="4000">
              <a:solidFill>
                <a:srgbClr val="FFFFFF"/>
              </a:solidFill>
            </a:endParaRPr>
          </a:p>
        </p:txBody>
      </p:sp>
      <p:grpSp>
        <p:nvGrpSpPr>
          <p:cNvPr id="149" name="Google Shape;149;p19"/>
          <p:cNvGrpSpPr/>
          <p:nvPr/>
        </p:nvGrpSpPr>
        <p:grpSpPr>
          <a:xfrm>
            <a:off x="162217" y="3396984"/>
            <a:ext cx="8113712" cy="1281112"/>
            <a:chOff x="7143" y="2068777"/>
            <a:chExt cx="8113712" cy="1281112"/>
          </a:xfrm>
        </p:grpSpPr>
        <p:sp>
          <p:nvSpPr>
            <p:cNvPr id="150" name="Google Shape;150;p19"/>
            <p:cNvSpPr/>
            <p:nvPr/>
          </p:nvSpPr>
          <p:spPr>
            <a:xfrm>
              <a:off x="7143" y="2068777"/>
              <a:ext cx="2135187" cy="1281112"/>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44665" y="2106299"/>
              <a:ext cx="2060143" cy="1206068"/>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Calibri"/>
                <a:buNone/>
              </a:pPr>
              <a:r>
                <a:rPr b="0" i="0" lang="de-DE" sz="2400" u="none" cap="none" strike="noStrike">
                  <a:solidFill>
                    <a:schemeClr val="lt1"/>
                  </a:solidFill>
                  <a:latin typeface="Calibri"/>
                  <a:ea typeface="Calibri"/>
                  <a:cs typeface="Calibri"/>
                  <a:sym typeface="Calibri"/>
                </a:rPr>
                <a:t>Data Loading and further Processing</a:t>
              </a:r>
              <a:endParaRPr b="0" i="0" sz="2400" u="none" cap="none" strike="noStrike">
                <a:solidFill>
                  <a:schemeClr val="lt1"/>
                </a:solidFill>
                <a:latin typeface="Calibri"/>
                <a:ea typeface="Calibri"/>
                <a:cs typeface="Calibri"/>
                <a:sym typeface="Calibri"/>
              </a:endParaRPr>
            </a:p>
          </p:txBody>
        </p:sp>
        <p:sp>
          <p:nvSpPr>
            <p:cNvPr id="152" name="Google Shape;152;p19"/>
            <p:cNvSpPr/>
            <p:nvPr/>
          </p:nvSpPr>
          <p:spPr>
            <a:xfrm>
              <a:off x="2355850" y="2444570"/>
              <a:ext cx="452659" cy="529526"/>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txBox="1"/>
            <p:nvPr/>
          </p:nvSpPr>
          <p:spPr>
            <a:xfrm>
              <a:off x="2355850" y="2550475"/>
              <a:ext cx="316861" cy="31771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900"/>
                <a:buFont typeface="Calibri"/>
                <a:buNone/>
              </a:pPr>
              <a:r>
                <a:t/>
              </a:r>
              <a:endParaRPr b="0" i="0" sz="1900" u="none" cap="none" strike="noStrike">
                <a:solidFill>
                  <a:schemeClr val="lt1"/>
                </a:solidFill>
                <a:latin typeface="Calibri"/>
                <a:ea typeface="Calibri"/>
                <a:cs typeface="Calibri"/>
                <a:sym typeface="Calibri"/>
              </a:endParaRPr>
            </a:p>
          </p:txBody>
        </p:sp>
        <p:sp>
          <p:nvSpPr>
            <p:cNvPr id="154" name="Google Shape;154;p19"/>
            <p:cNvSpPr/>
            <p:nvPr/>
          </p:nvSpPr>
          <p:spPr>
            <a:xfrm>
              <a:off x="2996406" y="2068777"/>
              <a:ext cx="2135187" cy="1281112"/>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txBox="1"/>
            <p:nvPr/>
          </p:nvSpPr>
          <p:spPr>
            <a:xfrm>
              <a:off x="3033928" y="2106299"/>
              <a:ext cx="2060143" cy="1206068"/>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Calibri"/>
                <a:buNone/>
              </a:pPr>
              <a:r>
                <a:rPr b="0" i="0" lang="de-DE" sz="2400" u="none" cap="none" strike="noStrike">
                  <a:solidFill>
                    <a:schemeClr val="lt1"/>
                  </a:solidFill>
                  <a:latin typeface="Calibri"/>
                  <a:ea typeface="Calibri"/>
                  <a:cs typeface="Calibri"/>
                  <a:sym typeface="Calibri"/>
                </a:rPr>
                <a:t>Model Building</a:t>
              </a:r>
              <a:endParaRPr b="0" i="0" sz="2400" u="none" cap="none" strike="noStrike">
                <a:solidFill>
                  <a:schemeClr val="lt1"/>
                </a:solidFill>
                <a:latin typeface="Calibri"/>
                <a:ea typeface="Calibri"/>
                <a:cs typeface="Calibri"/>
                <a:sym typeface="Calibri"/>
              </a:endParaRPr>
            </a:p>
          </p:txBody>
        </p:sp>
        <p:sp>
          <p:nvSpPr>
            <p:cNvPr id="156" name="Google Shape;156;p19"/>
            <p:cNvSpPr/>
            <p:nvPr/>
          </p:nvSpPr>
          <p:spPr>
            <a:xfrm>
              <a:off x="5345112" y="2444570"/>
              <a:ext cx="452659" cy="529526"/>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nvSpPr>
          <p:spPr>
            <a:xfrm>
              <a:off x="5345112" y="2550475"/>
              <a:ext cx="316861" cy="31771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900"/>
                <a:buFont typeface="Calibri"/>
                <a:buNone/>
              </a:pPr>
              <a:r>
                <a:t/>
              </a:r>
              <a:endParaRPr b="0" i="0" sz="1900" u="none" cap="none" strike="noStrike">
                <a:solidFill>
                  <a:schemeClr val="lt1"/>
                </a:solidFill>
                <a:latin typeface="Calibri"/>
                <a:ea typeface="Calibri"/>
                <a:cs typeface="Calibri"/>
                <a:sym typeface="Calibri"/>
              </a:endParaRPr>
            </a:p>
          </p:txBody>
        </p:sp>
        <p:sp>
          <p:nvSpPr>
            <p:cNvPr id="158" name="Google Shape;158;p19"/>
            <p:cNvSpPr/>
            <p:nvPr/>
          </p:nvSpPr>
          <p:spPr>
            <a:xfrm>
              <a:off x="5985668" y="2068777"/>
              <a:ext cx="2135187" cy="1281112"/>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txBox="1"/>
            <p:nvPr/>
          </p:nvSpPr>
          <p:spPr>
            <a:xfrm>
              <a:off x="6023190" y="2106299"/>
              <a:ext cx="2060143" cy="1206068"/>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Calibri"/>
                <a:buNone/>
              </a:pPr>
              <a:r>
                <a:rPr b="0" i="0" lang="de-DE" sz="2400" u="none" cap="none" strike="noStrike">
                  <a:solidFill>
                    <a:schemeClr val="lt1"/>
                  </a:solidFill>
                  <a:latin typeface="Calibri"/>
                  <a:ea typeface="Calibri"/>
                  <a:cs typeface="Calibri"/>
                  <a:sym typeface="Calibri"/>
                </a:rPr>
                <a:t>Assessment and Selection</a:t>
              </a:r>
              <a:endParaRPr b="0" i="0" sz="2400" u="none" cap="none" strike="noStrike">
                <a:solidFill>
                  <a:schemeClr val="lt1"/>
                </a:solidFill>
                <a:latin typeface="Calibri"/>
                <a:ea typeface="Calibri"/>
                <a:cs typeface="Calibri"/>
                <a:sym typeface="Calibri"/>
              </a:endParaRPr>
            </a:p>
          </p:txBody>
        </p:sp>
      </p:grpSp>
      <p:pic>
        <p:nvPicPr>
          <p:cNvPr id="160" name="Google Shape;160;p19"/>
          <p:cNvPicPr preferRelativeResize="0"/>
          <p:nvPr/>
        </p:nvPicPr>
        <p:blipFill rotWithShape="1">
          <a:blip r:embed="rId3">
            <a:alphaModFix/>
          </a:blip>
          <a:srcRect b="0" l="0" r="0" t="0"/>
          <a:stretch/>
        </p:blipFill>
        <p:spPr>
          <a:xfrm>
            <a:off x="8731549" y="2708338"/>
            <a:ext cx="3078574" cy="2937088"/>
          </a:xfrm>
          <a:prstGeom prst="rect">
            <a:avLst/>
          </a:prstGeom>
          <a:noFill/>
          <a:ln>
            <a:noFill/>
          </a:ln>
        </p:spPr>
      </p:pic>
      <p:sp>
        <p:nvSpPr>
          <p:cNvPr id="161" name="Google Shape;161;p19"/>
          <p:cNvSpPr txBox="1"/>
          <p:nvPr/>
        </p:nvSpPr>
        <p:spPr>
          <a:xfrm>
            <a:off x="9114183" y="6018143"/>
            <a:ext cx="16817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de-DE" sz="1800" u="none" cap="none" strike="noStrike">
                <a:solidFill>
                  <a:schemeClr val="dk1"/>
                </a:solidFill>
                <a:latin typeface="Calibri"/>
                <a:ea typeface="Calibri"/>
                <a:cs typeface="Calibri"/>
                <a:sym typeface="Calibri"/>
              </a:rPr>
              <a:t>Citation needed</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20"/>
          <p:cNvSpPr/>
          <p:nvPr/>
        </p:nvSpPr>
        <p:spPr>
          <a:xfrm>
            <a:off x="0" y="2"/>
            <a:ext cx="12192000" cy="68579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20"/>
          <p:cNvSpPr txBox="1"/>
          <p:nvPr>
            <p:ph type="title"/>
          </p:nvPr>
        </p:nvSpPr>
        <p:spPr>
          <a:xfrm>
            <a:off x="914402" y="4996329"/>
            <a:ext cx="10943421" cy="103598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alibri"/>
              <a:buNone/>
            </a:pPr>
            <a:r>
              <a:rPr b="1" lang="de-DE" sz="4000"/>
              <a:t>Tools</a:t>
            </a:r>
            <a:endParaRPr b="1" sz="4000"/>
          </a:p>
        </p:txBody>
      </p:sp>
      <p:sp>
        <p:nvSpPr>
          <p:cNvPr id="168" name="Google Shape;168;p20"/>
          <p:cNvSpPr txBox="1"/>
          <p:nvPr>
            <p:ph idx="1" type="body"/>
          </p:nvPr>
        </p:nvSpPr>
        <p:spPr>
          <a:xfrm>
            <a:off x="914402" y="457199"/>
            <a:ext cx="2777381" cy="4170641"/>
          </a:xfrm>
          <a:prstGeom prst="rect">
            <a:avLst/>
          </a:prstGeom>
          <a:noFill/>
          <a:ln>
            <a:noFill/>
          </a:ln>
        </p:spPr>
        <p:txBody>
          <a:bodyPr anchorCtr="0" anchor="b" bIns="45700" lIns="91425" spcFirstLastPara="1" rIns="91425" wrap="square" tIns="45700">
            <a:normAutofit/>
          </a:bodyPr>
          <a:lstStyle/>
          <a:p>
            <a:pPr indent="-228600" lvl="0" marL="228600" rtl="0" algn="r">
              <a:lnSpc>
                <a:spcPct val="90000"/>
              </a:lnSpc>
              <a:spcBef>
                <a:spcPts val="0"/>
              </a:spcBef>
              <a:spcAft>
                <a:spcPts val="0"/>
              </a:spcAft>
              <a:buClr>
                <a:schemeClr val="dk1"/>
              </a:buClr>
              <a:buSzPts val="2000"/>
              <a:buChar char="•"/>
            </a:pPr>
            <a:r>
              <a:rPr lang="de-DE" sz="2000"/>
              <a:t>GitHub</a:t>
            </a:r>
            <a:endParaRPr/>
          </a:p>
          <a:p>
            <a:pPr indent="-228600" lvl="0" marL="228600" rtl="0" algn="r">
              <a:lnSpc>
                <a:spcPct val="90000"/>
              </a:lnSpc>
              <a:spcBef>
                <a:spcPts val="1000"/>
              </a:spcBef>
              <a:spcAft>
                <a:spcPts val="0"/>
              </a:spcAft>
              <a:buClr>
                <a:schemeClr val="dk1"/>
              </a:buClr>
              <a:buSzPts val="2000"/>
              <a:buChar char="•"/>
            </a:pPr>
            <a:r>
              <a:rPr lang="de-DE" sz="2000"/>
              <a:t>DeepNote vs Google Colab </a:t>
            </a:r>
            <a:endParaRPr/>
          </a:p>
          <a:p>
            <a:pPr indent="-228600" lvl="0" marL="228600" rtl="0" algn="r">
              <a:lnSpc>
                <a:spcPct val="90000"/>
              </a:lnSpc>
              <a:spcBef>
                <a:spcPts val="1000"/>
              </a:spcBef>
              <a:spcAft>
                <a:spcPts val="0"/>
              </a:spcAft>
              <a:buClr>
                <a:schemeClr val="dk1"/>
              </a:buClr>
              <a:buSzPts val="2000"/>
              <a:buChar char="•"/>
            </a:pPr>
            <a:r>
              <a:rPr lang="de-DE" sz="2000"/>
              <a:t>Should we stick to Pytorch?</a:t>
            </a:r>
            <a:endParaRPr/>
          </a:p>
          <a:p>
            <a:pPr indent="-101600" lvl="0" marL="228600" rtl="0" algn="r">
              <a:lnSpc>
                <a:spcPct val="90000"/>
              </a:lnSpc>
              <a:spcBef>
                <a:spcPts val="1000"/>
              </a:spcBef>
              <a:spcAft>
                <a:spcPts val="0"/>
              </a:spcAft>
              <a:buClr>
                <a:schemeClr val="dk1"/>
              </a:buClr>
              <a:buSzPts val="2000"/>
              <a:buNone/>
            </a:pPr>
            <a:r>
              <a:t/>
            </a:r>
            <a:endParaRPr sz="2000"/>
          </a:p>
        </p:txBody>
      </p:sp>
      <p:pic>
        <p:nvPicPr>
          <p:cNvPr id="169" name="Google Shape;169;p20"/>
          <p:cNvPicPr preferRelativeResize="0"/>
          <p:nvPr/>
        </p:nvPicPr>
        <p:blipFill rotWithShape="1">
          <a:blip r:embed="rId3">
            <a:alphaModFix/>
          </a:blip>
          <a:srcRect b="2" l="0" r="3" t="9907"/>
          <a:stretch/>
        </p:blipFill>
        <p:spPr>
          <a:xfrm>
            <a:off x="4038600" y="-431"/>
            <a:ext cx="7696201" cy="4628272"/>
          </a:xfrm>
          <a:prstGeom prst="rect">
            <a:avLst/>
          </a:prstGeom>
          <a:noFill/>
          <a:ln>
            <a:noFill/>
          </a:ln>
        </p:spPr>
      </p:pic>
      <p:sp>
        <p:nvSpPr>
          <p:cNvPr id="170" name="Google Shape;170;p20"/>
          <p:cNvSpPr/>
          <p:nvPr/>
        </p:nvSpPr>
        <p:spPr>
          <a:xfrm flipH="1" rot="10800000">
            <a:off x="0" y="6400799"/>
            <a:ext cx="12192000" cy="456773"/>
          </a:xfrm>
          <a:prstGeom prst="rect">
            <a:avLst/>
          </a:prstGeom>
          <a:gradFill>
            <a:gsLst>
              <a:gs pos="0">
                <a:schemeClr val="accent1"/>
              </a:gs>
              <a:gs pos="78000">
                <a:srgbClr val="000000"/>
              </a:gs>
              <a:gs pos="100000">
                <a:srgbClr val="000000"/>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20"/>
          <p:cNvSpPr/>
          <p:nvPr/>
        </p:nvSpPr>
        <p:spPr>
          <a:xfrm flipH="1">
            <a:off x="4038599" y="6400799"/>
            <a:ext cx="8153398" cy="456772"/>
          </a:xfrm>
          <a:prstGeom prst="rect">
            <a:avLst/>
          </a:prstGeom>
          <a:gradFill>
            <a:gsLst>
              <a:gs pos="0">
                <a:srgbClr val="000000">
                  <a:alpha val="62745"/>
                </a:srgbClr>
              </a:gs>
              <a:gs pos="100000">
                <a:srgbClr val="2F5496"/>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