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9E7B8-F3D5-4871-B422-D44D42534C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74A3B9B-2B28-45F4-B487-A3F94E95B0AC}">
      <dgm:prSet custT="1"/>
      <dgm:spPr/>
      <dgm:t>
        <a:bodyPr/>
        <a:lstStyle/>
        <a:p>
          <a:r>
            <a:rPr lang="en-US" sz="1600" b="0" i="0" kern="1200" dirty="0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The dataset is partially preprocessed (noise filters, fixed windows of 2.56 seconds (128 data points) with 50% overlap, splitting of accelerometer data into gravitational (total) and body motion components)</a:t>
          </a:r>
        </a:p>
      </dgm:t>
    </dgm:pt>
    <dgm:pt modelId="{57AFFC91-B6B9-4555-A73D-D5F41FA511DA}" type="parTrans" cxnId="{C387C64E-0FD8-4362-9DE4-FBEF17087EA6}">
      <dgm:prSet/>
      <dgm:spPr/>
      <dgm:t>
        <a:bodyPr/>
        <a:lstStyle/>
        <a:p>
          <a:endParaRPr lang="en-US"/>
        </a:p>
      </dgm:t>
    </dgm:pt>
    <dgm:pt modelId="{B350DCE3-784C-4208-A839-C4EB6BF50814}" type="sibTrans" cxnId="{C387C64E-0FD8-4362-9DE4-FBEF17087EA6}">
      <dgm:prSet/>
      <dgm:spPr/>
      <dgm:t>
        <a:bodyPr/>
        <a:lstStyle/>
        <a:p>
          <a:endParaRPr lang="en-US"/>
        </a:p>
      </dgm:t>
    </dgm:pt>
    <dgm:pt modelId="{A9D51BC5-1D35-414F-A72A-A0FDD9BD904F}">
      <dgm:prSet/>
      <dgm:spPr/>
      <dgm:t>
        <a:bodyPr/>
        <a:lstStyle/>
        <a:p>
          <a:r>
            <a:rPr lang="en-US" b="0" i="0" dirty="0"/>
            <a:t>Split into train (70%) and test (30%) </a:t>
          </a:r>
          <a:r>
            <a:rPr lang="en-US" b="0" i="0" dirty="0">
              <a:sym typeface="Wingdings" panose="05000000000000000000" pitchFamily="2" charset="2"/>
            </a:rPr>
            <a:t></a:t>
          </a:r>
          <a:r>
            <a:rPr lang="en-US" b="0" i="0" dirty="0"/>
            <a:t> 21 subjects for train and nine for test.</a:t>
          </a:r>
          <a:endParaRPr lang="en-US" dirty="0"/>
        </a:p>
      </dgm:t>
    </dgm:pt>
    <dgm:pt modelId="{A4040F28-5D20-4D25-A456-9C5120557F2D}" type="parTrans" cxnId="{B44E4B6B-CF26-472F-8EE2-FB93C84D37CE}">
      <dgm:prSet/>
      <dgm:spPr/>
      <dgm:t>
        <a:bodyPr/>
        <a:lstStyle/>
        <a:p>
          <a:endParaRPr lang="en-US"/>
        </a:p>
      </dgm:t>
    </dgm:pt>
    <dgm:pt modelId="{2ADC7C53-826F-47E7-BBAA-62B07927493A}" type="sibTrans" cxnId="{B44E4B6B-CF26-472F-8EE2-FB93C84D37CE}">
      <dgm:prSet/>
      <dgm:spPr/>
      <dgm:t>
        <a:bodyPr/>
        <a:lstStyle/>
        <a:p>
          <a:endParaRPr lang="en-US"/>
        </a:p>
      </dgm:t>
    </dgm:pt>
    <dgm:pt modelId="{D7F88A80-498E-4170-9CAF-9DBCD26A6CBF}" type="pres">
      <dgm:prSet presAssocID="{0929E7B8-F3D5-4871-B422-D44D42534CA2}" presName="root" presStyleCnt="0">
        <dgm:presLayoutVars>
          <dgm:dir/>
          <dgm:resizeHandles val="exact"/>
        </dgm:presLayoutVars>
      </dgm:prSet>
      <dgm:spPr/>
    </dgm:pt>
    <dgm:pt modelId="{749BA81E-248A-42C7-BACB-4BD8DAB9CDAC}" type="pres">
      <dgm:prSet presAssocID="{0929E7B8-F3D5-4871-B422-D44D42534CA2}" presName="container" presStyleCnt="0">
        <dgm:presLayoutVars>
          <dgm:dir/>
          <dgm:resizeHandles val="exact"/>
        </dgm:presLayoutVars>
      </dgm:prSet>
      <dgm:spPr/>
    </dgm:pt>
    <dgm:pt modelId="{C678EA4A-00E3-4F60-8FB9-7A4040A740DF}" type="pres">
      <dgm:prSet presAssocID="{074A3B9B-2B28-45F4-B487-A3F94E95B0AC}" presName="compNode" presStyleCnt="0"/>
      <dgm:spPr/>
    </dgm:pt>
    <dgm:pt modelId="{A8F31C2E-8B0E-43AF-8980-0585AF7C0BBA}" type="pres">
      <dgm:prSet presAssocID="{074A3B9B-2B28-45F4-B487-A3F94E95B0AC}" presName="iconBgRect" presStyleLbl="bgShp" presStyleIdx="0" presStyleCnt="2"/>
      <dgm:spPr>
        <a:xfrm>
          <a:off x="282221" y="1410409"/>
          <a:ext cx="1371985" cy="1371985"/>
        </a:xfrm>
        <a:prstGeom prst="ellipse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02E20DD-BC7E-4C47-A1D6-21603B373B91}" type="pres">
      <dgm:prSet presAssocID="{074A3B9B-2B28-45F4-B487-A3F94E95B0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0DA78A1-DD87-4956-AA29-B003336D2368}" type="pres">
      <dgm:prSet presAssocID="{074A3B9B-2B28-45F4-B487-A3F94E95B0AC}" presName="spaceRect" presStyleCnt="0"/>
      <dgm:spPr/>
    </dgm:pt>
    <dgm:pt modelId="{55D9948E-B73F-4934-91EE-6FB0AB69135F}" type="pres">
      <dgm:prSet presAssocID="{074A3B9B-2B28-45F4-B487-A3F94E95B0AC}" presName="textRect" presStyleLbl="revTx" presStyleIdx="0" presStyleCnt="2">
        <dgm:presLayoutVars>
          <dgm:chMax val="1"/>
          <dgm:chPref val="1"/>
        </dgm:presLayoutVars>
      </dgm:prSet>
      <dgm:spPr/>
    </dgm:pt>
    <dgm:pt modelId="{67E20A31-F95B-4E04-9934-2F4DD94DCA04}" type="pres">
      <dgm:prSet presAssocID="{B350DCE3-784C-4208-A839-C4EB6BF50814}" presName="sibTrans" presStyleLbl="sibTrans2D1" presStyleIdx="0" presStyleCnt="0"/>
      <dgm:spPr/>
    </dgm:pt>
    <dgm:pt modelId="{C351C1B4-52C1-408E-B02A-26504F44EF87}" type="pres">
      <dgm:prSet presAssocID="{A9D51BC5-1D35-414F-A72A-A0FDD9BD904F}" presName="compNode" presStyleCnt="0"/>
      <dgm:spPr/>
    </dgm:pt>
    <dgm:pt modelId="{264B9D38-D16F-447A-8CCD-45DBF71FB25D}" type="pres">
      <dgm:prSet presAssocID="{A9D51BC5-1D35-414F-A72A-A0FDD9BD904F}" presName="iconBgRect" presStyleLbl="bgShp" presStyleIdx="1" presStyleCnt="2"/>
      <dgm:spPr/>
    </dgm:pt>
    <dgm:pt modelId="{CF66061F-3BD5-40B7-BA55-3470C67C9F57}" type="pres">
      <dgm:prSet presAssocID="{A9D51BC5-1D35-414F-A72A-A0FDD9BD9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zwerk Silhouette"/>
        </a:ext>
      </dgm:extLst>
    </dgm:pt>
    <dgm:pt modelId="{4B991989-910B-43F9-885E-8E69C4165D40}" type="pres">
      <dgm:prSet presAssocID="{A9D51BC5-1D35-414F-A72A-A0FDD9BD904F}" presName="spaceRect" presStyleCnt="0"/>
      <dgm:spPr/>
    </dgm:pt>
    <dgm:pt modelId="{96F83A32-C0D8-4E51-A505-5BF230F23A01}" type="pres">
      <dgm:prSet presAssocID="{A9D51BC5-1D35-414F-A72A-A0FDD9BD90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A03935-BC20-496D-BDB2-30E8213FB24E}" type="presOf" srcId="{0929E7B8-F3D5-4871-B422-D44D42534CA2}" destId="{D7F88A80-498E-4170-9CAF-9DBCD26A6CBF}" srcOrd="0" destOrd="0" presId="urn:microsoft.com/office/officeart/2018/2/layout/IconCircleList"/>
    <dgm:cxn modelId="{C24A7E40-A3E1-4E5C-B5C0-1FA586E6B9E0}" type="presOf" srcId="{A9D51BC5-1D35-414F-A72A-A0FDD9BD904F}" destId="{96F83A32-C0D8-4E51-A505-5BF230F23A01}" srcOrd="0" destOrd="0" presId="urn:microsoft.com/office/officeart/2018/2/layout/IconCircleList"/>
    <dgm:cxn modelId="{B44E4B6B-CF26-472F-8EE2-FB93C84D37CE}" srcId="{0929E7B8-F3D5-4871-B422-D44D42534CA2}" destId="{A9D51BC5-1D35-414F-A72A-A0FDD9BD904F}" srcOrd="1" destOrd="0" parTransId="{A4040F28-5D20-4D25-A456-9C5120557F2D}" sibTransId="{2ADC7C53-826F-47E7-BBAA-62B07927493A}"/>
    <dgm:cxn modelId="{C387C64E-0FD8-4362-9DE4-FBEF17087EA6}" srcId="{0929E7B8-F3D5-4871-B422-D44D42534CA2}" destId="{074A3B9B-2B28-45F4-B487-A3F94E95B0AC}" srcOrd="0" destOrd="0" parTransId="{57AFFC91-B6B9-4555-A73D-D5F41FA511DA}" sibTransId="{B350DCE3-784C-4208-A839-C4EB6BF50814}"/>
    <dgm:cxn modelId="{CD73CCA0-8B3F-4DD2-8952-CFEFBD1C3F3F}" type="presOf" srcId="{B350DCE3-784C-4208-A839-C4EB6BF50814}" destId="{67E20A31-F95B-4E04-9934-2F4DD94DCA04}" srcOrd="0" destOrd="0" presId="urn:microsoft.com/office/officeart/2018/2/layout/IconCircleList"/>
    <dgm:cxn modelId="{2D3C79CF-BBDC-47AC-A3A8-4B48F7DD50DA}" type="presOf" srcId="{074A3B9B-2B28-45F4-B487-A3F94E95B0AC}" destId="{55D9948E-B73F-4934-91EE-6FB0AB69135F}" srcOrd="0" destOrd="0" presId="urn:microsoft.com/office/officeart/2018/2/layout/IconCircleList"/>
    <dgm:cxn modelId="{21FB25CC-EE30-47D2-8403-CE79387200EB}" type="presParOf" srcId="{D7F88A80-498E-4170-9CAF-9DBCD26A6CBF}" destId="{749BA81E-248A-42C7-BACB-4BD8DAB9CDAC}" srcOrd="0" destOrd="0" presId="urn:microsoft.com/office/officeart/2018/2/layout/IconCircleList"/>
    <dgm:cxn modelId="{62567566-17D7-451A-BC2C-C7D7E393A008}" type="presParOf" srcId="{749BA81E-248A-42C7-BACB-4BD8DAB9CDAC}" destId="{C678EA4A-00E3-4F60-8FB9-7A4040A740DF}" srcOrd="0" destOrd="0" presId="urn:microsoft.com/office/officeart/2018/2/layout/IconCircleList"/>
    <dgm:cxn modelId="{D6A43BAE-F4CF-4BB4-A78B-F033F8DDA0EE}" type="presParOf" srcId="{C678EA4A-00E3-4F60-8FB9-7A4040A740DF}" destId="{A8F31C2E-8B0E-43AF-8980-0585AF7C0BBA}" srcOrd="0" destOrd="0" presId="urn:microsoft.com/office/officeart/2018/2/layout/IconCircleList"/>
    <dgm:cxn modelId="{B94E9106-1612-42BC-83A8-E4D095BE7E26}" type="presParOf" srcId="{C678EA4A-00E3-4F60-8FB9-7A4040A740DF}" destId="{802E20DD-BC7E-4C47-A1D6-21603B373B91}" srcOrd="1" destOrd="0" presId="urn:microsoft.com/office/officeart/2018/2/layout/IconCircleList"/>
    <dgm:cxn modelId="{2773B2D8-94A3-4674-BA16-9DDAE1A342AA}" type="presParOf" srcId="{C678EA4A-00E3-4F60-8FB9-7A4040A740DF}" destId="{70DA78A1-DD87-4956-AA29-B003336D2368}" srcOrd="2" destOrd="0" presId="urn:microsoft.com/office/officeart/2018/2/layout/IconCircleList"/>
    <dgm:cxn modelId="{654BB6FF-522B-438F-AE0A-177B7BE899ED}" type="presParOf" srcId="{C678EA4A-00E3-4F60-8FB9-7A4040A740DF}" destId="{55D9948E-B73F-4934-91EE-6FB0AB69135F}" srcOrd="3" destOrd="0" presId="urn:microsoft.com/office/officeart/2018/2/layout/IconCircleList"/>
    <dgm:cxn modelId="{A9888304-1EF4-4998-8DEC-68A21619EC6C}" type="presParOf" srcId="{749BA81E-248A-42C7-BACB-4BD8DAB9CDAC}" destId="{67E20A31-F95B-4E04-9934-2F4DD94DCA04}" srcOrd="1" destOrd="0" presId="urn:microsoft.com/office/officeart/2018/2/layout/IconCircleList"/>
    <dgm:cxn modelId="{BB5D843F-7BAA-4161-8DA4-BEC84FD397B4}" type="presParOf" srcId="{749BA81E-248A-42C7-BACB-4BD8DAB9CDAC}" destId="{C351C1B4-52C1-408E-B02A-26504F44EF87}" srcOrd="2" destOrd="0" presId="urn:microsoft.com/office/officeart/2018/2/layout/IconCircleList"/>
    <dgm:cxn modelId="{C7794A7D-618C-4E08-89DA-D00ACCDFBED2}" type="presParOf" srcId="{C351C1B4-52C1-408E-B02A-26504F44EF87}" destId="{264B9D38-D16F-447A-8CCD-45DBF71FB25D}" srcOrd="0" destOrd="0" presId="urn:microsoft.com/office/officeart/2018/2/layout/IconCircleList"/>
    <dgm:cxn modelId="{6A86FD07-03E1-496D-9120-A0228835BC91}" type="presParOf" srcId="{C351C1B4-52C1-408E-B02A-26504F44EF87}" destId="{CF66061F-3BD5-40B7-BA55-3470C67C9F57}" srcOrd="1" destOrd="0" presId="urn:microsoft.com/office/officeart/2018/2/layout/IconCircleList"/>
    <dgm:cxn modelId="{2EC9E151-BD3C-4988-984A-586CDA8BAAFB}" type="presParOf" srcId="{C351C1B4-52C1-408E-B02A-26504F44EF87}" destId="{4B991989-910B-43F9-885E-8E69C4165D40}" srcOrd="2" destOrd="0" presId="urn:microsoft.com/office/officeart/2018/2/layout/IconCircleList"/>
    <dgm:cxn modelId="{DEA8E2C8-BE63-4E5A-8BF9-D703CF65E7FA}" type="presParOf" srcId="{C351C1B4-52C1-408E-B02A-26504F44EF87}" destId="{96F83A32-C0D8-4E51-A505-5BF230F23A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92493-5A66-4227-B6EC-C76931D890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3C3E06-DD5A-40E2-97C7-51F64A4431E1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Loading</a:t>
          </a:r>
          <a:endParaRPr lang="en-DE" dirty="0"/>
        </a:p>
      </dgm:t>
    </dgm:pt>
    <dgm:pt modelId="{D1ABB28B-4D53-4C24-8FF6-E044B6176678}" type="parTrans" cxnId="{E255A5EB-3557-4682-8A71-6F08235DE8D2}">
      <dgm:prSet/>
      <dgm:spPr/>
      <dgm:t>
        <a:bodyPr/>
        <a:lstStyle/>
        <a:p>
          <a:endParaRPr lang="en-DE"/>
        </a:p>
      </dgm:t>
    </dgm:pt>
    <dgm:pt modelId="{F929B12D-B7C8-4123-A7A6-4FA1F3B778B2}" type="sibTrans" cxnId="{E255A5EB-3557-4682-8A71-6F08235DE8D2}">
      <dgm:prSet/>
      <dgm:spPr/>
      <dgm:t>
        <a:bodyPr/>
        <a:lstStyle/>
        <a:p>
          <a:endParaRPr lang="en-DE"/>
        </a:p>
      </dgm:t>
    </dgm:pt>
    <dgm:pt modelId="{EC31D9B2-8E0A-410C-AFDB-E9F01A1DA2DE}">
      <dgm:prSet phldrT="[Text]"/>
      <dgm:spPr/>
      <dgm:t>
        <a:bodyPr/>
        <a:lstStyle/>
        <a:p>
          <a:r>
            <a:rPr lang="de-DE" dirty="0"/>
            <a:t>Model Building</a:t>
          </a:r>
          <a:endParaRPr lang="en-DE" dirty="0"/>
        </a:p>
      </dgm:t>
    </dgm:pt>
    <dgm:pt modelId="{A632A5A8-140A-4669-B14D-662BD025AC45}" type="parTrans" cxnId="{445AA8B7-62DA-4BCF-9530-7DE4881B6616}">
      <dgm:prSet/>
      <dgm:spPr/>
      <dgm:t>
        <a:bodyPr/>
        <a:lstStyle/>
        <a:p>
          <a:endParaRPr lang="en-DE"/>
        </a:p>
      </dgm:t>
    </dgm:pt>
    <dgm:pt modelId="{E59373FE-770F-4983-9D98-53E2FD307585}" type="sibTrans" cxnId="{445AA8B7-62DA-4BCF-9530-7DE4881B6616}">
      <dgm:prSet/>
      <dgm:spPr/>
      <dgm:t>
        <a:bodyPr/>
        <a:lstStyle/>
        <a:p>
          <a:endParaRPr lang="en-DE"/>
        </a:p>
      </dgm:t>
    </dgm:pt>
    <dgm:pt modelId="{C60B017A-F24C-4A36-BCE8-F36D98010CBA}">
      <dgm:prSet phldrT="[Text]"/>
      <dgm:spPr/>
      <dgm:t>
        <a:bodyPr/>
        <a:lstStyle/>
        <a:p>
          <a:r>
            <a:rPr lang="de-DE" dirty="0"/>
            <a:t>Assessment and </a:t>
          </a:r>
          <a:r>
            <a:rPr lang="de-DE" dirty="0" err="1"/>
            <a:t>Selection</a:t>
          </a:r>
          <a:endParaRPr lang="en-DE" dirty="0"/>
        </a:p>
      </dgm:t>
    </dgm:pt>
    <dgm:pt modelId="{A2EB5D60-1AF1-44B2-8038-4E14218B8D77}" type="parTrans" cxnId="{B4C35FC0-2408-4CCB-8E19-7A2223D0D022}">
      <dgm:prSet/>
      <dgm:spPr/>
      <dgm:t>
        <a:bodyPr/>
        <a:lstStyle/>
        <a:p>
          <a:endParaRPr lang="en-DE"/>
        </a:p>
      </dgm:t>
    </dgm:pt>
    <dgm:pt modelId="{589600B0-38FC-4272-8571-DAFC87F366C7}" type="sibTrans" cxnId="{B4C35FC0-2408-4CCB-8E19-7A2223D0D022}">
      <dgm:prSet/>
      <dgm:spPr/>
      <dgm:t>
        <a:bodyPr/>
        <a:lstStyle/>
        <a:p>
          <a:endParaRPr lang="en-DE"/>
        </a:p>
      </dgm:t>
    </dgm:pt>
    <dgm:pt modelId="{4A432EB8-DCCD-4094-A7FA-FB1D5499A486}">
      <dgm:prSet phldrT="[Text]"/>
      <dgm:spPr/>
      <dgm:t>
        <a:bodyPr/>
        <a:lstStyle/>
        <a:p>
          <a:r>
            <a:rPr lang="de-DE" dirty="0"/>
            <a:t>Further Processing</a:t>
          </a:r>
          <a:endParaRPr lang="en-DE" dirty="0"/>
        </a:p>
      </dgm:t>
    </dgm:pt>
    <dgm:pt modelId="{05F0F414-3823-4AEE-A6AF-7E716E708861}" type="parTrans" cxnId="{37287861-990B-4E4F-AE82-CFDA1D8A3416}">
      <dgm:prSet/>
      <dgm:spPr/>
      <dgm:t>
        <a:bodyPr/>
        <a:lstStyle/>
        <a:p>
          <a:endParaRPr lang="de-DE"/>
        </a:p>
      </dgm:t>
    </dgm:pt>
    <dgm:pt modelId="{8FC96389-43B4-473D-82FE-15CC5F3BB067}" type="sibTrans" cxnId="{37287861-990B-4E4F-AE82-CFDA1D8A3416}">
      <dgm:prSet/>
      <dgm:spPr/>
      <dgm:t>
        <a:bodyPr/>
        <a:lstStyle/>
        <a:p>
          <a:endParaRPr lang="de-DE"/>
        </a:p>
      </dgm:t>
    </dgm:pt>
    <dgm:pt modelId="{BA98CE0A-E0FC-4F0E-94C6-C0E7A63A76B2}" type="pres">
      <dgm:prSet presAssocID="{52D92493-5A66-4227-B6EC-C76931D890FD}" presName="Name0" presStyleCnt="0">
        <dgm:presLayoutVars>
          <dgm:dir/>
          <dgm:resizeHandles val="exact"/>
        </dgm:presLayoutVars>
      </dgm:prSet>
      <dgm:spPr/>
    </dgm:pt>
    <dgm:pt modelId="{B8C07A98-8AA7-4EDA-94CB-5DBA86BC3982}" type="pres">
      <dgm:prSet presAssocID="{C43C3E06-DD5A-40E2-97C7-51F64A4431E1}" presName="node" presStyleLbl="node1" presStyleIdx="0" presStyleCnt="4">
        <dgm:presLayoutVars>
          <dgm:bulletEnabled val="1"/>
        </dgm:presLayoutVars>
      </dgm:prSet>
      <dgm:spPr/>
    </dgm:pt>
    <dgm:pt modelId="{881EF8A6-37A1-4A95-97D8-EC58536FFB09}" type="pres">
      <dgm:prSet presAssocID="{F929B12D-B7C8-4123-A7A6-4FA1F3B778B2}" presName="sibTrans" presStyleLbl="sibTrans2D1" presStyleIdx="0" presStyleCnt="3"/>
      <dgm:spPr/>
    </dgm:pt>
    <dgm:pt modelId="{40C1FDB6-C8A1-42CB-9CE5-94D270BE3575}" type="pres">
      <dgm:prSet presAssocID="{F929B12D-B7C8-4123-A7A6-4FA1F3B778B2}" presName="connectorText" presStyleLbl="sibTrans2D1" presStyleIdx="0" presStyleCnt="3"/>
      <dgm:spPr/>
    </dgm:pt>
    <dgm:pt modelId="{5CD4EDD7-BFC5-464E-9DDB-C2116C78300F}" type="pres">
      <dgm:prSet presAssocID="{4A432EB8-DCCD-4094-A7FA-FB1D5499A486}" presName="node" presStyleLbl="node1" presStyleIdx="1" presStyleCnt="4">
        <dgm:presLayoutVars>
          <dgm:bulletEnabled val="1"/>
        </dgm:presLayoutVars>
      </dgm:prSet>
      <dgm:spPr/>
    </dgm:pt>
    <dgm:pt modelId="{3BF82D0F-3F2D-4985-8C5E-9151EA7983B3}" type="pres">
      <dgm:prSet presAssocID="{8FC96389-43B4-473D-82FE-15CC5F3BB067}" presName="sibTrans" presStyleLbl="sibTrans2D1" presStyleIdx="1" presStyleCnt="3"/>
      <dgm:spPr/>
    </dgm:pt>
    <dgm:pt modelId="{35F5A997-8090-4159-9763-6D40BAE44856}" type="pres">
      <dgm:prSet presAssocID="{8FC96389-43B4-473D-82FE-15CC5F3BB067}" presName="connectorText" presStyleLbl="sibTrans2D1" presStyleIdx="1" presStyleCnt="3"/>
      <dgm:spPr/>
    </dgm:pt>
    <dgm:pt modelId="{E3D3031B-BA2F-4403-A01C-2F7584D32950}" type="pres">
      <dgm:prSet presAssocID="{EC31D9B2-8E0A-410C-AFDB-E9F01A1DA2DE}" presName="node" presStyleLbl="node1" presStyleIdx="2" presStyleCnt="4">
        <dgm:presLayoutVars>
          <dgm:bulletEnabled val="1"/>
        </dgm:presLayoutVars>
      </dgm:prSet>
      <dgm:spPr/>
    </dgm:pt>
    <dgm:pt modelId="{5D6EBE89-F19D-4086-9F78-26AE80CFE80C}" type="pres">
      <dgm:prSet presAssocID="{E59373FE-770F-4983-9D98-53E2FD307585}" presName="sibTrans" presStyleLbl="sibTrans2D1" presStyleIdx="2" presStyleCnt="3"/>
      <dgm:spPr/>
    </dgm:pt>
    <dgm:pt modelId="{F787F62C-B245-4B9E-BC9B-74F25987B35E}" type="pres">
      <dgm:prSet presAssocID="{E59373FE-770F-4983-9D98-53E2FD307585}" presName="connectorText" presStyleLbl="sibTrans2D1" presStyleIdx="2" presStyleCnt="3"/>
      <dgm:spPr/>
    </dgm:pt>
    <dgm:pt modelId="{70D5B9AA-1EE5-4D74-AA06-48BAEEFB03DC}" type="pres">
      <dgm:prSet presAssocID="{C60B017A-F24C-4A36-BCE8-F36D98010CBA}" presName="node" presStyleLbl="node1" presStyleIdx="3" presStyleCnt="4">
        <dgm:presLayoutVars>
          <dgm:bulletEnabled val="1"/>
        </dgm:presLayoutVars>
      </dgm:prSet>
      <dgm:spPr/>
    </dgm:pt>
  </dgm:ptLst>
  <dgm:cxnLst>
    <dgm:cxn modelId="{477F1C11-2E53-4660-B76D-B5EDDD1B057F}" type="presOf" srcId="{8FC96389-43B4-473D-82FE-15CC5F3BB067}" destId="{35F5A997-8090-4159-9763-6D40BAE44856}" srcOrd="1" destOrd="0" presId="urn:microsoft.com/office/officeart/2005/8/layout/process1"/>
    <dgm:cxn modelId="{0463E239-3D25-4D26-9D34-E509914010C9}" type="presOf" srcId="{8FC96389-43B4-473D-82FE-15CC5F3BB067}" destId="{3BF82D0F-3F2D-4985-8C5E-9151EA7983B3}" srcOrd="0" destOrd="0" presId="urn:microsoft.com/office/officeart/2005/8/layout/process1"/>
    <dgm:cxn modelId="{7CE67E3A-4AA9-4E24-A700-C910C1BD69B9}" type="presOf" srcId="{C43C3E06-DD5A-40E2-97C7-51F64A4431E1}" destId="{B8C07A98-8AA7-4EDA-94CB-5DBA86BC3982}" srcOrd="0" destOrd="0" presId="urn:microsoft.com/office/officeart/2005/8/layout/process1"/>
    <dgm:cxn modelId="{2931073F-3C76-4A6E-BCED-74B720D82626}" type="presOf" srcId="{4A432EB8-DCCD-4094-A7FA-FB1D5499A486}" destId="{5CD4EDD7-BFC5-464E-9DDB-C2116C78300F}" srcOrd="0" destOrd="0" presId="urn:microsoft.com/office/officeart/2005/8/layout/process1"/>
    <dgm:cxn modelId="{37287861-990B-4E4F-AE82-CFDA1D8A3416}" srcId="{52D92493-5A66-4227-B6EC-C76931D890FD}" destId="{4A432EB8-DCCD-4094-A7FA-FB1D5499A486}" srcOrd="1" destOrd="0" parTransId="{05F0F414-3823-4AEE-A6AF-7E716E708861}" sibTransId="{8FC96389-43B4-473D-82FE-15CC5F3BB067}"/>
    <dgm:cxn modelId="{8D64B041-543C-45D4-ABE3-709295A1F9E4}" type="presOf" srcId="{52D92493-5A66-4227-B6EC-C76931D890FD}" destId="{BA98CE0A-E0FC-4F0E-94C6-C0E7A63A76B2}" srcOrd="0" destOrd="0" presId="urn:microsoft.com/office/officeart/2005/8/layout/process1"/>
    <dgm:cxn modelId="{C448D34F-D1F3-4998-A3AF-A2477962F5F8}" type="presOf" srcId="{C60B017A-F24C-4A36-BCE8-F36D98010CBA}" destId="{70D5B9AA-1EE5-4D74-AA06-48BAEEFB03DC}" srcOrd="0" destOrd="0" presId="urn:microsoft.com/office/officeart/2005/8/layout/process1"/>
    <dgm:cxn modelId="{4A93B376-A34B-43F1-A2B4-4AC152DC97D7}" type="presOf" srcId="{EC31D9B2-8E0A-410C-AFDB-E9F01A1DA2DE}" destId="{E3D3031B-BA2F-4403-A01C-2F7584D32950}" srcOrd="0" destOrd="0" presId="urn:microsoft.com/office/officeart/2005/8/layout/process1"/>
    <dgm:cxn modelId="{72D9C591-2496-435D-84E2-ECB088E30B20}" type="presOf" srcId="{E59373FE-770F-4983-9D98-53E2FD307585}" destId="{5D6EBE89-F19D-4086-9F78-26AE80CFE80C}" srcOrd="0" destOrd="0" presId="urn:microsoft.com/office/officeart/2005/8/layout/process1"/>
    <dgm:cxn modelId="{445AA8B7-62DA-4BCF-9530-7DE4881B6616}" srcId="{52D92493-5A66-4227-B6EC-C76931D890FD}" destId="{EC31D9B2-8E0A-410C-AFDB-E9F01A1DA2DE}" srcOrd="2" destOrd="0" parTransId="{A632A5A8-140A-4669-B14D-662BD025AC45}" sibTransId="{E59373FE-770F-4983-9D98-53E2FD307585}"/>
    <dgm:cxn modelId="{B4C35FC0-2408-4CCB-8E19-7A2223D0D022}" srcId="{52D92493-5A66-4227-B6EC-C76931D890FD}" destId="{C60B017A-F24C-4A36-BCE8-F36D98010CBA}" srcOrd="3" destOrd="0" parTransId="{A2EB5D60-1AF1-44B2-8038-4E14218B8D77}" sibTransId="{589600B0-38FC-4272-8571-DAFC87F366C7}"/>
    <dgm:cxn modelId="{3F0E7BC5-BFB4-4EA9-9CB8-65D40E2A112D}" type="presOf" srcId="{F929B12D-B7C8-4123-A7A6-4FA1F3B778B2}" destId="{881EF8A6-37A1-4A95-97D8-EC58536FFB09}" srcOrd="0" destOrd="0" presId="urn:microsoft.com/office/officeart/2005/8/layout/process1"/>
    <dgm:cxn modelId="{E255A5EB-3557-4682-8A71-6F08235DE8D2}" srcId="{52D92493-5A66-4227-B6EC-C76931D890FD}" destId="{C43C3E06-DD5A-40E2-97C7-51F64A4431E1}" srcOrd="0" destOrd="0" parTransId="{D1ABB28B-4D53-4C24-8FF6-E044B6176678}" sibTransId="{F929B12D-B7C8-4123-A7A6-4FA1F3B778B2}"/>
    <dgm:cxn modelId="{A4F115F2-1858-4122-8ED8-3289C320008C}" type="presOf" srcId="{F929B12D-B7C8-4123-A7A6-4FA1F3B778B2}" destId="{40C1FDB6-C8A1-42CB-9CE5-94D270BE3575}" srcOrd="1" destOrd="0" presId="urn:microsoft.com/office/officeart/2005/8/layout/process1"/>
    <dgm:cxn modelId="{3905E1FF-29B0-43FD-9935-42F2C4F4F370}" type="presOf" srcId="{E59373FE-770F-4983-9D98-53E2FD307585}" destId="{F787F62C-B245-4B9E-BC9B-74F25987B35E}" srcOrd="1" destOrd="0" presId="urn:microsoft.com/office/officeart/2005/8/layout/process1"/>
    <dgm:cxn modelId="{AD0A193F-5DFD-4B2B-A210-03720625D23D}" type="presParOf" srcId="{BA98CE0A-E0FC-4F0E-94C6-C0E7A63A76B2}" destId="{B8C07A98-8AA7-4EDA-94CB-5DBA86BC3982}" srcOrd="0" destOrd="0" presId="urn:microsoft.com/office/officeart/2005/8/layout/process1"/>
    <dgm:cxn modelId="{C98FA53A-7FF3-4D8E-8351-5A58DD99B652}" type="presParOf" srcId="{BA98CE0A-E0FC-4F0E-94C6-C0E7A63A76B2}" destId="{881EF8A6-37A1-4A95-97D8-EC58536FFB09}" srcOrd="1" destOrd="0" presId="urn:microsoft.com/office/officeart/2005/8/layout/process1"/>
    <dgm:cxn modelId="{E6E3BD05-0CB5-4601-80AA-E40997712479}" type="presParOf" srcId="{881EF8A6-37A1-4A95-97D8-EC58536FFB09}" destId="{40C1FDB6-C8A1-42CB-9CE5-94D270BE3575}" srcOrd="0" destOrd="0" presId="urn:microsoft.com/office/officeart/2005/8/layout/process1"/>
    <dgm:cxn modelId="{CAC9A5C7-9BFE-45DE-96BF-A89E765C3FA2}" type="presParOf" srcId="{BA98CE0A-E0FC-4F0E-94C6-C0E7A63A76B2}" destId="{5CD4EDD7-BFC5-464E-9DDB-C2116C78300F}" srcOrd="2" destOrd="0" presId="urn:microsoft.com/office/officeart/2005/8/layout/process1"/>
    <dgm:cxn modelId="{F191E904-CD8B-4380-AF13-8F6F52D19DDE}" type="presParOf" srcId="{BA98CE0A-E0FC-4F0E-94C6-C0E7A63A76B2}" destId="{3BF82D0F-3F2D-4985-8C5E-9151EA7983B3}" srcOrd="3" destOrd="0" presId="urn:microsoft.com/office/officeart/2005/8/layout/process1"/>
    <dgm:cxn modelId="{E3B937E3-FC27-4B41-8F77-BEB0154C0EA0}" type="presParOf" srcId="{3BF82D0F-3F2D-4985-8C5E-9151EA7983B3}" destId="{35F5A997-8090-4159-9763-6D40BAE44856}" srcOrd="0" destOrd="0" presId="urn:microsoft.com/office/officeart/2005/8/layout/process1"/>
    <dgm:cxn modelId="{A65A3342-28A3-4A23-A8A9-6AC8A65CA237}" type="presParOf" srcId="{BA98CE0A-E0FC-4F0E-94C6-C0E7A63A76B2}" destId="{E3D3031B-BA2F-4403-A01C-2F7584D32950}" srcOrd="4" destOrd="0" presId="urn:microsoft.com/office/officeart/2005/8/layout/process1"/>
    <dgm:cxn modelId="{7F0B1AA8-B5D1-4622-B822-3807C7A340F3}" type="presParOf" srcId="{BA98CE0A-E0FC-4F0E-94C6-C0E7A63A76B2}" destId="{5D6EBE89-F19D-4086-9F78-26AE80CFE80C}" srcOrd="5" destOrd="0" presId="urn:microsoft.com/office/officeart/2005/8/layout/process1"/>
    <dgm:cxn modelId="{02C37448-6F6B-4E2C-A225-4064E616E97A}" type="presParOf" srcId="{5D6EBE89-F19D-4086-9F78-26AE80CFE80C}" destId="{F787F62C-B245-4B9E-BC9B-74F25987B35E}" srcOrd="0" destOrd="0" presId="urn:microsoft.com/office/officeart/2005/8/layout/process1"/>
    <dgm:cxn modelId="{9AD227A9-B393-4F9D-90E2-A5F25E3ED2FC}" type="presParOf" srcId="{BA98CE0A-E0FC-4F0E-94C6-C0E7A63A76B2}" destId="{70D5B9AA-1EE5-4D74-AA06-48BAEEFB03D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1C2E-8B0E-43AF-8980-0585AF7C0BBA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20DD-BC7E-4C47-A1D6-21603B373B91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948E-B73F-4934-91EE-6FB0AB69135F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The dataset is partially preprocessed (noise filters, fixed windows of 2.56 seconds (128 data points) with 50% overlap, splitting of accelerometer data into gravitational (total) and body motion components)</a:t>
          </a:r>
        </a:p>
      </dsp:txBody>
      <dsp:txXfrm>
        <a:off x="1948202" y="1410409"/>
        <a:ext cx="3233964" cy="1371985"/>
      </dsp:txXfrm>
    </dsp:sp>
    <dsp:sp modelId="{264B9D38-D16F-447A-8CCD-45DBF71FB25D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6061F-3BD5-40B7-BA55-3470C67C9F57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83A32-C0D8-4E51-A505-5BF230F23A01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Split into train (70%) and test (30%) </a:t>
          </a:r>
          <a:r>
            <a:rPr lang="en-US" sz="2400" b="0" i="0" kern="1200" dirty="0">
              <a:sym typeface="Wingdings" panose="05000000000000000000" pitchFamily="2" charset="2"/>
            </a:rPr>
            <a:t></a:t>
          </a:r>
          <a:r>
            <a:rPr lang="en-US" sz="2400" b="0" i="0" kern="1200" dirty="0"/>
            <a:t> 21 subjects for train and nine for test.</a:t>
          </a:r>
          <a:endParaRPr lang="en-US" sz="2400" kern="1200" dirty="0"/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07A98-8AA7-4EDA-94CB-5DBA86BC398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 </a:t>
          </a:r>
          <a:r>
            <a:rPr lang="de-DE" sz="1900" kern="1200" dirty="0" err="1"/>
            <a:t>Loading</a:t>
          </a:r>
          <a:endParaRPr lang="en-DE" sz="1900" kern="1200" dirty="0"/>
        </a:p>
      </dsp:txBody>
      <dsp:txXfrm>
        <a:off x="31015" y="2268266"/>
        <a:ext cx="1506815" cy="882133"/>
      </dsp:txXfrm>
    </dsp:sp>
    <dsp:sp modelId="{881EF8A6-37A1-4A95-97D8-EC58536FFB09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/>
        </a:p>
      </dsp:txBody>
      <dsp:txXfrm>
        <a:off x="1721445" y="2593142"/>
        <a:ext cx="231757" cy="232382"/>
      </dsp:txXfrm>
    </dsp:sp>
    <dsp:sp modelId="{5CD4EDD7-BFC5-464E-9DDB-C2116C78300F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Further Processing</a:t>
          </a:r>
          <a:endParaRPr lang="en-DE" sz="1900" kern="1200" dirty="0"/>
        </a:p>
      </dsp:txBody>
      <dsp:txXfrm>
        <a:off x="2217400" y="2268266"/>
        <a:ext cx="1506815" cy="882133"/>
      </dsp:txXfrm>
    </dsp:sp>
    <dsp:sp modelId="{3BF82D0F-3F2D-4985-8C5E-9151EA7983B3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07829" y="2593142"/>
        <a:ext cx="231757" cy="232382"/>
      </dsp:txXfrm>
    </dsp:sp>
    <dsp:sp modelId="{E3D3031B-BA2F-4403-A01C-2F7584D3295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Model Building</a:t>
          </a:r>
          <a:endParaRPr lang="en-DE" sz="1900" kern="1200" dirty="0"/>
        </a:p>
      </dsp:txBody>
      <dsp:txXfrm>
        <a:off x="4403784" y="2268266"/>
        <a:ext cx="1506815" cy="882133"/>
      </dsp:txXfrm>
    </dsp:sp>
    <dsp:sp modelId="{5D6EBE89-F19D-4086-9F78-26AE80CFE80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/>
        </a:p>
      </dsp:txBody>
      <dsp:txXfrm>
        <a:off x="6094214" y="2593142"/>
        <a:ext cx="231757" cy="232382"/>
      </dsp:txXfrm>
    </dsp:sp>
    <dsp:sp modelId="{70D5B9AA-1EE5-4D74-AA06-48BAEEFB03D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Assessment and </a:t>
          </a:r>
          <a:r>
            <a:rPr lang="de-DE" sz="1900" kern="1200" dirty="0" err="1"/>
            <a:t>Selection</a:t>
          </a:r>
          <a:endParaRPr lang="en-DE" sz="1900" kern="1200" dirty="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C87B-BA26-4D2C-BB64-BCEB8E80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0428-1746-444E-9D44-E1FA8E08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5705-405C-4388-B923-24EAEEB3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6434-408D-4F68-AECA-9F468AEC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2438-4963-4B4E-8EDD-5A4C7A9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BDF5-1147-4D67-BEC2-AA412DC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BA306-83D4-4B12-9E0A-9F4D5591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789E-BA3F-4FA9-AD75-7ED591A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29B4-FFBC-4426-A59F-DB4F29D3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CDB4-91A0-491C-B984-FE3A8F8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0B8A7-0BE2-411F-BB83-942A72E8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16DE7-F4AB-4461-942F-C8E5F80E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E995-CC1D-4A21-8451-2B87C10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6506-4FAC-4E5E-96A9-07416D68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2B65-B257-4809-BBF1-110171C6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A04F-1164-4408-BDB6-B3456B1E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431E-A19E-414E-B865-D1D9B0B4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B6B0-B264-4E2E-A6D3-08F7C77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FF58-81FC-4A12-897F-8129A33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AC51-C7B2-4BBD-8208-FDCD6459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3331-B5B7-4CE7-AFAE-483A90F3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E93C-4CD4-4E5E-93BE-DC329AB4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0B72-CE1D-4DF6-BD74-AFC27B5A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74B7-BC93-4FAA-9E91-0C68733A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D50-D439-4B58-AD4B-0644B6C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321-C31D-4ACD-A61E-F325FDCD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596A-25DA-4416-B58F-7E67C362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637C2-C4D0-4C1D-9FF7-08F88ACA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DE244-B130-47E6-AA91-861DF55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CE66-F547-4398-8612-1B45C73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72A00-CA5D-448D-8234-EFF844F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F63-A767-4398-84B7-7700CE3D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EC93-3BD4-4DB7-90A4-BF1B41DF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3C89-8F53-4F3B-85B2-B90DEB80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9E00F-5C14-4F75-BABD-0A400651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6BB21-9011-40B8-A279-3A2CEE90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5A2A-2C23-42BF-A79B-D54082B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1B00A-2E1D-49AC-BCB7-0AFD92CB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63026-6890-4DBC-A8F6-9E39EDC6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4F9C-1C16-4741-A2D7-318FFB2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1C58-E43F-4A46-9595-D5B575C1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BC6A-DFB4-4DAB-B572-8CBC5E5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0E743-2FBC-4656-961E-04779723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8C34B-0EEA-41B3-A6DE-8BA095BE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B245-8F40-412A-8113-3FA57F0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38B5-9BE3-4C1A-91C7-BD4FAC9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C1B1-BDF0-4DD4-B538-833EBC5E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927-2258-41F3-AD9E-91EAD612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C1BF4-E2DC-44DA-99B8-9A8473345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D5A3-7515-4629-BB92-F7E15E9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683D5-DFD0-4EB8-B196-2CE8047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184E-0692-4F30-93A6-BCD9D411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EEEA-4D1C-45BB-854A-90B23C6B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31478-7BBF-42ED-9C2F-2A66DFB6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6572-D909-44CE-BCA2-98B6727C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A6F9-5143-4829-A9C9-C1CDF559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61D2-137A-4B23-8F5A-ED03952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917F-3C32-45FB-A58C-865A1581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74FA6-2274-47AA-9C2F-A0139CB0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A2CB-4132-426D-B2CC-2D1C4BD5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8AD4-D94C-41E7-B8BD-A97472A2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4EA3-6CC0-4DEA-B209-D7D1DED2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0B74-C2E5-4002-A0A6-622B526B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hyperlink" Target="https://upcommons.upc.edu/handle/2117/2089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C7157C4F-FB84-4B20-A050-AEC6B428A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37" b="346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F3D5EC-EF85-4149-9DC0-EC709A64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Executive Summary </a:t>
            </a:r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Data Summary 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09F2-3838-480D-9D5B-09568DD1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Prepared and made available by Davide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Helvetica Neue"/>
              </a:rPr>
              <a:t>Anguita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, et al. from the University of Genova, Italy and is described in full in their 2013 paper “</a:t>
            </a:r>
            <a:r>
              <a:rPr lang="en-US" sz="1600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A Public Domain Dataset for Human Activity Recognition Using Smartphones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.” </a:t>
            </a:r>
          </a:p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30 subjects aged between 19 and 48 years old</a:t>
            </a:r>
          </a:p>
          <a:p>
            <a:r>
              <a:rPr lang="en-US" sz="1600" dirty="0">
                <a:solidFill>
                  <a:srgbClr val="555555"/>
                </a:solidFill>
                <a:latin typeface="Helvetica Neue"/>
              </a:rPr>
              <a:t>P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erforming one of 6 standard activities while wearing a waist-mounted smartphone (Walking, Walking Upstairs, Walking Downstairs, Sitting</a:t>
            </a:r>
            <a:r>
              <a:rPr lang="en-US" sz="1600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Standing</a:t>
            </a:r>
            <a:r>
              <a:rPr lang="en-US" sz="1600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Laying)</a:t>
            </a:r>
          </a:p>
          <a:p>
            <a:r>
              <a:rPr lang="en-US" sz="1600" dirty="0">
                <a:solidFill>
                  <a:srgbClr val="555555"/>
                </a:solidFill>
                <a:latin typeface="Helvetica Neue"/>
              </a:rPr>
              <a:t>D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ata was labeled manually from recorded videos</a:t>
            </a:r>
          </a:p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Movement data recorded was the x, y, and z accelerometer data (linear acceleration) and gyroscopic data (angular velocity) from the waist-mounted Samsung Galaxy II - </a:t>
            </a:r>
            <a:r>
              <a:rPr lang="de-DE" sz="1600" b="0" i="0" dirty="0">
                <a:solidFill>
                  <a:srgbClr val="555555"/>
                </a:solidFill>
                <a:effectLst/>
                <a:latin typeface="Helvetica Neue"/>
              </a:rPr>
              <a:t>50 Hz </a:t>
            </a:r>
            <a:endParaRPr lang="en-DE" sz="1600" dirty="0"/>
          </a:p>
        </p:txBody>
      </p:sp>
      <p:pic>
        <p:nvPicPr>
          <p:cNvPr id="5" name="Grafik 4" descr="Schlafen Silhouette">
            <a:extLst>
              <a:ext uri="{FF2B5EF4-FFF2-40B4-BE49-F238E27FC236}">
                <a16:creationId xmlns:a16="http://schemas.microsoft.com/office/drawing/2014/main" id="{6D4AB9B0-D524-4982-A266-B2CD54ED2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7943" y="5455527"/>
            <a:ext cx="1255305" cy="1255305"/>
          </a:xfrm>
          <a:prstGeom prst="rect">
            <a:avLst/>
          </a:prstGeom>
        </p:spPr>
      </p:pic>
      <p:pic>
        <p:nvPicPr>
          <p:cNvPr id="7" name="Grafik 6" descr="Erdgeschoss Silhouette">
            <a:extLst>
              <a:ext uri="{FF2B5EF4-FFF2-40B4-BE49-F238E27FC236}">
                <a16:creationId xmlns:a16="http://schemas.microsoft.com/office/drawing/2014/main" id="{E2454244-2533-4065-90BB-9744088B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9328" y="5455527"/>
            <a:ext cx="1255305" cy="1255305"/>
          </a:xfrm>
          <a:prstGeom prst="rect">
            <a:avLst/>
          </a:prstGeom>
        </p:spPr>
      </p:pic>
      <p:pic>
        <p:nvPicPr>
          <p:cNvPr id="11" name="Grafik 10" descr="Oben Silhouette">
            <a:extLst>
              <a:ext uri="{FF2B5EF4-FFF2-40B4-BE49-F238E27FC236}">
                <a16:creationId xmlns:a16="http://schemas.microsoft.com/office/drawing/2014/main" id="{D800BF92-186E-49A5-9156-8CCC68244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9789" y="5455527"/>
            <a:ext cx="1255305" cy="1255305"/>
          </a:xfrm>
          <a:prstGeom prst="rect">
            <a:avLst/>
          </a:prstGeom>
        </p:spPr>
      </p:pic>
      <p:pic>
        <p:nvPicPr>
          <p:cNvPr id="15" name="Grafik 14" descr="Mann Silhouette">
            <a:extLst>
              <a:ext uri="{FF2B5EF4-FFF2-40B4-BE49-F238E27FC236}">
                <a16:creationId xmlns:a16="http://schemas.microsoft.com/office/drawing/2014/main" id="{30A36F35-E47E-44B4-85C8-951ECBAD4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8406" y="5455527"/>
            <a:ext cx="1255305" cy="1255305"/>
          </a:xfrm>
          <a:prstGeom prst="rect">
            <a:avLst/>
          </a:prstGeom>
        </p:spPr>
      </p:pic>
      <p:pic>
        <p:nvPicPr>
          <p:cNvPr id="18" name="Grafik 17" descr="Essende Person Silhouette">
            <a:extLst>
              <a:ext uri="{FF2B5EF4-FFF2-40B4-BE49-F238E27FC236}">
                <a16:creationId xmlns:a16="http://schemas.microsoft.com/office/drawing/2014/main" id="{FBBC0AD5-C452-4131-B796-2D3596D6C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8867" y="5455527"/>
            <a:ext cx="1255305" cy="1255305"/>
          </a:xfrm>
          <a:prstGeom prst="rect">
            <a:avLst/>
          </a:prstGeom>
        </p:spPr>
      </p:pic>
      <p:pic>
        <p:nvPicPr>
          <p:cNvPr id="20" name="Grafik 19" descr="Gehen Silhouette">
            <a:extLst>
              <a:ext uri="{FF2B5EF4-FFF2-40B4-BE49-F238E27FC236}">
                <a16:creationId xmlns:a16="http://schemas.microsoft.com/office/drawing/2014/main" id="{28DC30A2-4F04-4DB3-A163-6C6AD04D81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50" y="5455527"/>
            <a:ext cx="1255305" cy="12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Data Summary 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9B9B10A-B10F-4F9D-A79C-2E0423809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0375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8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Literature</a:t>
            </a:r>
            <a:endParaRPr lang="en-DE" sz="4000" dirty="0">
              <a:solidFill>
                <a:srgbClr val="FFFFFF"/>
              </a:solidFill>
            </a:endParaRPr>
          </a:p>
        </p:txBody>
      </p:sp>
      <p:pic>
        <p:nvPicPr>
          <p:cNvPr id="11" name="Grafik 1">
            <a:extLst>
              <a:ext uri="{FF2B5EF4-FFF2-40B4-BE49-F238E27FC236}">
                <a16:creationId xmlns:a16="http://schemas.microsoft.com/office/drawing/2014/main" id="{FA2471FA-39D4-4201-80BB-C92C51ABBF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06" y="1757966"/>
            <a:ext cx="3078574" cy="29370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5C8D109-6E3F-4F11-A141-F94E574C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77" y="1647579"/>
            <a:ext cx="5629775" cy="31578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00A738-C37D-49F0-912A-EBC1F1815949}"/>
              </a:ext>
            </a:extLst>
          </p:cNvPr>
          <p:cNvSpPr txBox="1"/>
          <p:nvPr/>
        </p:nvSpPr>
        <p:spPr>
          <a:xfrm>
            <a:off x="730045" y="4825282"/>
            <a:ext cx="1053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Source: Chen, </a:t>
            </a:r>
            <a:r>
              <a:rPr lang="de-DE" sz="1200" i="1" dirty="0" err="1"/>
              <a:t>Zhenghua</a:t>
            </a:r>
            <a:r>
              <a:rPr lang="de-DE" sz="1200" i="1" dirty="0"/>
              <a:t> &amp; Jiang, Chaoyang &amp; Xiang, </a:t>
            </a:r>
            <a:r>
              <a:rPr lang="de-DE" sz="1200" i="1" dirty="0" err="1"/>
              <a:t>Shili</a:t>
            </a:r>
            <a:r>
              <a:rPr lang="de-DE" sz="1200" i="1" dirty="0"/>
              <a:t> &amp; Ding, Jie &amp; Wu, Min &amp; li, </a:t>
            </a:r>
            <a:r>
              <a:rPr lang="de-DE" sz="1200" i="1" dirty="0" err="1"/>
              <a:t>Xiaoli</a:t>
            </a:r>
            <a:r>
              <a:rPr lang="de-DE" sz="1200" i="1" dirty="0"/>
              <a:t>. (2019). Smartphone Sensor </a:t>
            </a:r>
            <a:r>
              <a:rPr lang="de-DE" sz="1200" i="1" dirty="0" err="1"/>
              <a:t>Based</a:t>
            </a:r>
            <a:r>
              <a:rPr lang="de-DE" sz="1200" i="1" dirty="0"/>
              <a:t> Human </a:t>
            </a:r>
            <a:r>
              <a:rPr lang="de-DE" sz="1200" i="1" dirty="0" err="1"/>
              <a:t>Activity</a:t>
            </a:r>
            <a:r>
              <a:rPr lang="de-DE" sz="1200" i="1" dirty="0"/>
              <a:t> Recognition </a:t>
            </a:r>
            <a:r>
              <a:rPr lang="de-DE" sz="1200" i="1" dirty="0" err="1"/>
              <a:t>Using</a:t>
            </a:r>
            <a:r>
              <a:rPr lang="de-DE" sz="1200" i="1" dirty="0"/>
              <a:t> Feature Fusion and Maximum </a:t>
            </a:r>
            <a:r>
              <a:rPr lang="de-DE" sz="1200" i="1" dirty="0" err="1"/>
              <a:t>Full</a:t>
            </a:r>
            <a:r>
              <a:rPr lang="de-DE" sz="1200" i="1" dirty="0"/>
              <a:t> A Posteriori. IEEE Transactions on Instrumentation and Measurement. PP. 1-1. 10.1109/TIM.2019.2945467.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A641A9-33F8-45A4-8986-1AF103B04677}"/>
              </a:ext>
            </a:extLst>
          </p:cNvPr>
          <p:cNvSpPr txBox="1"/>
          <p:nvPr/>
        </p:nvSpPr>
        <p:spPr>
          <a:xfrm>
            <a:off x="730045" y="5361344"/>
            <a:ext cx="9825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Other </a:t>
            </a:r>
            <a:r>
              <a:rPr lang="de-DE" dirty="0" err="1"/>
              <a:t>papers</a:t>
            </a:r>
            <a:r>
              <a:rPr lang="de-DE" dirty="0"/>
              <a:t> also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(Precision 89%)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 Vector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(SVM)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algorithms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200" i="1" dirty="0">
                <a:effectLst/>
                <a:ea typeface="Calibri" panose="020F0502020204030204" pitchFamily="34" charset="0"/>
              </a:rPr>
              <a:t>(</a:t>
            </a:r>
            <a:r>
              <a:rPr lang="de-DE" sz="1200" b="0" i="1" dirty="0">
                <a:effectLst/>
              </a:rPr>
              <a:t>Anguita, D., </a:t>
            </a:r>
            <a:r>
              <a:rPr lang="de-DE" sz="1200" b="0" i="1" dirty="0" err="1">
                <a:effectLst/>
              </a:rPr>
              <a:t>Ghio</a:t>
            </a:r>
            <a:r>
              <a:rPr lang="de-DE" sz="1200" b="0" i="1" dirty="0">
                <a:effectLst/>
              </a:rPr>
              <a:t>, A., </a:t>
            </a:r>
            <a:r>
              <a:rPr lang="de-DE" sz="1200" b="0" i="1" dirty="0" err="1">
                <a:effectLst/>
              </a:rPr>
              <a:t>Oneto</a:t>
            </a:r>
            <a:r>
              <a:rPr lang="de-DE" sz="1200" b="0" i="1" dirty="0">
                <a:effectLst/>
              </a:rPr>
              <a:t>, L., Parra, X., &amp; Reyes-Ortiz, J.L. (2013). Energy </a:t>
            </a:r>
            <a:r>
              <a:rPr lang="de-DE" sz="1200" b="0" i="1" dirty="0" err="1">
                <a:effectLst/>
              </a:rPr>
              <a:t>Efficient</a:t>
            </a:r>
            <a:r>
              <a:rPr lang="de-DE" sz="1200" b="0" i="1" dirty="0">
                <a:effectLst/>
              </a:rPr>
              <a:t> Smartphone-</a:t>
            </a:r>
            <a:r>
              <a:rPr lang="de-DE" sz="1200" b="0" i="1" dirty="0" err="1">
                <a:effectLst/>
              </a:rPr>
              <a:t>Based</a:t>
            </a:r>
            <a:r>
              <a:rPr lang="de-DE" sz="1200" b="0" i="1" dirty="0">
                <a:effectLst/>
              </a:rPr>
              <a:t> </a:t>
            </a:r>
            <a:r>
              <a:rPr lang="de-DE" sz="1200" b="0" i="1" dirty="0" err="1">
                <a:effectLst/>
              </a:rPr>
              <a:t>Activity</a:t>
            </a:r>
            <a:r>
              <a:rPr lang="de-DE" sz="1200" b="0" i="1" dirty="0">
                <a:effectLst/>
              </a:rPr>
              <a:t> Recognition </a:t>
            </a:r>
            <a:r>
              <a:rPr lang="de-DE" sz="1200" b="0" i="1" dirty="0" err="1">
                <a:effectLst/>
              </a:rPr>
              <a:t>using</a:t>
            </a:r>
            <a:r>
              <a:rPr lang="de-DE" sz="1200" b="0" i="1" dirty="0">
                <a:effectLst/>
              </a:rPr>
              <a:t> Fixed-Point </a:t>
            </a:r>
            <a:r>
              <a:rPr lang="de-DE" sz="1200" b="0" i="1" dirty="0" err="1">
                <a:effectLst/>
              </a:rPr>
              <a:t>Arithmetic</a:t>
            </a:r>
            <a:r>
              <a:rPr lang="de-DE" sz="1200" b="0" i="1" dirty="0">
                <a:effectLst/>
              </a:rPr>
              <a:t>. J. </a:t>
            </a:r>
            <a:r>
              <a:rPr lang="de-DE" sz="1200" b="0" i="1" dirty="0" err="1">
                <a:effectLst/>
              </a:rPr>
              <a:t>Univers</a:t>
            </a:r>
            <a:r>
              <a:rPr lang="de-DE" sz="1200" b="0" i="1" dirty="0">
                <a:effectLst/>
              </a:rPr>
              <a:t>. </a:t>
            </a:r>
            <a:r>
              <a:rPr lang="de-DE" sz="1200" b="0" i="1" dirty="0" err="1">
                <a:effectLst/>
              </a:rPr>
              <a:t>Comput</a:t>
            </a:r>
            <a:r>
              <a:rPr lang="de-DE" sz="1200" b="0" i="1" dirty="0">
                <a:effectLst/>
              </a:rPr>
              <a:t>. </a:t>
            </a:r>
            <a:r>
              <a:rPr lang="de-DE" sz="1200" b="0" i="1" dirty="0" err="1">
                <a:effectLst/>
              </a:rPr>
              <a:t>Sci</a:t>
            </a:r>
            <a:r>
              <a:rPr lang="de-DE" sz="1200" b="0" i="1" dirty="0">
                <a:effectLst/>
              </a:rPr>
              <a:t>., 19, 1295-1314. </a:t>
            </a:r>
          </a:p>
          <a:p>
            <a:r>
              <a:rPr lang="de-DE" sz="1200" i="1" dirty="0"/>
              <a:t>Anguita, Davide &amp; </a:t>
            </a:r>
            <a:r>
              <a:rPr lang="de-DE" sz="1200" i="1" dirty="0" err="1"/>
              <a:t>Ghio</a:t>
            </a:r>
            <a:r>
              <a:rPr lang="de-DE" sz="1200" i="1" dirty="0"/>
              <a:t>, Alessandro &amp; </a:t>
            </a:r>
            <a:r>
              <a:rPr lang="de-DE" sz="1200" i="1" dirty="0" err="1"/>
              <a:t>Oneto</a:t>
            </a:r>
            <a:r>
              <a:rPr lang="de-DE" sz="1200" i="1" dirty="0"/>
              <a:t>, Luca &amp; Parra, Xavier &amp; Reyes-Ortiz, J. (2012). Human </a:t>
            </a:r>
            <a:r>
              <a:rPr lang="de-DE" sz="1200" i="1" dirty="0" err="1"/>
              <a:t>Activity</a:t>
            </a:r>
            <a:r>
              <a:rPr lang="de-DE" sz="1200" i="1" dirty="0"/>
              <a:t> Recognition on Smartphones </a:t>
            </a:r>
            <a:r>
              <a:rPr lang="de-DE" sz="1200" i="1" dirty="0" err="1"/>
              <a:t>for</a:t>
            </a:r>
            <a:r>
              <a:rPr lang="de-DE" sz="1200" i="1" dirty="0"/>
              <a:t> Mobile </a:t>
            </a:r>
            <a:r>
              <a:rPr lang="de-DE" sz="1200" i="1" dirty="0" err="1"/>
              <a:t>Context</a:t>
            </a:r>
            <a:r>
              <a:rPr lang="de-DE" sz="1200" i="1" dirty="0"/>
              <a:t> Awareness. )</a:t>
            </a:r>
          </a:p>
        </p:txBody>
      </p:sp>
    </p:spTree>
    <p:extLst>
      <p:ext uri="{BB962C8B-B14F-4D97-AF65-F5344CB8AC3E}">
        <p14:creationId xmlns:p14="http://schemas.microsoft.com/office/powerpoint/2010/main" val="81339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Process going forward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85C58F-DEE6-42A5-BE9B-6CFEA8DD8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31022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80923EC1-0AB8-4CFE-8AA1-03B987121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199" y="3429000"/>
            <a:ext cx="526002" cy="5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de-DE" sz="4000" b="1" dirty="0"/>
              <a:t>Tools</a:t>
            </a:r>
            <a:endParaRPr lang="en-DE" sz="4000" b="1"/>
          </a:p>
        </p:txBody>
      </p:sp>
      <p:pic>
        <p:nvPicPr>
          <p:cNvPr id="18" name="Picture 17" descr="Ein Bild, das Werkzeug, drinnen, Schere, Paar enthält.&#10;&#10;Automatisch generierte Beschreibung">
            <a:extLst>
              <a:ext uri="{FF2B5EF4-FFF2-40B4-BE49-F238E27FC236}">
                <a16:creationId xmlns:a16="http://schemas.microsoft.com/office/drawing/2014/main" id="{A1E01337-2966-4776-9EB0-46DFF4CBE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41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09F2-3838-480D-9D5B-09568DD1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de-DE" sz="2000" dirty="0"/>
              <a:t>GitHub</a:t>
            </a:r>
            <a:endParaRPr lang="de-DE" sz="2000"/>
          </a:p>
          <a:p>
            <a:r>
              <a:rPr lang="de-DE" sz="2000"/>
              <a:t>DeepNote</a:t>
            </a:r>
            <a:r>
              <a:rPr lang="de-DE" sz="2000" dirty="0"/>
              <a:t> </a:t>
            </a:r>
            <a:r>
              <a:rPr lang="de-DE" sz="2000"/>
              <a:t>vs</a:t>
            </a:r>
            <a:r>
              <a:rPr lang="de-DE" sz="2000" dirty="0"/>
              <a:t> Google </a:t>
            </a:r>
            <a:r>
              <a:rPr lang="de-DE" sz="2000"/>
              <a:t>Colab</a:t>
            </a:r>
            <a:r>
              <a:rPr lang="de-DE" sz="2000" dirty="0"/>
              <a:t> </a:t>
            </a:r>
            <a:endParaRPr lang="de-DE" sz="2000"/>
          </a:p>
          <a:p>
            <a:r>
              <a:rPr lang="de-DE" sz="2000"/>
              <a:t>Should</a:t>
            </a:r>
            <a:r>
              <a:rPr lang="de-DE" sz="2000" dirty="0"/>
              <a:t> </a:t>
            </a:r>
            <a:r>
              <a:rPr lang="de-DE" sz="2000"/>
              <a:t>we</a:t>
            </a:r>
            <a:r>
              <a:rPr lang="de-DE" sz="2000" dirty="0"/>
              <a:t> stick </a:t>
            </a:r>
            <a:r>
              <a:rPr lang="de-DE" sz="2000"/>
              <a:t>to</a:t>
            </a:r>
            <a:r>
              <a:rPr lang="de-DE" sz="2000" dirty="0"/>
              <a:t> </a:t>
            </a:r>
            <a:r>
              <a:rPr lang="de-DE" sz="2000"/>
              <a:t>Pytorch</a:t>
            </a:r>
            <a:r>
              <a:rPr lang="de-DE" sz="2000" dirty="0"/>
              <a:t>?</a:t>
            </a:r>
            <a:endParaRPr lang="de-DE" sz="2000"/>
          </a:p>
          <a:p>
            <a:endParaRPr lang="en-DE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Wingdings</vt:lpstr>
      <vt:lpstr>Office Theme</vt:lpstr>
      <vt:lpstr>PowerPoint-Präsentation</vt:lpstr>
      <vt:lpstr>Data Summary </vt:lpstr>
      <vt:lpstr>Data Summary </vt:lpstr>
      <vt:lpstr>Literature</vt:lpstr>
      <vt:lpstr>Process going forward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Masanneck</dc:creator>
  <cp:lastModifiedBy>Linea Schmidt</cp:lastModifiedBy>
  <cp:revision>12</cp:revision>
  <dcterms:created xsi:type="dcterms:W3CDTF">2021-06-22T18:54:15Z</dcterms:created>
  <dcterms:modified xsi:type="dcterms:W3CDTF">2021-06-24T12:21:08Z</dcterms:modified>
</cp:coreProperties>
</file>