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lice" charset="1" panose="00000500000000000000"/>
      <p:regular r:id="rId20"/>
    </p:embeddedFont>
    <p:embeddedFont>
      <p:font typeface="Barlow" charset="1" panose="00000500000000000000"/>
      <p:regular r:id="rId21"/>
    </p:embeddedFont>
    <p:embeddedFont>
      <p:font typeface="Barlow Bold" charset="1" panose="00000800000000000000"/>
      <p:regular r:id="rId22"/>
    </p:embeddedFont>
    <p:embeddedFont>
      <p:font typeface="Barlow Medium" charset="1" panose="00000600000000000000"/>
      <p:regular r:id="rId24"/>
    </p:embeddedFont>
    <p:embeddedFont>
      <p:font typeface="Open Sans Bold" charset="1" panose="020B0806030504020204"/>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notesSlides/notesSlide2.xml" Type="http://schemas.openxmlformats.org/officeDocument/2006/relationships/notesSlide"/><Relationship Id="rId24" Target="fonts/font24.fntdata" Type="http://schemas.openxmlformats.org/officeDocument/2006/relationships/font"/><Relationship Id="rId25" Target="notesSlides/notesSlide3.xml" Type="http://schemas.openxmlformats.org/officeDocument/2006/relationships/notesSlide"/><Relationship Id="rId26" Target="notesSlides/notesSlide4.xml" Type="http://schemas.openxmlformats.org/officeDocument/2006/relationships/notesSlide"/><Relationship Id="rId27" Target="notesSlides/notesSlide5.xml" Type="http://schemas.openxmlformats.org/officeDocument/2006/relationships/notesSlide"/><Relationship Id="rId28" Target="notesSlides/notesSlide6.xml" Type="http://schemas.openxmlformats.org/officeDocument/2006/relationships/notesSlide"/><Relationship Id="rId29" Target="notesSlides/notesSlide7.xml" Type="http://schemas.openxmlformats.org/officeDocument/2006/relationships/notesSlide"/><Relationship Id="rId3" Target="viewProps.xml" Type="http://schemas.openxmlformats.org/officeDocument/2006/relationships/viewProps"/><Relationship Id="rId30" Target="notesSlides/notesSlide8.xml" Type="http://schemas.openxmlformats.org/officeDocument/2006/relationships/notesSlide"/><Relationship Id="rId31" Target="notesSlides/notesSlide9.xml" Type="http://schemas.openxmlformats.org/officeDocument/2006/relationships/notesSlide"/><Relationship Id="rId32" Target="notesSlides/notesSlide10.xml" Type="http://schemas.openxmlformats.org/officeDocument/2006/relationships/notesSlide"/><Relationship Id="rId33" Target="notesSlides/notesSlide11.xml" Type="http://schemas.openxmlformats.org/officeDocument/2006/relationships/notesSlide"/><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10</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4.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8.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https://gamma.app/?utm_source=made-with-gamma" TargetMode="External" Type="http://schemas.openxmlformats.org/officeDocument/2006/relationships/hyperlink"/><Relationship Id="rId5" Target="../media/image12.png" Type="http://schemas.openxmlformats.org/officeDocument/2006/relationships/image"/><Relationship Id="rId6"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91718">
                <a:alpha val="90196"/>
              </a:srgbClr>
            </a:solidFill>
          </p:spPr>
        </p:sp>
      </p:grpSp>
      <p:grpSp>
        <p:nvGrpSpPr>
          <p:cNvPr name="Group 6" id="6"/>
          <p:cNvGrpSpPr>
            <a:grpSpLocks noChangeAspect="true"/>
          </p:cNvGrpSpPr>
          <p:nvPr/>
        </p:nvGrpSpPr>
        <p:grpSpPr>
          <a:xfrm rot="0">
            <a:off x="0" y="0"/>
            <a:ext cx="6858000" cy="10287000"/>
            <a:chOff x="0" y="0"/>
            <a:chExt cx="9144000" cy="13716000"/>
          </a:xfrm>
        </p:grpSpPr>
        <p:sp>
          <p:nvSpPr>
            <p:cNvPr name="Freeform 7" id="7"/>
            <p:cNvSpPr/>
            <p:nvPr/>
          </p:nvSpPr>
          <p:spPr>
            <a:xfrm flipH="false" flipV="false" rot="0">
              <a:off x="0" y="0"/>
              <a:ext cx="9144000" cy="13716000"/>
            </a:xfrm>
            <a:custGeom>
              <a:avLst/>
              <a:gdLst/>
              <a:ahLst/>
              <a:cxnLst/>
              <a:rect r="r" b="b" t="t" l="l"/>
              <a:pathLst>
                <a:path h="13716000" w="9144000">
                  <a:moveTo>
                    <a:pt x="0" y="0"/>
                  </a:moveTo>
                  <a:lnTo>
                    <a:pt x="9144000" y="0"/>
                  </a:lnTo>
                  <a:lnTo>
                    <a:pt x="9144000" y="13716000"/>
                  </a:lnTo>
                  <a:lnTo>
                    <a:pt x="0" y="13716000"/>
                  </a:lnTo>
                  <a:lnTo>
                    <a:pt x="0" y="0"/>
                  </a:lnTo>
                  <a:close/>
                </a:path>
              </a:pathLst>
            </a:custGeom>
            <a:blipFill>
              <a:blip r:embed="rId4"/>
              <a:stretch>
                <a:fillRect l="-2521" t="0" r="-2521" b="0"/>
              </a:stretch>
            </a:blipFill>
          </p:spPr>
        </p:sp>
      </p:grpSp>
      <p:sp>
        <p:nvSpPr>
          <p:cNvPr name="TextBox 8" id="8"/>
          <p:cNvSpPr txBox="true"/>
          <p:nvPr/>
        </p:nvSpPr>
        <p:spPr>
          <a:xfrm rot="0">
            <a:off x="7898303" y="1975676"/>
            <a:ext cx="8218735" cy="1092505"/>
          </a:xfrm>
          <a:prstGeom prst="rect">
            <a:avLst/>
          </a:prstGeom>
        </p:spPr>
        <p:txBody>
          <a:bodyPr anchor="t" rtlCol="false" tIns="0" lIns="0" bIns="0" rIns="0">
            <a:spAutoFit/>
          </a:bodyPr>
          <a:lstStyle/>
          <a:p>
            <a:pPr algn="l">
              <a:lnSpc>
                <a:spcPts val="8602"/>
              </a:lnSpc>
            </a:pPr>
            <a:r>
              <a:rPr lang="en-US" sz="6900">
                <a:solidFill>
                  <a:srgbClr val="FFFFFF"/>
                </a:solidFill>
                <a:latin typeface="Alice"/>
                <a:ea typeface="Alice"/>
                <a:cs typeface="Alice"/>
                <a:sym typeface="Alice"/>
              </a:rPr>
              <a:t>Eva Duarte en 3D</a:t>
            </a:r>
          </a:p>
        </p:txBody>
      </p:sp>
      <p:sp>
        <p:nvSpPr>
          <p:cNvPr name="TextBox 9" id="9"/>
          <p:cNvSpPr txBox="true"/>
          <p:nvPr/>
        </p:nvSpPr>
        <p:spPr>
          <a:xfrm rot="0">
            <a:off x="7898303" y="3257550"/>
            <a:ext cx="9227344" cy="3202250"/>
          </a:xfrm>
          <a:prstGeom prst="rect">
            <a:avLst/>
          </a:prstGeom>
        </p:spPr>
        <p:txBody>
          <a:bodyPr anchor="t" rtlCol="false" tIns="0" lIns="0" bIns="0" rIns="0">
            <a:spAutoFit/>
          </a:bodyPr>
          <a:lstStyle/>
          <a:p>
            <a:pPr algn="l">
              <a:lnSpc>
                <a:spcPts val="5174"/>
              </a:lnSpc>
            </a:pPr>
            <a:r>
              <a:rPr lang="en-US" sz="3200">
                <a:solidFill>
                  <a:srgbClr val="E5E0DF"/>
                </a:solidFill>
                <a:latin typeface="Barlow"/>
                <a:ea typeface="Barlow"/>
                <a:cs typeface="Barlow"/>
                <a:sym typeface="Barlow"/>
              </a:rPr>
              <a:t>En Este "Canva" se representan las 3 fases de Eva Duarte, que son estas:</a:t>
            </a:r>
          </a:p>
          <a:p>
            <a:pPr algn="l">
              <a:lnSpc>
                <a:spcPts val="5174"/>
              </a:lnSpc>
            </a:pPr>
            <a:r>
              <a:rPr lang="en-US" sz="3200">
                <a:solidFill>
                  <a:srgbClr val="E5E0DF"/>
                </a:solidFill>
                <a:latin typeface="Barlow"/>
                <a:ea typeface="Barlow"/>
                <a:cs typeface="Barlow"/>
                <a:sym typeface="Barlow"/>
              </a:rPr>
              <a:t>- 1ra: Eva Duarte</a:t>
            </a:r>
          </a:p>
          <a:p>
            <a:pPr algn="l">
              <a:lnSpc>
                <a:spcPts val="5174"/>
              </a:lnSpc>
            </a:pPr>
            <a:r>
              <a:rPr lang="en-US" sz="3200">
                <a:solidFill>
                  <a:srgbClr val="E5E0DF"/>
                </a:solidFill>
                <a:latin typeface="Barlow"/>
                <a:ea typeface="Barlow"/>
                <a:cs typeface="Barlow"/>
                <a:sym typeface="Barlow"/>
              </a:rPr>
              <a:t>- 2da: Eva Duarte de Perón</a:t>
            </a:r>
          </a:p>
          <a:p>
            <a:pPr algn="l">
              <a:lnSpc>
                <a:spcPts val="5176"/>
              </a:lnSpc>
            </a:pPr>
            <a:r>
              <a:rPr lang="en-US" sz="3200">
                <a:solidFill>
                  <a:srgbClr val="E5E0DF"/>
                </a:solidFill>
                <a:latin typeface="Barlow"/>
                <a:ea typeface="Barlow"/>
                <a:cs typeface="Barlow"/>
                <a:sym typeface="Barlow"/>
              </a:rPr>
              <a:t>- 3ra: Evita</a:t>
            </a:r>
          </a:p>
        </p:txBody>
      </p:sp>
      <p:sp>
        <p:nvSpPr>
          <p:cNvPr name="TextBox 10" id="10"/>
          <p:cNvSpPr txBox="true"/>
          <p:nvPr/>
        </p:nvSpPr>
        <p:spPr>
          <a:xfrm rot="0">
            <a:off x="7164031" y="9153525"/>
            <a:ext cx="5097251" cy="896620"/>
          </a:xfrm>
          <a:prstGeom prst="rect">
            <a:avLst/>
          </a:prstGeom>
        </p:spPr>
        <p:txBody>
          <a:bodyPr anchor="t" rtlCol="false" tIns="0" lIns="0" bIns="0" rIns="0">
            <a:spAutoFit/>
          </a:bodyPr>
          <a:lstStyle/>
          <a:p>
            <a:pPr algn="ctr">
              <a:lnSpc>
                <a:spcPts val="7279"/>
              </a:lnSpc>
            </a:pPr>
            <a:r>
              <a:rPr lang="en-US" sz="5199" b="true">
                <a:solidFill>
                  <a:srgbClr val="FFFFFF"/>
                </a:solidFill>
                <a:latin typeface="Barlow Bold"/>
                <a:ea typeface="Barlow Bold"/>
                <a:cs typeface="Barlow Bold"/>
                <a:sym typeface="Barlow Bold"/>
              </a:rPr>
              <a:t>Octavio Campana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sp>
        <p:nvSpPr>
          <p:cNvPr name="TextBox 4" id="4"/>
          <p:cNvSpPr txBox="true"/>
          <p:nvPr/>
        </p:nvSpPr>
        <p:spPr>
          <a:xfrm rot="0">
            <a:off x="1110854" y="1835788"/>
            <a:ext cx="11795522" cy="762000"/>
          </a:xfrm>
          <a:prstGeom prst="rect">
            <a:avLst/>
          </a:prstGeom>
        </p:spPr>
        <p:txBody>
          <a:bodyPr anchor="t" rtlCol="false" tIns="0" lIns="0" bIns="0" rIns="0">
            <a:spAutoFit/>
          </a:bodyPr>
          <a:lstStyle/>
          <a:p>
            <a:pPr algn="l">
              <a:lnSpc>
                <a:spcPts val="6000"/>
              </a:lnSpc>
            </a:pPr>
            <a:r>
              <a:rPr lang="en-US" sz="4812" b="true">
                <a:solidFill>
                  <a:srgbClr val="F65F62"/>
                </a:solidFill>
                <a:latin typeface="Barlow Medium"/>
                <a:ea typeface="Barlow Medium"/>
                <a:cs typeface="Barlow Medium"/>
                <a:sym typeface="Barlow Medium"/>
              </a:rPr>
              <a:t>En Resumen: Las Tres Caras de Eva</a:t>
            </a:r>
          </a:p>
        </p:txBody>
      </p:sp>
      <p:grpSp>
        <p:nvGrpSpPr>
          <p:cNvPr name="Group 5" id="5"/>
          <p:cNvGrpSpPr/>
          <p:nvPr/>
        </p:nvGrpSpPr>
        <p:grpSpPr>
          <a:xfrm rot="0">
            <a:off x="1096566" y="3981599"/>
            <a:ext cx="16094869" cy="2448520"/>
            <a:chOff x="0" y="0"/>
            <a:chExt cx="21459825" cy="3264693"/>
          </a:xfrm>
        </p:grpSpPr>
        <p:sp>
          <p:nvSpPr>
            <p:cNvPr name="Freeform 6" id="6"/>
            <p:cNvSpPr/>
            <p:nvPr/>
          </p:nvSpPr>
          <p:spPr>
            <a:xfrm flipH="false" flipV="false" rot="0">
              <a:off x="6350" y="6350"/>
              <a:ext cx="21447125" cy="3251962"/>
            </a:xfrm>
            <a:custGeom>
              <a:avLst/>
              <a:gdLst/>
              <a:ahLst/>
              <a:cxnLst/>
              <a:rect r="r" b="b" t="t" l="l"/>
              <a:pathLst>
                <a:path h="3251962" w="21447125">
                  <a:moveTo>
                    <a:pt x="0" y="154178"/>
                  </a:moveTo>
                  <a:cubicBezTo>
                    <a:pt x="0" y="69088"/>
                    <a:pt x="69215" y="0"/>
                    <a:pt x="154686" y="0"/>
                  </a:cubicBezTo>
                  <a:lnTo>
                    <a:pt x="21292438" y="0"/>
                  </a:lnTo>
                  <a:cubicBezTo>
                    <a:pt x="21377909" y="0"/>
                    <a:pt x="21447125" y="69088"/>
                    <a:pt x="21447125" y="154178"/>
                  </a:cubicBezTo>
                  <a:lnTo>
                    <a:pt x="21447125" y="3097784"/>
                  </a:lnTo>
                  <a:cubicBezTo>
                    <a:pt x="21447125" y="3183001"/>
                    <a:pt x="21377909" y="3251962"/>
                    <a:pt x="21292438" y="3251962"/>
                  </a:cubicBezTo>
                  <a:lnTo>
                    <a:pt x="154686" y="3251962"/>
                  </a:lnTo>
                  <a:cubicBezTo>
                    <a:pt x="69215" y="3251962"/>
                    <a:pt x="0" y="3183001"/>
                    <a:pt x="0" y="3097784"/>
                  </a:cubicBezTo>
                  <a:close/>
                </a:path>
              </a:pathLst>
            </a:custGeom>
            <a:solidFill>
              <a:srgbClr val="790709"/>
            </a:solidFill>
          </p:spPr>
        </p:sp>
        <p:sp>
          <p:nvSpPr>
            <p:cNvPr name="Freeform 7" id="7"/>
            <p:cNvSpPr/>
            <p:nvPr/>
          </p:nvSpPr>
          <p:spPr>
            <a:xfrm flipH="false" flipV="false" rot="0">
              <a:off x="0" y="0"/>
              <a:ext cx="21459825" cy="3264662"/>
            </a:xfrm>
            <a:custGeom>
              <a:avLst/>
              <a:gdLst/>
              <a:ahLst/>
              <a:cxnLst/>
              <a:rect r="r" b="b" t="t" l="l"/>
              <a:pathLst>
                <a:path h="3264662" w="21459825">
                  <a:moveTo>
                    <a:pt x="0" y="160528"/>
                  </a:moveTo>
                  <a:cubicBezTo>
                    <a:pt x="0" y="71882"/>
                    <a:pt x="72136" y="0"/>
                    <a:pt x="161036" y="0"/>
                  </a:cubicBezTo>
                  <a:lnTo>
                    <a:pt x="21298788" y="0"/>
                  </a:lnTo>
                  <a:lnTo>
                    <a:pt x="21298788" y="6350"/>
                  </a:lnTo>
                  <a:lnTo>
                    <a:pt x="21298788" y="0"/>
                  </a:lnTo>
                  <a:cubicBezTo>
                    <a:pt x="21387688" y="0"/>
                    <a:pt x="21459825" y="71882"/>
                    <a:pt x="21459825" y="160528"/>
                  </a:cubicBezTo>
                  <a:lnTo>
                    <a:pt x="21453475" y="160528"/>
                  </a:lnTo>
                  <a:lnTo>
                    <a:pt x="21459825" y="160528"/>
                  </a:lnTo>
                  <a:lnTo>
                    <a:pt x="21459825" y="3104134"/>
                  </a:lnTo>
                  <a:lnTo>
                    <a:pt x="21453475" y="3104134"/>
                  </a:lnTo>
                  <a:lnTo>
                    <a:pt x="21459825" y="3104134"/>
                  </a:lnTo>
                  <a:cubicBezTo>
                    <a:pt x="21459825" y="3192780"/>
                    <a:pt x="21387688" y="3264662"/>
                    <a:pt x="21298788" y="3264662"/>
                  </a:cubicBezTo>
                  <a:lnTo>
                    <a:pt x="21298788" y="3258312"/>
                  </a:lnTo>
                  <a:lnTo>
                    <a:pt x="21298788" y="3264662"/>
                  </a:lnTo>
                  <a:lnTo>
                    <a:pt x="161036" y="3264662"/>
                  </a:lnTo>
                  <a:lnTo>
                    <a:pt x="161036" y="3258312"/>
                  </a:lnTo>
                  <a:lnTo>
                    <a:pt x="161036" y="3264662"/>
                  </a:lnTo>
                  <a:cubicBezTo>
                    <a:pt x="72136" y="3264662"/>
                    <a:pt x="0" y="3192780"/>
                    <a:pt x="0" y="3104134"/>
                  </a:cubicBezTo>
                  <a:lnTo>
                    <a:pt x="0" y="160528"/>
                  </a:lnTo>
                  <a:lnTo>
                    <a:pt x="6350" y="160528"/>
                  </a:lnTo>
                  <a:lnTo>
                    <a:pt x="0" y="160528"/>
                  </a:lnTo>
                  <a:moveTo>
                    <a:pt x="12700" y="160528"/>
                  </a:moveTo>
                  <a:lnTo>
                    <a:pt x="12700" y="3104134"/>
                  </a:lnTo>
                  <a:lnTo>
                    <a:pt x="6350" y="3104134"/>
                  </a:lnTo>
                  <a:lnTo>
                    <a:pt x="12700" y="3104134"/>
                  </a:lnTo>
                  <a:cubicBezTo>
                    <a:pt x="12700" y="3185795"/>
                    <a:pt x="79121" y="3251962"/>
                    <a:pt x="161036" y="3251962"/>
                  </a:cubicBezTo>
                  <a:lnTo>
                    <a:pt x="21298788" y="3251962"/>
                  </a:lnTo>
                  <a:cubicBezTo>
                    <a:pt x="21380703" y="3251962"/>
                    <a:pt x="21447125" y="3185795"/>
                    <a:pt x="21447125" y="3104134"/>
                  </a:cubicBezTo>
                  <a:lnTo>
                    <a:pt x="21447125" y="160528"/>
                  </a:lnTo>
                  <a:cubicBezTo>
                    <a:pt x="21447125" y="78867"/>
                    <a:pt x="21380703" y="12700"/>
                    <a:pt x="21298788" y="12700"/>
                  </a:cubicBezTo>
                  <a:lnTo>
                    <a:pt x="161036" y="12700"/>
                  </a:lnTo>
                  <a:lnTo>
                    <a:pt x="161036" y="6350"/>
                  </a:lnTo>
                  <a:lnTo>
                    <a:pt x="161036" y="12700"/>
                  </a:lnTo>
                  <a:cubicBezTo>
                    <a:pt x="79121" y="12700"/>
                    <a:pt x="12700" y="78867"/>
                    <a:pt x="12700" y="160528"/>
                  </a:cubicBezTo>
                  <a:close/>
                </a:path>
              </a:pathLst>
            </a:custGeom>
            <a:solidFill>
              <a:srgbClr val="922022"/>
            </a:solidFill>
          </p:spPr>
        </p:sp>
      </p:grpSp>
      <p:grpSp>
        <p:nvGrpSpPr>
          <p:cNvPr name="Group 8" id="8"/>
          <p:cNvGrpSpPr/>
          <p:nvPr/>
        </p:nvGrpSpPr>
        <p:grpSpPr>
          <a:xfrm rot="0">
            <a:off x="1110854" y="3995886"/>
            <a:ext cx="5355431" cy="2419945"/>
            <a:chOff x="0" y="0"/>
            <a:chExt cx="7140575" cy="3226593"/>
          </a:xfrm>
        </p:grpSpPr>
        <p:sp>
          <p:nvSpPr>
            <p:cNvPr name="Freeform 9" id="9"/>
            <p:cNvSpPr/>
            <p:nvPr/>
          </p:nvSpPr>
          <p:spPr>
            <a:xfrm flipH="false" flipV="false" rot="0">
              <a:off x="0" y="0"/>
              <a:ext cx="7140575" cy="3226562"/>
            </a:xfrm>
            <a:custGeom>
              <a:avLst/>
              <a:gdLst/>
              <a:ahLst/>
              <a:cxnLst/>
              <a:rect r="r" b="b" t="t" l="l"/>
              <a:pathLst>
                <a:path h="3226562" w="7140575">
                  <a:moveTo>
                    <a:pt x="0" y="154178"/>
                  </a:moveTo>
                  <a:cubicBezTo>
                    <a:pt x="0" y="69088"/>
                    <a:pt x="69088" y="0"/>
                    <a:pt x="154178" y="0"/>
                  </a:cubicBezTo>
                  <a:lnTo>
                    <a:pt x="6986397" y="0"/>
                  </a:lnTo>
                  <a:cubicBezTo>
                    <a:pt x="7071614" y="0"/>
                    <a:pt x="7140575" y="69088"/>
                    <a:pt x="7140575" y="154178"/>
                  </a:cubicBezTo>
                  <a:lnTo>
                    <a:pt x="7140575" y="3072384"/>
                  </a:lnTo>
                  <a:cubicBezTo>
                    <a:pt x="7140575" y="3157601"/>
                    <a:pt x="7071487" y="3226562"/>
                    <a:pt x="6986397" y="3226562"/>
                  </a:cubicBezTo>
                  <a:lnTo>
                    <a:pt x="154178" y="3226562"/>
                  </a:lnTo>
                  <a:cubicBezTo>
                    <a:pt x="69088" y="3226562"/>
                    <a:pt x="0" y="3157601"/>
                    <a:pt x="0" y="3072384"/>
                  </a:cubicBezTo>
                  <a:close/>
                </a:path>
              </a:pathLst>
            </a:custGeom>
            <a:solidFill>
              <a:srgbClr val="790709"/>
            </a:solidFill>
          </p:spPr>
        </p:sp>
      </p:grpSp>
      <p:sp>
        <p:nvSpPr>
          <p:cNvPr name="TextBox 10" id="10"/>
          <p:cNvSpPr txBox="true"/>
          <p:nvPr/>
        </p:nvSpPr>
        <p:spPr>
          <a:xfrm rot="0">
            <a:off x="1386185" y="4242644"/>
            <a:ext cx="3059609" cy="411064"/>
          </a:xfrm>
          <a:prstGeom prst="rect">
            <a:avLst/>
          </a:prstGeom>
        </p:spPr>
        <p:txBody>
          <a:bodyPr anchor="t" rtlCol="false" tIns="0" lIns="0" bIns="0" rIns="0">
            <a:spAutoFit/>
          </a:bodyPr>
          <a:lstStyle/>
          <a:p>
            <a:pPr algn="l">
              <a:lnSpc>
                <a:spcPts val="3000"/>
              </a:lnSpc>
            </a:pPr>
            <a:r>
              <a:rPr lang="en-US" sz="2375" b="true">
                <a:solidFill>
                  <a:srgbClr val="E4DE7E"/>
                </a:solidFill>
                <a:latin typeface="Barlow Medium"/>
                <a:ea typeface="Barlow Medium"/>
                <a:cs typeface="Barlow Medium"/>
                <a:sym typeface="Barlow Medium"/>
              </a:rPr>
              <a:t>Eva Duarte</a:t>
            </a:r>
          </a:p>
        </p:txBody>
      </p:sp>
      <p:sp>
        <p:nvSpPr>
          <p:cNvPr name="TextBox 11" id="11"/>
          <p:cNvSpPr txBox="true"/>
          <p:nvPr/>
        </p:nvSpPr>
        <p:spPr>
          <a:xfrm rot="0">
            <a:off x="1386185" y="4704606"/>
            <a:ext cx="4804768" cy="1496172"/>
          </a:xfrm>
          <a:prstGeom prst="rect">
            <a:avLst/>
          </a:prstGeom>
        </p:spPr>
        <p:txBody>
          <a:bodyPr anchor="t" rtlCol="false" tIns="0" lIns="0" bIns="0" rIns="0">
            <a:spAutoFit/>
          </a:bodyPr>
          <a:lstStyle/>
          <a:p>
            <a:pPr algn="l">
              <a:lnSpc>
                <a:spcPts val="4044"/>
              </a:lnSpc>
            </a:pPr>
            <a:r>
              <a:rPr lang="en-US" sz="2499">
                <a:solidFill>
                  <a:srgbClr val="FFFFFF"/>
                </a:solidFill>
                <a:latin typeface="Barlow"/>
                <a:ea typeface="Barlow"/>
                <a:cs typeface="Barlow"/>
                <a:sym typeface="Barlow"/>
              </a:rPr>
              <a:t>La joven actriz con sueños artísticos, buscando su camino en la gran ciudad.</a:t>
            </a:r>
          </a:p>
        </p:txBody>
      </p:sp>
      <p:grpSp>
        <p:nvGrpSpPr>
          <p:cNvPr name="Group 12" id="12"/>
          <p:cNvGrpSpPr/>
          <p:nvPr/>
        </p:nvGrpSpPr>
        <p:grpSpPr>
          <a:xfrm rot="0">
            <a:off x="6466285" y="3995886"/>
            <a:ext cx="5355431" cy="2419945"/>
            <a:chOff x="0" y="0"/>
            <a:chExt cx="7140575" cy="3226593"/>
          </a:xfrm>
        </p:grpSpPr>
        <p:sp>
          <p:nvSpPr>
            <p:cNvPr name="Freeform 13" id="13"/>
            <p:cNvSpPr/>
            <p:nvPr/>
          </p:nvSpPr>
          <p:spPr>
            <a:xfrm flipH="false" flipV="false" rot="0">
              <a:off x="0" y="0"/>
              <a:ext cx="7140575" cy="3226562"/>
            </a:xfrm>
            <a:custGeom>
              <a:avLst/>
              <a:gdLst/>
              <a:ahLst/>
              <a:cxnLst/>
              <a:rect r="r" b="b" t="t" l="l"/>
              <a:pathLst>
                <a:path h="3226562" w="7140575">
                  <a:moveTo>
                    <a:pt x="0" y="0"/>
                  </a:moveTo>
                  <a:lnTo>
                    <a:pt x="7140575" y="0"/>
                  </a:lnTo>
                  <a:lnTo>
                    <a:pt x="7140575" y="3226562"/>
                  </a:lnTo>
                  <a:lnTo>
                    <a:pt x="0" y="3226562"/>
                  </a:lnTo>
                  <a:close/>
                </a:path>
              </a:pathLst>
            </a:custGeom>
            <a:solidFill>
              <a:srgbClr val="790709"/>
            </a:solidFill>
          </p:spPr>
        </p:sp>
      </p:grpSp>
      <p:grpSp>
        <p:nvGrpSpPr>
          <p:cNvPr name="Group 14" id="14"/>
          <p:cNvGrpSpPr/>
          <p:nvPr/>
        </p:nvGrpSpPr>
        <p:grpSpPr>
          <a:xfrm rot="0">
            <a:off x="6466285" y="3995886"/>
            <a:ext cx="38100" cy="2419945"/>
            <a:chOff x="0" y="0"/>
            <a:chExt cx="50800" cy="3226593"/>
          </a:xfrm>
        </p:grpSpPr>
        <p:sp>
          <p:nvSpPr>
            <p:cNvPr name="Freeform 15" id="15"/>
            <p:cNvSpPr/>
            <p:nvPr/>
          </p:nvSpPr>
          <p:spPr>
            <a:xfrm flipH="false" flipV="false" rot="0">
              <a:off x="0" y="0"/>
              <a:ext cx="50800" cy="3226562"/>
            </a:xfrm>
            <a:custGeom>
              <a:avLst/>
              <a:gdLst/>
              <a:ahLst/>
              <a:cxnLst/>
              <a:rect r="r" b="b" t="t" l="l"/>
              <a:pathLst>
                <a:path h="3226562" w="50800">
                  <a:moveTo>
                    <a:pt x="0" y="25400"/>
                  </a:moveTo>
                  <a:cubicBezTo>
                    <a:pt x="0" y="11430"/>
                    <a:pt x="11430" y="0"/>
                    <a:pt x="25400" y="0"/>
                  </a:cubicBezTo>
                  <a:cubicBezTo>
                    <a:pt x="39370" y="0"/>
                    <a:pt x="50800" y="11430"/>
                    <a:pt x="50800" y="25400"/>
                  </a:cubicBezTo>
                  <a:lnTo>
                    <a:pt x="50800" y="3201162"/>
                  </a:lnTo>
                  <a:cubicBezTo>
                    <a:pt x="50800" y="3215132"/>
                    <a:pt x="39370" y="3226562"/>
                    <a:pt x="25400" y="3226562"/>
                  </a:cubicBezTo>
                  <a:cubicBezTo>
                    <a:pt x="11430" y="3226562"/>
                    <a:pt x="0" y="3215132"/>
                    <a:pt x="0" y="3201162"/>
                  </a:cubicBezTo>
                  <a:close/>
                </a:path>
              </a:pathLst>
            </a:custGeom>
            <a:solidFill>
              <a:srgbClr val="922022"/>
            </a:solidFill>
          </p:spPr>
        </p:sp>
      </p:grpSp>
      <p:sp>
        <p:nvSpPr>
          <p:cNvPr name="TextBox 16" id="16"/>
          <p:cNvSpPr txBox="true"/>
          <p:nvPr/>
        </p:nvSpPr>
        <p:spPr>
          <a:xfrm rot="0">
            <a:off x="6741616" y="4242644"/>
            <a:ext cx="3059609" cy="411064"/>
          </a:xfrm>
          <a:prstGeom prst="rect">
            <a:avLst/>
          </a:prstGeom>
        </p:spPr>
        <p:txBody>
          <a:bodyPr anchor="t" rtlCol="false" tIns="0" lIns="0" bIns="0" rIns="0">
            <a:spAutoFit/>
          </a:bodyPr>
          <a:lstStyle/>
          <a:p>
            <a:pPr algn="l">
              <a:lnSpc>
                <a:spcPts val="3000"/>
              </a:lnSpc>
            </a:pPr>
            <a:r>
              <a:rPr lang="en-US" sz="2375" b="true">
                <a:solidFill>
                  <a:srgbClr val="E4DE7E"/>
                </a:solidFill>
                <a:latin typeface="Barlow Medium"/>
                <a:ea typeface="Barlow Medium"/>
                <a:cs typeface="Barlow Medium"/>
                <a:sym typeface="Barlow Medium"/>
              </a:rPr>
              <a:t>Eva Perón</a:t>
            </a:r>
          </a:p>
        </p:txBody>
      </p:sp>
      <p:sp>
        <p:nvSpPr>
          <p:cNvPr name="TextBox 17" id="17"/>
          <p:cNvSpPr txBox="true"/>
          <p:nvPr/>
        </p:nvSpPr>
        <p:spPr>
          <a:xfrm rot="0">
            <a:off x="6741616" y="4704606"/>
            <a:ext cx="4804768" cy="1496172"/>
          </a:xfrm>
          <a:prstGeom prst="rect">
            <a:avLst/>
          </a:prstGeom>
        </p:spPr>
        <p:txBody>
          <a:bodyPr anchor="t" rtlCol="false" tIns="0" lIns="0" bIns="0" rIns="0">
            <a:spAutoFit/>
          </a:bodyPr>
          <a:lstStyle/>
          <a:p>
            <a:pPr algn="l">
              <a:lnSpc>
                <a:spcPts val="4044"/>
              </a:lnSpc>
            </a:pPr>
            <a:r>
              <a:rPr lang="en-US" sz="2499">
                <a:solidFill>
                  <a:srgbClr val="FFFFFF"/>
                </a:solidFill>
                <a:latin typeface="Barlow"/>
                <a:ea typeface="Barlow"/>
                <a:cs typeface="Barlow"/>
                <a:sym typeface="Barlow"/>
              </a:rPr>
              <a:t>La influyente dirigente política y Primera Dama, impulsora de cambios sociales.</a:t>
            </a:r>
          </a:p>
        </p:txBody>
      </p:sp>
      <p:grpSp>
        <p:nvGrpSpPr>
          <p:cNvPr name="Group 18" id="18"/>
          <p:cNvGrpSpPr/>
          <p:nvPr/>
        </p:nvGrpSpPr>
        <p:grpSpPr>
          <a:xfrm rot="0">
            <a:off x="11821716" y="3995886"/>
            <a:ext cx="5355431" cy="2419945"/>
            <a:chOff x="0" y="0"/>
            <a:chExt cx="7140575" cy="3226593"/>
          </a:xfrm>
        </p:grpSpPr>
        <p:sp>
          <p:nvSpPr>
            <p:cNvPr name="Freeform 19" id="19"/>
            <p:cNvSpPr/>
            <p:nvPr/>
          </p:nvSpPr>
          <p:spPr>
            <a:xfrm flipH="false" flipV="false" rot="0">
              <a:off x="0" y="0"/>
              <a:ext cx="7140575" cy="3226562"/>
            </a:xfrm>
            <a:custGeom>
              <a:avLst/>
              <a:gdLst/>
              <a:ahLst/>
              <a:cxnLst/>
              <a:rect r="r" b="b" t="t" l="l"/>
              <a:pathLst>
                <a:path h="3226562" w="7140575">
                  <a:moveTo>
                    <a:pt x="0" y="0"/>
                  </a:moveTo>
                  <a:lnTo>
                    <a:pt x="7140575" y="0"/>
                  </a:lnTo>
                  <a:lnTo>
                    <a:pt x="7140575" y="3226562"/>
                  </a:lnTo>
                  <a:lnTo>
                    <a:pt x="0" y="3226562"/>
                  </a:lnTo>
                  <a:close/>
                </a:path>
              </a:pathLst>
            </a:custGeom>
            <a:solidFill>
              <a:srgbClr val="790709"/>
            </a:solidFill>
          </p:spPr>
        </p:sp>
      </p:grpSp>
      <p:grpSp>
        <p:nvGrpSpPr>
          <p:cNvPr name="Group 20" id="20"/>
          <p:cNvGrpSpPr/>
          <p:nvPr/>
        </p:nvGrpSpPr>
        <p:grpSpPr>
          <a:xfrm rot="0">
            <a:off x="11821716" y="3995886"/>
            <a:ext cx="38100" cy="2419945"/>
            <a:chOff x="0" y="0"/>
            <a:chExt cx="50800" cy="3226593"/>
          </a:xfrm>
        </p:grpSpPr>
        <p:sp>
          <p:nvSpPr>
            <p:cNvPr name="Freeform 21" id="21"/>
            <p:cNvSpPr/>
            <p:nvPr/>
          </p:nvSpPr>
          <p:spPr>
            <a:xfrm flipH="false" flipV="false" rot="0">
              <a:off x="0" y="0"/>
              <a:ext cx="50800" cy="3226562"/>
            </a:xfrm>
            <a:custGeom>
              <a:avLst/>
              <a:gdLst/>
              <a:ahLst/>
              <a:cxnLst/>
              <a:rect r="r" b="b" t="t" l="l"/>
              <a:pathLst>
                <a:path h="3226562" w="50800">
                  <a:moveTo>
                    <a:pt x="0" y="25400"/>
                  </a:moveTo>
                  <a:cubicBezTo>
                    <a:pt x="0" y="11430"/>
                    <a:pt x="11430" y="0"/>
                    <a:pt x="25400" y="0"/>
                  </a:cubicBezTo>
                  <a:cubicBezTo>
                    <a:pt x="39370" y="0"/>
                    <a:pt x="50800" y="11430"/>
                    <a:pt x="50800" y="25400"/>
                  </a:cubicBezTo>
                  <a:lnTo>
                    <a:pt x="50800" y="3201162"/>
                  </a:lnTo>
                  <a:cubicBezTo>
                    <a:pt x="50800" y="3215132"/>
                    <a:pt x="39370" y="3226562"/>
                    <a:pt x="25400" y="3226562"/>
                  </a:cubicBezTo>
                  <a:cubicBezTo>
                    <a:pt x="11430" y="3226562"/>
                    <a:pt x="0" y="3215132"/>
                    <a:pt x="0" y="3201162"/>
                  </a:cubicBezTo>
                  <a:close/>
                </a:path>
              </a:pathLst>
            </a:custGeom>
            <a:solidFill>
              <a:srgbClr val="922022"/>
            </a:solidFill>
          </p:spPr>
        </p:sp>
      </p:grpSp>
      <p:sp>
        <p:nvSpPr>
          <p:cNvPr name="TextBox 22" id="22"/>
          <p:cNvSpPr txBox="true"/>
          <p:nvPr/>
        </p:nvSpPr>
        <p:spPr>
          <a:xfrm rot="0">
            <a:off x="12097048" y="4242644"/>
            <a:ext cx="3059609" cy="411064"/>
          </a:xfrm>
          <a:prstGeom prst="rect">
            <a:avLst/>
          </a:prstGeom>
        </p:spPr>
        <p:txBody>
          <a:bodyPr anchor="t" rtlCol="false" tIns="0" lIns="0" bIns="0" rIns="0">
            <a:spAutoFit/>
          </a:bodyPr>
          <a:lstStyle/>
          <a:p>
            <a:pPr algn="l">
              <a:lnSpc>
                <a:spcPts val="3000"/>
              </a:lnSpc>
            </a:pPr>
            <a:r>
              <a:rPr lang="en-US" sz="2375" b="true">
                <a:solidFill>
                  <a:srgbClr val="E4DE7E"/>
                </a:solidFill>
                <a:latin typeface="Barlow Medium"/>
                <a:ea typeface="Barlow Medium"/>
                <a:cs typeface="Barlow Medium"/>
                <a:sym typeface="Barlow Medium"/>
              </a:rPr>
              <a:t>Evita</a:t>
            </a:r>
          </a:p>
        </p:txBody>
      </p:sp>
      <p:sp>
        <p:nvSpPr>
          <p:cNvPr name="TextBox 23" id="23"/>
          <p:cNvSpPr txBox="true"/>
          <p:nvPr/>
        </p:nvSpPr>
        <p:spPr>
          <a:xfrm rot="0">
            <a:off x="12097048" y="4704606"/>
            <a:ext cx="4804767" cy="1496172"/>
          </a:xfrm>
          <a:prstGeom prst="rect">
            <a:avLst/>
          </a:prstGeom>
        </p:spPr>
        <p:txBody>
          <a:bodyPr anchor="t" rtlCol="false" tIns="0" lIns="0" bIns="0" rIns="0">
            <a:spAutoFit/>
          </a:bodyPr>
          <a:lstStyle/>
          <a:p>
            <a:pPr algn="l">
              <a:lnSpc>
                <a:spcPts val="4044"/>
              </a:lnSpc>
            </a:pPr>
            <a:r>
              <a:rPr lang="en-US" sz="2499">
                <a:solidFill>
                  <a:srgbClr val="FFFFFF"/>
                </a:solidFill>
                <a:latin typeface="Barlow"/>
                <a:ea typeface="Barlow"/>
                <a:cs typeface="Barlow"/>
                <a:sym typeface="Barlow"/>
              </a:rPr>
              <a:t>El mito popular que trascendió fronteras, un ícono cultural y símbolo de debate.</a:t>
            </a:r>
          </a:p>
        </p:txBody>
      </p:sp>
      <p:sp>
        <p:nvSpPr>
          <p:cNvPr name="TextBox 24" id="24"/>
          <p:cNvSpPr txBox="true"/>
          <p:nvPr/>
        </p:nvSpPr>
        <p:spPr>
          <a:xfrm rot="0">
            <a:off x="1101329" y="6563617"/>
            <a:ext cx="16085344" cy="2468581"/>
          </a:xfrm>
          <a:prstGeom prst="rect">
            <a:avLst/>
          </a:prstGeom>
        </p:spPr>
        <p:txBody>
          <a:bodyPr anchor="t" rtlCol="false" tIns="0" lIns="0" bIns="0" rIns="0">
            <a:spAutoFit/>
          </a:bodyPr>
          <a:lstStyle/>
          <a:p>
            <a:pPr algn="l">
              <a:lnSpc>
                <a:spcPts val="6632"/>
              </a:lnSpc>
            </a:pPr>
            <a:r>
              <a:rPr lang="en-US" sz="4100">
                <a:solidFill>
                  <a:srgbClr val="E5E0DF"/>
                </a:solidFill>
                <a:latin typeface="Barlow"/>
                <a:ea typeface="Barlow"/>
                <a:cs typeface="Barlow"/>
                <a:sym typeface="Barlow"/>
              </a:rPr>
              <a:t>La historia de Eva Perón es un testimonio del poder de la transformación, la influencia política y el impacto duradero de una figura que, a pesar del tiempo, sigue generando fascinación y debate.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91718"/>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2359"/>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alphaModFix amt="30000"/>
              </a:blip>
              <a:stretch>
                <a:fillRect l="0" t="-82490" r="0" b="-82490"/>
              </a:stretch>
            </a:blipFill>
          </p:spPr>
        </p:sp>
      </p:grpSp>
      <p:sp>
        <p:nvSpPr>
          <p:cNvPr name="TextBox 4" id="4"/>
          <p:cNvSpPr txBox="true"/>
          <p:nvPr/>
        </p:nvSpPr>
        <p:spPr>
          <a:xfrm rot="0">
            <a:off x="2249754" y="1000125"/>
            <a:ext cx="11795522" cy="762000"/>
          </a:xfrm>
          <a:prstGeom prst="rect">
            <a:avLst/>
          </a:prstGeom>
        </p:spPr>
        <p:txBody>
          <a:bodyPr anchor="t" rtlCol="false" tIns="0" lIns="0" bIns="0" rIns="0">
            <a:spAutoFit/>
          </a:bodyPr>
          <a:lstStyle/>
          <a:p>
            <a:pPr algn="l">
              <a:lnSpc>
                <a:spcPts val="6000"/>
              </a:lnSpc>
            </a:pPr>
            <a:r>
              <a:rPr lang="en-US" sz="4812" b="true">
                <a:solidFill>
                  <a:srgbClr val="F65F62"/>
                </a:solidFill>
                <a:latin typeface="Barlow Medium"/>
                <a:ea typeface="Barlow Medium"/>
                <a:cs typeface="Barlow Medium"/>
                <a:sym typeface="Barlow Medium"/>
              </a:rPr>
              <a:t>Opinión Personal</a:t>
            </a:r>
          </a:p>
        </p:txBody>
      </p:sp>
      <p:sp>
        <p:nvSpPr>
          <p:cNvPr name="TextBox 5" id="5"/>
          <p:cNvSpPr txBox="true"/>
          <p:nvPr/>
        </p:nvSpPr>
        <p:spPr>
          <a:xfrm rot="0">
            <a:off x="1880299" y="1998791"/>
            <a:ext cx="14527401" cy="6309360"/>
          </a:xfrm>
          <a:prstGeom prst="rect">
            <a:avLst/>
          </a:prstGeom>
        </p:spPr>
        <p:txBody>
          <a:bodyPr anchor="t" rtlCol="false" tIns="0" lIns="0" bIns="0" rIns="0">
            <a:spAutoFit/>
          </a:bodyPr>
          <a:lstStyle/>
          <a:p>
            <a:pPr algn="ctr">
              <a:lnSpc>
                <a:spcPts val="7139"/>
              </a:lnSpc>
            </a:pPr>
            <a:r>
              <a:rPr lang="en-US" sz="5100" b="true">
                <a:solidFill>
                  <a:srgbClr val="FFFFFF"/>
                </a:solidFill>
                <a:latin typeface="Open Sans Bold"/>
                <a:ea typeface="Open Sans Bold"/>
                <a:cs typeface="Open Sans Bold"/>
                <a:sym typeface="Open Sans Bold"/>
              </a:rPr>
              <a:t>En mi opinión, Eva fue de gran importancia histórica, cambio el panorama político de la Argentina, pero no merece ser santificada a tal punto de hacer una serie llamada "Santa Evita" ya que no hizo nada importante para ser santificada. Si reconocida pero no para tanto.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91718">
                <a:alpha val="90196"/>
              </a:srgbClr>
            </a:solidFill>
          </p:spPr>
        </p:sp>
      </p:grpSp>
      <p:sp>
        <p:nvSpPr>
          <p:cNvPr name="TextBox 6" id="6"/>
          <p:cNvSpPr txBox="true"/>
          <p:nvPr/>
        </p:nvSpPr>
        <p:spPr>
          <a:xfrm rot="0">
            <a:off x="441054" y="268486"/>
            <a:ext cx="9531698" cy="760214"/>
          </a:xfrm>
          <a:prstGeom prst="rect">
            <a:avLst/>
          </a:prstGeom>
        </p:spPr>
        <p:txBody>
          <a:bodyPr anchor="t" rtlCol="false" tIns="0" lIns="0" bIns="0" rIns="0">
            <a:spAutoFit/>
          </a:bodyPr>
          <a:lstStyle/>
          <a:p>
            <a:pPr algn="l">
              <a:lnSpc>
                <a:spcPts val="5750"/>
              </a:lnSpc>
            </a:pPr>
            <a:r>
              <a:rPr lang="en-US" sz="4562" b="true">
                <a:solidFill>
                  <a:srgbClr val="FFFFFF"/>
                </a:solidFill>
                <a:latin typeface="Barlow Medium"/>
                <a:ea typeface="Barlow Medium"/>
                <a:cs typeface="Barlow Medium"/>
                <a:sym typeface="Barlow Medium"/>
              </a:rPr>
              <a:t>Eva Duarte: La Muchacha que Soñaba</a:t>
            </a:r>
          </a:p>
        </p:txBody>
      </p:sp>
      <p:sp>
        <p:nvSpPr>
          <p:cNvPr name="TextBox 7" id="7"/>
          <p:cNvSpPr txBox="true"/>
          <p:nvPr/>
        </p:nvSpPr>
        <p:spPr>
          <a:xfrm rot="0">
            <a:off x="441054" y="2628498"/>
            <a:ext cx="7769126" cy="2917498"/>
          </a:xfrm>
          <a:prstGeom prst="rect">
            <a:avLst/>
          </a:prstGeom>
        </p:spPr>
        <p:txBody>
          <a:bodyPr anchor="t" rtlCol="false" tIns="0" lIns="0" bIns="0" rIns="0">
            <a:spAutoFit/>
          </a:bodyPr>
          <a:lstStyle/>
          <a:p>
            <a:pPr algn="l">
              <a:lnSpc>
                <a:spcPts val="4657"/>
              </a:lnSpc>
            </a:pPr>
            <a:r>
              <a:rPr lang="en-US" sz="2900">
                <a:solidFill>
                  <a:srgbClr val="E5E0DF"/>
                </a:solidFill>
                <a:latin typeface="Barlow"/>
                <a:ea typeface="Barlow"/>
                <a:cs typeface="Barlow"/>
                <a:sym typeface="Barlow"/>
              </a:rPr>
              <a:t>Nacida en Los Toldos en 1919, Eva Duarte creció en un hogar humilde. Desde temprana edad, albergaba grandes ambiciones que la llevaron a migrar a Buenos Aires siendo aún adolescente, en busca de un futuro en el mundo artístico.</a:t>
            </a:r>
          </a:p>
        </p:txBody>
      </p:sp>
      <p:sp>
        <p:nvSpPr>
          <p:cNvPr name="TextBox 8" id="8"/>
          <p:cNvSpPr txBox="true"/>
          <p:nvPr/>
        </p:nvSpPr>
        <p:spPr>
          <a:xfrm rot="0">
            <a:off x="441054" y="5431696"/>
            <a:ext cx="7769126" cy="3508048"/>
          </a:xfrm>
          <a:prstGeom prst="rect">
            <a:avLst/>
          </a:prstGeom>
        </p:spPr>
        <p:txBody>
          <a:bodyPr anchor="t" rtlCol="false" tIns="0" lIns="0" bIns="0" rIns="0">
            <a:spAutoFit/>
          </a:bodyPr>
          <a:lstStyle/>
          <a:p>
            <a:pPr algn="l">
              <a:lnSpc>
                <a:spcPts val="4657"/>
              </a:lnSpc>
            </a:pPr>
            <a:r>
              <a:rPr lang="en-US" sz="2900">
                <a:solidFill>
                  <a:srgbClr val="E5E0DF"/>
                </a:solidFill>
                <a:latin typeface="Barlow"/>
                <a:ea typeface="Barlow"/>
                <a:cs typeface="Barlow"/>
                <a:sym typeface="Barlow"/>
              </a:rPr>
              <a:t>Se abrió camino en la escena cultural de la época, participando en radioteatros, revistas y cine. Rápidamente, se hizo conocida en la radio como una actriz con una fuerte presencia dramática, capturando la atención del público con su voz y talento.</a:t>
            </a:r>
          </a:p>
        </p:txBody>
      </p:sp>
      <p:grpSp>
        <p:nvGrpSpPr>
          <p:cNvPr name="Group 9" id="9"/>
          <p:cNvGrpSpPr>
            <a:grpSpLocks noChangeAspect="true"/>
          </p:cNvGrpSpPr>
          <p:nvPr/>
        </p:nvGrpSpPr>
        <p:grpSpPr>
          <a:xfrm rot="0">
            <a:off x="9490174" y="1616019"/>
            <a:ext cx="7769126" cy="4366022"/>
            <a:chOff x="0" y="0"/>
            <a:chExt cx="10358835" cy="5821363"/>
          </a:xfrm>
        </p:grpSpPr>
        <p:sp>
          <p:nvSpPr>
            <p:cNvPr name="Freeform 10" id="10"/>
            <p:cNvSpPr/>
            <p:nvPr/>
          </p:nvSpPr>
          <p:spPr>
            <a:xfrm flipH="false" flipV="false" rot="0">
              <a:off x="0" y="0"/>
              <a:ext cx="10358882" cy="5821426"/>
            </a:xfrm>
            <a:custGeom>
              <a:avLst/>
              <a:gdLst/>
              <a:ahLst/>
              <a:cxnLst/>
              <a:rect r="r" b="b" t="t" l="l"/>
              <a:pathLst>
                <a:path h="5821426" w="10358882">
                  <a:moveTo>
                    <a:pt x="0" y="0"/>
                  </a:moveTo>
                  <a:lnTo>
                    <a:pt x="10358882" y="0"/>
                  </a:lnTo>
                  <a:lnTo>
                    <a:pt x="10358882" y="5821426"/>
                  </a:lnTo>
                  <a:lnTo>
                    <a:pt x="0" y="5821426"/>
                  </a:lnTo>
                  <a:lnTo>
                    <a:pt x="0" y="0"/>
                  </a:lnTo>
                  <a:close/>
                </a:path>
              </a:pathLst>
            </a:custGeom>
            <a:blipFill>
              <a:blip r:embed="rId4"/>
              <a:stretch>
                <a:fillRect l="-176" t="0" r="-176" b="0"/>
              </a:stretch>
            </a:blipFill>
          </p:spPr>
        </p:sp>
      </p:grpSp>
      <p:sp>
        <p:nvSpPr>
          <p:cNvPr name="TextBox 11" id="11"/>
          <p:cNvSpPr txBox="true"/>
          <p:nvPr/>
        </p:nvSpPr>
        <p:spPr>
          <a:xfrm rot="0">
            <a:off x="12577473" y="5896317"/>
            <a:ext cx="7769126" cy="398462"/>
          </a:xfrm>
          <a:prstGeom prst="rect">
            <a:avLst/>
          </a:prstGeom>
        </p:spPr>
        <p:txBody>
          <a:bodyPr anchor="t" rtlCol="false" tIns="0" lIns="0" bIns="0" rIns="0">
            <a:spAutoFit/>
          </a:bodyPr>
          <a:lstStyle/>
          <a:p>
            <a:pPr algn="l">
              <a:lnSpc>
                <a:spcPts val="3312"/>
              </a:lnSpc>
            </a:pPr>
            <a:r>
              <a:rPr lang="en-US" sz="2062">
                <a:solidFill>
                  <a:srgbClr val="E5E0DF"/>
                </a:solidFill>
                <a:latin typeface="Barlow"/>
                <a:ea typeface="Barlow"/>
                <a:cs typeface="Barlow"/>
                <a:sym typeface="Barlow"/>
              </a:rPr>
              <a:t>Imagen de Eva Duarte antes de su muerte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91718">
                <a:alpha val="90196"/>
              </a:srgbClr>
            </a:solidFill>
          </p:spPr>
        </p:sp>
      </p:grpSp>
      <p:sp>
        <p:nvSpPr>
          <p:cNvPr name="TextBox 6" id="6"/>
          <p:cNvSpPr txBox="true"/>
          <p:nvPr/>
        </p:nvSpPr>
        <p:spPr>
          <a:xfrm rot="0">
            <a:off x="1028700" y="1858120"/>
            <a:ext cx="8992195" cy="793551"/>
          </a:xfrm>
          <a:prstGeom prst="rect">
            <a:avLst/>
          </a:prstGeom>
        </p:spPr>
        <p:txBody>
          <a:bodyPr anchor="t" rtlCol="false" tIns="0" lIns="0" bIns="0" rIns="0">
            <a:spAutoFit/>
          </a:bodyPr>
          <a:lstStyle/>
          <a:p>
            <a:pPr algn="l">
              <a:lnSpc>
                <a:spcPts val="6000"/>
              </a:lnSpc>
            </a:pPr>
            <a:r>
              <a:rPr lang="en-US" sz="4812" b="true">
                <a:solidFill>
                  <a:srgbClr val="FFFFFF"/>
                </a:solidFill>
                <a:latin typeface="Barlow Medium"/>
                <a:ea typeface="Barlow Medium"/>
                <a:cs typeface="Barlow Medium"/>
                <a:sym typeface="Barlow Medium"/>
              </a:rPr>
              <a:t>Primeros Pasos en el Espectáculo</a:t>
            </a:r>
          </a:p>
        </p:txBody>
      </p:sp>
      <p:grpSp>
        <p:nvGrpSpPr>
          <p:cNvPr name="Group 7" id="7"/>
          <p:cNvGrpSpPr/>
          <p:nvPr/>
        </p:nvGrpSpPr>
        <p:grpSpPr>
          <a:xfrm rot="0">
            <a:off x="1082279" y="3718471"/>
            <a:ext cx="5216277" cy="2974776"/>
            <a:chOff x="0" y="0"/>
            <a:chExt cx="6955037" cy="3966368"/>
          </a:xfrm>
        </p:grpSpPr>
        <p:sp>
          <p:nvSpPr>
            <p:cNvPr name="Freeform 8" id="8"/>
            <p:cNvSpPr/>
            <p:nvPr/>
          </p:nvSpPr>
          <p:spPr>
            <a:xfrm flipH="false" flipV="false" rot="0">
              <a:off x="25400" y="25400"/>
              <a:ext cx="6904228" cy="3915537"/>
            </a:xfrm>
            <a:custGeom>
              <a:avLst/>
              <a:gdLst/>
              <a:ahLst/>
              <a:cxnLst/>
              <a:rect r="r" b="b" t="t" l="l"/>
              <a:pathLst>
                <a:path h="3915537" w="6904228">
                  <a:moveTo>
                    <a:pt x="0" y="154178"/>
                  </a:moveTo>
                  <a:cubicBezTo>
                    <a:pt x="0" y="69088"/>
                    <a:pt x="69469" y="0"/>
                    <a:pt x="155067" y="0"/>
                  </a:cubicBezTo>
                  <a:lnTo>
                    <a:pt x="6749161" y="0"/>
                  </a:lnTo>
                  <a:cubicBezTo>
                    <a:pt x="6834759" y="0"/>
                    <a:pt x="6904228" y="69088"/>
                    <a:pt x="6904228" y="154178"/>
                  </a:cubicBezTo>
                  <a:lnTo>
                    <a:pt x="6904228" y="3761359"/>
                  </a:lnTo>
                  <a:cubicBezTo>
                    <a:pt x="6904228" y="3846576"/>
                    <a:pt x="6834759" y="3915537"/>
                    <a:pt x="6749161" y="3915537"/>
                  </a:cubicBezTo>
                  <a:lnTo>
                    <a:pt x="155067" y="3915537"/>
                  </a:lnTo>
                  <a:cubicBezTo>
                    <a:pt x="69469" y="3915537"/>
                    <a:pt x="0" y="3846576"/>
                    <a:pt x="0" y="3761359"/>
                  </a:cubicBezTo>
                  <a:close/>
                </a:path>
              </a:pathLst>
            </a:custGeom>
            <a:solidFill>
              <a:srgbClr val="191718">
                <a:alpha val="90196"/>
              </a:srgbClr>
            </a:solidFill>
          </p:spPr>
        </p:sp>
        <p:sp>
          <p:nvSpPr>
            <p:cNvPr name="Freeform 9" id="9"/>
            <p:cNvSpPr/>
            <p:nvPr/>
          </p:nvSpPr>
          <p:spPr>
            <a:xfrm flipH="false" flipV="false" rot="0">
              <a:off x="0" y="0"/>
              <a:ext cx="6955028" cy="3966337"/>
            </a:xfrm>
            <a:custGeom>
              <a:avLst/>
              <a:gdLst/>
              <a:ahLst/>
              <a:cxnLst/>
              <a:rect r="r" b="b" t="t" l="l"/>
              <a:pathLst>
                <a:path h="3966337" w="6955028">
                  <a:moveTo>
                    <a:pt x="0" y="179578"/>
                  </a:moveTo>
                  <a:cubicBezTo>
                    <a:pt x="0" y="80264"/>
                    <a:pt x="80899" y="0"/>
                    <a:pt x="180467" y="0"/>
                  </a:cubicBezTo>
                  <a:lnTo>
                    <a:pt x="6774561" y="0"/>
                  </a:lnTo>
                  <a:lnTo>
                    <a:pt x="6774561" y="25400"/>
                  </a:lnTo>
                  <a:lnTo>
                    <a:pt x="6774561" y="0"/>
                  </a:lnTo>
                  <a:cubicBezTo>
                    <a:pt x="6874129" y="0"/>
                    <a:pt x="6955028" y="80264"/>
                    <a:pt x="6955028" y="179578"/>
                  </a:cubicBezTo>
                  <a:lnTo>
                    <a:pt x="6929628" y="179578"/>
                  </a:lnTo>
                  <a:lnTo>
                    <a:pt x="6955028" y="179578"/>
                  </a:lnTo>
                  <a:lnTo>
                    <a:pt x="6955028" y="3786759"/>
                  </a:lnTo>
                  <a:lnTo>
                    <a:pt x="6929628" y="3786759"/>
                  </a:lnTo>
                  <a:lnTo>
                    <a:pt x="6955028" y="3786759"/>
                  </a:lnTo>
                  <a:cubicBezTo>
                    <a:pt x="6955028" y="3886073"/>
                    <a:pt x="6874129" y="3966337"/>
                    <a:pt x="6774561" y="3966337"/>
                  </a:cubicBezTo>
                  <a:lnTo>
                    <a:pt x="6774561" y="3940937"/>
                  </a:lnTo>
                  <a:lnTo>
                    <a:pt x="6774561" y="3966337"/>
                  </a:lnTo>
                  <a:lnTo>
                    <a:pt x="180467" y="3966337"/>
                  </a:lnTo>
                  <a:lnTo>
                    <a:pt x="180467" y="3940937"/>
                  </a:lnTo>
                  <a:lnTo>
                    <a:pt x="180467" y="3966337"/>
                  </a:lnTo>
                  <a:cubicBezTo>
                    <a:pt x="80899" y="3966337"/>
                    <a:pt x="0" y="3886073"/>
                    <a:pt x="0" y="3786759"/>
                  </a:cubicBezTo>
                  <a:lnTo>
                    <a:pt x="0" y="179578"/>
                  </a:lnTo>
                  <a:lnTo>
                    <a:pt x="25400" y="179578"/>
                  </a:lnTo>
                  <a:lnTo>
                    <a:pt x="0" y="179578"/>
                  </a:lnTo>
                  <a:moveTo>
                    <a:pt x="50800" y="179578"/>
                  </a:moveTo>
                  <a:lnTo>
                    <a:pt x="50800" y="3786759"/>
                  </a:lnTo>
                  <a:lnTo>
                    <a:pt x="25400" y="3786759"/>
                  </a:lnTo>
                  <a:lnTo>
                    <a:pt x="50800" y="3786759"/>
                  </a:lnTo>
                  <a:cubicBezTo>
                    <a:pt x="50800" y="3857752"/>
                    <a:pt x="108712" y="3915537"/>
                    <a:pt x="180467" y="3915537"/>
                  </a:cubicBezTo>
                  <a:lnTo>
                    <a:pt x="6774561" y="3915537"/>
                  </a:lnTo>
                  <a:cubicBezTo>
                    <a:pt x="6846316" y="3915537"/>
                    <a:pt x="6904228" y="3857752"/>
                    <a:pt x="6904228" y="3786759"/>
                  </a:cubicBezTo>
                  <a:lnTo>
                    <a:pt x="6904228" y="179578"/>
                  </a:lnTo>
                  <a:cubicBezTo>
                    <a:pt x="6904228" y="108585"/>
                    <a:pt x="6846316" y="50800"/>
                    <a:pt x="6774561" y="50800"/>
                  </a:cubicBezTo>
                  <a:lnTo>
                    <a:pt x="180467" y="50800"/>
                  </a:lnTo>
                  <a:lnTo>
                    <a:pt x="180467" y="25400"/>
                  </a:lnTo>
                  <a:lnTo>
                    <a:pt x="180467" y="50800"/>
                  </a:lnTo>
                  <a:cubicBezTo>
                    <a:pt x="108712" y="50800"/>
                    <a:pt x="50800" y="108585"/>
                    <a:pt x="50800" y="179578"/>
                  </a:cubicBezTo>
                  <a:close/>
                </a:path>
              </a:pathLst>
            </a:custGeom>
            <a:solidFill>
              <a:srgbClr val="922022"/>
            </a:solidFill>
          </p:spPr>
        </p:sp>
      </p:grpSp>
      <p:grpSp>
        <p:nvGrpSpPr>
          <p:cNvPr name="Group 10" id="10"/>
          <p:cNvGrpSpPr/>
          <p:nvPr/>
        </p:nvGrpSpPr>
        <p:grpSpPr>
          <a:xfrm rot="0">
            <a:off x="1101329" y="3737521"/>
            <a:ext cx="152400" cy="2936676"/>
            <a:chOff x="0" y="0"/>
            <a:chExt cx="203200" cy="3915568"/>
          </a:xfrm>
        </p:grpSpPr>
        <p:sp>
          <p:nvSpPr>
            <p:cNvPr name="Freeform 11" id="11"/>
            <p:cNvSpPr/>
            <p:nvPr/>
          </p:nvSpPr>
          <p:spPr>
            <a:xfrm flipH="false" flipV="false" rot="0">
              <a:off x="0" y="0"/>
              <a:ext cx="203200" cy="3915537"/>
            </a:xfrm>
            <a:custGeom>
              <a:avLst/>
              <a:gdLst/>
              <a:ahLst/>
              <a:cxnLst/>
              <a:rect r="r" b="b" t="t" l="l"/>
              <a:pathLst>
                <a:path h="3915537" w="203200">
                  <a:moveTo>
                    <a:pt x="0" y="101600"/>
                  </a:moveTo>
                  <a:cubicBezTo>
                    <a:pt x="0" y="45466"/>
                    <a:pt x="45466" y="0"/>
                    <a:pt x="101600" y="0"/>
                  </a:cubicBezTo>
                  <a:cubicBezTo>
                    <a:pt x="157734" y="0"/>
                    <a:pt x="203200" y="45466"/>
                    <a:pt x="203200" y="101600"/>
                  </a:cubicBezTo>
                  <a:lnTo>
                    <a:pt x="203200" y="3813937"/>
                  </a:lnTo>
                  <a:cubicBezTo>
                    <a:pt x="203200" y="3870071"/>
                    <a:pt x="157734" y="3915537"/>
                    <a:pt x="101600" y="3915537"/>
                  </a:cubicBezTo>
                  <a:cubicBezTo>
                    <a:pt x="45466" y="3915537"/>
                    <a:pt x="0" y="3870071"/>
                    <a:pt x="0" y="3813937"/>
                  </a:cubicBezTo>
                  <a:close/>
                </a:path>
              </a:pathLst>
            </a:custGeom>
            <a:solidFill>
              <a:srgbClr val="F65F62"/>
            </a:solidFill>
          </p:spPr>
        </p:sp>
      </p:grpSp>
      <p:sp>
        <p:nvSpPr>
          <p:cNvPr name="TextBox 12" id="12"/>
          <p:cNvSpPr txBox="true"/>
          <p:nvPr/>
        </p:nvSpPr>
        <p:spPr>
          <a:xfrm rot="0">
            <a:off x="1567160" y="4022377"/>
            <a:ext cx="3059609" cy="411064"/>
          </a:xfrm>
          <a:prstGeom prst="rect">
            <a:avLst/>
          </a:prstGeom>
        </p:spPr>
        <p:txBody>
          <a:bodyPr anchor="t" rtlCol="false" tIns="0" lIns="0" bIns="0" rIns="0">
            <a:spAutoFit/>
          </a:bodyPr>
          <a:lstStyle/>
          <a:p>
            <a:pPr algn="l">
              <a:lnSpc>
                <a:spcPts val="3000"/>
              </a:lnSpc>
            </a:pPr>
            <a:r>
              <a:rPr lang="en-US" sz="2375" b="true">
                <a:solidFill>
                  <a:srgbClr val="E5E0DF"/>
                </a:solidFill>
                <a:latin typeface="Barlow Medium"/>
                <a:ea typeface="Barlow Medium"/>
                <a:cs typeface="Barlow Medium"/>
                <a:sym typeface="Barlow Medium"/>
              </a:rPr>
              <a:t>Radioteatros</a:t>
            </a:r>
          </a:p>
        </p:txBody>
      </p:sp>
      <p:sp>
        <p:nvSpPr>
          <p:cNvPr name="TextBox 13" id="13"/>
          <p:cNvSpPr txBox="true"/>
          <p:nvPr/>
        </p:nvSpPr>
        <p:spPr>
          <a:xfrm rot="0">
            <a:off x="1567160" y="4512915"/>
            <a:ext cx="4398912" cy="1847850"/>
          </a:xfrm>
          <a:prstGeom prst="rect">
            <a:avLst/>
          </a:prstGeom>
        </p:spPr>
        <p:txBody>
          <a:bodyPr anchor="t" rtlCol="false" tIns="0" lIns="0" bIns="0" rIns="0">
            <a:spAutoFit/>
          </a:bodyPr>
          <a:lstStyle/>
          <a:p>
            <a:pPr algn="l">
              <a:lnSpc>
                <a:spcPts val="3437"/>
              </a:lnSpc>
            </a:pPr>
            <a:r>
              <a:rPr lang="en-US" sz="2125">
                <a:solidFill>
                  <a:srgbClr val="E5E0DF"/>
                </a:solidFill>
                <a:latin typeface="Barlow"/>
                <a:ea typeface="Barlow"/>
                <a:cs typeface="Barlow"/>
                <a:sym typeface="Barlow"/>
              </a:rPr>
              <a:t>Participación destacada en producciones radiofónicas, donde su voz y talento dramático la hicieron popular.</a:t>
            </a:r>
          </a:p>
        </p:txBody>
      </p:sp>
      <p:grpSp>
        <p:nvGrpSpPr>
          <p:cNvPr name="Group 14" id="14"/>
          <p:cNvGrpSpPr/>
          <p:nvPr/>
        </p:nvGrpSpPr>
        <p:grpSpPr>
          <a:xfrm rot="0">
            <a:off x="6535788" y="3718471"/>
            <a:ext cx="5216277" cy="2974776"/>
            <a:chOff x="0" y="0"/>
            <a:chExt cx="6955037" cy="3966368"/>
          </a:xfrm>
        </p:grpSpPr>
        <p:sp>
          <p:nvSpPr>
            <p:cNvPr name="Freeform 15" id="15"/>
            <p:cNvSpPr/>
            <p:nvPr/>
          </p:nvSpPr>
          <p:spPr>
            <a:xfrm flipH="false" flipV="false" rot="0">
              <a:off x="25400" y="25400"/>
              <a:ext cx="6904228" cy="3915537"/>
            </a:xfrm>
            <a:custGeom>
              <a:avLst/>
              <a:gdLst/>
              <a:ahLst/>
              <a:cxnLst/>
              <a:rect r="r" b="b" t="t" l="l"/>
              <a:pathLst>
                <a:path h="3915537" w="6904228">
                  <a:moveTo>
                    <a:pt x="0" y="154178"/>
                  </a:moveTo>
                  <a:cubicBezTo>
                    <a:pt x="0" y="69088"/>
                    <a:pt x="69469" y="0"/>
                    <a:pt x="155067" y="0"/>
                  </a:cubicBezTo>
                  <a:lnTo>
                    <a:pt x="6749161" y="0"/>
                  </a:lnTo>
                  <a:cubicBezTo>
                    <a:pt x="6834759" y="0"/>
                    <a:pt x="6904228" y="69088"/>
                    <a:pt x="6904228" y="154178"/>
                  </a:cubicBezTo>
                  <a:lnTo>
                    <a:pt x="6904228" y="3761359"/>
                  </a:lnTo>
                  <a:cubicBezTo>
                    <a:pt x="6904228" y="3846576"/>
                    <a:pt x="6834759" y="3915537"/>
                    <a:pt x="6749161" y="3915537"/>
                  </a:cubicBezTo>
                  <a:lnTo>
                    <a:pt x="155067" y="3915537"/>
                  </a:lnTo>
                  <a:cubicBezTo>
                    <a:pt x="69469" y="3915537"/>
                    <a:pt x="0" y="3846576"/>
                    <a:pt x="0" y="3761359"/>
                  </a:cubicBezTo>
                  <a:close/>
                </a:path>
              </a:pathLst>
            </a:custGeom>
            <a:solidFill>
              <a:srgbClr val="191718">
                <a:alpha val="90196"/>
              </a:srgbClr>
            </a:solidFill>
          </p:spPr>
        </p:sp>
        <p:sp>
          <p:nvSpPr>
            <p:cNvPr name="Freeform 16" id="16"/>
            <p:cNvSpPr/>
            <p:nvPr/>
          </p:nvSpPr>
          <p:spPr>
            <a:xfrm flipH="false" flipV="false" rot="0">
              <a:off x="0" y="0"/>
              <a:ext cx="6955028" cy="3966337"/>
            </a:xfrm>
            <a:custGeom>
              <a:avLst/>
              <a:gdLst/>
              <a:ahLst/>
              <a:cxnLst/>
              <a:rect r="r" b="b" t="t" l="l"/>
              <a:pathLst>
                <a:path h="3966337" w="6955028">
                  <a:moveTo>
                    <a:pt x="0" y="179578"/>
                  </a:moveTo>
                  <a:cubicBezTo>
                    <a:pt x="0" y="80264"/>
                    <a:pt x="80899" y="0"/>
                    <a:pt x="180467" y="0"/>
                  </a:cubicBezTo>
                  <a:lnTo>
                    <a:pt x="6774561" y="0"/>
                  </a:lnTo>
                  <a:lnTo>
                    <a:pt x="6774561" y="25400"/>
                  </a:lnTo>
                  <a:lnTo>
                    <a:pt x="6774561" y="0"/>
                  </a:lnTo>
                  <a:cubicBezTo>
                    <a:pt x="6874129" y="0"/>
                    <a:pt x="6955028" y="80264"/>
                    <a:pt x="6955028" y="179578"/>
                  </a:cubicBezTo>
                  <a:lnTo>
                    <a:pt x="6929628" y="179578"/>
                  </a:lnTo>
                  <a:lnTo>
                    <a:pt x="6955028" y="179578"/>
                  </a:lnTo>
                  <a:lnTo>
                    <a:pt x="6955028" y="3786759"/>
                  </a:lnTo>
                  <a:lnTo>
                    <a:pt x="6929628" y="3786759"/>
                  </a:lnTo>
                  <a:lnTo>
                    <a:pt x="6955028" y="3786759"/>
                  </a:lnTo>
                  <a:cubicBezTo>
                    <a:pt x="6955028" y="3886073"/>
                    <a:pt x="6874129" y="3966337"/>
                    <a:pt x="6774561" y="3966337"/>
                  </a:cubicBezTo>
                  <a:lnTo>
                    <a:pt x="6774561" y="3940937"/>
                  </a:lnTo>
                  <a:lnTo>
                    <a:pt x="6774561" y="3966337"/>
                  </a:lnTo>
                  <a:lnTo>
                    <a:pt x="180467" y="3966337"/>
                  </a:lnTo>
                  <a:lnTo>
                    <a:pt x="180467" y="3940937"/>
                  </a:lnTo>
                  <a:lnTo>
                    <a:pt x="180467" y="3966337"/>
                  </a:lnTo>
                  <a:cubicBezTo>
                    <a:pt x="80899" y="3966337"/>
                    <a:pt x="0" y="3886073"/>
                    <a:pt x="0" y="3786759"/>
                  </a:cubicBezTo>
                  <a:lnTo>
                    <a:pt x="0" y="179578"/>
                  </a:lnTo>
                  <a:lnTo>
                    <a:pt x="25400" y="179578"/>
                  </a:lnTo>
                  <a:lnTo>
                    <a:pt x="0" y="179578"/>
                  </a:lnTo>
                  <a:moveTo>
                    <a:pt x="50800" y="179578"/>
                  </a:moveTo>
                  <a:lnTo>
                    <a:pt x="50800" y="3786759"/>
                  </a:lnTo>
                  <a:lnTo>
                    <a:pt x="25400" y="3786759"/>
                  </a:lnTo>
                  <a:lnTo>
                    <a:pt x="50800" y="3786759"/>
                  </a:lnTo>
                  <a:cubicBezTo>
                    <a:pt x="50800" y="3857752"/>
                    <a:pt x="108712" y="3915537"/>
                    <a:pt x="180467" y="3915537"/>
                  </a:cubicBezTo>
                  <a:lnTo>
                    <a:pt x="6774561" y="3915537"/>
                  </a:lnTo>
                  <a:cubicBezTo>
                    <a:pt x="6846316" y="3915537"/>
                    <a:pt x="6904228" y="3857752"/>
                    <a:pt x="6904228" y="3786759"/>
                  </a:cubicBezTo>
                  <a:lnTo>
                    <a:pt x="6904228" y="179578"/>
                  </a:lnTo>
                  <a:cubicBezTo>
                    <a:pt x="6904228" y="108585"/>
                    <a:pt x="6846316" y="50800"/>
                    <a:pt x="6774561" y="50800"/>
                  </a:cubicBezTo>
                  <a:lnTo>
                    <a:pt x="180467" y="50800"/>
                  </a:lnTo>
                  <a:lnTo>
                    <a:pt x="180467" y="25400"/>
                  </a:lnTo>
                  <a:lnTo>
                    <a:pt x="180467" y="50800"/>
                  </a:lnTo>
                  <a:cubicBezTo>
                    <a:pt x="108712" y="50800"/>
                    <a:pt x="50800" y="108585"/>
                    <a:pt x="50800" y="179578"/>
                  </a:cubicBezTo>
                  <a:close/>
                </a:path>
              </a:pathLst>
            </a:custGeom>
            <a:solidFill>
              <a:srgbClr val="922022"/>
            </a:solidFill>
          </p:spPr>
        </p:sp>
      </p:grpSp>
      <p:grpSp>
        <p:nvGrpSpPr>
          <p:cNvPr name="Group 17" id="17"/>
          <p:cNvGrpSpPr/>
          <p:nvPr/>
        </p:nvGrpSpPr>
        <p:grpSpPr>
          <a:xfrm rot="0">
            <a:off x="6554838" y="3737521"/>
            <a:ext cx="152400" cy="2936676"/>
            <a:chOff x="0" y="0"/>
            <a:chExt cx="203200" cy="3915568"/>
          </a:xfrm>
        </p:grpSpPr>
        <p:sp>
          <p:nvSpPr>
            <p:cNvPr name="Freeform 18" id="18"/>
            <p:cNvSpPr/>
            <p:nvPr/>
          </p:nvSpPr>
          <p:spPr>
            <a:xfrm flipH="false" flipV="false" rot="0">
              <a:off x="0" y="0"/>
              <a:ext cx="203200" cy="3915537"/>
            </a:xfrm>
            <a:custGeom>
              <a:avLst/>
              <a:gdLst/>
              <a:ahLst/>
              <a:cxnLst/>
              <a:rect r="r" b="b" t="t" l="l"/>
              <a:pathLst>
                <a:path h="3915537" w="203200">
                  <a:moveTo>
                    <a:pt x="0" y="101600"/>
                  </a:moveTo>
                  <a:cubicBezTo>
                    <a:pt x="0" y="45466"/>
                    <a:pt x="45466" y="0"/>
                    <a:pt x="101600" y="0"/>
                  </a:cubicBezTo>
                  <a:cubicBezTo>
                    <a:pt x="157734" y="0"/>
                    <a:pt x="203200" y="45466"/>
                    <a:pt x="203200" y="101600"/>
                  </a:cubicBezTo>
                  <a:lnTo>
                    <a:pt x="203200" y="3813937"/>
                  </a:lnTo>
                  <a:cubicBezTo>
                    <a:pt x="203200" y="3870071"/>
                    <a:pt x="157734" y="3915537"/>
                    <a:pt x="101600" y="3915537"/>
                  </a:cubicBezTo>
                  <a:cubicBezTo>
                    <a:pt x="45466" y="3915537"/>
                    <a:pt x="0" y="3870071"/>
                    <a:pt x="0" y="3813937"/>
                  </a:cubicBezTo>
                  <a:close/>
                </a:path>
              </a:pathLst>
            </a:custGeom>
            <a:solidFill>
              <a:srgbClr val="F65F62"/>
            </a:solidFill>
          </p:spPr>
        </p:sp>
      </p:grpSp>
      <p:sp>
        <p:nvSpPr>
          <p:cNvPr name="TextBox 19" id="19"/>
          <p:cNvSpPr txBox="true"/>
          <p:nvPr/>
        </p:nvSpPr>
        <p:spPr>
          <a:xfrm rot="0">
            <a:off x="7020669" y="4022377"/>
            <a:ext cx="3059609" cy="411064"/>
          </a:xfrm>
          <a:prstGeom prst="rect">
            <a:avLst/>
          </a:prstGeom>
        </p:spPr>
        <p:txBody>
          <a:bodyPr anchor="t" rtlCol="false" tIns="0" lIns="0" bIns="0" rIns="0">
            <a:spAutoFit/>
          </a:bodyPr>
          <a:lstStyle/>
          <a:p>
            <a:pPr algn="l">
              <a:lnSpc>
                <a:spcPts val="3000"/>
              </a:lnSpc>
            </a:pPr>
            <a:r>
              <a:rPr lang="en-US" sz="2375" b="true">
                <a:solidFill>
                  <a:srgbClr val="E5E0DF"/>
                </a:solidFill>
                <a:latin typeface="Barlow Medium"/>
                <a:ea typeface="Barlow Medium"/>
                <a:cs typeface="Barlow Medium"/>
                <a:sym typeface="Barlow Medium"/>
              </a:rPr>
              <a:t>Revistas y Cine</a:t>
            </a:r>
          </a:p>
        </p:txBody>
      </p:sp>
      <p:sp>
        <p:nvSpPr>
          <p:cNvPr name="TextBox 20" id="20"/>
          <p:cNvSpPr txBox="true"/>
          <p:nvPr/>
        </p:nvSpPr>
        <p:spPr>
          <a:xfrm rot="0">
            <a:off x="7020669" y="4512915"/>
            <a:ext cx="4398912" cy="1407319"/>
          </a:xfrm>
          <a:prstGeom prst="rect">
            <a:avLst/>
          </a:prstGeom>
        </p:spPr>
        <p:txBody>
          <a:bodyPr anchor="t" rtlCol="false" tIns="0" lIns="0" bIns="0" rIns="0">
            <a:spAutoFit/>
          </a:bodyPr>
          <a:lstStyle/>
          <a:p>
            <a:pPr algn="l">
              <a:lnSpc>
                <a:spcPts val="3437"/>
              </a:lnSpc>
            </a:pPr>
            <a:r>
              <a:rPr lang="en-US" sz="2125">
                <a:solidFill>
                  <a:srgbClr val="E5E0DF"/>
                </a:solidFill>
                <a:latin typeface="Barlow"/>
                <a:ea typeface="Barlow"/>
                <a:cs typeface="Barlow"/>
                <a:sym typeface="Barlow"/>
              </a:rPr>
              <a:t>Apariciones en revistas de espectáculos y roles en películas, ampliando su reconocimiento.</a:t>
            </a:r>
          </a:p>
        </p:txBody>
      </p:sp>
      <p:grpSp>
        <p:nvGrpSpPr>
          <p:cNvPr name="Group 21" id="21"/>
          <p:cNvGrpSpPr/>
          <p:nvPr/>
        </p:nvGrpSpPr>
        <p:grpSpPr>
          <a:xfrm rot="0">
            <a:off x="11989296" y="3718471"/>
            <a:ext cx="5216277" cy="2974776"/>
            <a:chOff x="0" y="0"/>
            <a:chExt cx="6955037" cy="3966368"/>
          </a:xfrm>
        </p:grpSpPr>
        <p:sp>
          <p:nvSpPr>
            <p:cNvPr name="Freeform 22" id="22"/>
            <p:cNvSpPr/>
            <p:nvPr/>
          </p:nvSpPr>
          <p:spPr>
            <a:xfrm flipH="false" flipV="false" rot="0">
              <a:off x="25400" y="25400"/>
              <a:ext cx="6904228" cy="3915537"/>
            </a:xfrm>
            <a:custGeom>
              <a:avLst/>
              <a:gdLst/>
              <a:ahLst/>
              <a:cxnLst/>
              <a:rect r="r" b="b" t="t" l="l"/>
              <a:pathLst>
                <a:path h="3915537" w="6904228">
                  <a:moveTo>
                    <a:pt x="0" y="154178"/>
                  </a:moveTo>
                  <a:cubicBezTo>
                    <a:pt x="0" y="69088"/>
                    <a:pt x="69469" y="0"/>
                    <a:pt x="155067" y="0"/>
                  </a:cubicBezTo>
                  <a:lnTo>
                    <a:pt x="6749161" y="0"/>
                  </a:lnTo>
                  <a:cubicBezTo>
                    <a:pt x="6834759" y="0"/>
                    <a:pt x="6904228" y="69088"/>
                    <a:pt x="6904228" y="154178"/>
                  </a:cubicBezTo>
                  <a:lnTo>
                    <a:pt x="6904228" y="3761359"/>
                  </a:lnTo>
                  <a:cubicBezTo>
                    <a:pt x="6904228" y="3846576"/>
                    <a:pt x="6834759" y="3915537"/>
                    <a:pt x="6749161" y="3915537"/>
                  </a:cubicBezTo>
                  <a:lnTo>
                    <a:pt x="155067" y="3915537"/>
                  </a:lnTo>
                  <a:cubicBezTo>
                    <a:pt x="69469" y="3915537"/>
                    <a:pt x="0" y="3846576"/>
                    <a:pt x="0" y="3761359"/>
                  </a:cubicBezTo>
                  <a:close/>
                </a:path>
              </a:pathLst>
            </a:custGeom>
            <a:solidFill>
              <a:srgbClr val="191718">
                <a:alpha val="90196"/>
              </a:srgbClr>
            </a:solidFill>
          </p:spPr>
        </p:sp>
        <p:sp>
          <p:nvSpPr>
            <p:cNvPr name="Freeform 23" id="23"/>
            <p:cNvSpPr/>
            <p:nvPr/>
          </p:nvSpPr>
          <p:spPr>
            <a:xfrm flipH="false" flipV="false" rot="0">
              <a:off x="0" y="0"/>
              <a:ext cx="6955028" cy="3966337"/>
            </a:xfrm>
            <a:custGeom>
              <a:avLst/>
              <a:gdLst/>
              <a:ahLst/>
              <a:cxnLst/>
              <a:rect r="r" b="b" t="t" l="l"/>
              <a:pathLst>
                <a:path h="3966337" w="6955028">
                  <a:moveTo>
                    <a:pt x="0" y="179578"/>
                  </a:moveTo>
                  <a:cubicBezTo>
                    <a:pt x="0" y="80264"/>
                    <a:pt x="80899" y="0"/>
                    <a:pt x="180467" y="0"/>
                  </a:cubicBezTo>
                  <a:lnTo>
                    <a:pt x="6774561" y="0"/>
                  </a:lnTo>
                  <a:lnTo>
                    <a:pt x="6774561" y="25400"/>
                  </a:lnTo>
                  <a:lnTo>
                    <a:pt x="6774561" y="0"/>
                  </a:lnTo>
                  <a:cubicBezTo>
                    <a:pt x="6874129" y="0"/>
                    <a:pt x="6955028" y="80264"/>
                    <a:pt x="6955028" y="179578"/>
                  </a:cubicBezTo>
                  <a:lnTo>
                    <a:pt x="6929628" y="179578"/>
                  </a:lnTo>
                  <a:lnTo>
                    <a:pt x="6955028" y="179578"/>
                  </a:lnTo>
                  <a:lnTo>
                    <a:pt x="6955028" y="3786759"/>
                  </a:lnTo>
                  <a:lnTo>
                    <a:pt x="6929628" y="3786759"/>
                  </a:lnTo>
                  <a:lnTo>
                    <a:pt x="6955028" y="3786759"/>
                  </a:lnTo>
                  <a:cubicBezTo>
                    <a:pt x="6955028" y="3886073"/>
                    <a:pt x="6874129" y="3966337"/>
                    <a:pt x="6774561" y="3966337"/>
                  </a:cubicBezTo>
                  <a:lnTo>
                    <a:pt x="6774561" y="3940937"/>
                  </a:lnTo>
                  <a:lnTo>
                    <a:pt x="6774561" y="3966337"/>
                  </a:lnTo>
                  <a:lnTo>
                    <a:pt x="180467" y="3966337"/>
                  </a:lnTo>
                  <a:lnTo>
                    <a:pt x="180467" y="3940937"/>
                  </a:lnTo>
                  <a:lnTo>
                    <a:pt x="180467" y="3966337"/>
                  </a:lnTo>
                  <a:cubicBezTo>
                    <a:pt x="80899" y="3966337"/>
                    <a:pt x="0" y="3886073"/>
                    <a:pt x="0" y="3786759"/>
                  </a:cubicBezTo>
                  <a:lnTo>
                    <a:pt x="0" y="179578"/>
                  </a:lnTo>
                  <a:lnTo>
                    <a:pt x="25400" y="179578"/>
                  </a:lnTo>
                  <a:lnTo>
                    <a:pt x="0" y="179578"/>
                  </a:lnTo>
                  <a:moveTo>
                    <a:pt x="50800" y="179578"/>
                  </a:moveTo>
                  <a:lnTo>
                    <a:pt x="50800" y="3786759"/>
                  </a:lnTo>
                  <a:lnTo>
                    <a:pt x="25400" y="3786759"/>
                  </a:lnTo>
                  <a:lnTo>
                    <a:pt x="50800" y="3786759"/>
                  </a:lnTo>
                  <a:cubicBezTo>
                    <a:pt x="50800" y="3857752"/>
                    <a:pt x="108712" y="3915537"/>
                    <a:pt x="180467" y="3915537"/>
                  </a:cubicBezTo>
                  <a:lnTo>
                    <a:pt x="6774561" y="3915537"/>
                  </a:lnTo>
                  <a:cubicBezTo>
                    <a:pt x="6846316" y="3915537"/>
                    <a:pt x="6904228" y="3857752"/>
                    <a:pt x="6904228" y="3786759"/>
                  </a:cubicBezTo>
                  <a:lnTo>
                    <a:pt x="6904228" y="179578"/>
                  </a:lnTo>
                  <a:cubicBezTo>
                    <a:pt x="6904228" y="108585"/>
                    <a:pt x="6846316" y="50800"/>
                    <a:pt x="6774561" y="50800"/>
                  </a:cubicBezTo>
                  <a:lnTo>
                    <a:pt x="180467" y="50800"/>
                  </a:lnTo>
                  <a:lnTo>
                    <a:pt x="180467" y="25400"/>
                  </a:lnTo>
                  <a:lnTo>
                    <a:pt x="180467" y="50800"/>
                  </a:lnTo>
                  <a:cubicBezTo>
                    <a:pt x="108712" y="50800"/>
                    <a:pt x="50800" y="108585"/>
                    <a:pt x="50800" y="179578"/>
                  </a:cubicBezTo>
                  <a:close/>
                </a:path>
              </a:pathLst>
            </a:custGeom>
            <a:solidFill>
              <a:srgbClr val="922022"/>
            </a:solidFill>
          </p:spPr>
        </p:sp>
      </p:grpSp>
      <p:grpSp>
        <p:nvGrpSpPr>
          <p:cNvPr name="Group 24" id="24"/>
          <p:cNvGrpSpPr/>
          <p:nvPr/>
        </p:nvGrpSpPr>
        <p:grpSpPr>
          <a:xfrm rot="0">
            <a:off x="12008346" y="3737521"/>
            <a:ext cx="152400" cy="2936676"/>
            <a:chOff x="0" y="0"/>
            <a:chExt cx="203200" cy="3915568"/>
          </a:xfrm>
        </p:grpSpPr>
        <p:sp>
          <p:nvSpPr>
            <p:cNvPr name="Freeform 25" id="25"/>
            <p:cNvSpPr/>
            <p:nvPr/>
          </p:nvSpPr>
          <p:spPr>
            <a:xfrm flipH="false" flipV="false" rot="0">
              <a:off x="0" y="0"/>
              <a:ext cx="203200" cy="3915537"/>
            </a:xfrm>
            <a:custGeom>
              <a:avLst/>
              <a:gdLst/>
              <a:ahLst/>
              <a:cxnLst/>
              <a:rect r="r" b="b" t="t" l="l"/>
              <a:pathLst>
                <a:path h="3915537" w="203200">
                  <a:moveTo>
                    <a:pt x="0" y="101600"/>
                  </a:moveTo>
                  <a:cubicBezTo>
                    <a:pt x="0" y="45466"/>
                    <a:pt x="45466" y="0"/>
                    <a:pt x="101600" y="0"/>
                  </a:cubicBezTo>
                  <a:cubicBezTo>
                    <a:pt x="157734" y="0"/>
                    <a:pt x="203200" y="45466"/>
                    <a:pt x="203200" y="101600"/>
                  </a:cubicBezTo>
                  <a:lnTo>
                    <a:pt x="203200" y="3813937"/>
                  </a:lnTo>
                  <a:cubicBezTo>
                    <a:pt x="203200" y="3870071"/>
                    <a:pt x="157734" y="3915537"/>
                    <a:pt x="101600" y="3915537"/>
                  </a:cubicBezTo>
                  <a:cubicBezTo>
                    <a:pt x="45466" y="3915537"/>
                    <a:pt x="0" y="3870071"/>
                    <a:pt x="0" y="3813937"/>
                  </a:cubicBezTo>
                  <a:close/>
                </a:path>
              </a:pathLst>
            </a:custGeom>
            <a:solidFill>
              <a:srgbClr val="F65F62"/>
            </a:solidFill>
          </p:spPr>
        </p:sp>
      </p:grpSp>
      <p:sp>
        <p:nvSpPr>
          <p:cNvPr name="TextBox 26" id="26"/>
          <p:cNvSpPr txBox="true"/>
          <p:nvPr/>
        </p:nvSpPr>
        <p:spPr>
          <a:xfrm rot="0">
            <a:off x="12474179" y="4022377"/>
            <a:ext cx="3059609" cy="411064"/>
          </a:xfrm>
          <a:prstGeom prst="rect">
            <a:avLst/>
          </a:prstGeom>
        </p:spPr>
        <p:txBody>
          <a:bodyPr anchor="t" rtlCol="false" tIns="0" lIns="0" bIns="0" rIns="0">
            <a:spAutoFit/>
          </a:bodyPr>
          <a:lstStyle/>
          <a:p>
            <a:pPr algn="l">
              <a:lnSpc>
                <a:spcPts val="3000"/>
              </a:lnSpc>
            </a:pPr>
            <a:r>
              <a:rPr lang="en-US" sz="2375" b="true">
                <a:solidFill>
                  <a:srgbClr val="E5E0DF"/>
                </a:solidFill>
                <a:latin typeface="Barlow Medium"/>
                <a:ea typeface="Barlow Medium"/>
                <a:cs typeface="Barlow Medium"/>
                <a:sym typeface="Barlow Medium"/>
              </a:rPr>
              <a:t>Reconocimiento</a:t>
            </a:r>
          </a:p>
        </p:txBody>
      </p:sp>
      <p:sp>
        <p:nvSpPr>
          <p:cNvPr name="TextBox 27" id="27"/>
          <p:cNvSpPr txBox="true"/>
          <p:nvPr/>
        </p:nvSpPr>
        <p:spPr>
          <a:xfrm rot="0">
            <a:off x="12474179" y="4512915"/>
            <a:ext cx="4398912" cy="1847850"/>
          </a:xfrm>
          <a:prstGeom prst="rect">
            <a:avLst/>
          </a:prstGeom>
        </p:spPr>
        <p:txBody>
          <a:bodyPr anchor="t" rtlCol="false" tIns="0" lIns="0" bIns="0" rIns="0">
            <a:spAutoFit/>
          </a:bodyPr>
          <a:lstStyle/>
          <a:p>
            <a:pPr algn="l">
              <a:lnSpc>
                <a:spcPts val="3437"/>
              </a:lnSpc>
            </a:pPr>
            <a:r>
              <a:rPr lang="en-US" sz="2125">
                <a:solidFill>
                  <a:srgbClr val="E5E0DF"/>
                </a:solidFill>
                <a:latin typeface="Barlow"/>
                <a:ea typeface="Barlow"/>
                <a:cs typeface="Barlow"/>
                <a:sym typeface="Barlow"/>
              </a:rPr>
              <a:t>Mencionada en la prensa como "Eva Duarte, voz joven del radioteatro argentino", entre las nuevas promesas.</a:t>
            </a:r>
          </a:p>
        </p:txBody>
      </p:sp>
      <p:sp>
        <p:nvSpPr>
          <p:cNvPr name="TextBox 28" id="28"/>
          <p:cNvSpPr txBox="true"/>
          <p:nvPr/>
        </p:nvSpPr>
        <p:spPr>
          <a:xfrm rot="0">
            <a:off x="1101329" y="6898184"/>
            <a:ext cx="16085344" cy="966787"/>
          </a:xfrm>
          <a:prstGeom prst="rect">
            <a:avLst/>
          </a:prstGeom>
        </p:spPr>
        <p:txBody>
          <a:bodyPr anchor="t" rtlCol="false" tIns="0" lIns="0" bIns="0" rIns="0">
            <a:spAutoFit/>
          </a:bodyPr>
          <a:lstStyle/>
          <a:p>
            <a:pPr algn="l">
              <a:lnSpc>
                <a:spcPts val="3437"/>
              </a:lnSpc>
            </a:pPr>
            <a:r>
              <a:rPr lang="en-US" sz="2125">
                <a:solidFill>
                  <a:srgbClr val="E5E0DF"/>
                </a:solidFill>
                <a:latin typeface="Barlow"/>
                <a:ea typeface="Barlow"/>
                <a:cs typeface="Barlow"/>
                <a:sym typeface="Barlow"/>
              </a:rPr>
              <a:t>Estos años fueron cruciales para Eva Duarte, forjando su carácter y habilidades de comunicación que más tarde serían fundamentales en su rol político.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91718">
                <a:alpha val="90196"/>
              </a:srgbClr>
            </a:solidFill>
          </p:spPr>
        </p:sp>
      </p:grpSp>
      <p:sp>
        <p:nvSpPr>
          <p:cNvPr name="TextBox 6" id="6"/>
          <p:cNvSpPr txBox="true"/>
          <p:nvPr/>
        </p:nvSpPr>
        <p:spPr>
          <a:xfrm rot="0">
            <a:off x="550664" y="688479"/>
            <a:ext cx="5317480" cy="1095876"/>
          </a:xfrm>
          <a:prstGeom prst="rect">
            <a:avLst/>
          </a:prstGeom>
        </p:spPr>
        <p:txBody>
          <a:bodyPr anchor="t" rtlCol="false" tIns="0" lIns="0" bIns="0" rIns="0">
            <a:spAutoFit/>
          </a:bodyPr>
          <a:lstStyle/>
          <a:p>
            <a:pPr algn="l">
              <a:lnSpc>
                <a:spcPts val="4421"/>
              </a:lnSpc>
            </a:pPr>
            <a:r>
              <a:rPr lang="en-US" sz="3500" b="true">
                <a:solidFill>
                  <a:srgbClr val="FFFFFF"/>
                </a:solidFill>
                <a:latin typeface="Barlow Medium"/>
                <a:ea typeface="Barlow Medium"/>
                <a:cs typeface="Barlow Medium"/>
                <a:sym typeface="Barlow Medium"/>
              </a:rPr>
              <a:t>Eva Perón: La Primera Dama y la Política</a:t>
            </a:r>
          </a:p>
        </p:txBody>
      </p:sp>
      <p:sp>
        <p:nvSpPr>
          <p:cNvPr name="TextBox 7" id="7"/>
          <p:cNvSpPr txBox="true"/>
          <p:nvPr/>
        </p:nvSpPr>
        <p:spPr>
          <a:xfrm rot="0">
            <a:off x="363348" y="2244687"/>
            <a:ext cx="6718803" cy="3910069"/>
          </a:xfrm>
          <a:prstGeom prst="rect">
            <a:avLst/>
          </a:prstGeom>
        </p:spPr>
        <p:txBody>
          <a:bodyPr anchor="t" rtlCol="false" tIns="0" lIns="0" bIns="0" rIns="0">
            <a:spAutoFit/>
          </a:bodyPr>
          <a:lstStyle/>
          <a:p>
            <a:pPr algn="l">
              <a:lnSpc>
                <a:spcPts val="4447"/>
              </a:lnSpc>
            </a:pPr>
            <a:r>
              <a:rPr lang="en-US" sz="2799">
                <a:solidFill>
                  <a:srgbClr val="E5E0DF"/>
                </a:solidFill>
                <a:latin typeface="Barlow"/>
                <a:ea typeface="Barlow"/>
                <a:cs typeface="Barlow"/>
                <a:sym typeface="Barlow"/>
              </a:rPr>
              <a:t>El punto de inflexión en la vida de Eva Duarte ocurrió en 1944, cuando conoció a Juan Domingo Perón durante un acto solidario tras el terremoto de San Juan. Este encuentro marcó el inicio de una relación que la llevaría al centro de la escena política argentina.</a:t>
            </a:r>
          </a:p>
        </p:txBody>
      </p:sp>
      <p:sp>
        <p:nvSpPr>
          <p:cNvPr name="TextBox 8" id="8"/>
          <p:cNvSpPr txBox="true"/>
          <p:nvPr/>
        </p:nvSpPr>
        <p:spPr>
          <a:xfrm rot="0">
            <a:off x="363348" y="6208887"/>
            <a:ext cx="8425457" cy="2786119"/>
          </a:xfrm>
          <a:prstGeom prst="rect">
            <a:avLst/>
          </a:prstGeom>
        </p:spPr>
        <p:txBody>
          <a:bodyPr anchor="t" rtlCol="false" tIns="0" lIns="0" bIns="0" rIns="0">
            <a:spAutoFit/>
          </a:bodyPr>
          <a:lstStyle/>
          <a:p>
            <a:pPr algn="l">
              <a:lnSpc>
                <a:spcPts val="4447"/>
              </a:lnSpc>
            </a:pPr>
            <a:r>
              <a:rPr lang="en-US" sz="2799">
                <a:solidFill>
                  <a:srgbClr val="E5E0DF"/>
                </a:solidFill>
                <a:latin typeface="Barlow"/>
                <a:ea typeface="Barlow"/>
                <a:cs typeface="Barlow"/>
                <a:sym typeface="Barlow"/>
              </a:rPr>
              <a:t>Se casaron en 1945, y a partir de ese momento, Eva dejó de ser simplemente una actriz para convertirse en un personaje político de gran relevancia. Su influencia y participación activa en la vida pública crecieron exponencialmente.</a:t>
            </a:r>
          </a:p>
        </p:txBody>
      </p:sp>
      <p:grpSp>
        <p:nvGrpSpPr>
          <p:cNvPr name="Group 9" id="9"/>
          <p:cNvGrpSpPr>
            <a:grpSpLocks noChangeAspect="true"/>
          </p:cNvGrpSpPr>
          <p:nvPr/>
        </p:nvGrpSpPr>
        <p:grpSpPr>
          <a:xfrm rot="0">
            <a:off x="10364986" y="0"/>
            <a:ext cx="7923014" cy="11884521"/>
            <a:chOff x="0" y="0"/>
            <a:chExt cx="11233943" cy="16850915"/>
          </a:xfrm>
        </p:grpSpPr>
        <p:sp>
          <p:nvSpPr>
            <p:cNvPr name="Freeform 10" id="10"/>
            <p:cNvSpPr/>
            <p:nvPr/>
          </p:nvSpPr>
          <p:spPr>
            <a:xfrm flipH="false" flipV="false" rot="0">
              <a:off x="0" y="0"/>
              <a:ext cx="11233912" cy="16850868"/>
            </a:xfrm>
            <a:custGeom>
              <a:avLst/>
              <a:gdLst/>
              <a:ahLst/>
              <a:cxnLst/>
              <a:rect r="r" b="b" t="t" l="l"/>
              <a:pathLst>
                <a:path h="16850868" w="11233912">
                  <a:moveTo>
                    <a:pt x="0" y="0"/>
                  </a:moveTo>
                  <a:lnTo>
                    <a:pt x="11233912" y="0"/>
                  </a:lnTo>
                  <a:lnTo>
                    <a:pt x="11233912" y="16850868"/>
                  </a:lnTo>
                  <a:lnTo>
                    <a:pt x="0" y="16850868"/>
                  </a:lnTo>
                  <a:lnTo>
                    <a:pt x="0" y="0"/>
                  </a:lnTo>
                  <a:close/>
                </a:path>
              </a:pathLst>
            </a:custGeom>
            <a:blipFill>
              <a:blip r:embed="rId4"/>
              <a:stretch>
                <a:fillRect l="-83333" t="0" r="-83333" b="0"/>
              </a:stretch>
            </a:blipFill>
          </p:spPr>
        </p:sp>
      </p:grpSp>
      <p:sp>
        <p:nvSpPr>
          <p:cNvPr name="TextBox 11" id="11"/>
          <p:cNvSpPr txBox="true"/>
          <p:nvPr/>
        </p:nvSpPr>
        <p:spPr>
          <a:xfrm rot="0">
            <a:off x="9321404" y="14206091"/>
            <a:ext cx="8425458" cy="698897"/>
          </a:xfrm>
          <a:prstGeom prst="rect">
            <a:avLst/>
          </a:prstGeom>
        </p:spPr>
        <p:txBody>
          <a:bodyPr anchor="t" rtlCol="false" tIns="0" lIns="0" bIns="0" rIns="0">
            <a:spAutoFit/>
          </a:bodyPr>
          <a:lstStyle/>
          <a:p>
            <a:pPr algn="l">
              <a:lnSpc>
                <a:spcPts val="1687"/>
              </a:lnSpc>
            </a:pPr>
            <a:r>
              <a:rPr lang="en-US" sz="1062">
                <a:solidFill>
                  <a:srgbClr val="E5E0DF"/>
                </a:solidFill>
                <a:latin typeface="Barlow"/>
                <a:ea typeface="Barlow"/>
                <a:cs typeface="Barlow"/>
                <a:sym typeface="Barlow"/>
              </a:rPr>
              <a:t>Como Primera Dama, Eva Perón encabezó numerosas campañas sociales, demostrando un profundo compromiso con los sectores más vulnerables. Sus iniciativas incluyeron la creación de hospitales, hogares de tránsito, programas de becas y la distribución de juguetes para niños.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91718">
                <a:alpha val="90196"/>
              </a:srgbClr>
            </a:solidFill>
          </p:spPr>
        </p:sp>
      </p:grpSp>
      <p:sp>
        <p:nvSpPr>
          <p:cNvPr name="TextBox 6" id="6"/>
          <p:cNvSpPr txBox="true"/>
          <p:nvPr/>
        </p:nvSpPr>
        <p:spPr>
          <a:xfrm rot="0">
            <a:off x="1028700" y="1000125"/>
            <a:ext cx="11460212" cy="793551"/>
          </a:xfrm>
          <a:prstGeom prst="rect">
            <a:avLst/>
          </a:prstGeom>
        </p:spPr>
        <p:txBody>
          <a:bodyPr anchor="t" rtlCol="false" tIns="0" lIns="0" bIns="0" rIns="0">
            <a:spAutoFit/>
          </a:bodyPr>
          <a:lstStyle/>
          <a:p>
            <a:pPr algn="l">
              <a:lnSpc>
                <a:spcPts val="6000"/>
              </a:lnSpc>
            </a:pPr>
            <a:r>
              <a:rPr lang="en-US" sz="4812" b="true">
                <a:solidFill>
                  <a:srgbClr val="FFFFFF"/>
                </a:solidFill>
                <a:latin typeface="Barlow Medium"/>
                <a:ea typeface="Barlow Medium"/>
                <a:cs typeface="Barlow Medium"/>
                <a:sym typeface="Barlow Medium"/>
              </a:rPr>
              <a:t>La Fundación Eva Perón y el Voto Femenino</a:t>
            </a:r>
          </a:p>
        </p:txBody>
      </p:sp>
      <p:grpSp>
        <p:nvGrpSpPr>
          <p:cNvPr name="Group 7" id="7"/>
          <p:cNvGrpSpPr/>
          <p:nvPr/>
        </p:nvGrpSpPr>
        <p:grpSpPr>
          <a:xfrm rot="0">
            <a:off x="1096566" y="3210669"/>
            <a:ext cx="5187702" cy="3990380"/>
            <a:chOff x="0" y="0"/>
            <a:chExt cx="6916937" cy="5320507"/>
          </a:xfrm>
        </p:grpSpPr>
        <p:sp>
          <p:nvSpPr>
            <p:cNvPr name="Freeform 8" id="8"/>
            <p:cNvSpPr/>
            <p:nvPr/>
          </p:nvSpPr>
          <p:spPr>
            <a:xfrm flipH="false" flipV="false" rot="0">
              <a:off x="6350" y="6350"/>
              <a:ext cx="6904228" cy="5307838"/>
            </a:xfrm>
            <a:custGeom>
              <a:avLst/>
              <a:gdLst/>
              <a:ahLst/>
              <a:cxnLst/>
              <a:rect r="r" b="b" t="t" l="l"/>
              <a:pathLst>
                <a:path h="5307838" w="6904228">
                  <a:moveTo>
                    <a:pt x="0" y="154178"/>
                  </a:moveTo>
                  <a:cubicBezTo>
                    <a:pt x="0" y="69088"/>
                    <a:pt x="69088" y="0"/>
                    <a:pt x="154305" y="0"/>
                  </a:cubicBezTo>
                  <a:lnTo>
                    <a:pt x="6749923" y="0"/>
                  </a:lnTo>
                  <a:cubicBezTo>
                    <a:pt x="6835140" y="0"/>
                    <a:pt x="6904228" y="69088"/>
                    <a:pt x="6904228" y="154178"/>
                  </a:cubicBezTo>
                  <a:lnTo>
                    <a:pt x="6904228" y="5153660"/>
                  </a:lnTo>
                  <a:cubicBezTo>
                    <a:pt x="6904228" y="5238877"/>
                    <a:pt x="6835140" y="5307838"/>
                    <a:pt x="6749923" y="5307838"/>
                  </a:cubicBezTo>
                  <a:lnTo>
                    <a:pt x="154305" y="5307838"/>
                  </a:lnTo>
                  <a:cubicBezTo>
                    <a:pt x="69088" y="5307838"/>
                    <a:pt x="0" y="5238750"/>
                    <a:pt x="0" y="5153660"/>
                  </a:cubicBezTo>
                  <a:close/>
                </a:path>
              </a:pathLst>
            </a:custGeom>
            <a:solidFill>
              <a:srgbClr val="790709"/>
            </a:solidFill>
          </p:spPr>
        </p:sp>
        <p:sp>
          <p:nvSpPr>
            <p:cNvPr name="Freeform 9" id="9"/>
            <p:cNvSpPr/>
            <p:nvPr/>
          </p:nvSpPr>
          <p:spPr>
            <a:xfrm flipH="false" flipV="false" rot="0">
              <a:off x="0" y="0"/>
              <a:ext cx="6916928" cy="5320538"/>
            </a:xfrm>
            <a:custGeom>
              <a:avLst/>
              <a:gdLst/>
              <a:ahLst/>
              <a:cxnLst/>
              <a:rect r="r" b="b" t="t" l="l"/>
              <a:pathLst>
                <a:path h="5320538" w="6916928">
                  <a:moveTo>
                    <a:pt x="0" y="160528"/>
                  </a:moveTo>
                  <a:cubicBezTo>
                    <a:pt x="0" y="71882"/>
                    <a:pt x="71882" y="0"/>
                    <a:pt x="160655" y="0"/>
                  </a:cubicBezTo>
                  <a:lnTo>
                    <a:pt x="6756273" y="0"/>
                  </a:lnTo>
                  <a:lnTo>
                    <a:pt x="6756273" y="6350"/>
                  </a:lnTo>
                  <a:lnTo>
                    <a:pt x="6756273" y="0"/>
                  </a:lnTo>
                  <a:cubicBezTo>
                    <a:pt x="6844919" y="0"/>
                    <a:pt x="6916928" y="71882"/>
                    <a:pt x="6916928" y="160528"/>
                  </a:cubicBezTo>
                  <a:lnTo>
                    <a:pt x="6916928" y="5160010"/>
                  </a:lnTo>
                  <a:lnTo>
                    <a:pt x="6910578" y="5160010"/>
                  </a:lnTo>
                  <a:lnTo>
                    <a:pt x="6916928" y="5160010"/>
                  </a:lnTo>
                  <a:cubicBezTo>
                    <a:pt x="6916928" y="5248656"/>
                    <a:pt x="6845046" y="5320538"/>
                    <a:pt x="6756273" y="5320538"/>
                  </a:cubicBezTo>
                  <a:lnTo>
                    <a:pt x="6756273" y="5314188"/>
                  </a:lnTo>
                  <a:lnTo>
                    <a:pt x="6756273" y="5320538"/>
                  </a:lnTo>
                  <a:lnTo>
                    <a:pt x="160655" y="5320538"/>
                  </a:lnTo>
                  <a:lnTo>
                    <a:pt x="160655" y="5314188"/>
                  </a:lnTo>
                  <a:lnTo>
                    <a:pt x="160655" y="5320538"/>
                  </a:lnTo>
                  <a:cubicBezTo>
                    <a:pt x="71882" y="5320538"/>
                    <a:pt x="0" y="5248656"/>
                    <a:pt x="0" y="5160010"/>
                  </a:cubicBezTo>
                  <a:lnTo>
                    <a:pt x="0" y="160528"/>
                  </a:lnTo>
                  <a:lnTo>
                    <a:pt x="6350" y="160528"/>
                  </a:lnTo>
                  <a:lnTo>
                    <a:pt x="0" y="160528"/>
                  </a:lnTo>
                  <a:moveTo>
                    <a:pt x="12700" y="160528"/>
                  </a:moveTo>
                  <a:lnTo>
                    <a:pt x="12700" y="5160010"/>
                  </a:lnTo>
                  <a:lnTo>
                    <a:pt x="6350" y="5160010"/>
                  </a:lnTo>
                  <a:lnTo>
                    <a:pt x="12700" y="5160010"/>
                  </a:lnTo>
                  <a:cubicBezTo>
                    <a:pt x="12700" y="5241671"/>
                    <a:pt x="78867" y="5307838"/>
                    <a:pt x="160655" y="5307838"/>
                  </a:cubicBezTo>
                  <a:lnTo>
                    <a:pt x="6756273" y="5307838"/>
                  </a:lnTo>
                  <a:cubicBezTo>
                    <a:pt x="6837934" y="5307838"/>
                    <a:pt x="6904228" y="5241671"/>
                    <a:pt x="6904228" y="5160010"/>
                  </a:cubicBezTo>
                  <a:lnTo>
                    <a:pt x="6904228" y="160528"/>
                  </a:lnTo>
                  <a:lnTo>
                    <a:pt x="6910578" y="160528"/>
                  </a:lnTo>
                  <a:lnTo>
                    <a:pt x="6904228" y="160528"/>
                  </a:lnTo>
                  <a:cubicBezTo>
                    <a:pt x="6904228" y="78867"/>
                    <a:pt x="6838061" y="12700"/>
                    <a:pt x="6756273" y="12700"/>
                  </a:cubicBezTo>
                  <a:lnTo>
                    <a:pt x="160655" y="12700"/>
                  </a:lnTo>
                  <a:lnTo>
                    <a:pt x="160655" y="6350"/>
                  </a:lnTo>
                  <a:lnTo>
                    <a:pt x="160655" y="12700"/>
                  </a:lnTo>
                  <a:cubicBezTo>
                    <a:pt x="78867" y="12700"/>
                    <a:pt x="12700" y="78867"/>
                    <a:pt x="12700" y="160528"/>
                  </a:cubicBezTo>
                  <a:close/>
                </a:path>
              </a:pathLst>
            </a:custGeom>
            <a:solidFill>
              <a:srgbClr val="922022"/>
            </a:solidFill>
          </p:spPr>
        </p:sp>
      </p:grpSp>
      <p:grpSp>
        <p:nvGrpSpPr>
          <p:cNvPr name="Group 10" id="10"/>
          <p:cNvGrpSpPr/>
          <p:nvPr/>
        </p:nvGrpSpPr>
        <p:grpSpPr>
          <a:xfrm rot="0">
            <a:off x="1386185" y="3500289"/>
            <a:ext cx="825996" cy="825996"/>
            <a:chOff x="0" y="0"/>
            <a:chExt cx="1101328" cy="1101328"/>
          </a:xfrm>
        </p:grpSpPr>
        <p:sp>
          <p:nvSpPr>
            <p:cNvPr name="Freeform 11" id="11"/>
            <p:cNvSpPr/>
            <p:nvPr/>
          </p:nvSpPr>
          <p:spPr>
            <a:xfrm flipH="false" flipV="false" rot="0">
              <a:off x="0" y="0"/>
              <a:ext cx="1101344" cy="1101344"/>
            </a:xfrm>
            <a:custGeom>
              <a:avLst/>
              <a:gdLst/>
              <a:ahLst/>
              <a:cxnLst/>
              <a:rect r="r" b="b" t="t" l="l"/>
              <a:pathLst>
                <a:path h="1101344" w="1101344">
                  <a:moveTo>
                    <a:pt x="0" y="550672"/>
                  </a:moveTo>
                  <a:cubicBezTo>
                    <a:pt x="0" y="246507"/>
                    <a:pt x="246507" y="0"/>
                    <a:pt x="550672" y="0"/>
                  </a:cubicBezTo>
                  <a:cubicBezTo>
                    <a:pt x="854837" y="0"/>
                    <a:pt x="1101344" y="246507"/>
                    <a:pt x="1101344" y="550672"/>
                  </a:cubicBezTo>
                  <a:cubicBezTo>
                    <a:pt x="1101344" y="854837"/>
                    <a:pt x="854837" y="1101344"/>
                    <a:pt x="550672" y="1101344"/>
                  </a:cubicBezTo>
                  <a:cubicBezTo>
                    <a:pt x="246507" y="1101344"/>
                    <a:pt x="0" y="854837"/>
                    <a:pt x="0" y="550672"/>
                  </a:cubicBezTo>
                  <a:close/>
                </a:path>
              </a:pathLst>
            </a:custGeom>
            <a:solidFill>
              <a:srgbClr val="F65F62"/>
            </a:solidFill>
          </p:spPr>
        </p:sp>
      </p:grpSp>
      <p:grpSp>
        <p:nvGrpSpPr>
          <p:cNvPr name="Group 12" id="12"/>
          <p:cNvGrpSpPr>
            <a:grpSpLocks noChangeAspect="true"/>
          </p:cNvGrpSpPr>
          <p:nvPr/>
        </p:nvGrpSpPr>
        <p:grpSpPr>
          <a:xfrm rot="0">
            <a:off x="1613297" y="3680966"/>
            <a:ext cx="371624" cy="464641"/>
            <a:chOff x="0" y="0"/>
            <a:chExt cx="495498" cy="619522"/>
          </a:xfrm>
        </p:grpSpPr>
        <p:sp>
          <p:nvSpPr>
            <p:cNvPr name="Freeform 13" id="13" descr="preencoded.png"/>
            <p:cNvSpPr/>
            <p:nvPr/>
          </p:nvSpPr>
          <p:spPr>
            <a:xfrm flipH="false" flipV="false" rot="0">
              <a:off x="0" y="0"/>
              <a:ext cx="495554" cy="619506"/>
            </a:xfrm>
            <a:custGeom>
              <a:avLst/>
              <a:gdLst/>
              <a:ahLst/>
              <a:cxnLst/>
              <a:rect r="r" b="b" t="t" l="l"/>
              <a:pathLst>
                <a:path h="619506" w="495554">
                  <a:moveTo>
                    <a:pt x="0" y="0"/>
                  </a:moveTo>
                  <a:lnTo>
                    <a:pt x="495554" y="0"/>
                  </a:lnTo>
                  <a:lnTo>
                    <a:pt x="495554" y="619506"/>
                  </a:lnTo>
                  <a:lnTo>
                    <a:pt x="0" y="619506"/>
                  </a:lnTo>
                  <a:lnTo>
                    <a:pt x="0" y="0"/>
                  </a:lnTo>
                  <a:close/>
                </a:path>
              </a:pathLst>
            </a:custGeom>
            <a:blipFill>
              <a:blip r:embed="rId4"/>
              <a:stretch>
                <a:fillRect l="0" t="-244" r="11" b="-246"/>
              </a:stretch>
            </a:blipFill>
          </p:spPr>
        </p:sp>
      </p:grpSp>
      <p:sp>
        <p:nvSpPr>
          <p:cNvPr name="TextBox 14" id="14"/>
          <p:cNvSpPr txBox="true"/>
          <p:nvPr/>
        </p:nvSpPr>
        <p:spPr>
          <a:xfrm rot="0">
            <a:off x="1386185" y="4573041"/>
            <a:ext cx="3059609" cy="411064"/>
          </a:xfrm>
          <a:prstGeom prst="rect">
            <a:avLst/>
          </a:prstGeom>
        </p:spPr>
        <p:txBody>
          <a:bodyPr anchor="t" rtlCol="false" tIns="0" lIns="0" bIns="0" rIns="0">
            <a:spAutoFit/>
          </a:bodyPr>
          <a:lstStyle/>
          <a:p>
            <a:pPr algn="l">
              <a:lnSpc>
                <a:spcPts val="3000"/>
              </a:lnSpc>
            </a:pPr>
            <a:r>
              <a:rPr lang="en-US" sz="2375" b="true">
                <a:solidFill>
                  <a:srgbClr val="E5E0DF"/>
                </a:solidFill>
                <a:latin typeface="Barlow Medium"/>
                <a:ea typeface="Barlow Medium"/>
                <a:cs typeface="Barlow Medium"/>
                <a:sym typeface="Barlow Medium"/>
              </a:rPr>
              <a:t>Fundación Eva Perón</a:t>
            </a:r>
          </a:p>
        </p:txBody>
      </p:sp>
      <p:sp>
        <p:nvSpPr>
          <p:cNvPr name="TextBox 15" id="15"/>
          <p:cNvSpPr txBox="true"/>
          <p:nvPr/>
        </p:nvSpPr>
        <p:spPr>
          <a:xfrm rot="0">
            <a:off x="1386185" y="5063579"/>
            <a:ext cx="4608462" cy="1847850"/>
          </a:xfrm>
          <a:prstGeom prst="rect">
            <a:avLst/>
          </a:prstGeom>
        </p:spPr>
        <p:txBody>
          <a:bodyPr anchor="t" rtlCol="false" tIns="0" lIns="0" bIns="0" rIns="0">
            <a:spAutoFit/>
          </a:bodyPr>
          <a:lstStyle/>
          <a:p>
            <a:pPr algn="l">
              <a:lnSpc>
                <a:spcPts val="3437"/>
              </a:lnSpc>
            </a:pPr>
            <a:r>
              <a:rPr lang="en-US" sz="2125">
                <a:solidFill>
                  <a:srgbClr val="E5E0DF"/>
                </a:solidFill>
                <a:latin typeface="Barlow"/>
                <a:ea typeface="Barlow"/>
                <a:cs typeface="Barlow"/>
                <a:sym typeface="Barlow"/>
              </a:rPr>
              <a:t>Creó esta fundación para canalizar ayuda directa al pueblo, convirtiéndose en un pilar de asistencia social.</a:t>
            </a:r>
          </a:p>
        </p:txBody>
      </p:sp>
      <p:grpSp>
        <p:nvGrpSpPr>
          <p:cNvPr name="Group 16" id="16"/>
          <p:cNvGrpSpPr/>
          <p:nvPr/>
        </p:nvGrpSpPr>
        <p:grpSpPr>
          <a:xfrm rot="0">
            <a:off x="6550075" y="3210669"/>
            <a:ext cx="5187703" cy="3990380"/>
            <a:chOff x="0" y="0"/>
            <a:chExt cx="6916937" cy="5320507"/>
          </a:xfrm>
        </p:grpSpPr>
        <p:sp>
          <p:nvSpPr>
            <p:cNvPr name="Freeform 17" id="17"/>
            <p:cNvSpPr/>
            <p:nvPr/>
          </p:nvSpPr>
          <p:spPr>
            <a:xfrm flipH="false" flipV="false" rot="0">
              <a:off x="6350" y="6350"/>
              <a:ext cx="6904228" cy="5307838"/>
            </a:xfrm>
            <a:custGeom>
              <a:avLst/>
              <a:gdLst/>
              <a:ahLst/>
              <a:cxnLst/>
              <a:rect r="r" b="b" t="t" l="l"/>
              <a:pathLst>
                <a:path h="5307838" w="6904228">
                  <a:moveTo>
                    <a:pt x="0" y="154178"/>
                  </a:moveTo>
                  <a:cubicBezTo>
                    <a:pt x="0" y="69088"/>
                    <a:pt x="69088" y="0"/>
                    <a:pt x="154305" y="0"/>
                  </a:cubicBezTo>
                  <a:lnTo>
                    <a:pt x="6749923" y="0"/>
                  </a:lnTo>
                  <a:cubicBezTo>
                    <a:pt x="6835140" y="0"/>
                    <a:pt x="6904228" y="69088"/>
                    <a:pt x="6904228" y="154178"/>
                  </a:cubicBezTo>
                  <a:lnTo>
                    <a:pt x="6904228" y="5153660"/>
                  </a:lnTo>
                  <a:cubicBezTo>
                    <a:pt x="6904228" y="5238877"/>
                    <a:pt x="6835140" y="5307838"/>
                    <a:pt x="6749923" y="5307838"/>
                  </a:cubicBezTo>
                  <a:lnTo>
                    <a:pt x="154305" y="5307838"/>
                  </a:lnTo>
                  <a:cubicBezTo>
                    <a:pt x="69088" y="5307838"/>
                    <a:pt x="0" y="5238750"/>
                    <a:pt x="0" y="5153660"/>
                  </a:cubicBezTo>
                  <a:close/>
                </a:path>
              </a:pathLst>
            </a:custGeom>
            <a:solidFill>
              <a:srgbClr val="790709"/>
            </a:solidFill>
          </p:spPr>
        </p:sp>
        <p:sp>
          <p:nvSpPr>
            <p:cNvPr name="Freeform 18" id="18"/>
            <p:cNvSpPr/>
            <p:nvPr/>
          </p:nvSpPr>
          <p:spPr>
            <a:xfrm flipH="false" flipV="false" rot="0">
              <a:off x="0" y="0"/>
              <a:ext cx="6916928" cy="5320538"/>
            </a:xfrm>
            <a:custGeom>
              <a:avLst/>
              <a:gdLst/>
              <a:ahLst/>
              <a:cxnLst/>
              <a:rect r="r" b="b" t="t" l="l"/>
              <a:pathLst>
                <a:path h="5320538" w="6916928">
                  <a:moveTo>
                    <a:pt x="0" y="160528"/>
                  </a:moveTo>
                  <a:cubicBezTo>
                    <a:pt x="0" y="71882"/>
                    <a:pt x="71882" y="0"/>
                    <a:pt x="160655" y="0"/>
                  </a:cubicBezTo>
                  <a:lnTo>
                    <a:pt x="6756273" y="0"/>
                  </a:lnTo>
                  <a:lnTo>
                    <a:pt x="6756273" y="6350"/>
                  </a:lnTo>
                  <a:lnTo>
                    <a:pt x="6756273" y="0"/>
                  </a:lnTo>
                  <a:cubicBezTo>
                    <a:pt x="6844919" y="0"/>
                    <a:pt x="6916928" y="71882"/>
                    <a:pt x="6916928" y="160528"/>
                  </a:cubicBezTo>
                  <a:lnTo>
                    <a:pt x="6916928" y="5160010"/>
                  </a:lnTo>
                  <a:lnTo>
                    <a:pt x="6910578" y="5160010"/>
                  </a:lnTo>
                  <a:lnTo>
                    <a:pt x="6916928" y="5160010"/>
                  </a:lnTo>
                  <a:cubicBezTo>
                    <a:pt x="6916928" y="5248656"/>
                    <a:pt x="6845046" y="5320538"/>
                    <a:pt x="6756273" y="5320538"/>
                  </a:cubicBezTo>
                  <a:lnTo>
                    <a:pt x="6756273" y="5314188"/>
                  </a:lnTo>
                  <a:lnTo>
                    <a:pt x="6756273" y="5320538"/>
                  </a:lnTo>
                  <a:lnTo>
                    <a:pt x="160655" y="5320538"/>
                  </a:lnTo>
                  <a:lnTo>
                    <a:pt x="160655" y="5314188"/>
                  </a:lnTo>
                  <a:lnTo>
                    <a:pt x="160655" y="5320538"/>
                  </a:lnTo>
                  <a:cubicBezTo>
                    <a:pt x="71882" y="5320538"/>
                    <a:pt x="0" y="5248656"/>
                    <a:pt x="0" y="5160010"/>
                  </a:cubicBezTo>
                  <a:lnTo>
                    <a:pt x="0" y="160528"/>
                  </a:lnTo>
                  <a:lnTo>
                    <a:pt x="6350" y="160528"/>
                  </a:lnTo>
                  <a:lnTo>
                    <a:pt x="0" y="160528"/>
                  </a:lnTo>
                  <a:moveTo>
                    <a:pt x="12700" y="160528"/>
                  </a:moveTo>
                  <a:lnTo>
                    <a:pt x="12700" y="5160010"/>
                  </a:lnTo>
                  <a:lnTo>
                    <a:pt x="6350" y="5160010"/>
                  </a:lnTo>
                  <a:lnTo>
                    <a:pt x="12700" y="5160010"/>
                  </a:lnTo>
                  <a:cubicBezTo>
                    <a:pt x="12700" y="5241671"/>
                    <a:pt x="78867" y="5307838"/>
                    <a:pt x="160655" y="5307838"/>
                  </a:cubicBezTo>
                  <a:lnTo>
                    <a:pt x="6756273" y="5307838"/>
                  </a:lnTo>
                  <a:cubicBezTo>
                    <a:pt x="6837934" y="5307838"/>
                    <a:pt x="6904228" y="5241671"/>
                    <a:pt x="6904228" y="5160010"/>
                  </a:cubicBezTo>
                  <a:lnTo>
                    <a:pt x="6904228" y="160528"/>
                  </a:lnTo>
                  <a:lnTo>
                    <a:pt x="6910578" y="160528"/>
                  </a:lnTo>
                  <a:lnTo>
                    <a:pt x="6904228" y="160528"/>
                  </a:lnTo>
                  <a:cubicBezTo>
                    <a:pt x="6904228" y="78867"/>
                    <a:pt x="6838061" y="12700"/>
                    <a:pt x="6756273" y="12700"/>
                  </a:cubicBezTo>
                  <a:lnTo>
                    <a:pt x="160655" y="12700"/>
                  </a:lnTo>
                  <a:lnTo>
                    <a:pt x="160655" y="6350"/>
                  </a:lnTo>
                  <a:lnTo>
                    <a:pt x="160655" y="12700"/>
                  </a:lnTo>
                  <a:cubicBezTo>
                    <a:pt x="78867" y="12700"/>
                    <a:pt x="12700" y="78867"/>
                    <a:pt x="12700" y="160528"/>
                  </a:cubicBezTo>
                  <a:close/>
                </a:path>
              </a:pathLst>
            </a:custGeom>
            <a:solidFill>
              <a:srgbClr val="922022"/>
            </a:solidFill>
          </p:spPr>
        </p:sp>
      </p:grpSp>
      <p:grpSp>
        <p:nvGrpSpPr>
          <p:cNvPr name="Group 19" id="19"/>
          <p:cNvGrpSpPr/>
          <p:nvPr/>
        </p:nvGrpSpPr>
        <p:grpSpPr>
          <a:xfrm rot="0">
            <a:off x="6839694" y="3500289"/>
            <a:ext cx="825996" cy="825996"/>
            <a:chOff x="0" y="0"/>
            <a:chExt cx="1101328" cy="1101328"/>
          </a:xfrm>
        </p:grpSpPr>
        <p:sp>
          <p:nvSpPr>
            <p:cNvPr name="Freeform 20" id="20"/>
            <p:cNvSpPr/>
            <p:nvPr/>
          </p:nvSpPr>
          <p:spPr>
            <a:xfrm flipH="false" flipV="false" rot="0">
              <a:off x="0" y="0"/>
              <a:ext cx="1101344" cy="1101344"/>
            </a:xfrm>
            <a:custGeom>
              <a:avLst/>
              <a:gdLst/>
              <a:ahLst/>
              <a:cxnLst/>
              <a:rect r="r" b="b" t="t" l="l"/>
              <a:pathLst>
                <a:path h="1101344" w="1101344">
                  <a:moveTo>
                    <a:pt x="0" y="550672"/>
                  </a:moveTo>
                  <a:cubicBezTo>
                    <a:pt x="0" y="246507"/>
                    <a:pt x="246507" y="0"/>
                    <a:pt x="550672" y="0"/>
                  </a:cubicBezTo>
                  <a:cubicBezTo>
                    <a:pt x="854837" y="0"/>
                    <a:pt x="1101344" y="246507"/>
                    <a:pt x="1101344" y="550672"/>
                  </a:cubicBezTo>
                  <a:cubicBezTo>
                    <a:pt x="1101344" y="854837"/>
                    <a:pt x="854837" y="1101344"/>
                    <a:pt x="550672" y="1101344"/>
                  </a:cubicBezTo>
                  <a:cubicBezTo>
                    <a:pt x="246507" y="1101344"/>
                    <a:pt x="0" y="854837"/>
                    <a:pt x="0" y="550672"/>
                  </a:cubicBezTo>
                  <a:close/>
                </a:path>
              </a:pathLst>
            </a:custGeom>
            <a:solidFill>
              <a:srgbClr val="F65F62"/>
            </a:solidFill>
          </p:spPr>
        </p:sp>
      </p:grpSp>
      <p:grpSp>
        <p:nvGrpSpPr>
          <p:cNvPr name="Group 21" id="21"/>
          <p:cNvGrpSpPr>
            <a:grpSpLocks noChangeAspect="true"/>
          </p:cNvGrpSpPr>
          <p:nvPr/>
        </p:nvGrpSpPr>
        <p:grpSpPr>
          <a:xfrm rot="0">
            <a:off x="7066806" y="3680966"/>
            <a:ext cx="371624" cy="464641"/>
            <a:chOff x="0" y="0"/>
            <a:chExt cx="495498" cy="619522"/>
          </a:xfrm>
        </p:grpSpPr>
        <p:sp>
          <p:nvSpPr>
            <p:cNvPr name="Freeform 22" id="22" descr="preencoded.png"/>
            <p:cNvSpPr/>
            <p:nvPr/>
          </p:nvSpPr>
          <p:spPr>
            <a:xfrm flipH="false" flipV="false" rot="0">
              <a:off x="0" y="0"/>
              <a:ext cx="495554" cy="619506"/>
            </a:xfrm>
            <a:custGeom>
              <a:avLst/>
              <a:gdLst/>
              <a:ahLst/>
              <a:cxnLst/>
              <a:rect r="r" b="b" t="t" l="l"/>
              <a:pathLst>
                <a:path h="619506" w="495554">
                  <a:moveTo>
                    <a:pt x="0" y="0"/>
                  </a:moveTo>
                  <a:lnTo>
                    <a:pt x="495554" y="0"/>
                  </a:lnTo>
                  <a:lnTo>
                    <a:pt x="495554" y="619506"/>
                  </a:lnTo>
                  <a:lnTo>
                    <a:pt x="0" y="619506"/>
                  </a:lnTo>
                  <a:lnTo>
                    <a:pt x="0" y="0"/>
                  </a:lnTo>
                  <a:close/>
                </a:path>
              </a:pathLst>
            </a:custGeom>
            <a:blipFill>
              <a:blip r:embed="rId5"/>
              <a:stretch>
                <a:fillRect l="0" t="-244" r="11" b="-246"/>
              </a:stretch>
            </a:blipFill>
          </p:spPr>
        </p:sp>
      </p:grpSp>
      <p:sp>
        <p:nvSpPr>
          <p:cNvPr name="TextBox 23" id="23"/>
          <p:cNvSpPr txBox="true"/>
          <p:nvPr/>
        </p:nvSpPr>
        <p:spPr>
          <a:xfrm rot="0">
            <a:off x="6839694" y="4573041"/>
            <a:ext cx="3059609" cy="411064"/>
          </a:xfrm>
          <a:prstGeom prst="rect">
            <a:avLst/>
          </a:prstGeom>
        </p:spPr>
        <p:txBody>
          <a:bodyPr anchor="t" rtlCol="false" tIns="0" lIns="0" bIns="0" rIns="0">
            <a:spAutoFit/>
          </a:bodyPr>
          <a:lstStyle/>
          <a:p>
            <a:pPr algn="l">
              <a:lnSpc>
                <a:spcPts val="3000"/>
              </a:lnSpc>
            </a:pPr>
            <a:r>
              <a:rPr lang="en-US" sz="2375" b="true">
                <a:solidFill>
                  <a:srgbClr val="E5E0DF"/>
                </a:solidFill>
                <a:latin typeface="Barlow Medium"/>
                <a:ea typeface="Barlow Medium"/>
                <a:cs typeface="Barlow Medium"/>
                <a:sym typeface="Barlow Medium"/>
              </a:rPr>
              <a:t>Voto Femenino</a:t>
            </a:r>
          </a:p>
        </p:txBody>
      </p:sp>
      <p:sp>
        <p:nvSpPr>
          <p:cNvPr name="TextBox 24" id="24"/>
          <p:cNvSpPr txBox="true"/>
          <p:nvPr/>
        </p:nvSpPr>
        <p:spPr>
          <a:xfrm rot="0">
            <a:off x="6839694" y="5063579"/>
            <a:ext cx="4608462" cy="1847850"/>
          </a:xfrm>
          <a:prstGeom prst="rect">
            <a:avLst/>
          </a:prstGeom>
        </p:spPr>
        <p:txBody>
          <a:bodyPr anchor="t" rtlCol="false" tIns="0" lIns="0" bIns="0" rIns="0">
            <a:spAutoFit/>
          </a:bodyPr>
          <a:lstStyle/>
          <a:p>
            <a:pPr algn="l">
              <a:lnSpc>
                <a:spcPts val="3437"/>
              </a:lnSpc>
            </a:pPr>
            <a:r>
              <a:rPr lang="en-US" sz="2125">
                <a:solidFill>
                  <a:srgbClr val="E5E0DF"/>
                </a:solidFill>
                <a:latin typeface="Barlow"/>
                <a:ea typeface="Barlow"/>
                <a:cs typeface="Barlow"/>
                <a:sym typeface="Barlow"/>
              </a:rPr>
              <a:t>Fue central en la aprobación de la ley de voto femenino en 1947, un hecho histórico que empoderó a las mujeres argentinas.</a:t>
            </a:r>
          </a:p>
        </p:txBody>
      </p:sp>
      <p:grpSp>
        <p:nvGrpSpPr>
          <p:cNvPr name="Group 25" id="25"/>
          <p:cNvGrpSpPr/>
          <p:nvPr/>
        </p:nvGrpSpPr>
        <p:grpSpPr>
          <a:xfrm rot="0">
            <a:off x="12003584" y="3210669"/>
            <a:ext cx="5187702" cy="3990380"/>
            <a:chOff x="0" y="0"/>
            <a:chExt cx="6916937" cy="5320507"/>
          </a:xfrm>
        </p:grpSpPr>
        <p:sp>
          <p:nvSpPr>
            <p:cNvPr name="Freeform 26" id="26"/>
            <p:cNvSpPr/>
            <p:nvPr/>
          </p:nvSpPr>
          <p:spPr>
            <a:xfrm flipH="false" flipV="false" rot="0">
              <a:off x="6350" y="6350"/>
              <a:ext cx="6904228" cy="5307838"/>
            </a:xfrm>
            <a:custGeom>
              <a:avLst/>
              <a:gdLst/>
              <a:ahLst/>
              <a:cxnLst/>
              <a:rect r="r" b="b" t="t" l="l"/>
              <a:pathLst>
                <a:path h="5307838" w="6904228">
                  <a:moveTo>
                    <a:pt x="0" y="154178"/>
                  </a:moveTo>
                  <a:cubicBezTo>
                    <a:pt x="0" y="69088"/>
                    <a:pt x="69088" y="0"/>
                    <a:pt x="154305" y="0"/>
                  </a:cubicBezTo>
                  <a:lnTo>
                    <a:pt x="6749923" y="0"/>
                  </a:lnTo>
                  <a:cubicBezTo>
                    <a:pt x="6835140" y="0"/>
                    <a:pt x="6904228" y="69088"/>
                    <a:pt x="6904228" y="154178"/>
                  </a:cubicBezTo>
                  <a:lnTo>
                    <a:pt x="6904228" y="5153660"/>
                  </a:lnTo>
                  <a:cubicBezTo>
                    <a:pt x="6904228" y="5238877"/>
                    <a:pt x="6835140" y="5307838"/>
                    <a:pt x="6749923" y="5307838"/>
                  </a:cubicBezTo>
                  <a:lnTo>
                    <a:pt x="154305" y="5307838"/>
                  </a:lnTo>
                  <a:cubicBezTo>
                    <a:pt x="69088" y="5307838"/>
                    <a:pt x="0" y="5238750"/>
                    <a:pt x="0" y="5153660"/>
                  </a:cubicBezTo>
                  <a:close/>
                </a:path>
              </a:pathLst>
            </a:custGeom>
            <a:solidFill>
              <a:srgbClr val="790709"/>
            </a:solidFill>
          </p:spPr>
        </p:sp>
        <p:sp>
          <p:nvSpPr>
            <p:cNvPr name="Freeform 27" id="27"/>
            <p:cNvSpPr/>
            <p:nvPr/>
          </p:nvSpPr>
          <p:spPr>
            <a:xfrm flipH="false" flipV="false" rot="0">
              <a:off x="0" y="0"/>
              <a:ext cx="6916928" cy="5320538"/>
            </a:xfrm>
            <a:custGeom>
              <a:avLst/>
              <a:gdLst/>
              <a:ahLst/>
              <a:cxnLst/>
              <a:rect r="r" b="b" t="t" l="l"/>
              <a:pathLst>
                <a:path h="5320538" w="6916928">
                  <a:moveTo>
                    <a:pt x="0" y="160528"/>
                  </a:moveTo>
                  <a:cubicBezTo>
                    <a:pt x="0" y="71882"/>
                    <a:pt x="71882" y="0"/>
                    <a:pt x="160655" y="0"/>
                  </a:cubicBezTo>
                  <a:lnTo>
                    <a:pt x="6756273" y="0"/>
                  </a:lnTo>
                  <a:lnTo>
                    <a:pt x="6756273" y="6350"/>
                  </a:lnTo>
                  <a:lnTo>
                    <a:pt x="6756273" y="0"/>
                  </a:lnTo>
                  <a:cubicBezTo>
                    <a:pt x="6844919" y="0"/>
                    <a:pt x="6916928" y="71882"/>
                    <a:pt x="6916928" y="160528"/>
                  </a:cubicBezTo>
                  <a:lnTo>
                    <a:pt x="6916928" y="5160010"/>
                  </a:lnTo>
                  <a:lnTo>
                    <a:pt x="6910578" y="5160010"/>
                  </a:lnTo>
                  <a:lnTo>
                    <a:pt x="6916928" y="5160010"/>
                  </a:lnTo>
                  <a:cubicBezTo>
                    <a:pt x="6916928" y="5248656"/>
                    <a:pt x="6845046" y="5320538"/>
                    <a:pt x="6756273" y="5320538"/>
                  </a:cubicBezTo>
                  <a:lnTo>
                    <a:pt x="6756273" y="5314188"/>
                  </a:lnTo>
                  <a:lnTo>
                    <a:pt x="6756273" y="5320538"/>
                  </a:lnTo>
                  <a:lnTo>
                    <a:pt x="160655" y="5320538"/>
                  </a:lnTo>
                  <a:lnTo>
                    <a:pt x="160655" y="5314188"/>
                  </a:lnTo>
                  <a:lnTo>
                    <a:pt x="160655" y="5320538"/>
                  </a:lnTo>
                  <a:cubicBezTo>
                    <a:pt x="71882" y="5320538"/>
                    <a:pt x="0" y="5248656"/>
                    <a:pt x="0" y="5160010"/>
                  </a:cubicBezTo>
                  <a:lnTo>
                    <a:pt x="0" y="160528"/>
                  </a:lnTo>
                  <a:lnTo>
                    <a:pt x="6350" y="160528"/>
                  </a:lnTo>
                  <a:lnTo>
                    <a:pt x="0" y="160528"/>
                  </a:lnTo>
                  <a:moveTo>
                    <a:pt x="12700" y="160528"/>
                  </a:moveTo>
                  <a:lnTo>
                    <a:pt x="12700" y="5160010"/>
                  </a:lnTo>
                  <a:lnTo>
                    <a:pt x="6350" y="5160010"/>
                  </a:lnTo>
                  <a:lnTo>
                    <a:pt x="12700" y="5160010"/>
                  </a:lnTo>
                  <a:cubicBezTo>
                    <a:pt x="12700" y="5241671"/>
                    <a:pt x="78867" y="5307838"/>
                    <a:pt x="160655" y="5307838"/>
                  </a:cubicBezTo>
                  <a:lnTo>
                    <a:pt x="6756273" y="5307838"/>
                  </a:lnTo>
                  <a:cubicBezTo>
                    <a:pt x="6837934" y="5307838"/>
                    <a:pt x="6904228" y="5241671"/>
                    <a:pt x="6904228" y="5160010"/>
                  </a:cubicBezTo>
                  <a:lnTo>
                    <a:pt x="6904228" y="160528"/>
                  </a:lnTo>
                  <a:lnTo>
                    <a:pt x="6910578" y="160528"/>
                  </a:lnTo>
                  <a:lnTo>
                    <a:pt x="6904228" y="160528"/>
                  </a:lnTo>
                  <a:cubicBezTo>
                    <a:pt x="6904228" y="78867"/>
                    <a:pt x="6838061" y="12700"/>
                    <a:pt x="6756273" y="12700"/>
                  </a:cubicBezTo>
                  <a:lnTo>
                    <a:pt x="160655" y="12700"/>
                  </a:lnTo>
                  <a:lnTo>
                    <a:pt x="160655" y="6350"/>
                  </a:lnTo>
                  <a:lnTo>
                    <a:pt x="160655" y="12700"/>
                  </a:lnTo>
                  <a:cubicBezTo>
                    <a:pt x="78867" y="12700"/>
                    <a:pt x="12700" y="78867"/>
                    <a:pt x="12700" y="160528"/>
                  </a:cubicBezTo>
                  <a:close/>
                </a:path>
              </a:pathLst>
            </a:custGeom>
            <a:solidFill>
              <a:srgbClr val="922022"/>
            </a:solidFill>
          </p:spPr>
        </p:sp>
      </p:grpSp>
      <p:grpSp>
        <p:nvGrpSpPr>
          <p:cNvPr name="Group 28" id="28"/>
          <p:cNvGrpSpPr/>
          <p:nvPr/>
        </p:nvGrpSpPr>
        <p:grpSpPr>
          <a:xfrm rot="0">
            <a:off x="12293202" y="3500289"/>
            <a:ext cx="825996" cy="825996"/>
            <a:chOff x="0" y="0"/>
            <a:chExt cx="1101328" cy="1101328"/>
          </a:xfrm>
        </p:grpSpPr>
        <p:sp>
          <p:nvSpPr>
            <p:cNvPr name="Freeform 29" id="29"/>
            <p:cNvSpPr/>
            <p:nvPr/>
          </p:nvSpPr>
          <p:spPr>
            <a:xfrm flipH="false" flipV="false" rot="0">
              <a:off x="0" y="0"/>
              <a:ext cx="1101344" cy="1101344"/>
            </a:xfrm>
            <a:custGeom>
              <a:avLst/>
              <a:gdLst/>
              <a:ahLst/>
              <a:cxnLst/>
              <a:rect r="r" b="b" t="t" l="l"/>
              <a:pathLst>
                <a:path h="1101344" w="1101344">
                  <a:moveTo>
                    <a:pt x="0" y="550672"/>
                  </a:moveTo>
                  <a:cubicBezTo>
                    <a:pt x="0" y="246507"/>
                    <a:pt x="246507" y="0"/>
                    <a:pt x="550672" y="0"/>
                  </a:cubicBezTo>
                  <a:cubicBezTo>
                    <a:pt x="854837" y="0"/>
                    <a:pt x="1101344" y="246507"/>
                    <a:pt x="1101344" y="550672"/>
                  </a:cubicBezTo>
                  <a:cubicBezTo>
                    <a:pt x="1101344" y="854837"/>
                    <a:pt x="854837" y="1101344"/>
                    <a:pt x="550672" y="1101344"/>
                  </a:cubicBezTo>
                  <a:cubicBezTo>
                    <a:pt x="246507" y="1101344"/>
                    <a:pt x="0" y="854837"/>
                    <a:pt x="0" y="550672"/>
                  </a:cubicBezTo>
                  <a:close/>
                </a:path>
              </a:pathLst>
            </a:custGeom>
            <a:solidFill>
              <a:srgbClr val="F65F62"/>
            </a:solidFill>
          </p:spPr>
        </p:sp>
      </p:grpSp>
      <p:grpSp>
        <p:nvGrpSpPr>
          <p:cNvPr name="Group 30" id="30"/>
          <p:cNvGrpSpPr>
            <a:grpSpLocks noChangeAspect="true"/>
          </p:cNvGrpSpPr>
          <p:nvPr/>
        </p:nvGrpSpPr>
        <p:grpSpPr>
          <a:xfrm rot="0">
            <a:off x="12520315" y="3680966"/>
            <a:ext cx="371624" cy="464641"/>
            <a:chOff x="0" y="0"/>
            <a:chExt cx="495498" cy="619522"/>
          </a:xfrm>
        </p:grpSpPr>
        <p:sp>
          <p:nvSpPr>
            <p:cNvPr name="Freeform 31" id="31" descr="preencoded.png"/>
            <p:cNvSpPr/>
            <p:nvPr/>
          </p:nvSpPr>
          <p:spPr>
            <a:xfrm flipH="false" flipV="false" rot="0">
              <a:off x="0" y="0"/>
              <a:ext cx="495554" cy="619506"/>
            </a:xfrm>
            <a:custGeom>
              <a:avLst/>
              <a:gdLst/>
              <a:ahLst/>
              <a:cxnLst/>
              <a:rect r="r" b="b" t="t" l="l"/>
              <a:pathLst>
                <a:path h="619506" w="495554">
                  <a:moveTo>
                    <a:pt x="0" y="0"/>
                  </a:moveTo>
                  <a:lnTo>
                    <a:pt x="495554" y="0"/>
                  </a:lnTo>
                  <a:lnTo>
                    <a:pt x="495554" y="619506"/>
                  </a:lnTo>
                  <a:lnTo>
                    <a:pt x="0" y="619506"/>
                  </a:lnTo>
                  <a:lnTo>
                    <a:pt x="0" y="0"/>
                  </a:lnTo>
                  <a:close/>
                </a:path>
              </a:pathLst>
            </a:custGeom>
            <a:blipFill>
              <a:blip r:embed="rId6"/>
              <a:stretch>
                <a:fillRect l="0" t="-244" r="11" b="-246"/>
              </a:stretch>
            </a:blipFill>
          </p:spPr>
        </p:sp>
      </p:grpSp>
      <p:sp>
        <p:nvSpPr>
          <p:cNvPr name="TextBox 32" id="32"/>
          <p:cNvSpPr txBox="true"/>
          <p:nvPr/>
        </p:nvSpPr>
        <p:spPr>
          <a:xfrm rot="0">
            <a:off x="12293202" y="4573041"/>
            <a:ext cx="3918794" cy="411064"/>
          </a:xfrm>
          <a:prstGeom prst="rect">
            <a:avLst/>
          </a:prstGeom>
        </p:spPr>
        <p:txBody>
          <a:bodyPr anchor="t" rtlCol="false" tIns="0" lIns="0" bIns="0" rIns="0">
            <a:spAutoFit/>
          </a:bodyPr>
          <a:lstStyle/>
          <a:p>
            <a:pPr algn="l">
              <a:lnSpc>
                <a:spcPts val="3000"/>
              </a:lnSpc>
            </a:pPr>
            <a:r>
              <a:rPr lang="en-US" sz="2375" b="true">
                <a:solidFill>
                  <a:srgbClr val="E5E0DF"/>
                </a:solidFill>
                <a:latin typeface="Barlow Medium"/>
                <a:ea typeface="Barlow Medium"/>
                <a:cs typeface="Barlow Medium"/>
                <a:sym typeface="Barlow Medium"/>
              </a:rPr>
              <a:t>"Abanderada de los Humildes"</a:t>
            </a:r>
          </a:p>
        </p:txBody>
      </p:sp>
      <p:sp>
        <p:nvSpPr>
          <p:cNvPr name="TextBox 33" id="33"/>
          <p:cNvSpPr txBox="true"/>
          <p:nvPr/>
        </p:nvSpPr>
        <p:spPr>
          <a:xfrm rot="0">
            <a:off x="12293202" y="5063579"/>
            <a:ext cx="4608462" cy="1847850"/>
          </a:xfrm>
          <a:prstGeom prst="rect">
            <a:avLst/>
          </a:prstGeom>
        </p:spPr>
        <p:txBody>
          <a:bodyPr anchor="t" rtlCol="false" tIns="0" lIns="0" bIns="0" rIns="0">
            <a:spAutoFit/>
          </a:bodyPr>
          <a:lstStyle/>
          <a:p>
            <a:pPr algn="l">
              <a:lnSpc>
                <a:spcPts val="3437"/>
              </a:lnSpc>
            </a:pPr>
            <a:r>
              <a:rPr lang="en-US" sz="2125">
                <a:solidFill>
                  <a:srgbClr val="E5E0DF"/>
                </a:solidFill>
                <a:latin typeface="Barlow"/>
                <a:ea typeface="Barlow"/>
                <a:cs typeface="Barlow"/>
                <a:sym typeface="Barlow"/>
              </a:rPr>
              <a:t>En discursos y notas de prensa, se la mostraba como la "abanderada de los humildes", reflejando su cercanía con el pueblo.</a:t>
            </a:r>
          </a:p>
        </p:txBody>
      </p:sp>
      <p:sp>
        <p:nvSpPr>
          <p:cNvPr name="TextBox 34" id="34"/>
          <p:cNvSpPr txBox="true"/>
          <p:nvPr/>
        </p:nvSpPr>
        <p:spPr>
          <a:xfrm rot="0">
            <a:off x="1101329" y="7420272"/>
            <a:ext cx="16085344" cy="966787"/>
          </a:xfrm>
          <a:prstGeom prst="rect">
            <a:avLst/>
          </a:prstGeom>
        </p:spPr>
        <p:txBody>
          <a:bodyPr anchor="t" rtlCol="false" tIns="0" lIns="0" bIns="0" rIns="0">
            <a:spAutoFit/>
          </a:bodyPr>
          <a:lstStyle/>
          <a:p>
            <a:pPr algn="l">
              <a:lnSpc>
                <a:spcPts val="3437"/>
              </a:lnSpc>
            </a:pPr>
            <a:r>
              <a:rPr lang="en-US" sz="2125">
                <a:solidFill>
                  <a:srgbClr val="E5E0DF"/>
                </a:solidFill>
                <a:latin typeface="Barlow"/>
                <a:ea typeface="Barlow"/>
                <a:cs typeface="Barlow"/>
                <a:sym typeface="Barlow"/>
              </a:rPr>
              <a:t>Su labor social y política la consolidó como una figura poderosa y amada por gran parte de la población, aunque también generó controversia entre sus opositores.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91718">
                <a:alpha val="90196"/>
              </a:srgbClr>
            </a:solidFill>
          </p:spPr>
        </p:sp>
      </p:grpSp>
      <p:sp>
        <p:nvSpPr>
          <p:cNvPr name="TextBox 6" id="6"/>
          <p:cNvSpPr txBox="true"/>
          <p:nvPr/>
        </p:nvSpPr>
        <p:spPr>
          <a:xfrm rot="0">
            <a:off x="1028700" y="1000125"/>
            <a:ext cx="6451847" cy="793551"/>
          </a:xfrm>
          <a:prstGeom prst="rect">
            <a:avLst/>
          </a:prstGeom>
        </p:spPr>
        <p:txBody>
          <a:bodyPr anchor="t" rtlCol="false" tIns="0" lIns="0" bIns="0" rIns="0">
            <a:spAutoFit/>
          </a:bodyPr>
          <a:lstStyle/>
          <a:p>
            <a:pPr algn="l">
              <a:lnSpc>
                <a:spcPts val="6000"/>
              </a:lnSpc>
            </a:pPr>
            <a:r>
              <a:rPr lang="en-US" sz="4812" b="true">
                <a:solidFill>
                  <a:srgbClr val="FFFFFF"/>
                </a:solidFill>
                <a:latin typeface="Barlow Medium"/>
                <a:ea typeface="Barlow Medium"/>
                <a:cs typeface="Barlow Medium"/>
                <a:sym typeface="Barlow Medium"/>
              </a:rPr>
              <a:t>Reacciones de la Prensa</a:t>
            </a:r>
          </a:p>
        </p:txBody>
      </p:sp>
      <p:grpSp>
        <p:nvGrpSpPr>
          <p:cNvPr name="Group 7" id="7"/>
          <p:cNvGrpSpPr/>
          <p:nvPr/>
        </p:nvGrpSpPr>
        <p:grpSpPr>
          <a:xfrm rot="0">
            <a:off x="1096566" y="3740795"/>
            <a:ext cx="16094869" cy="3370660"/>
            <a:chOff x="0" y="0"/>
            <a:chExt cx="21459825" cy="4494213"/>
          </a:xfrm>
        </p:grpSpPr>
        <p:sp>
          <p:nvSpPr>
            <p:cNvPr name="Freeform 8" id="8"/>
            <p:cNvSpPr/>
            <p:nvPr/>
          </p:nvSpPr>
          <p:spPr>
            <a:xfrm flipH="false" flipV="false" rot="0">
              <a:off x="0" y="0"/>
              <a:ext cx="21459825" cy="4494149"/>
            </a:xfrm>
            <a:custGeom>
              <a:avLst/>
              <a:gdLst/>
              <a:ahLst/>
              <a:cxnLst/>
              <a:rect r="r" b="b" t="t" l="l"/>
              <a:pathLst>
                <a:path h="4494149" w="21459825">
                  <a:moveTo>
                    <a:pt x="0" y="160528"/>
                  </a:moveTo>
                  <a:cubicBezTo>
                    <a:pt x="0" y="71882"/>
                    <a:pt x="72009" y="0"/>
                    <a:pt x="160909" y="0"/>
                  </a:cubicBezTo>
                  <a:lnTo>
                    <a:pt x="21298915" y="0"/>
                  </a:lnTo>
                  <a:lnTo>
                    <a:pt x="21298915" y="6350"/>
                  </a:lnTo>
                  <a:lnTo>
                    <a:pt x="21298915" y="0"/>
                  </a:lnTo>
                  <a:cubicBezTo>
                    <a:pt x="21387815" y="0"/>
                    <a:pt x="21459825" y="71882"/>
                    <a:pt x="21459825" y="160528"/>
                  </a:cubicBezTo>
                  <a:lnTo>
                    <a:pt x="21453475" y="160528"/>
                  </a:lnTo>
                  <a:lnTo>
                    <a:pt x="21459825" y="160528"/>
                  </a:lnTo>
                  <a:lnTo>
                    <a:pt x="21459825" y="4333621"/>
                  </a:lnTo>
                  <a:lnTo>
                    <a:pt x="21453475" y="4333621"/>
                  </a:lnTo>
                  <a:lnTo>
                    <a:pt x="21459825" y="4333621"/>
                  </a:lnTo>
                  <a:cubicBezTo>
                    <a:pt x="21459825" y="4422267"/>
                    <a:pt x="21387815" y="4494149"/>
                    <a:pt x="21298915" y="4494149"/>
                  </a:cubicBezTo>
                  <a:lnTo>
                    <a:pt x="21298915" y="4487799"/>
                  </a:lnTo>
                  <a:lnTo>
                    <a:pt x="21298915" y="4494149"/>
                  </a:lnTo>
                  <a:lnTo>
                    <a:pt x="160909" y="4494149"/>
                  </a:lnTo>
                  <a:lnTo>
                    <a:pt x="160909" y="4487799"/>
                  </a:lnTo>
                  <a:lnTo>
                    <a:pt x="160909" y="4494149"/>
                  </a:lnTo>
                  <a:cubicBezTo>
                    <a:pt x="72009" y="4494149"/>
                    <a:pt x="0" y="4422267"/>
                    <a:pt x="0" y="4333621"/>
                  </a:cubicBezTo>
                  <a:lnTo>
                    <a:pt x="0" y="160528"/>
                  </a:lnTo>
                  <a:lnTo>
                    <a:pt x="6350" y="160528"/>
                  </a:lnTo>
                  <a:lnTo>
                    <a:pt x="0" y="160528"/>
                  </a:lnTo>
                  <a:moveTo>
                    <a:pt x="12700" y="160528"/>
                  </a:moveTo>
                  <a:lnTo>
                    <a:pt x="12700" y="4333621"/>
                  </a:lnTo>
                  <a:lnTo>
                    <a:pt x="6350" y="4333621"/>
                  </a:lnTo>
                  <a:lnTo>
                    <a:pt x="12700" y="4333621"/>
                  </a:lnTo>
                  <a:cubicBezTo>
                    <a:pt x="12700" y="4415282"/>
                    <a:pt x="78994" y="4481449"/>
                    <a:pt x="160909" y="4481449"/>
                  </a:cubicBezTo>
                  <a:lnTo>
                    <a:pt x="21298915" y="4481449"/>
                  </a:lnTo>
                  <a:cubicBezTo>
                    <a:pt x="21380830" y="4481449"/>
                    <a:pt x="21447125" y="4415282"/>
                    <a:pt x="21447125" y="4333621"/>
                  </a:cubicBezTo>
                  <a:lnTo>
                    <a:pt x="21447125" y="160528"/>
                  </a:lnTo>
                  <a:cubicBezTo>
                    <a:pt x="21447125" y="78867"/>
                    <a:pt x="21380830" y="12700"/>
                    <a:pt x="21298915" y="12700"/>
                  </a:cubicBezTo>
                  <a:lnTo>
                    <a:pt x="160909" y="12700"/>
                  </a:lnTo>
                  <a:lnTo>
                    <a:pt x="160909" y="6350"/>
                  </a:lnTo>
                  <a:lnTo>
                    <a:pt x="160909" y="12700"/>
                  </a:lnTo>
                  <a:cubicBezTo>
                    <a:pt x="78994" y="12700"/>
                    <a:pt x="12700" y="78867"/>
                    <a:pt x="12700" y="160528"/>
                  </a:cubicBezTo>
                  <a:close/>
                </a:path>
              </a:pathLst>
            </a:custGeom>
            <a:solidFill>
              <a:srgbClr val="FFFFFF">
                <a:alpha val="5490"/>
              </a:srgbClr>
            </a:solidFill>
          </p:spPr>
        </p:sp>
      </p:grpSp>
      <p:grpSp>
        <p:nvGrpSpPr>
          <p:cNvPr name="Group 9" id="9"/>
          <p:cNvGrpSpPr/>
          <p:nvPr/>
        </p:nvGrpSpPr>
        <p:grpSpPr>
          <a:xfrm rot="0">
            <a:off x="1110854" y="3755082"/>
            <a:ext cx="16066294" cy="1671042"/>
            <a:chOff x="0" y="0"/>
            <a:chExt cx="21421725" cy="2228057"/>
          </a:xfrm>
        </p:grpSpPr>
        <p:sp>
          <p:nvSpPr>
            <p:cNvPr name="Freeform 10" id="10"/>
            <p:cNvSpPr/>
            <p:nvPr/>
          </p:nvSpPr>
          <p:spPr>
            <a:xfrm flipH="false" flipV="false" rot="0">
              <a:off x="0" y="0"/>
              <a:ext cx="21421725" cy="2228088"/>
            </a:xfrm>
            <a:custGeom>
              <a:avLst/>
              <a:gdLst/>
              <a:ahLst/>
              <a:cxnLst/>
              <a:rect r="r" b="b" t="t" l="l"/>
              <a:pathLst>
                <a:path h="2228088" w="21421725">
                  <a:moveTo>
                    <a:pt x="0" y="0"/>
                  </a:moveTo>
                  <a:lnTo>
                    <a:pt x="21421725" y="0"/>
                  </a:lnTo>
                  <a:lnTo>
                    <a:pt x="21421725" y="2228088"/>
                  </a:lnTo>
                  <a:lnTo>
                    <a:pt x="0" y="2228088"/>
                  </a:lnTo>
                  <a:close/>
                </a:path>
              </a:pathLst>
            </a:custGeom>
            <a:solidFill>
              <a:srgbClr val="FFFFFF">
                <a:alpha val="0"/>
              </a:srgbClr>
            </a:solidFill>
          </p:spPr>
        </p:sp>
      </p:grpSp>
      <p:sp>
        <p:nvSpPr>
          <p:cNvPr name="TextBox 11" id="11"/>
          <p:cNvSpPr txBox="true"/>
          <p:nvPr/>
        </p:nvSpPr>
        <p:spPr>
          <a:xfrm rot="0">
            <a:off x="1386185" y="3844081"/>
            <a:ext cx="7477720" cy="1407319"/>
          </a:xfrm>
          <a:prstGeom prst="rect">
            <a:avLst/>
          </a:prstGeom>
        </p:spPr>
        <p:txBody>
          <a:bodyPr anchor="t" rtlCol="false" tIns="0" lIns="0" bIns="0" rIns="0">
            <a:spAutoFit/>
          </a:bodyPr>
          <a:lstStyle/>
          <a:p>
            <a:pPr algn="l">
              <a:lnSpc>
                <a:spcPts val="3437"/>
              </a:lnSpc>
            </a:pPr>
            <a:r>
              <a:rPr lang="en-US" sz="2125">
                <a:solidFill>
                  <a:srgbClr val="E5E0DF"/>
                </a:solidFill>
                <a:latin typeface="Barlow"/>
                <a:ea typeface="Barlow"/>
                <a:cs typeface="Barlow"/>
                <a:sym typeface="Barlow"/>
              </a:rPr>
              <a:t>Los diarios oficialistas resaltaban sus entregas de máquinas de coser, juguetes y remedios, mostrando su impacto directo en la vida de la gente.</a:t>
            </a:r>
          </a:p>
        </p:txBody>
      </p:sp>
      <p:sp>
        <p:nvSpPr>
          <p:cNvPr name="TextBox 12" id="12"/>
          <p:cNvSpPr txBox="true"/>
          <p:nvPr/>
        </p:nvSpPr>
        <p:spPr>
          <a:xfrm rot="0">
            <a:off x="9424095" y="3844081"/>
            <a:ext cx="7477720" cy="966787"/>
          </a:xfrm>
          <a:prstGeom prst="rect">
            <a:avLst/>
          </a:prstGeom>
        </p:spPr>
        <p:txBody>
          <a:bodyPr anchor="t" rtlCol="false" tIns="0" lIns="0" bIns="0" rIns="0">
            <a:spAutoFit/>
          </a:bodyPr>
          <a:lstStyle/>
          <a:p>
            <a:pPr algn="l">
              <a:lnSpc>
                <a:spcPts val="3437"/>
              </a:lnSpc>
            </a:pPr>
            <a:r>
              <a:rPr lang="en-US" sz="2125">
                <a:solidFill>
                  <a:srgbClr val="E5E0DF"/>
                </a:solidFill>
                <a:latin typeface="Barlow"/>
                <a:ea typeface="Barlow"/>
                <a:cs typeface="Barlow"/>
                <a:sym typeface="Barlow"/>
              </a:rPr>
              <a:t>Los opositores denunciaban clientelismo y un culto a la personalidad, criticando su creciente influencia.</a:t>
            </a:r>
          </a:p>
        </p:txBody>
      </p:sp>
      <p:grpSp>
        <p:nvGrpSpPr>
          <p:cNvPr name="Group 13" id="13"/>
          <p:cNvGrpSpPr/>
          <p:nvPr/>
        </p:nvGrpSpPr>
        <p:grpSpPr>
          <a:xfrm rot="0">
            <a:off x="1110854" y="5426125"/>
            <a:ext cx="16066294" cy="1671042"/>
            <a:chOff x="0" y="0"/>
            <a:chExt cx="21421725" cy="2228057"/>
          </a:xfrm>
        </p:grpSpPr>
        <p:sp>
          <p:nvSpPr>
            <p:cNvPr name="Freeform 14" id="14"/>
            <p:cNvSpPr/>
            <p:nvPr/>
          </p:nvSpPr>
          <p:spPr>
            <a:xfrm flipH="false" flipV="false" rot="0">
              <a:off x="0" y="0"/>
              <a:ext cx="21421725" cy="2228088"/>
            </a:xfrm>
            <a:custGeom>
              <a:avLst/>
              <a:gdLst/>
              <a:ahLst/>
              <a:cxnLst/>
              <a:rect r="r" b="b" t="t" l="l"/>
              <a:pathLst>
                <a:path h="2228088" w="21421725">
                  <a:moveTo>
                    <a:pt x="0" y="0"/>
                  </a:moveTo>
                  <a:lnTo>
                    <a:pt x="21421725" y="0"/>
                  </a:lnTo>
                  <a:lnTo>
                    <a:pt x="21421725" y="2228088"/>
                  </a:lnTo>
                  <a:lnTo>
                    <a:pt x="0" y="2228088"/>
                  </a:lnTo>
                  <a:close/>
                </a:path>
              </a:pathLst>
            </a:custGeom>
            <a:solidFill>
              <a:srgbClr val="000000">
                <a:alpha val="0"/>
              </a:srgbClr>
            </a:solidFill>
          </p:spPr>
        </p:sp>
      </p:grpSp>
      <p:sp>
        <p:nvSpPr>
          <p:cNvPr name="TextBox 15" id="15"/>
          <p:cNvSpPr txBox="true"/>
          <p:nvPr/>
        </p:nvSpPr>
        <p:spPr>
          <a:xfrm rot="0">
            <a:off x="1386185" y="5515124"/>
            <a:ext cx="7477720" cy="966787"/>
          </a:xfrm>
          <a:prstGeom prst="rect">
            <a:avLst/>
          </a:prstGeom>
        </p:spPr>
        <p:txBody>
          <a:bodyPr anchor="t" rtlCol="false" tIns="0" lIns="0" bIns="0" rIns="0">
            <a:spAutoFit/>
          </a:bodyPr>
          <a:lstStyle/>
          <a:p>
            <a:pPr algn="l">
              <a:lnSpc>
                <a:spcPts val="3437"/>
              </a:lnSpc>
            </a:pPr>
            <a:r>
              <a:rPr lang="en-US" sz="2125">
                <a:solidFill>
                  <a:srgbClr val="E5E0DF"/>
                </a:solidFill>
                <a:latin typeface="Barlow"/>
                <a:ea typeface="Barlow"/>
                <a:cs typeface="Barlow"/>
                <a:sym typeface="Barlow"/>
              </a:rPr>
              <a:t>Su figura era presentada como la encarnación de la justicia social y el apoyo a los trabajadores.</a:t>
            </a:r>
          </a:p>
        </p:txBody>
      </p:sp>
      <p:sp>
        <p:nvSpPr>
          <p:cNvPr name="TextBox 16" id="16"/>
          <p:cNvSpPr txBox="true"/>
          <p:nvPr/>
        </p:nvSpPr>
        <p:spPr>
          <a:xfrm rot="0">
            <a:off x="9424095" y="5515124"/>
            <a:ext cx="7477720" cy="1407319"/>
          </a:xfrm>
          <a:prstGeom prst="rect">
            <a:avLst/>
          </a:prstGeom>
        </p:spPr>
        <p:txBody>
          <a:bodyPr anchor="t" rtlCol="false" tIns="0" lIns="0" bIns="0" rIns="0">
            <a:spAutoFit/>
          </a:bodyPr>
          <a:lstStyle/>
          <a:p>
            <a:pPr algn="l">
              <a:lnSpc>
                <a:spcPts val="3437"/>
              </a:lnSpc>
            </a:pPr>
            <a:r>
              <a:rPr lang="en-US" sz="2125">
                <a:solidFill>
                  <a:srgbClr val="E5E0DF"/>
                </a:solidFill>
                <a:latin typeface="Barlow"/>
                <a:ea typeface="Barlow"/>
                <a:cs typeface="Barlow"/>
                <a:sym typeface="Barlow"/>
              </a:rPr>
              <a:t>Revistas extranjeras la describían como "la mujer más poderosa de América Latina", reconociendo su poder a nivel internacional.</a:t>
            </a:r>
          </a:p>
        </p:txBody>
      </p:sp>
      <p:sp>
        <p:nvSpPr>
          <p:cNvPr name="TextBox 17" id="17"/>
          <p:cNvSpPr txBox="true"/>
          <p:nvPr/>
        </p:nvSpPr>
        <p:spPr>
          <a:xfrm rot="0">
            <a:off x="1101329" y="7244954"/>
            <a:ext cx="16085344" cy="1630381"/>
          </a:xfrm>
          <a:prstGeom prst="rect">
            <a:avLst/>
          </a:prstGeom>
        </p:spPr>
        <p:txBody>
          <a:bodyPr anchor="t" rtlCol="false" tIns="0" lIns="0" bIns="0" rIns="0">
            <a:spAutoFit/>
          </a:bodyPr>
          <a:lstStyle/>
          <a:p>
            <a:pPr algn="l">
              <a:lnSpc>
                <a:spcPts val="6632"/>
              </a:lnSpc>
            </a:pPr>
            <a:r>
              <a:rPr lang="en-US" sz="4100">
                <a:solidFill>
                  <a:srgbClr val="E5E0DF"/>
                </a:solidFill>
                <a:latin typeface="Barlow"/>
                <a:ea typeface="Barlow"/>
                <a:cs typeface="Barlow"/>
                <a:sym typeface="Barlow"/>
              </a:rPr>
              <a:t>La polarización en torno a su figura ya era evidente, marcando el inicio de su transformación en un símbolo.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91718">
                <a:alpha val="90196"/>
              </a:srgbClr>
            </a:solidFill>
          </p:spPr>
        </p:sp>
      </p:grpSp>
      <p:sp>
        <p:nvSpPr>
          <p:cNvPr name="TextBox 6" id="6"/>
          <p:cNvSpPr txBox="true"/>
          <p:nvPr/>
        </p:nvSpPr>
        <p:spPr>
          <a:xfrm rot="0">
            <a:off x="927944" y="1153865"/>
            <a:ext cx="6083201" cy="642938"/>
          </a:xfrm>
          <a:prstGeom prst="rect">
            <a:avLst/>
          </a:prstGeom>
        </p:spPr>
        <p:txBody>
          <a:bodyPr anchor="t" rtlCol="false" tIns="0" lIns="0" bIns="0" rIns="0">
            <a:spAutoFit/>
          </a:bodyPr>
          <a:lstStyle/>
          <a:p>
            <a:pPr algn="l">
              <a:lnSpc>
                <a:spcPts val="5062"/>
              </a:lnSpc>
            </a:pPr>
            <a:r>
              <a:rPr lang="en-US" sz="4000" b="true">
                <a:solidFill>
                  <a:srgbClr val="FFFFFF"/>
                </a:solidFill>
                <a:latin typeface="Barlow Medium"/>
                <a:ea typeface="Barlow Medium"/>
                <a:cs typeface="Barlow Medium"/>
                <a:sym typeface="Barlow Medium"/>
              </a:rPr>
              <a:t>"Evita"</a:t>
            </a:r>
          </a:p>
        </p:txBody>
      </p:sp>
      <p:sp>
        <p:nvSpPr>
          <p:cNvPr name="TextBox 7" id="7"/>
          <p:cNvSpPr txBox="true"/>
          <p:nvPr/>
        </p:nvSpPr>
        <p:spPr>
          <a:xfrm rot="0">
            <a:off x="927944" y="2278708"/>
            <a:ext cx="7933135" cy="2224865"/>
          </a:xfrm>
          <a:prstGeom prst="rect">
            <a:avLst/>
          </a:prstGeom>
        </p:spPr>
        <p:txBody>
          <a:bodyPr anchor="t" rtlCol="false" tIns="0" lIns="0" bIns="0" rIns="0">
            <a:spAutoFit/>
          </a:bodyPr>
          <a:lstStyle/>
          <a:p>
            <a:pPr algn="l">
              <a:lnSpc>
                <a:spcPts val="4441"/>
              </a:lnSpc>
            </a:pPr>
            <a:r>
              <a:rPr lang="en-US" sz="2799">
                <a:solidFill>
                  <a:srgbClr val="E5E0DF"/>
                </a:solidFill>
                <a:latin typeface="Barlow"/>
                <a:ea typeface="Barlow"/>
                <a:cs typeface="Barlow"/>
                <a:sym typeface="Barlow"/>
              </a:rPr>
              <a:t>La vida de Eva Perón fue trágicamente corta. Enferma de cáncer, murió en 1952 con solo 33 años. Su fallecimiento conmocionó a la nación y al mundo, marcando el inicio de su leyenda.</a:t>
            </a:r>
          </a:p>
        </p:txBody>
      </p:sp>
      <p:sp>
        <p:nvSpPr>
          <p:cNvPr name="TextBox 8" id="8"/>
          <p:cNvSpPr txBox="true"/>
          <p:nvPr/>
        </p:nvSpPr>
        <p:spPr>
          <a:xfrm rot="0">
            <a:off x="927944" y="4614655"/>
            <a:ext cx="7933135" cy="2786840"/>
          </a:xfrm>
          <a:prstGeom prst="rect">
            <a:avLst/>
          </a:prstGeom>
        </p:spPr>
        <p:txBody>
          <a:bodyPr anchor="t" rtlCol="false" tIns="0" lIns="0" bIns="0" rIns="0">
            <a:spAutoFit/>
          </a:bodyPr>
          <a:lstStyle/>
          <a:p>
            <a:pPr algn="l">
              <a:lnSpc>
                <a:spcPts val="4441"/>
              </a:lnSpc>
            </a:pPr>
            <a:r>
              <a:rPr lang="en-US" sz="2799">
                <a:solidFill>
                  <a:srgbClr val="E5E0DF"/>
                </a:solidFill>
                <a:latin typeface="Barlow"/>
                <a:ea typeface="Barlow"/>
                <a:cs typeface="Barlow"/>
                <a:sym typeface="Barlow"/>
              </a:rPr>
              <a:t>Su funeral fue un evento sin precedentes: millones de personas salieron a las calles para despedirla, creando una "marea humana" que los medios de la época describieron como "sin precedentes". La prensa mundial titulaba: "La Argentina llora a Evita".</a:t>
            </a:r>
          </a:p>
        </p:txBody>
      </p:sp>
      <p:grpSp>
        <p:nvGrpSpPr>
          <p:cNvPr name="Group 9" id="9"/>
          <p:cNvGrpSpPr>
            <a:grpSpLocks noChangeAspect="true"/>
          </p:cNvGrpSpPr>
          <p:nvPr/>
        </p:nvGrpSpPr>
        <p:grpSpPr>
          <a:xfrm rot="0">
            <a:off x="9911444" y="2445246"/>
            <a:ext cx="7458138" cy="5484468"/>
            <a:chOff x="0" y="0"/>
            <a:chExt cx="10577513" cy="7778353"/>
          </a:xfrm>
        </p:grpSpPr>
        <p:sp>
          <p:nvSpPr>
            <p:cNvPr name="Freeform 10" id="10"/>
            <p:cNvSpPr/>
            <p:nvPr/>
          </p:nvSpPr>
          <p:spPr>
            <a:xfrm flipH="false" flipV="false" rot="0">
              <a:off x="0" y="0"/>
              <a:ext cx="10577576" cy="7778369"/>
            </a:xfrm>
            <a:custGeom>
              <a:avLst/>
              <a:gdLst/>
              <a:ahLst/>
              <a:cxnLst/>
              <a:rect r="r" b="b" t="t" l="l"/>
              <a:pathLst>
                <a:path h="7778369" w="10577576">
                  <a:moveTo>
                    <a:pt x="0" y="0"/>
                  </a:moveTo>
                  <a:lnTo>
                    <a:pt x="10577576" y="0"/>
                  </a:lnTo>
                  <a:lnTo>
                    <a:pt x="10577576" y="7778369"/>
                  </a:lnTo>
                  <a:lnTo>
                    <a:pt x="0" y="7778369"/>
                  </a:lnTo>
                  <a:lnTo>
                    <a:pt x="0" y="0"/>
                  </a:lnTo>
                  <a:close/>
                </a:path>
              </a:pathLst>
            </a:custGeom>
            <a:blipFill>
              <a:blip r:embed="rId4"/>
              <a:stretch>
                <a:fillRect l="-15365" t="0" r="-15365" b="0"/>
              </a:stretch>
            </a:blipFill>
          </p:spPr>
        </p:sp>
      </p:grpSp>
      <p:sp>
        <p:nvSpPr>
          <p:cNvPr name="TextBox 11" id="11"/>
          <p:cNvSpPr txBox="true"/>
          <p:nvPr/>
        </p:nvSpPr>
        <p:spPr>
          <a:xfrm rot="0">
            <a:off x="9911444" y="8078092"/>
            <a:ext cx="7933135" cy="1180208"/>
          </a:xfrm>
          <a:prstGeom prst="rect">
            <a:avLst/>
          </a:prstGeom>
        </p:spPr>
        <p:txBody>
          <a:bodyPr anchor="t" rtlCol="false" tIns="0" lIns="0" bIns="0" rIns="0">
            <a:spAutoFit/>
          </a:bodyPr>
          <a:lstStyle/>
          <a:p>
            <a:pPr algn="l">
              <a:lnSpc>
                <a:spcPts val="2875"/>
              </a:lnSpc>
            </a:pPr>
            <a:r>
              <a:rPr lang="en-US" sz="1812">
                <a:solidFill>
                  <a:srgbClr val="E5E0DF"/>
                </a:solidFill>
                <a:latin typeface="Barlow"/>
                <a:ea typeface="Barlow"/>
                <a:cs typeface="Barlow"/>
                <a:sym typeface="Barlow"/>
              </a:rPr>
              <a:t>Su cuerpo embalsamado se convirtió en objeto de devoción y, posteriormente, de disputa política, añadiendo un velo de misterio a su historia. Este evento, junto con su temprana muerte, cimentó su paso de figura política a mito.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91718">
                <a:alpha val="90196"/>
              </a:srgbClr>
            </a:solidFill>
          </p:spPr>
        </p:sp>
      </p:grpSp>
      <p:sp>
        <p:nvSpPr>
          <p:cNvPr name="TextBox 6" id="6"/>
          <p:cNvSpPr txBox="true"/>
          <p:nvPr/>
        </p:nvSpPr>
        <p:spPr>
          <a:xfrm rot="0">
            <a:off x="1101329" y="2631132"/>
            <a:ext cx="6119217" cy="793551"/>
          </a:xfrm>
          <a:prstGeom prst="rect">
            <a:avLst/>
          </a:prstGeom>
        </p:spPr>
        <p:txBody>
          <a:bodyPr anchor="t" rtlCol="false" tIns="0" lIns="0" bIns="0" rIns="0">
            <a:spAutoFit/>
          </a:bodyPr>
          <a:lstStyle/>
          <a:p>
            <a:pPr algn="l">
              <a:lnSpc>
                <a:spcPts val="6000"/>
              </a:lnSpc>
            </a:pPr>
            <a:r>
              <a:rPr lang="en-US" sz="4812" b="true">
                <a:solidFill>
                  <a:srgbClr val="FFFFFF"/>
                </a:solidFill>
                <a:latin typeface="Barlow Medium"/>
                <a:ea typeface="Barlow Medium"/>
                <a:cs typeface="Barlow Medium"/>
                <a:sym typeface="Barlow Medium"/>
              </a:rPr>
              <a:t>Un Ícono Cultural</a:t>
            </a:r>
          </a:p>
        </p:txBody>
      </p:sp>
      <p:grpSp>
        <p:nvGrpSpPr>
          <p:cNvPr name="Group 7" id="7"/>
          <p:cNvGrpSpPr>
            <a:grpSpLocks noChangeAspect="true"/>
          </p:cNvGrpSpPr>
          <p:nvPr/>
        </p:nvGrpSpPr>
        <p:grpSpPr>
          <a:xfrm rot="0">
            <a:off x="1101329" y="3975348"/>
            <a:ext cx="688330" cy="688330"/>
            <a:chOff x="0" y="0"/>
            <a:chExt cx="917773" cy="917773"/>
          </a:xfrm>
        </p:grpSpPr>
        <p:sp>
          <p:nvSpPr>
            <p:cNvPr name="Freeform 8" id="8" descr="preencoded.png"/>
            <p:cNvSpPr/>
            <p:nvPr/>
          </p:nvSpPr>
          <p:spPr>
            <a:xfrm flipH="false" flipV="false" rot="0">
              <a:off x="0" y="0"/>
              <a:ext cx="917829" cy="917829"/>
            </a:xfrm>
            <a:custGeom>
              <a:avLst/>
              <a:gdLst/>
              <a:ahLst/>
              <a:cxnLst/>
              <a:rect r="r" b="b" t="t" l="l"/>
              <a:pathLst>
                <a:path h="917829" w="917829">
                  <a:moveTo>
                    <a:pt x="0" y="0"/>
                  </a:moveTo>
                  <a:lnTo>
                    <a:pt x="917829" y="0"/>
                  </a:lnTo>
                  <a:lnTo>
                    <a:pt x="917829" y="917829"/>
                  </a:lnTo>
                  <a:lnTo>
                    <a:pt x="0" y="917829"/>
                  </a:lnTo>
                  <a:lnTo>
                    <a:pt x="0" y="0"/>
                  </a:lnTo>
                  <a:close/>
                </a:path>
              </a:pathLst>
            </a:custGeom>
            <a:blipFill>
              <a:blip r:embed="rId4"/>
              <a:stretch>
                <a:fillRect l="0" t="0" r="6" b="6"/>
              </a:stretch>
            </a:blipFill>
          </p:spPr>
        </p:sp>
      </p:grpSp>
      <p:sp>
        <p:nvSpPr>
          <p:cNvPr name="TextBox 9" id="9"/>
          <p:cNvSpPr txBox="true"/>
          <p:nvPr/>
        </p:nvSpPr>
        <p:spPr>
          <a:xfrm rot="0">
            <a:off x="1101329" y="4979194"/>
            <a:ext cx="3059609" cy="411064"/>
          </a:xfrm>
          <a:prstGeom prst="rect">
            <a:avLst/>
          </a:prstGeom>
        </p:spPr>
        <p:txBody>
          <a:bodyPr anchor="t" rtlCol="false" tIns="0" lIns="0" bIns="0" rIns="0">
            <a:spAutoFit/>
          </a:bodyPr>
          <a:lstStyle/>
          <a:p>
            <a:pPr algn="l">
              <a:lnSpc>
                <a:spcPts val="3000"/>
              </a:lnSpc>
            </a:pPr>
            <a:r>
              <a:rPr lang="en-US" sz="2375" b="true">
                <a:solidFill>
                  <a:srgbClr val="E5E0DF"/>
                </a:solidFill>
                <a:latin typeface="Barlow Medium"/>
                <a:ea typeface="Barlow Medium"/>
                <a:cs typeface="Barlow Medium"/>
                <a:sym typeface="Barlow Medium"/>
              </a:rPr>
              <a:t>Canciones y Óperas</a:t>
            </a:r>
          </a:p>
        </p:txBody>
      </p:sp>
      <p:sp>
        <p:nvSpPr>
          <p:cNvPr name="TextBox 10" id="10"/>
          <p:cNvSpPr txBox="true"/>
          <p:nvPr/>
        </p:nvSpPr>
        <p:spPr>
          <a:xfrm rot="0">
            <a:off x="1101329" y="5469731"/>
            <a:ext cx="5132337" cy="1407319"/>
          </a:xfrm>
          <a:prstGeom prst="rect">
            <a:avLst/>
          </a:prstGeom>
        </p:spPr>
        <p:txBody>
          <a:bodyPr anchor="t" rtlCol="false" tIns="0" lIns="0" bIns="0" rIns="0">
            <a:spAutoFit/>
          </a:bodyPr>
          <a:lstStyle/>
          <a:p>
            <a:pPr algn="l">
              <a:lnSpc>
                <a:spcPts val="3437"/>
              </a:lnSpc>
            </a:pPr>
            <a:r>
              <a:rPr lang="en-US" sz="2125">
                <a:solidFill>
                  <a:srgbClr val="E5E0DF"/>
                </a:solidFill>
                <a:latin typeface="Barlow"/>
                <a:ea typeface="Barlow"/>
                <a:cs typeface="Barlow"/>
                <a:sym typeface="Barlow"/>
              </a:rPr>
              <a:t>Inspiró canciones, obras de teatro y la famosa ópera-rock "Evita", llevando su historia a escenarios globales.</a:t>
            </a:r>
          </a:p>
        </p:txBody>
      </p:sp>
      <p:grpSp>
        <p:nvGrpSpPr>
          <p:cNvPr name="Group 11" id="11"/>
          <p:cNvGrpSpPr>
            <a:grpSpLocks noChangeAspect="true"/>
          </p:cNvGrpSpPr>
          <p:nvPr/>
        </p:nvGrpSpPr>
        <p:grpSpPr>
          <a:xfrm rot="0">
            <a:off x="6577756" y="3975348"/>
            <a:ext cx="688330" cy="688330"/>
            <a:chOff x="0" y="0"/>
            <a:chExt cx="917773" cy="917773"/>
          </a:xfrm>
        </p:grpSpPr>
        <p:sp>
          <p:nvSpPr>
            <p:cNvPr name="Freeform 12" id="12" descr="preencoded.png"/>
            <p:cNvSpPr/>
            <p:nvPr/>
          </p:nvSpPr>
          <p:spPr>
            <a:xfrm flipH="false" flipV="false" rot="0">
              <a:off x="0" y="0"/>
              <a:ext cx="917829" cy="917829"/>
            </a:xfrm>
            <a:custGeom>
              <a:avLst/>
              <a:gdLst/>
              <a:ahLst/>
              <a:cxnLst/>
              <a:rect r="r" b="b" t="t" l="l"/>
              <a:pathLst>
                <a:path h="917829" w="917829">
                  <a:moveTo>
                    <a:pt x="0" y="0"/>
                  </a:moveTo>
                  <a:lnTo>
                    <a:pt x="917829" y="0"/>
                  </a:lnTo>
                  <a:lnTo>
                    <a:pt x="917829" y="917829"/>
                  </a:lnTo>
                  <a:lnTo>
                    <a:pt x="0" y="917829"/>
                  </a:lnTo>
                  <a:lnTo>
                    <a:pt x="0" y="0"/>
                  </a:lnTo>
                  <a:close/>
                </a:path>
              </a:pathLst>
            </a:custGeom>
            <a:blipFill>
              <a:blip r:embed="rId5"/>
              <a:stretch>
                <a:fillRect l="0" t="0" r="6" b="6"/>
              </a:stretch>
            </a:blipFill>
          </p:spPr>
        </p:sp>
      </p:grpSp>
      <p:sp>
        <p:nvSpPr>
          <p:cNvPr name="TextBox 13" id="13"/>
          <p:cNvSpPr txBox="true"/>
          <p:nvPr/>
        </p:nvSpPr>
        <p:spPr>
          <a:xfrm rot="0">
            <a:off x="6577756" y="4979194"/>
            <a:ext cx="3059609" cy="411064"/>
          </a:xfrm>
          <a:prstGeom prst="rect">
            <a:avLst/>
          </a:prstGeom>
        </p:spPr>
        <p:txBody>
          <a:bodyPr anchor="t" rtlCol="false" tIns="0" lIns="0" bIns="0" rIns="0">
            <a:spAutoFit/>
          </a:bodyPr>
          <a:lstStyle/>
          <a:p>
            <a:pPr algn="l">
              <a:lnSpc>
                <a:spcPts val="3000"/>
              </a:lnSpc>
            </a:pPr>
            <a:r>
              <a:rPr lang="en-US" sz="2375" b="true">
                <a:solidFill>
                  <a:srgbClr val="E5E0DF"/>
                </a:solidFill>
                <a:latin typeface="Barlow Medium"/>
                <a:ea typeface="Barlow Medium"/>
                <a:cs typeface="Barlow Medium"/>
                <a:sym typeface="Barlow Medium"/>
              </a:rPr>
              <a:t>Cine y Murales</a:t>
            </a:r>
          </a:p>
        </p:txBody>
      </p:sp>
      <p:sp>
        <p:nvSpPr>
          <p:cNvPr name="TextBox 14" id="14"/>
          <p:cNvSpPr txBox="true"/>
          <p:nvPr/>
        </p:nvSpPr>
        <p:spPr>
          <a:xfrm rot="0">
            <a:off x="6577756" y="5469731"/>
            <a:ext cx="5132337" cy="1407319"/>
          </a:xfrm>
          <a:prstGeom prst="rect">
            <a:avLst/>
          </a:prstGeom>
        </p:spPr>
        <p:txBody>
          <a:bodyPr anchor="t" rtlCol="false" tIns="0" lIns="0" bIns="0" rIns="0">
            <a:spAutoFit/>
          </a:bodyPr>
          <a:lstStyle/>
          <a:p>
            <a:pPr algn="l">
              <a:lnSpc>
                <a:spcPts val="3437"/>
              </a:lnSpc>
            </a:pPr>
            <a:r>
              <a:rPr lang="en-US" sz="2125">
                <a:solidFill>
                  <a:srgbClr val="E5E0DF"/>
                </a:solidFill>
                <a:latin typeface="Barlow"/>
                <a:ea typeface="Barlow"/>
                <a:cs typeface="Barlow"/>
                <a:sym typeface="Barlow"/>
              </a:rPr>
              <a:t>Su vida fue retratada en películas y su imagen inmortalizada en murales, manteniendo viva su presencia visual.</a:t>
            </a:r>
          </a:p>
        </p:txBody>
      </p:sp>
      <p:grpSp>
        <p:nvGrpSpPr>
          <p:cNvPr name="Group 15" id="15"/>
          <p:cNvGrpSpPr>
            <a:grpSpLocks noChangeAspect="true"/>
          </p:cNvGrpSpPr>
          <p:nvPr/>
        </p:nvGrpSpPr>
        <p:grpSpPr>
          <a:xfrm rot="0">
            <a:off x="12054185" y="3975348"/>
            <a:ext cx="688330" cy="688330"/>
            <a:chOff x="0" y="0"/>
            <a:chExt cx="917773" cy="917773"/>
          </a:xfrm>
        </p:grpSpPr>
        <p:sp>
          <p:nvSpPr>
            <p:cNvPr name="Freeform 16" id="16" descr="preencoded.png"/>
            <p:cNvSpPr/>
            <p:nvPr/>
          </p:nvSpPr>
          <p:spPr>
            <a:xfrm flipH="false" flipV="false" rot="0">
              <a:off x="0" y="0"/>
              <a:ext cx="917829" cy="917829"/>
            </a:xfrm>
            <a:custGeom>
              <a:avLst/>
              <a:gdLst/>
              <a:ahLst/>
              <a:cxnLst/>
              <a:rect r="r" b="b" t="t" l="l"/>
              <a:pathLst>
                <a:path h="917829" w="917829">
                  <a:moveTo>
                    <a:pt x="0" y="0"/>
                  </a:moveTo>
                  <a:lnTo>
                    <a:pt x="917829" y="0"/>
                  </a:lnTo>
                  <a:lnTo>
                    <a:pt x="917829" y="917829"/>
                  </a:lnTo>
                  <a:lnTo>
                    <a:pt x="0" y="917829"/>
                  </a:lnTo>
                  <a:lnTo>
                    <a:pt x="0" y="0"/>
                  </a:lnTo>
                  <a:close/>
                </a:path>
              </a:pathLst>
            </a:custGeom>
            <a:blipFill>
              <a:blip r:embed="rId6"/>
              <a:stretch>
                <a:fillRect l="0" t="0" r="6" b="6"/>
              </a:stretch>
            </a:blipFill>
          </p:spPr>
        </p:sp>
      </p:grpSp>
      <p:sp>
        <p:nvSpPr>
          <p:cNvPr name="TextBox 17" id="17"/>
          <p:cNvSpPr txBox="true"/>
          <p:nvPr/>
        </p:nvSpPr>
        <p:spPr>
          <a:xfrm rot="0">
            <a:off x="12054185" y="4979194"/>
            <a:ext cx="3059609" cy="411064"/>
          </a:xfrm>
          <a:prstGeom prst="rect">
            <a:avLst/>
          </a:prstGeom>
        </p:spPr>
        <p:txBody>
          <a:bodyPr anchor="t" rtlCol="false" tIns="0" lIns="0" bIns="0" rIns="0">
            <a:spAutoFit/>
          </a:bodyPr>
          <a:lstStyle/>
          <a:p>
            <a:pPr algn="l">
              <a:lnSpc>
                <a:spcPts val="3000"/>
              </a:lnSpc>
            </a:pPr>
            <a:r>
              <a:rPr lang="en-US" sz="2375" b="true">
                <a:solidFill>
                  <a:srgbClr val="E5E0DF"/>
                </a:solidFill>
                <a:latin typeface="Barlow Medium"/>
                <a:ea typeface="Barlow Medium"/>
                <a:cs typeface="Barlow Medium"/>
                <a:sym typeface="Barlow Medium"/>
              </a:rPr>
              <a:t>Símbolo Duradero</a:t>
            </a:r>
          </a:p>
        </p:txBody>
      </p:sp>
      <p:sp>
        <p:nvSpPr>
          <p:cNvPr name="TextBox 18" id="18"/>
          <p:cNvSpPr txBox="true"/>
          <p:nvPr/>
        </p:nvSpPr>
        <p:spPr>
          <a:xfrm rot="0">
            <a:off x="12054185" y="5469731"/>
            <a:ext cx="5132486" cy="1407319"/>
          </a:xfrm>
          <a:prstGeom prst="rect">
            <a:avLst/>
          </a:prstGeom>
        </p:spPr>
        <p:txBody>
          <a:bodyPr anchor="t" rtlCol="false" tIns="0" lIns="0" bIns="0" rIns="0">
            <a:spAutoFit/>
          </a:bodyPr>
          <a:lstStyle/>
          <a:p>
            <a:pPr algn="l">
              <a:lnSpc>
                <a:spcPts val="3437"/>
              </a:lnSpc>
            </a:pPr>
            <a:r>
              <a:rPr lang="en-US" sz="2125">
                <a:solidFill>
                  <a:srgbClr val="E5E0DF"/>
                </a:solidFill>
                <a:latin typeface="Barlow"/>
                <a:ea typeface="Barlow"/>
                <a:cs typeface="Barlow"/>
                <a:sym typeface="Barlow"/>
              </a:rPr>
              <a:t>Hoy es símbolo de justicia social para algunos y de autoritarismo para otros, demostrando la complejidad de su legado.</a:t>
            </a:r>
          </a:p>
        </p:txBody>
      </p:sp>
      <p:sp>
        <p:nvSpPr>
          <p:cNvPr name="TextBox 19" id="19"/>
          <p:cNvSpPr txBox="true"/>
          <p:nvPr/>
        </p:nvSpPr>
        <p:spPr>
          <a:xfrm rot="0">
            <a:off x="1173956" y="7686675"/>
            <a:ext cx="16085344" cy="526256"/>
          </a:xfrm>
          <a:prstGeom prst="rect">
            <a:avLst/>
          </a:prstGeom>
        </p:spPr>
        <p:txBody>
          <a:bodyPr anchor="t" rtlCol="false" tIns="0" lIns="0" bIns="0" rIns="0">
            <a:spAutoFit/>
          </a:bodyPr>
          <a:lstStyle/>
          <a:p>
            <a:pPr algn="l">
              <a:lnSpc>
                <a:spcPts val="3437"/>
              </a:lnSpc>
            </a:pPr>
            <a:r>
              <a:rPr lang="en-US" sz="2125">
                <a:solidFill>
                  <a:srgbClr val="E5E0DF"/>
                </a:solidFill>
                <a:latin typeface="Barlow"/>
                <a:ea typeface="Barlow"/>
                <a:cs typeface="Barlow"/>
                <a:sym typeface="Barlow"/>
              </a:rPr>
              <a:t>"Evita" ya no era solo una persona, sino una leyenda que trascendió las fronteras y el tiempo, convirtiéndose en un fenómeno cultural.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91718">
                <a:alpha val="90196"/>
              </a:srgbClr>
            </a:solidFill>
          </p:spPr>
        </p:sp>
      </p:grpSp>
      <p:grpSp>
        <p:nvGrpSpPr>
          <p:cNvPr name="Group 6" id="6"/>
          <p:cNvGrpSpPr>
            <a:grpSpLocks noChangeAspect="true"/>
          </p:cNvGrpSpPr>
          <p:nvPr/>
        </p:nvGrpSpPr>
        <p:grpSpPr>
          <a:xfrm rot="0">
            <a:off x="16049019" y="9686925"/>
            <a:ext cx="2153256" cy="514350"/>
            <a:chOff x="0" y="0"/>
            <a:chExt cx="2871008" cy="685800"/>
          </a:xfrm>
        </p:grpSpPr>
        <p:sp>
          <p:nvSpPr>
            <p:cNvPr name="Freeform 7" id="7" descr="preencoded.png">
              <a:hlinkClick r:id="rId4" tooltip="https://gamma.app/?utm_source=made-with-gamma"/>
            </p:cNvPr>
            <p:cNvSpPr/>
            <p:nvPr/>
          </p:nvSpPr>
          <p:spPr>
            <a:xfrm flipH="false" flipV="false" rot="0">
              <a:off x="0" y="0"/>
              <a:ext cx="2870962" cy="685800"/>
            </a:xfrm>
            <a:custGeom>
              <a:avLst/>
              <a:gdLst/>
              <a:ahLst/>
              <a:cxnLst/>
              <a:rect r="r" b="b" t="t" l="l"/>
              <a:pathLst>
                <a:path h="685800" w="2870962">
                  <a:moveTo>
                    <a:pt x="0" y="0"/>
                  </a:moveTo>
                  <a:lnTo>
                    <a:pt x="2870962" y="0"/>
                  </a:lnTo>
                  <a:lnTo>
                    <a:pt x="2870962" y="685800"/>
                  </a:lnTo>
                  <a:lnTo>
                    <a:pt x="0" y="685800"/>
                  </a:lnTo>
                  <a:lnTo>
                    <a:pt x="0" y="0"/>
                  </a:lnTo>
                  <a:close/>
                </a:path>
              </a:pathLst>
            </a:custGeom>
            <a:blipFill>
              <a:blip r:embed="rId5"/>
              <a:stretch>
                <a:fillRect l="0" t="0" r="-1" b="0"/>
              </a:stretch>
            </a:blipFill>
          </p:spPr>
        </p:sp>
      </p:grpSp>
      <p:grpSp>
        <p:nvGrpSpPr>
          <p:cNvPr name="Group 8" id="8"/>
          <p:cNvGrpSpPr>
            <a:grpSpLocks noChangeAspect="true"/>
          </p:cNvGrpSpPr>
          <p:nvPr/>
        </p:nvGrpSpPr>
        <p:grpSpPr>
          <a:xfrm rot="0">
            <a:off x="11430000" y="0"/>
            <a:ext cx="6858000" cy="10287000"/>
            <a:chOff x="0" y="0"/>
            <a:chExt cx="9144000" cy="13716000"/>
          </a:xfrm>
        </p:grpSpPr>
        <p:sp>
          <p:nvSpPr>
            <p:cNvPr name="Freeform 9" id="9" descr="preencoded.png"/>
            <p:cNvSpPr/>
            <p:nvPr/>
          </p:nvSpPr>
          <p:spPr>
            <a:xfrm flipH="false" flipV="false" rot="0">
              <a:off x="0" y="0"/>
              <a:ext cx="9144000" cy="13716000"/>
            </a:xfrm>
            <a:custGeom>
              <a:avLst/>
              <a:gdLst/>
              <a:ahLst/>
              <a:cxnLst/>
              <a:rect r="r" b="b" t="t" l="l"/>
              <a:pathLst>
                <a:path h="13716000" w="9144000">
                  <a:moveTo>
                    <a:pt x="0" y="0"/>
                  </a:moveTo>
                  <a:lnTo>
                    <a:pt x="9144000" y="0"/>
                  </a:lnTo>
                  <a:lnTo>
                    <a:pt x="9144000" y="13716000"/>
                  </a:lnTo>
                  <a:lnTo>
                    <a:pt x="0" y="13716000"/>
                  </a:lnTo>
                  <a:lnTo>
                    <a:pt x="0" y="0"/>
                  </a:lnTo>
                  <a:close/>
                </a:path>
              </a:pathLst>
            </a:custGeom>
            <a:blipFill>
              <a:blip r:embed="rId6"/>
              <a:stretch>
                <a:fillRect l="0" t="0" r="0" b="0"/>
              </a:stretch>
            </a:blipFill>
          </p:spPr>
        </p:sp>
      </p:grpSp>
      <p:sp>
        <p:nvSpPr>
          <p:cNvPr name="TextBox 10" id="10"/>
          <p:cNvSpPr txBox="true"/>
          <p:nvPr/>
        </p:nvSpPr>
        <p:spPr>
          <a:xfrm rot="0">
            <a:off x="1028700" y="1495899"/>
            <a:ext cx="7441704" cy="793551"/>
          </a:xfrm>
          <a:prstGeom prst="rect">
            <a:avLst/>
          </a:prstGeom>
        </p:spPr>
        <p:txBody>
          <a:bodyPr anchor="t" rtlCol="false" tIns="0" lIns="0" bIns="0" rIns="0">
            <a:spAutoFit/>
          </a:bodyPr>
          <a:lstStyle/>
          <a:p>
            <a:pPr algn="l">
              <a:lnSpc>
                <a:spcPts val="6000"/>
              </a:lnSpc>
            </a:pPr>
            <a:r>
              <a:rPr lang="en-US" sz="4812" b="true">
                <a:solidFill>
                  <a:srgbClr val="FFFFFF"/>
                </a:solidFill>
                <a:latin typeface="Barlow Medium"/>
                <a:ea typeface="Barlow Medium"/>
                <a:cs typeface="Barlow Medium"/>
                <a:sym typeface="Barlow Medium"/>
              </a:rPr>
              <a:t>El Eco de Evita en el Tiempo</a:t>
            </a:r>
          </a:p>
        </p:txBody>
      </p:sp>
      <p:sp>
        <p:nvSpPr>
          <p:cNvPr name="TextBox 11" id="11"/>
          <p:cNvSpPr txBox="true"/>
          <p:nvPr/>
        </p:nvSpPr>
        <p:spPr>
          <a:xfrm rot="0">
            <a:off x="1101329" y="3265140"/>
            <a:ext cx="9227344" cy="1407319"/>
          </a:xfrm>
          <a:prstGeom prst="rect">
            <a:avLst/>
          </a:prstGeom>
        </p:spPr>
        <p:txBody>
          <a:bodyPr anchor="t" rtlCol="false" tIns="0" lIns="0" bIns="0" rIns="0">
            <a:spAutoFit/>
          </a:bodyPr>
          <a:lstStyle/>
          <a:p>
            <a:pPr algn="l">
              <a:lnSpc>
                <a:spcPts val="3437"/>
              </a:lnSpc>
            </a:pPr>
            <a:r>
              <a:rPr lang="en-US" sz="2125">
                <a:solidFill>
                  <a:srgbClr val="E5E0DF"/>
                </a:solidFill>
                <a:latin typeface="Barlow"/>
                <a:ea typeface="Barlow"/>
                <a:cs typeface="Barlow"/>
                <a:sym typeface="Barlow"/>
              </a:rPr>
              <a:t>El "misterio de Evita" continuó incluso después de su muerte, con su cuerpo siendo ocultado por militares durante el exilio, un hecho que diarios europeos relataron con gran intriga.</a:t>
            </a:r>
          </a:p>
        </p:txBody>
      </p:sp>
      <p:sp>
        <p:nvSpPr>
          <p:cNvPr name="TextBox 12" id="12"/>
          <p:cNvSpPr txBox="true"/>
          <p:nvPr/>
        </p:nvSpPr>
        <p:spPr>
          <a:xfrm rot="0">
            <a:off x="1514326" y="5206156"/>
            <a:ext cx="8814346" cy="966787"/>
          </a:xfrm>
          <a:prstGeom prst="rect">
            <a:avLst/>
          </a:prstGeom>
        </p:spPr>
        <p:txBody>
          <a:bodyPr anchor="t" rtlCol="false" tIns="0" lIns="0" bIns="0" rIns="0">
            <a:spAutoFit/>
          </a:bodyPr>
          <a:lstStyle/>
          <a:p>
            <a:pPr algn="l">
              <a:lnSpc>
                <a:spcPts val="3437"/>
              </a:lnSpc>
            </a:pPr>
            <a:r>
              <a:rPr lang="en-US" sz="2125">
                <a:solidFill>
                  <a:srgbClr val="E5E0DF"/>
                </a:solidFill>
                <a:latin typeface="Barlow"/>
                <a:ea typeface="Barlow"/>
                <a:cs typeface="Barlow"/>
                <a:sym typeface="Barlow"/>
              </a:rPr>
              <a:t>"Décadas después, volvió como ícono cultural: desde estampitas hasta portadas de revistas internacionales."</a:t>
            </a:r>
          </a:p>
        </p:txBody>
      </p:sp>
      <p:grpSp>
        <p:nvGrpSpPr>
          <p:cNvPr name="Group 13" id="13"/>
          <p:cNvGrpSpPr/>
          <p:nvPr/>
        </p:nvGrpSpPr>
        <p:grpSpPr>
          <a:xfrm rot="0">
            <a:off x="1101329" y="4982170"/>
            <a:ext cx="38100" cy="1500485"/>
            <a:chOff x="0" y="0"/>
            <a:chExt cx="50800" cy="2000647"/>
          </a:xfrm>
        </p:grpSpPr>
        <p:sp>
          <p:nvSpPr>
            <p:cNvPr name="Freeform 14" id="14"/>
            <p:cNvSpPr/>
            <p:nvPr/>
          </p:nvSpPr>
          <p:spPr>
            <a:xfrm flipH="false" flipV="false" rot="0">
              <a:off x="0" y="0"/>
              <a:ext cx="50800" cy="2000631"/>
            </a:xfrm>
            <a:custGeom>
              <a:avLst/>
              <a:gdLst/>
              <a:ahLst/>
              <a:cxnLst/>
              <a:rect r="r" b="b" t="t" l="l"/>
              <a:pathLst>
                <a:path h="2000631" w="50800">
                  <a:moveTo>
                    <a:pt x="0" y="0"/>
                  </a:moveTo>
                  <a:lnTo>
                    <a:pt x="50800" y="0"/>
                  </a:lnTo>
                  <a:lnTo>
                    <a:pt x="50800" y="2000631"/>
                  </a:lnTo>
                  <a:lnTo>
                    <a:pt x="0" y="2000631"/>
                  </a:lnTo>
                  <a:close/>
                </a:path>
              </a:pathLst>
            </a:custGeom>
            <a:solidFill>
              <a:srgbClr val="F65F62"/>
            </a:solidFill>
          </p:spPr>
        </p:sp>
      </p:grpSp>
      <p:sp>
        <p:nvSpPr>
          <p:cNvPr name="TextBox 15" id="15"/>
          <p:cNvSpPr txBox="true"/>
          <p:nvPr/>
        </p:nvSpPr>
        <p:spPr>
          <a:xfrm rot="0">
            <a:off x="1101329" y="6706641"/>
            <a:ext cx="9227344" cy="1407319"/>
          </a:xfrm>
          <a:prstGeom prst="rect">
            <a:avLst/>
          </a:prstGeom>
        </p:spPr>
        <p:txBody>
          <a:bodyPr anchor="t" rtlCol="false" tIns="0" lIns="0" bIns="0" rIns="0">
            <a:spAutoFit/>
          </a:bodyPr>
          <a:lstStyle/>
          <a:p>
            <a:pPr algn="l">
              <a:lnSpc>
                <a:spcPts val="3437"/>
              </a:lnSpc>
            </a:pPr>
            <a:r>
              <a:rPr lang="en-US" sz="2125">
                <a:solidFill>
                  <a:srgbClr val="E5E0DF"/>
                </a:solidFill>
                <a:latin typeface="Barlow"/>
                <a:ea typeface="Barlow"/>
                <a:cs typeface="Barlow"/>
                <a:sym typeface="Barlow"/>
              </a:rPr>
              <a:t>Este resurgimiento cultural demuestra la capacidad de su figura para adaptarse y resonar en diferentes contextos, consolidando su lugar en la historia y la cultura popular.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DAGyBZp3wp4</dc:identifier>
  <dcterms:modified xsi:type="dcterms:W3CDTF">2011-08-01T06:04:30Z</dcterms:modified>
  <cp:revision>1</cp:revision>
  <dc:title>Eva-Peron-De-Actriz-a-Leyenda.pptx</dc:title>
</cp:coreProperties>
</file>