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3"/>
  </p:notesMasterIdLst>
  <p:handoutMasterIdLst>
    <p:handoutMasterId r:id="rId34"/>
  </p:handoutMasterIdLst>
  <p:sldIdLst>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02" r:id="rId32"/>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EDC7A1C-0D93-4A91-84F5-E71462ECEA98}">
          <p14:sldIdLst>
            <p14:sldId id="303"/>
          </p14:sldIdLst>
        </p14:section>
        <p14:section name="Anti Patterns" id="{35B1A625-26B8-4070-A35A-893E2925351C}">
          <p14:sldIdLst>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Lst>
        </p14:section>
        <p14:section name="Summary" id="{DFCBA73A-A780-4A51-A6FC-CA24CC6D652C}">
          <p14:sldIdLst>
            <p14:sldId id="30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1357" autoAdjust="0"/>
  </p:normalViewPr>
  <p:slideViewPr>
    <p:cSldViewPr>
      <p:cViewPr varScale="1">
        <p:scale>
          <a:sx n="151" d="100"/>
          <a:sy n="151" d="100"/>
        </p:scale>
        <p:origin x="510" y="13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351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24.07.2016</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24.07.2016</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8430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400971"/>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4787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456384"/>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368999"/>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5699074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84540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69044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0381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32567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4579812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53193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30960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822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69335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06564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7480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ubtitle">
    <p:spTree>
      <p:nvGrpSpPr>
        <p:cNvPr id="1" name=""/>
        <p:cNvGrpSpPr/>
        <p:nvPr/>
      </p:nvGrpSpPr>
      <p:grpSpPr>
        <a:xfrm>
          <a:off x="0" y="0"/>
          <a:ext cx="0" cy="0"/>
          <a:chOff x="0" y="0"/>
          <a:chExt cx="0" cy="0"/>
        </a:xfrm>
      </p:grpSpPr>
      <p:pic>
        <p:nvPicPr>
          <p:cNvPr id="5" name="Picture 27" descr="vorlag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01" b="20418"/>
          <a:stretch/>
        </p:blipFill>
        <p:spPr bwMode="auto">
          <a:xfrm>
            <a:off x="-1588" y="-20537"/>
            <a:ext cx="9145588" cy="5184575"/>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p:cNvSpPr>
            <a:spLocks noGrp="1"/>
          </p:cNvSpPr>
          <p:nvPr>
            <p:ph type="title" hasCustomPrompt="1"/>
          </p:nvPr>
        </p:nvSpPr>
        <p:spPr>
          <a:xfrm>
            <a:off x="3347864" y="3034835"/>
            <a:ext cx="5472608" cy="681980"/>
          </a:xfrm>
          <a:prstGeom prst="rect">
            <a:avLst/>
          </a:prstGeom>
        </p:spPr>
        <p:txBody>
          <a:bodyPr wrap="square" lIns="0" tIns="0" rIns="0" bIns="0" anchor="b"/>
          <a:lstStyle>
            <a:lvl1pPr>
              <a:defRPr sz="5400">
                <a:solidFill>
                  <a:schemeClr val="bg1"/>
                </a:solidFill>
              </a:defRPr>
            </a:lvl1pPr>
          </a:lstStyle>
          <a:p>
            <a:r>
              <a:rPr lang="en-US" noProof="0" dirty="0"/>
              <a:t>Short Title</a:t>
            </a:r>
          </a:p>
        </p:txBody>
      </p:sp>
      <p:sp>
        <p:nvSpPr>
          <p:cNvPr id="20" name="Text Placeholder 19"/>
          <p:cNvSpPr>
            <a:spLocks noGrp="1"/>
          </p:cNvSpPr>
          <p:nvPr>
            <p:ph type="body" sz="quarter" idx="25" hasCustomPrompt="1"/>
          </p:nvPr>
        </p:nvSpPr>
        <p:spPr>
          <a:xfrm>
            <a:off x="323528" y="4371950"/>
            <a:ext cx="8496944" cy="367201"/>
          </a:xfrm>
          <a:prstGeom prst="rect">
            <a:avLst/>
          </a:prstGeom>
        </p:spPr>
        <p:txBody>
          <a:bodyPr lIns="0" tIns="0" rIns="0" bIns="0" anchor="b"/>
          <a:lstStyle>
            <a:lvl1pPr marL="0" indent="0">
              <a:buFontTx/>
              <a:buNone/>
              <a:defRPr sz="2400">
                <a:solidFill>
                  <a:schemeClr val="bg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96932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9685455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25569885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3949652416"/>
      </p:ext>
    </p:extLst>
  </p:cSld>
  <p:clrMapOvr>
    <a:masterClrMapping/>
  </p:clrMapOvr>
  <p:hf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657444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929283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endParaRPr lang="de-DE"/>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fld id="{4042AC8B-4C04-404C-8F05-C0BC1D1BF6FE}" type="slidenum">
              <a:rPr lang="de-DE"/>
              <a:pPr/>
              <a:t>‹#›</a:t>
            </a:fld>
            <a:endParaRPr lang="de-DE"/>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1055215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6145767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hree Items">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40"/>
            <a:endParaRPr lang="de-AT" sz="1800">
              <a:solidFill>
                <a:prstClr val="white"/>
              </a:solidFill>
            </a:endParaRPr>
          </a:p>
        </p:txBody>
      </p:sp>
      <p:sp>
        <p:nvSpPr>
          <p:cNvPr id="7" name="Titel 1"/>
          <p:cNvSpPr>
            <a:spLocks noGrp="1"/>
          </p:cNvSpPr>
          <p:nvPr>
            <p:ph type="title" hasCustomPrompt="1"/>
          </p:nvPr>
        </p:nvSpPr>
        <p:spPr>
          <a:xfrm>
            <a:off x="467544" y="4011910"/>
            <a:ext cx="5328592" cy="499080"/>
          </a:xfrm>
          <a:prstGeom prst="rect">
            <a:avLst/>
          </a:prstGeom>
        </p:spPr>
        <p:txBody>
          <a:bodyPr wrap="square" lIns="0" tIns="0" rIns="0" bIns="0" anchor="b"/>
          <a:lstStyle>
            <a:lvl1pPr>
              <a:defRPr sz="2400">
                <a:solidFill>
                  <a:schemeClr val="tx1">
                    <a:lumMod val="65000"/>
                    <a:lumOff val="35000"/>
                  </a:schemeClr>
                </a:solidFill>
              </a:defRPr>
            </a:lvl1pPr>
          </a:lstStyle>
          <a:p>
            <a:r>
              <a:rPr lang="de-DE" dirty="0"/>
              <a:t>Title</a:t>
            </a:r>
            <a:endParaRPr lang="en-US" dirty="0"/>
          </a:p>
        </p:txBody>
      </p:sp>
      <p:sp>
        <p:nvSpPr>
          <p:cNvPr id="16" name="Text Placeholder 11"/>
          <p:cNvSpPr>
            <a:spLocks noGrp="1"/>
          </p:cNvSpPr>
          <p:nvPr>
            <p:ph type="body" sz="quarter" idx="16" hasCustomPrompt="1"/>
          </p:nvPr>
        </p:nvSpPr>
        <p:spPr>
          <a:xfrm>
            <a:off x="6175648" y="877466"/>
            <a:ext cx="2716832" cy="396000"/>
          </a:xfrm>
          <a:prstGeom prst="rect">
            <a:avLst/>
          </a:prstGeom>
        </p:spPr>
        <p:txBody>
          <a:bodyPr lIns="0" tIns="0" rIns="0" bIns="0">
            <a:noAutofit/>
          </a:bodyPr>
          <a:lstStyle>
            <a:lvl1pPr marL="0" indent="0">
              <a:buNone/>
              <a:defRPr sz="2400">
                <a:solidFill>
                  <a:schemeClr val="tx1">
                    <a:lumMod val="65000"/>
                    <a:lumOff val="35000"/>
                  </a:schemeClr>
                </a:solidFill>
                <a:latin typeface="Segoe UI" pitchFamily="34" charset="0"/>
                <a:ea typeface="Segoe UI" pitchFamily="34" charset="0"/>
                <a:cs typeface="Segoe UI" pitchFamily="34" charset="0"/>
              </a:defRPr>
            </a:lvl1pPr>
          </a:lstStyle>
          <a:p>
            <a:pPr lvl="0"/>
            <a:r>
              <a:rPr lang="de-AT" dirty="0"/>
              <a:t>Text</a:t>
            </a:r>
          </a:p>
        </p:txBody>
      </p:sp>
      <p:sp>
        <p:nvSpPr>
          <p:cNvPr id="17" name="Text Placeholder 11"/>
          <p:cNvSpPr>
            <a:spLocks noGrp="1"/>
          </p:cNvSpPr>
          <p:nvPr>
            <p:ph type="body" sz="quarter" idx="17" hasCustomPrompt="1"/>
          </p:nvPr>
        </p:nvSpPr>
        <p:spPr>
          <a:xfrm>
            <a:off x="6176432" y="1491630"/>
            <a:ext cx="2716048" cy="3456384"/>
          </a:xfrm>
          <a:prstGeom prst="rect">
            <a:avLst/>
          </a:prstGeom>
        </p:spPr>
        <p:txBody>
          <a:bodyPr lIns="0" tIns="0" rIns="0" bIns="0" anchor="t">
            <a:noAutofit/>
          </a:bodyPr>
          <a:lstStyle>
            <a:lvl1pPr marL="0" indent="0">
              <a:spcBef>
                <a:spcPts val="600"/>
              </a:spcBef>
              <a:spcAft>
                <a:spcPts val="600"/>
              </a:spcAft>
              <a:buNone/>
              <a:defRPr lang="de-AT" sz="1600" kern="1200" dirty="0" smtClean="0">
                <a:solidFill>
                  <a:schemeClr val="tx1">
                    <a:lumMod val="65000"/>
                    <a:lumOff val="35000"/>
                  </a:schemeClr>
                </a:solidFill>
                <a:latin typeface="Segoe UI" pitchFamily="34" charset="0"/>
                <a:ea typeface="Segoe UI" pitchFamily="34" charset="0"/>
                <a:cs typeface="Segoe UI" pitchFamily="34" charset="0"/>
              </a:defRPr>
            </a:lvl1pPr>
            <a:lvl2pPr>
              <a:defRPr lang="de-AT" sz="1400" kern="1200" dirty="0">
                <a:solidFill>
                  <a:schemeClr val="tx1">
                    <a:lumMod val="65000"/>
                    <a:lumOff val="35000"/>
                  </a:schemeClr>
                </a:solidFill>
                <a:latin typeface="Segoe UI" pitchFamily="34" charset="0"/>
                <a:ea typeface="Segoe UI" pitchFamily="34" charset="0"/>
                <a:cs typeface="Segoe UI" pitchFamily="34" charset="0"/>
              </a:defRPr>
            </a:lvl2pPr>
          </a:lstStyle>
          <a:p>
            <a:pPr marL="182551" lvl="0" indent="-182551" algn="l" defTabSz="914340" rtl="0" eaLnBrk="1" latinLnBrk="0" hangingPunct="1">
              <a:spcBef>
                <a:spcPts val="1800"/>
              </a:spcBef>
              <a:spcAft>
                <a:spcPts val="0"/>
              </a:spcAft>
              <a:buFont typeface="Arial" pitchFamily="34" charset="0"/>
              <a:buNone/>
            </a:pPr>
            <a:r>
              <a:rPr lang="de-AT" dirty="0"/>
              <a:t>Text</a:t>
            </a:r>
          </a:p>
          <a:p>
            <a:pPr marL="742902" lvl="1" indent="-560350" algn="l" defTabSz="914340" rtl="0" eaLnBrk="1" latinLnBrk="0" hangingPunct="1">
              <a:spcBef>
                <a:spcPts val="0"/>
              </a:spcBef>
              <a:buFont typeface="Arial" pitchFamily="34" charset="0"/>
              <a:buNone/>
            </a:pPr>
            <a:r>
              <a:rPr lang="de-AT" dirty="0"/>
              <a:t>Text</a:t>
            </a:r>
          </a:p>
        </p:txBody>
      </p:sp>
      <p:sp>
        <p:nvSpPr>
          <p:cNvPr id="19" name="Text Placeholder 18"/>
          <p:cNvSpPr>
            <a:spLocks noGrp="1"/>
          </p:cNvSpPr>
          <p:nvPr>
            <p:ph type="body" sz="quarter" idx="18"/>
          </p:nvPr>
        </p:nvSpPr>
        <p:spPr>
          <a:xfrm>
            <a:off x="467544" y="4515966"/>
            <a:ext cx="5328592" cy="377626"/>
          </a:xfrm>
          <a:prstGeom prst="rect">
            <a:avLst/>
          </a:prstGeom>
        </p:spPr>
        <p:txBody>
          <a:bodyPr vert="horz" wrap="square" lIns="0" tIns="0" rIns="0" bIns="0" rtlCol="0">
            <a:noAutofit/>
          </a:bodyPr>
          <a:lstStyle>
            <a:lvl1pPr>
              <a:defRPr lang="en-US" sz="1400" smtClean="0">
                <a:solidFill>
                  <a:schemeClr val="tx1">
                    <a:lumMod val="65000"/>
                    <a:lumOff val="35000"/>
                  </a:schemeClr>
                </a:solidFill>
                <a:latin typeface="Segoe UI" pitchFamily="34" charset="0"/>
                <a:ea typeface="Segoe UI" pitchFamily="34" charset="0"/>
                <a:cs typeface="Segoe UI" pitchFamily="34" charset="0"/>
              </a:defRPr>
            </a:lvl1pPr>
            <a:lvl2pPr>
              <a:defRPr lang="en-US" smtClean="0"/>
            </a:lvl2pPr>
            <a:lvl3pPr>
              <a:defRPr lang="en-US" smtClean="0"/>
            </a:lvl3pPr>
            <a:lvl4pPr>
              <a:defRPr lang="en-US" smtClean="0"/>
            </a:lvl4pPr>
            <a:lvl5pPr>
              <a:defRPr lang="de-AT"/>
            </a:lvl5pPr>
          </a:lstStyle>
          <a:p>
            <a:pPr marL="0" lvl="0" indent="0">
              <a:buNone/>
            </a:pPr>
            <a:r>
              <a:rPr lang="en-US" dirty="0"/>
              <a:t>Click to edit Master text styles</a:t>
            </a:r>
            <a:endParaRPr lang="de-AT" dirty="0"/>
          </a:p>
        </p:txBody>
      </p:sp>
      <p:sp>
        <p:nvSpPr>
          <p:cNvPr id="21" name="Text Placeholder 20"/>
          <p:cNvSpPr>
            <a:spLocks noGrp="1"/>
          </p:cNvSpPr>
          <p:nvPr>
            <p:ph type="body" sz="quarter" idx="19"/>
          </p:nvPr>
        </p:nvSpPr>
        <p:spPr>
          <a:xfrm>
            <a:off x="467544" y="195486"/>
            <a:ext cx="8630736" cy="648072"/>
          </a:xfrm>
          <a:prstGeom prst="rect">
            <a:avLst/>
          </a:prstGeom>
        </p:spPr>
        <p:txBody>
          <a:bodyPr vert="horz" wrap="square" lIns="0" tIns="0" rIns="0" bIns="0" rtlCol="0" anchor="t">
            <a:noAutofit/>
          </a:bodyPr>
          <a:lstStyle>
            <a:lvl1pPr>
              <a:defRPr lang="en-US" sz="1400" dirty="0" smtClean="0">
                <a:solidFill>
                  <a:schemeClr val="accent6">
                    <a:lumMod val="75000"/>
                  </a:schemeClr>
                </a:solidFill>
                <a:latin typeface="Segoe UI" pitchFamily="34" charset="0"/>
                <a:ea typeface="Segoe UI" pitchFamily="34" charset="0"/>
                <a:cs typeface="Segoe UI" pitchFamily="34" charset="0"/>
              </a:defRPr>
            </a:lvl1pPr>
            <a:lvl2pPr>
              <a:defRPr lang="en-US" dirty="0" smtClean="0"/>
            </a:lvl2pPr>
            <a:lvl3pPr>
              <a:defRPr lang="en-US" dirty="0" smtClean="0"/>
            </a:lvl3pPr>
            <a:lvl4pPr>
              <a:defRPr lang="en-US" dirty="0" smtClean="0"/>
            </a:lvl4pPr>
            <a:lvl5pPr>
              <a:defRPr lang="de-AT" dirty="0"/>
            </a:lvl5pPr>
          </a:lstStyle>
          <a:p>
            <a:pPr marL="0" lvl="0" indent="0">
              <a:buNone/>
            </a:pPr>
            <a:r>
              <a:rPr lang="en-US" dirty="0"/>
              <a:t>Click to edit Master text styles</a:t>
            </a:r>
            <a:endParaRPr lang="de-AT" dirty="0"/>
          </a:p>
        </p:txBody>
      </p:sp>
      <p:sp>
        <p:nvSpPr>
          <p:cNvPr id="5" name="Content Placeholder 4"/>
          <p:cNvSpPr>
            <a:spLocks noGrp="1"/>
          </p:cNvSpPr>
          <p:nvPr>
            <p:ph sz="quarter" idx="20"/>
          </p:nvPr>
        </p:nvSpPr>
        <p:spPr>
          <a:xfrm>
            <a:off x="467544" y="937260"/>
            <a:ext cx="5328592" cy="3002642"/>
          </a:xfrm>
          <a:prstGeom prst="rect">
            <a:avLst/>
          </a:prstGeom>
        </p:spPr>
        <p:txBody>
          <a:bodyPr wrap="square" lIns="0" tIns="0" rIns="0" bIns="0" anchor="b"/>
          <a:lstStyle>
            <a:lvl1pPr>
              <a:defRPr lang="de-AT" sz="2400" dirty="0" smtClean="0">
                <a:solidFill>
                  <a:schemeClr val="tx1">
                    <a:lumMod val="65000"/>
                    <a:lumOff val="35000"/>
                  </a:schemeClr>
                </a:solidFill>
                <a:latin typeface="Segoe UI Light" pitchFamily="34" charset="0"/>
                <a:ea typeface="+mj-ea"/>
                <a:cs typeface="+mj-cs"/>
              </a:defRPr>
            </a:lvl1pPr>
          </a:lstStyle>
          <a:p>
            <a:pPr lvl="0">
              <a:spcBef>
                <a:spcPct val="0"/>
              </a:spcBef>
              <a:buNone/>
            </a:pPr>
            <a:endParaRPr lang="de-AT" dirty="0"/>
          </a:p>
        </p:txBody>
      </p:sp>
    </p:spTree>
    <p:extLst>
      <p:ext uri="{BB962C8B-B14F-4D97-AF65-F5344CB8AC3E}">
        <p14:creationId xmlns:p14="http://schemas.microsoft.com/office/powerpoint/2010/main" val="132862941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90" r:id="rId3"/>
    <p:sldLayoutId id="2147483672" r:id="rId4"/>
    <p:sldLayoutId id="2147483688" r:id="rId5"/>
    <p:sldLayoutId id="2147483686" r:id="rId6"/>
    <p:sldLayoutId id="2147483685" r:id="rId7"/>
    <p:sldLayoutId id="2147483689" r:id="rId8"/>
    <p:sldLayoutId id="2147483675" r:id="rId9"/>
    <p:sldLayoutId id="2147483678" r:id="rId10"/>
    <p:sldLayoutId id="2147483671" r:id="rId11"/>
    <p:sldLayoutId id="2147483687" r:id="rId12"/>
    <p:sldLayoutId id="2147483674" r:id="rId13"/>
    <p:sldLayoutId id="2147483679" r:id="rId14"/>
    <p:sldLayoutId id="2147483680" r:id="rId15"/>
    <p:sldLayoutId id="2147483681" r:id="rId16"/>
    <p:sldLayoutId id="2147483682"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7" r:id="rId30"/>
    <p:sldLayoutId id="2147483708" r:id="rId31"/>
    <p:sldLayoutId id="2147483709" r:id="rId32"/>
    <p:sldLayoutId id="2147483710" r:id="rId33"/>
    <p:sldLayoutId id="2147483711" r:id="rId34"/>
    <p:sldLayoutId id="2147483712" r:id="rId35"/>
    <p:sldLayoutId id="2147483713" r:id="rId36"/>
    <p:sldLayoutId id="2147483714" r:id="rId3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www.nuget.org/packages/Microsoft.CodeAnalysis"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dotnet/roslyn/wiki/Roslyn%20Overview#introduction"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otnet/roslyn/wiki/Roslyn%20Overview#api-layers" TargetMode="Externa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visualstudiogallery.msdn.microsoft.com/b5104545-29ed-46b2-beb0-351af9ca2d21" TargetMode="External"/><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rstropek/Samples/tree/master/RoslynDemos" TargetMode="Externa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https://visualstudiogallery.msdn.microsoft.com/ae1cf421-54bf-4406-b48c-76a182819fb7" TargetMode="External"/><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a:t>Roslyn</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.NET Compiler </a:t>
            </a:r>
            <a:r>
              <a:rPr lang="de-AT" dirty="0" err="1"/>
              <a:t>Platform</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694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Roslyn</a:t>
            </a:r>
          </a:p>
        </p:txBody>
      </p:sp>
      <p:sp>
        <p:nvSpPr>
          <p:cNvPr id="4" name="Inhaltsplatzhalter 3"/>
          <p:cNvSpPr>
            <a:spLocks noGrp="1"/>
          </p:cNvSpPr>
          <p:nvPr>
            <p:ph sz="quarter" idx="12"/>
          </p:nvPr>
        </p:nvSpPr>
        <p:spPr/>
        <p:txBody>
          <a:bodyPr/>
          <a:lstStyle/>
          <a:p>
            <a:r>
              <a:rPr lang="en-US" dirty="0"/>
              <a:t>Re-write of C# and VB compiler in C# and VB</a:t>
            </a:r>
          </a:p>
          <a:p>
            <a:pPr lvl="1"/>
            <a:r>
              <a:rPr lang="en-US" dirty="0"/>
              <a:t>Multi-year preview, launch will be in VS2015</a:t>
            </a:r>
          </a:p>
          <a:p>
            <a:pPr lvl="1"/>
            <a:r>
              <a:rPr lang="en-US" dirty="0"/>
              <a:t>Open source, cross platform</a:t>
            </a:r>
          </a:p>
          <a:p>
            <a:r>
              <a:rPr lang="en-US" dirty="0"/>
              <a:t>Opening the compiler platform</a:t>
            </a:r>
          </a:p>
          <a:p>
            <a:pPr lvl="1"/>
            <a:r>
              <a:rPr lang="en-US" dirty="0"/>
              <a:t>Compiler-as-a-Service</a:t>
            </a:r>
          </a:p>
          <a:p>
            <a:pPr lvl="1"/>
            <a:r>
              <a:rPr lang="en-US" dirty="0"/>
              <a:t>Write applications that can understand C# and VB source code</a:t>
            </a:r>
          </a:p>
          <a:p>
            <a:pPr lvl="1"/>
            <a:r>
              <a:rPr lang="en-US" dirty="0"/>
              <a:t>Revolutionizes writing tools that act on source code-level</a:t>
            </a:r>
          </a:p>
          <a:p>
            <a:r>
              <a:rPr lang="en-US" dirty="0"/>
              <a:t>NuGet Roslyn Compiler Package</a:t>
            </a:r>
          </a:p>
          <a:p>
            <a:pPr lvl="1"/>
            <a:r>
              <a:rPr lang="en-US" dirty="0" err="1">
                <a:hlinkClick r:id="rId2"/>
              </a:rPr>
              <a:t>Microsoft.CodeAnalysis</a:t>
            </a:r>
            <a:endParaRPr lang="en-US" dirty="0"/>
          </a:p>
          <a:p>
            <a:pPr lvl="1"/>
            <a:r>
              <a:rPr lang="en-US" dirty="0"/>
              <a:t>Language-specific packages for C# and VB</a:t>
            </a:r>
          </a:p>
        </p:txBody>
      </p:sp>
      <p:sp>
        <p:nvSpPr>
          <p:cNvPr id="5" name="Textplatzhalter 4"/>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73573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Roslyn</a:t>
            </a:r>
          </a:p>
        </p:txBody>
      </p:sp>
      <p:sp>
        <p:nvSpPr>
          <p:cNvPr id="6" name="Textplatzhalter 5"/>
          <p:cNvSpPr>
            <a:spLocks noGrp="1"/>
          </p:cNvSpPr>
          <p:nvPr>
            <p:ph type="body" sz="quarter" idx="23"/>
          </p:nvPr>
        </p:nvSpPr>
        <p:spPr/>
        <p:txBody>
          <a:bodyPr/>
          <a:lstStyle/>
          <a:p>
            <a:r>
              <a:rPr lang="en-US" dirty="0"/>
              <a:t>Compiler API Structure</a:t>
            </a:r>
          </a:p>
        </p:txBody>
      </p:sp>
      <p:sp>
        <p:nvSpPr>
          <p:cNvPr id="7" name="Textplatzhalter 6"/>
          <p:cNvSpPr>
            <a:spLocks noGrp="1"/>
          </p:cNvSpPr>
          <p:nvPr>
            <p:ph type="body" sz="quarter" idx="24"/>
          </p:nvPr>
        </p:nvSpPr>
        <p:spPr/>
        <p:txBody>
          <a:bodyPr/>
          <a:lstStyle/>
          <a:p>
            <a:r>
              <a:rPr lang="en-US" sz="1400" dirty="0"/>
              <a:t>Syntax Tree API/Parser</a:t>
            </a:r>
          </a:p>
          <a:p>
            <a:pPr lvl="1"/>
            <a:r>
              <a:rPr lang="en-US" sz="1100" dirty="0" err="1"/>
              <a:t>Lexer</a:t>
            </a:r>
            <a:r>
              <a:rPr lang="en-US" sz="1100" dirty="0"/>
              <a:t> (source is tokenized)</a:t>
            </a:r>
          </a:p>
          <a:p>
            <a:pPr lvl="1"/>
            <a:r>
              <a:rPr lang="en-US" sz="1100" dirty="0"/>
              <a:t>Syntax parser based on grammar</a:t>
            </a:r>
          </a:p>
          <a:p>
            <a:pPr lvl="1"/>
            <a:r>
              <a:rPr lang="en-US" sz="1100" dirty="0">
                <a:sym typeface="Wingdings" panose="05000000000000000000" pitchFamily="2" charset="2"/>
              </a:rPr>
              <a:t> Syntax Tree (e.g. code formatting)</a:t>
            </a:r>
            <a:endParaRPr lang="en-US" sz="1100" dirty="0"/>
          </a:p>
          <a:p>
            <a:r>
              <a:rPr lang="en-US" sz="1400" dirty="0"/>
              <a:t>Symbols</a:t>
            </a:r>
          </a:p>
          <a:p>
            <a:pPr lvl="1"/>
            <a:r>
              <a:rPr lang="en-US" sz="1100" dirty="0"/>
              <a:t>Symbols analyzed from source</a:t>
            </a:r>
          </a:p>
          <a:p>
            <a:pPr lvl="1">
              <a:buFont typeface="Wingdings" panose="05000000000000000000" pitchFamily="2" charset="2"/>
              <a:buChar char="à"/>
            </a:pPr>
            <a:r>
              <a:rPr lang="en-US" sz="1100" dirty="0"/>
              <a:t>Hierarchical Symbols Table</a:t>
            </a:r>
            <a:br>
              <a:rPr lang="en-US" sz="1100" dirty="0"/>
            </a:br>
            <a:r>
              <a:rPr lang="en-US" sz="1100" dirty="0"/>
              <a:t>(e.g. Object Browser)</a:t>
            </a:r>
          </a:p>
          <a:p>
            <a:r>
              <a:rPr lang="en-US" sz="1400" dirty="0"/>
              <a:t>Binding</a:t>
            </a:r>
          </a:p>
          <a:p>
            <a:pPr lvl="1"/>
            <a:r>
              <a:rPr lang="en-US" sz="1100" dirty="0"/>
              <a:t>Identifiers are matched to symbols</a:t>
            </a:r>
          </a:p>
          <a:p>
            <a:r>
              <a:rPr lang="en-US" sz="1400" dirty="0"/>
              <a:t>Emit</a:t>
            </a:r>
          </a:p>
          <a:p>
            <a:pPr lvl="1"/>
            <a:r>
              <a:rPr lang="en-US" sz="1100" dirty="0"/>
              <a:t>Assembly generation</a:t>
            </a:r>
          </a:p>
          <a:p>
            <a:pPr lvl="1"/>
            <a:r>
              <a:rPr lang="en-US" sz="1100" dirty="0"/>
              <a:t>(e.g. Edit-and-Continue)</a:t>
            </a:r>
          </a:p>
        </p:txBody>
      </p:sp>
      <p:sp>
        <p:nvSpPr>
          <p:cNvPr id="8" name="Textplatzhalter 7"/>
          <p:cNvSpPr>
            <a:spLocks noGrp="1"/>
          </p:cNvSpPr>
          <p:nvPr>
            <p:ph type="body" sz="quarter" idx="25"/>
          </p:nvPr>
        </p:nvSpPr>
        <p:spPr/>
        <p:txBody>
          <a:bodyPr/>
          <a:lstStyle/>
          <a:p>
            <a:r>
              <a:rPr lang="en-US" sz="700" dirty="0"/>
              <a:t>Image source: </a:t>
            </a:r>
            <a:r>
              <a:rPr lang="en-US" sz="700" dirty="0">
                <a:hlinkClick r:id="rId2"/>
              </a:rPr>
              <a:t>https://github.com/dotnet/roslyn/wiki/Roslyn%20Overview#introduction</a:t>
            </a:r>
            <a:endParaRPr lang="en-US" sz="700" dirty="0"/>
          </a:p>
        </p:txBody>
      </p:sp>
      <p:pic>
        <p:nvPicPr>
          <p:cNvPr id="1026" name="Picture 2" descr="compiler pipeline api"/>
          <p:cNvPicPr>
            <a:picLocks noGrp="1" noChangeAspect="1" noChangeArrowheads="1"/>
          </p:cNvPicPr>
          <p:nvPr>
            <p:ph sz="quarter" idx="22"/>
          </p:nvPr>
        </p:nvPicPr>
        <p:blipFill rotWithShape="1">
          <a:blip r:embed="rId3" cstate="print">
            <a:extLst>
              <a:ext uri="{28A0092B-C50C-407E-A947-70E740481C1C}">
                <a14:useLocalDpi xmlns:a14="http://schemas.microsoft.com/office/drawing/2010/main" val="0"/>
              </a:ext>
            </a:extLst>
          </a:blip>
          <a:srcRect l="-1352" t="-6459" r="-1369" b="-4189"/>
          <a:stretch/>
        </p:blipFill>
        <p:spPr bwMode="auto">
          <a:xfrm>
            <a:off x="251520" y="1275606"/>
            <a:ext cx="5472608" cy="1872208"/>
          </a:xfrm>
          <a:prstGeom prst="rect">
            <a:avLst/>
          </a:prstGeom>
          <a:solidFill>
            <a:schemeClr val="bg1"/>
          </a:solidFill>
        </p:spPr>
      </p:pic>
    </p:spTree>
    <p:extLst>
      <p:ext uri="{BB962C8B-B14F-4D97-AF65-F5344CB8AC3E}">
        <p14:creationId xmlns:p14="http://schemas.microsoft.com/office/powerpoint/2010/main" val="394983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Roslyn</a:t>
            </a:r>
            <a:endParaRPr lang="en-US" dirty="0"/>
          </a:p>
        </p:txBody>
      </p:sp>
      <p:sp>
        <p:nvSpPr>
          <p:cNvPr id="6" name="Textplatzhalter 5"/>
          <p:cNvSpPr>
            <a:spLocks noGrp="1"/>
          </p:cNvSpPr>
          <p:nvPr>
            <p:ph type="body" sz="quarter" idx="23"/>
          </p:nvPr>
        </p:nvSpPr>
        <p:spPr/>
        <p:txBody>
          <a:bodyPr/>
          <a:lstStyle/>
          <a:p>
            <a:r>
              <a:rPr lang="en-US" dirty="0"/>
              <a:t>Workspace API</a:t>
            </a:r>
          </a:p>
        </p:txBody>
      </p:sp>
      <p:sp>
        <p:nvSpPr>
          <p:cNvPr id="7" name="Textplatzhalter 6"/>
          <p:cNvSpPr>
            <a:spLocks noGrp="1"/>
          </p:cNvSpPr>
          <p:nvPr>
            <p:ph type="body" sz="quarter" idx="24"/>
          </p:nvPr>
        </p:nvSpPr>
        <p:spPr/>
        <p:txBody>
          <a:bodyPr/>
          <a:lstStyle/>
          <a:p>
            <a:r>
              <a:rPr lang="en-US" dirty="0"/>
              <a:t>Object model for project and solution structure</a:t>
            </a:r>
          </a:p>
          <a:p>
            <a:r>
              <a:rPr lang="en-US" dirty="0"/>
              <a:t>No dependencies on VS</a:t>
            </a:r>
          </a:p>
          <a:p>
            <a:r>
              <a:rPr lang="en-US" dirty="0"/>
              <a:t>Not in the scope of this workshop</a:t>
            </a:r>
          </a:p>
        </p:txBody>
      </p:sp>
      <p:sp>
        <p:nvSpPr>
          <p:cNvPr id="8" name="Textplatzhalter 7"/>
          <p:cNvSpPr>
            <a:spLocks noGrp="1"/>
          </p:cNvSpPr>
          <p:nvPr>
            <p:ph type="body" sz="quarter" idx="25"/>
          </p:nvPr>
        </p:nvSpPr>
        <p:spPr/>
        <p:txBody>
          <a:bodyPr/>
          <a:lstStyle/>
          <a:p>
            <a:r>
              <a:rPr lang="en-US" sz="700" dirty="0"/>
              <a:t>Image source: </a:t>
            </a:r>
            <a:r>
              <a:rPr lang="en-US" sz="700" dirty="0">
                <a:hlinkClick r:id="rId2"/>
              </a:rPr>
              <a:t>https://github.com/dotnet/roslyn/wiki/Roslyn%20Overview#api-layers</a:t>
            </a:r>
            <a:endParaRPr lang="en-US" sz="700" dirty="0"/>
          </a:p>
        </p:txBody>
      </p:sp>
      <p:pic>
        <p:nvPicPr>
          <p:cNvPr id="4098" name="Picture 2" descr="api layers"/>
          <p:cNvPicPr>
            <a:picLocks noGrp="1" noChangeAspect="1" noChangeArrowheads="1"/>
          </p:cNvPicPr>
          <p:nvPr>
            <p:ph sz="quarter" idx="22"/>
          </p:nvPr>
        </p:nvPicPr>
        <p:blipFill rotWithShape="1">
          <a:blip r:embed="rId3">
            <a:extLst>
              <a:ext uri="{28A0092B-C50C-407E-A947-70E740481C1C}">
                <a14:useLocalDpi xmlns:a14="http://schemas.microsoft.com/office/drawing/2010/main" val="0"/>
              </a:ext>
            </a:extLst>
          </a:blip>
          <a:srcRect l="-1575" t="-8526" r="-1563" b="-8213"/>
          <a:stretch/>
        </p:blipFill>
        <p:spPr bwMode="auto">
          <a:xfrm>
            <a:off x="251520" y="915566"/>
            <a:ext cx="5472608" cy="2880319"/>
          </a:xfrm>
          <a:prstGeom prst="rect">
            <a:avLst/>
          </a:prstGeom>
          <a:solidFill>
            <a:schemeClr val="bg1"/>
          </a:solidFill>
        </p:spPr>
      </p:pic>
    </p:spTree>
    <p:extLst>
      <p:ext uri="{BB962C8B-B14F-4D97-AF65-F5344CB8AC3E}">
        <p14:creationId xmlns:p14="http://schemas.microsoft.com/office/powerpoint/2010/main" val="21946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Roslyn Syntax Tree</a:t>
            </a:r>
          </a:p>
        </p:txBody>
      </p:sp>
      <p:sp>
        <p:nvSpPr>
          <p:cNvPr id="8" name="Inhaltsplatzhalter 7"/>
          <p:cNvSpPr>
            <a:spLocks noGrp="1"/>
          </p:cNvSpPr>
          <p:nvPr>
            <p:ph sz="quarter" idx="12"/>
          </p:nvPr>
        </p:nvSpPr>
        <p:spPr/>
        <p:txBody>
          <a:bodyPr/>
          <a:lstStyle/>
          <a:p>
            <a:r>
              <a:rPr lang="en-US" dirty="0"/>
              <a:t>Process the syntactic structure of source code</a:t>
            </a:r>
          </a:p>
          <a:p>
            <a:pPr lvl="1"/>
            <a:r>
              <a:rPr lang="en-US" dirty="0"/>
              <a:t>Syntax tree even contains errors and e.g. information about skipped tokens</a:t>
            </a:r>
          </a:p>
          <a:p>
            <a:r>
              <a:rPr lang="en-US" dirty="0"/>
              <a:t>Create, modify, and rearrange source code</a:t>
            </a:r>
          </a:p>
          <a:p>
            <a:pPr lvl="1"/>
            <a:r>
              <a:rPr lang="en-US" dirty="0"/>
              <a:t>No need to edit text directly</a:t>
            </a:r>
          </a:p>
          <a:p>
            <a:pPr lvl="1"/>
            <a:r>
              <a:rPr lang="en-US" dirty="0"/>
              <a:t>Code is changed by creating and manipulating trees</a:t>
            </a:r>
          </a:p>
          <a:p>
            <a:pPr lvl="1"/>
            <a:r>
              <a:rPr lang="en-US" dirty="0"/>
              <a:t>Completely round-</a:t>
            </a:r>
            <a:r>
              <a:rPr lang="en-US" dirty="0" err="1"/>
              <a:t>tripable</a:t>
            </a:r>
            <a:endParaRPr lang="en-US" dirty="0"/>
          </a:p>
          <a:p>
            <a:r>
              <a:rPr lang="en-US" dirty="0"/>
              <a:t>Immutable and thread-safe</a:t>
            </a:r>
          </a:p>
          <a:p>
            <a:pPr lvl="1"/>
            <a:r>
              <a:rPr lang="en-US" dirty="0"/>
              <a:t>Each change to the tree is done by creating a new snapshot</a:t>
            </a:r>
          </a:p>
          <a:p>
            <a:pPr lvl="1"/>
            <a:r>
              <a:rPr lang="en-US" dirty="0"/>
              <a:t>Tree nodes are reused in the background</a:t>
            </a:r>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82312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Syntax Tree</a:t>
            </a:r>
          </a:p>
        </p:txBody>
      </p:sp>
      <p:pic>
        <p:nvPicPr>
          <p:cNvPr id="10" name="Inhaltsplatzhalter 9"/>
          <p:cNvPicPr>
            <a:picLocks noGrp="1" noChangeAspect="1"/>
          </p:cNvPicPr>
          <p:nvPr>
            <p:ph sz="quarter" idx="22"/>
          </p:nvPr>
        </p:nvPicPr>
        <p:blipFill>
          <a:blip r:embed="rId2"/>
          <a:stretch>
            <a:fillRect/>
          </a:stretch>
        </p:blipFill>
        <p:spPr>
          <a:xfrm>
            <a:off x="179511" y="217784"/>
            <a:ext cx="5488837" cy="4370189"/>
          </a:xfrm>
          <a:prstGeom prst="rect">
            <a:avLst/>
          </a:prstGeom>
        </p:spPr>
      </p:pic>
      <p:sp>
        <p:nvSpPr>
          <p:cNvPr id="7" name="Textplatzhalter 6"/>
          <p:cNvSpPr>
            <a:spLocks noGrp="1"/>
          </p:cNvSpPr>
          <p:nvPr>
            <p:ph type="body" sz="quarter" idx="23"/>
          </p:nvPr>
        </p:nvSpPr>
        <p:spPr/>
        <p:txBody>
          <a:bodyPr/>
          <a:lstStyle/>
          <a:p>
            <a:endParaRPr lang="en-US"/>
          </a:p>
        </p:txBody>
      </p:sp>
      <p:sp>
        <p:nvSpPr>
          <p:cNvPr id="8" name="Textplatzhalter 7"/>
          <p:cNvSpPr>
            <a:spLocks noGrp="1"/>
          </p:cNvSpPr>
          <p:nvPr>
            <p:ph type="body" sz="quarter" idx="24"/>
          </p:nvPr>
        </p:nvSpPr>
        <p:spPr/>
        <p:txBody>
          <a:bodyPr/>
          <a:lstStyle/>
          <a:p>
            <a:r>
              <a:rPr lang="en-US" dirty="0">
                <a:solidFill>
                  <a:srgbClr val="00B050"/>
                </a:solidFill>
              </a:rPr>
              <a:t>Tip</a:t>
            </a:r>
            <a:r>
              <a:rPr lang="en-US" dirty="0"/>
              <a:t>: </a:t>
            </a:r>
            <a:r>
              <a:rPr lang="en-US" dirty="0">
                <a:hlinkClick r:id="rId3"/>
              </a:rPr>
              <a:t>Syntax Visualizer</a:t>
            </a:r>
            <a:endParaRPr lang="en-US" dirty="0"/>
          </a:p>
          <a:p>
            <a:endParaRPr lang="en-US" dirty="0"/>
          </a:p>
        </p:txBody>
      </p:sp>
      <p:sp>
        <p:nvSpPr>
          <p:cNvPr id="9" name="Textplatzhalter 8"/>
          <p:cNvSpPr>
            <a:spLocks noGrp="1"/>
          </p:cNvSpPr>
          <p:nvPr>
            <p:ph type="body" sz="quarter" idx="25"/>
          </p:nvPr>
        </p:nvSpPr>
        <p:spPr/>
        <p:txBody>
          <a:bodyPr/>
          <a:lstStyle/>
          <a:p>
            <a:endParaRPr lang="en-US"/>
          </a:p>
        </p:txBody>
      </p:sp>
      <p:pic>
        <p:nvPicPr>
          <p:cNvPr id="11" name="Grafik 10"/>
          <p:cNvPicPr>
            <a:picLocks noChangeAspect="1"/>
          </p:cNvPicPr>
          <p:nvPr/>
        </p:nvPicPr>
        <p:blipFill>
          <a:blip r:embed="rId4"/>
          <a:stretch>
            <a:fillRect/>
          </a:stretch>
        </p:blipFill>
        <p:spPr>
          <a:xfrm>
            <a:off x="2195736" y="3723878"/>
            <a:ext cx="1512168" cy="991230"/>
          </a:xfrm>
          <a:prstGeom prst="rect">
            <a:avLst/>
          </a:prstGeom>
        </p:spPr>
      </p:pic>
    </p:spTree>
    <p:extLst>
      <p:ext uri="{BB962C8B-B14F-4D97-AF65-F5344CB8AC3E}">
        <p14:creationId xmlns:p14="http://schemas.microsoft.com/office/powerpoint/2010/main" val="67720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Syntax Nodes</a:t>
            </a:r>
          </a:p>
        </p:txBody>
      </p:sp>
      <p:sp>
        <p:nvSpPr>
          <p:cNvPr id="3" name="Inhaltsplatzhalter 2"/>
          <p:cNvSpPr>
            <a:spLocks noGrp="1"/>
          </p:cNvSpPr>
          <p:nvPr>
            <p:ph sz="quarter" idx="12"/>
          </p:nvPr>
        </p:nvSpPr>
        <p:spPr/>
        <p:txBody>
          <a:bodyPr/>
          <a:lstStyle/>
          <a:p>
            <a:r>
              <a:rPr lang="en-US" dirty="0"/>
              <a:t>Syntactic constructs</a:t>
            </a:r>
          </a:p>
          <a:p>
            <a:pPr lvl="1"/>
            <a:r>
              <a:rPr lang="en-US" dirty="0"/>
              <a:t>E.g. declarations, statements, clauses, and expressions</a:t>
            </a:r>
          </a:p>
          <a:p>
            <a:r>
              <a:rPr lang="en-US" dirty="0"/>
              <a:t>Derived from </a:t>
            </a:r>
            <a:r>
              <a:rPr lang="de-AT" dirty="0" err="1">
                <a:latin typeface="Courier New" panose="02070309020205020404" pitchFamily="49" charset="0"/>
                <a:cs typeface="Courier New" panose="02070309020205020404" pitchFamily="49" charset="0"/>
              </a:rPr>
              <a:t>SyntaxNode</a:t>
            </a:r>
            <a:r>
              <a:rPr lang="de-AT" dirty="0"/>
              <a:t> </a:t>
            </a:r>
            <a:r>
              <a:rPr lang="de-AT" dirty="0" err="1"/>
              <a:t>class</a:t>
            </a:r>
            <a:endParaRPr lang="de-AT" dirty="0"/>
          </a:p>
          <a:p>
            <a:pPr lvl="1"/>
            <a:r>
              <a:rPr lang="en-US" dirty="0"/>
              <a:t>Class names: …Syntax (e.g. </a:t>
            </a:r>
            <a:r>
              <a:rPr lang="en-US" dirty="0" err="1">
                <a:latin typeface="Courier New" panose="02070309020205020404" pitchFamily="49" charset="0"/>
                <a:cs typeface="Courier New" panose="02070309020205020404" pitchFamily="49" charset="0"/>
              </a:rPr>
              <a:t>InvocationExpressionSyntax</a:t>
            </a:r>
            <a:r>
              <a:rPr lang="en-US" dirty="0"/>
              <a:t>)</a:t>
            </a:r>
          </a:p>
          <a:p>
            <a:r>
              <a:rPr lang="en-US" dirty="0"/>
              <a:t>Non-terminal nodes</a:t>
            </a:r>
          </a:p>
          <a:p>
            <a:pPr lvl="1"/>
            <a:r>
              <a:rPr lang="en-US" dirty="0"/>
              <a:t>A</a:t>
            </a:r>
            <a:r>
              <a:rPr lang="en-US" dirty="0">
                <a:sym typeface="Wingdings" panose="05000000000000000000" pitchFamily="2" charset="2"/>
              </a:rPr>
              <a:t>ll syntax nodes have children (</a:t>
            </a:r>
            <a:r>
              <a:rPr lang="en-US" dirty="0" err="1">
                <a:latin typeface="Courier New" panose="02070309020205020404" pitchFamily="49" charset="0"/>
                <a:cs typeface="Courier New" panose="02070309020205020404" pitchFamily="49" charset="0"/>
                <a:sym typeface="Wingdings" panose="05000000000000000000" pitchFamily="2" charset="2"/>
              </a:rPr>
              <a:t>ChildNodes</a:t>
            </a:r>
            <a:r>
              <a:rPr lang="en-US" dirty="0">
                <a:sym typeface="Wingdings" panose="05000000000000000000" pitchFamily="2" charset="2"/>
              </a:rPr>
              <a:t> property, </a:t>
            </a:r>
            <a:r>
              <a:rPr lang="en-US" dirty="0">
                <a:latin typeface="Courier New" panose="02070309020205020404" pitchFamily="49" charset="0"/>
                <a:cs typeface="Courier New" panose="02070309020205020404" pitchFamily="49" charset="0"/>
                <a:sym typeface="Wingdings" panose="05000000000000000000" pitchFamily="2" charset="2"/>
              </a:rPr>
              <a:t>Parent</a:t>
            </a:r>
            <a:r>
              <a:rPr lang="en-US" dirty="0">
                <a:sym typeface="Wingdings" panose="05000000000000000000" pitchFamily="2" charset="2"/>
              </a:rPr>
              <a:t> property)</a:t>
            </a:r>
          </a:p>
          <a:p>
            <a:pPr lvl="1"/>
            <a:endParaRPr lang="en-US" dirty="0">
              <a:sym typeface="Wingdings" panose="05000000000000000000" pitchFamily="2" charset="2"/>
            </a:endParaRPr>
          </a:p>
          <a:p>
            <a:pPr lvl="1"/>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51694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Syntax Nodes</a:t>
            </a:r>
          </a:p>
        </p:txBody>
      </p:sp>
      <p:pic>
        <p:nvPicPr>
          <p:cNvPr id="10" name="Inhaltsplatzhalter 9"/>
          <p:cNvPicPr>
            <a:picLocks noGrp="1" noChangeAspect="1"/>
          </p:cNvPicPr>
          <p:nvPr>
            <p:ph sz="quarter" idx="22"/>
          </p:nvPr>
        </p:nvPicPr>
        <p:blipFill rotWithShape="1">
          <a:blip r:embed="rId2"/>
          <a:srcRect l="-1353" t="-2132" r="-2720" b="-2356"/>
          <a:stretch/>
        </p:blipFill>
        <p:spPr>
          <a:xfrm>
            <a:off x="323528" y="339502"/>
            <a:ext cx="5544616" cy="4176464"/>
          </a:xfrm>
          <a:prstGeom prst="rect">
            <a:avLst/>
          </a:prstGeom>
          <a:solidFill>
            <a:schemeClr val="bg1"/>
          </a:solidFill>
        </p:spPr>
      </p:pic>
      <p:sp>
        <p:nvSpPr>
          <p:cNvPr id="7" name="Textplatzhalter 6"/>
          <p:cNvSpPr>
            <a:spLocks noGrp="1"/>
          </p:cNvSpPr>
          <p:nvPr>
            <p:ph type="body" sz="quarter" idx="23"/>
          </p:nvPr>
        </p:nvSpPr>
        <p:spPr/>
        <p:txBody>
          <a:bodyPr/>
          <a:lstStyle/>
          <a:p>
            <a:r>
              <a:rPr lang="en-US" dirty="0"/>
              <a:t>Excerpt from syntax node class diagram</a:t>
            </a:r>
          </a:p>
        </p:txBody>
      </p:sp>
      <p:sp>
        <p:nvSpPr>
          <p:cNvPr id="8" name="Textplatzhalter 7"/>
          <p:cNvSpPr>
            <a:spLocks noGrp="1"/>
          </p:cNvSpPr>
          <p:nvPr>
            <p:ph type="body" sz="quarter" idx="24"/>
          </p:nvPr>
        </p:nvSpPr>
        <p:spPr/>
        <p:txBody>
          <a:bodyPr/>
          <a:lstStyle/>
          <a:p>
            <a:endParaRPr lang="en-US"/>
          </a:p>
        </p:txBody>
      </p:sp>
      <p:sp>
        <p:nvSpPr>
          <p:cNvPr id="9" name="Textplatzhalter 8"/>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8169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Syntax Tokens</a:t>
            </a:r>
          </a:p>
        </p:txBody>
      </p:sp>
      <p:sp>
        <p:nvSpPr>
          <p:cNvPr id="3" name="Inhaltsplatzhalter 2"/>
          <p:cNvSpPr>
            <a:spLocks noGrp="1"/>
          </p:cNvSpPr>
          <p:nvPr>
            <p:ph sz="quarter" idx="12"/>
          </p:nvPr>
        </p:nvSpPr>
        <p:spPr/>
        <p:txBody>
          <a:bodyPr/>
          <a:lstStyle/>
          <a:p>
            <a:r>
              <a:rPr lang="en-US" dirty="0"/>
              <a:t>Terminal nodes</a:t>
            </a:r>
          </a:p>
          <a:p>
            <a:pPr lvl="1"/>
            <a:r>
              <a:rPr lang="en-US" dirty="0"/>
              <a:t>Smallest syntactic fragment of the code</a:t>
            </a:r>
          </a:p>
          <a:p>
            <a:pPr lvl="1"/>
            <a:r>
              <a:rPr lang="en-US" dirty="0"/>
              <a:t>E.g. keywords, identifiers, literals</a:t>
            </a:r>
          </a:p>
          <a:p>
            <a:r>
              <a:rPr lang="en-US" dirty="0" err="1">
                <a:latin typeface="Courier New" panose="02070309020205020404" pitchFamily="49" charset="0"/>
                <a:cs typeface="Courier New" panose="02070309020205020404" pitchFamily="49" charset="0"/>
              </a:rPr>
              <a:t>SyntaxToken</a:t>
            </a:r>
            <a:r>
              <a:rPr lang="en-US" dirty="0"/>
              <a:t> </a:t>
            </a:r>
            <a:r>
              <a:rPr lang="en-US" dirty="0" err="1"/>
              <a:t>struct</a:t>
            </a:r>
            <a:endParaRPr lang="en-US" dirty="0"/>
          </a:p>
          <a:p>
            <a:pPr lvl="1"/>
            <a:r>
              <a:rPr lang="en-US" dirty="0"/>
              <a:t>Because of performance reasons a value type</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01492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Syntax Trivia</a:t>
            </a:r>
          </a:p>
        </p:txBody>
      </p:sp>
      <p:sp>
        <p:nvSpPr>
          <p:cNvPr id="3" name="Inhaltsplatzhalter 2"/>
          <p:cNvSpPr>
            <a:spLocks noGrp="1"/>
          </p:cNvSpPr>
          <p:nvPr>
            <p:ph sz="quarter" idx="12"/>
          </p:nvPr>
        </p:nvSpPr>
        <p:spPr/>
        <p:txBody>
          <a:bodyPr/>
          <a:lstStyle/>
          <a:p>
            <a:r>
              <a:rPr lang="en-US" dirty="0"/>
              <a:t>Insignificant for understanding the code</a:t>
            </a:r>
          </a:p>
          <a:p>
            <a:pPr lvl="1"/>
            <a:r>
              <a:rPr lang="en-US" dirty="0"/>
              <a:t>E.g. whitespace, comments, preprocessor directives</a:t>
            </a:r>
          </a:p>
          <a:p>
            <a:r>
              <a:rPr lang="en-US" dirty="0" err="1">
                <a:latin typeface="Courier New" panose="02070309020205020404" pitchFamily="49" charset="0"/>
                <a:cs typeface="Courier New" panose="02070309020205020404" pitchFamily="49" charset="0"/>
              </a:rPr>
              <a:t>SyntaxTrivia</a:t>
            </a:r>
            <a:r>
              <a:rPr lang="en-US" dirty="0"/>
              <a:t> </a:t>
            </a:r>
            <a:r>
              <a:rPr lang="en-US" dirty="0" err="1"/>
              <a:t>struct</a:t>
            </a:r>
            <a:endParaRPr lang="en-US" dirty="0"/>
          </a:p>
          <a:p>
            <a:pPr lvl="1"/>
            <a:r>
              <a:rPr lang="en-US" dirty="0"/>
              <a:t>Because of performance reasons a value type</a:t>
            </a:r>
          </a:p>
          <a:p>
            <a:r>
              <a:rPr lang="en-US" dirty="0"/>
              <a:t>Access from token</a:t>
            </a:r>
          </a:p>
          <a:p>
            <a:pPr lvl="1"/>
            <a:r>
              <a:rPr lang="en-US" dirty="0"/>
              <a:t>Via </a:t>
            </a:r>
            <a:r>
              <a:rPr lang="en-US" dirty="0" err="1">
                <a:latin typeface="Courier New" panose="02070309020205020404" pitchFamily="49" charset="0"/>
                <a:cs typeface="Courier New" panose="02070309020205020404" pitchFamily="49" charset="0"/>
              </a:rPr>
              <a:t>LeadingTrivia</a:t>
            </a:r>
            <a:r>
              <a:rPr lang="en-US" dirty="0"/>
              <a:t>/</a:t>
            </a:r>
            <a:r>
              <a:rPr lang="en-US" dirty="0" err="1">
                <a:latin typeface="Courier New" panose="02070309020205020404" pitchFamily="49" charset="0"/>
                <a:cs typeface="Courier New" panose="02070309020205020404" pitchFamily="49" charset="0"/>
              </a:rPr>
              <a:t>TrailingTrivia</a:t>
            </a:r>
            <a:r>
              <a:rPr lang="en-US" dirty="0"/>
              <a:t> collections</a:t>
            </a:r>
          </a:p>
          <a:p>
            <a:pPr lvl="1"/>
            <a:r>
              <a:rPr lang="en-US" dirty="0"/>
              <a:t>Not part of the syntax tree </a:t>
            </a:r>
            <a:r>
              <a:rPr lang="en-US" dirty="0">
                <a:sym typeface="Wingdings" panose="05000000000000000000" pitchFamily="2" charset="2"/>
              </a:rPr>
              <a:t> no parent</a:t>
            </a:r>
          </a:p>
          <a:p>
            <a:pPr lvl="1"/>
            <a:r>
              <a:rPr lang="en-US" dirty="0">
                <a:sym typeface="Wingdings" panose="05000000000000000000" pitchFamily="2" charset="2"/>
              </a:rPr>
              <a:t>Find associated token using </a:t>
            </a:r>
            <a:r>
              <a:rPr lang="en-US" dirty="0">
                <a:latin typeface="Courier New" panose="02070309020205020404" pitchFamily="49" charset="0"/>
                <a:cs typeface="Courier New" panose="02070309020205020404" pitchFamily="49" charset="0"/>
                <a:sym typeface="Wingdings" panose="05000000000000000000" pitchFamily="2" charset="2"/>
              </a:rPr>
              <a:t>Token</a:t>
            </a:r>
            <a:r>
              <a:rPr lang="en-US" dirty="0">
                <a:sym typeface="Wingdings" panose="05000000000000000000" pitchFamily="2" charset="2"/>
              </a:rPr>
              <a:t> property</a:t>
            </a:r>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7219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Spans</a:t>
            </a:r>
          </a:p>
        </p:txBody>
      </p:sp>
      <p:sp>
        <p:nvSpPr>
          <p:cNvPr id="3" name="Inhaltsplatzhalter 2"/>
          <p:cNvSpPr>
            <a:spLocks noGrp="1"/>
          </p:cNvSpPr>
          <p:nvPr>
            <p:ph sz="quarter" idx="12"/>
          </p:nvPr>
        </p:nvSpPr>
        <p:spPr/>
        <p:txBody>
          <a:bodyPr/>
          <a:lstStyle/>
          <a:p>
            <a:r>
              <a:rPr lang="en-US" dirty="0"/>
              <a:t>Represents position of node/token/trivia</a:t>
            </a:r>
          </a:p>
          <a:p>
            <a:pPr lvl="1"/>
            <a:r>
              <a:rPr lang="en-US" dirty="0"/>
              <a:t>Zero-based Unicode character index + char count (</a:t>
            </a:r>
            <a:r>
              <a:rPr lang="en-US" dirty="0" err="1">
                <a:latin typeface="Courier New" panose="02070309020205020404" pitchFamily="49" charset="0"/>
                <a:cs typeface="Courier New" panose="02070309020205020404" pitchFamily="49" charset="0"/>
              </a:rPr>
              <a:t>TextSpan</a:t>
            </a:r>
            <a:r>
              <a:rPr lang="en-US" dirty="0"/>
              <a:t>)</a:t>
            </a:r>
          </a:p>
          <a:p>
            <a:pPr lvl="1"/>
            <a:r>
              <a:rPr lang="en-US" dirty="0"/>
              <a:t>Char count can be zero to indicate location between two characters</a:t>
            </a:r>
          </a:p>
          <a:p>
            <a:r>
              <a:rPr lang="en-US" dirty="0">
                <a:latin typeface="Courier New" panose="02070309020205020404" pitchFamily="49" charset="0"/>
                <a:cs typeface="Courier New" panose="02070309020205020404" pitchFamily="49" charset="0"/>
              </a:rPr>
              <a:t>Span</a:t>
            </a:r>
            <a:r>
              <a:rPr lang="en-US" dirty="0"/>
              <a:t> vs. </a:t>
            </a:r>
            <a:r>
              <a:rPr lang="en-US" dirty="0" err="1">
                <a:latin typeface="Courier New" panose="02070309020205020404" pitchFamily="49" charset="0"/>
                <a:cs typeface="Courier New" panose="02070309020205020404" pitchFamily="49" charset="0"/>
              </a:rPr>
              <a:t>FullSpan</a:t>
            </a:r>
            <a:endParaRPr lang="en-US" dirty="0">
              <a:latin typeface="Courier New" panose="02070309020205020404" pitchFamily="49" charset="0"/>
              <a:cs typeface="Courier New" panose="02070309020205020404" pitchFamily="49" charset="0"/>
            </a:endParaRPr>
          </a:p>
          <a:p>
            <a:pPr lvl="1"/>
            <a:r>
              <a:rPr lang="en-US" dirty="0"/>
              <a:t>Span is without surrounding trivia, </a:t>
            </a:r>
            <a:r>
              <a:rPr lang="en-US" dirty="0" err="1"/>
              <a:t>FullSpan</a:t>
            </a:r>
            <a:r>
              <a:rPr lang="en-US" dirty="0"/>
              <a:t> with</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63787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Roslyn</a:t>
            </a:r>
          </a:p>
        </p:txBody>
      </p:sp>
      <p:sp>
        <p:nvSpPr>
          <p:cNvPr id="3" name="Textplatzhalter 2"/>
          <p:cNvSpPr>
            <a:spLocks noGrp="1"/>
          </p:cNvSpPr>
          <p:nvPr>
            <p:ph type="body" sz="quarter" idx="25"/>
          </p:nvPr>
        </p:nvSpPr>
        <p:spPr/>
        <p:txBody>
          <a:bodyPr/>
          <a:lstStyle/>
          <a:p>
            <a:r>
              <a:rPr lang="en-US" dirty="0"/>
              <a:t>Compiler-as-a-Service</a:t>
            </a:r>
          </a:p>
        </p:txBody>
      </p:sp>
    </p:spTree>
    <p:extLst>
      <p:ext uri="{BB962C8B-B14F-4D97-AF65-F5344CB8AC3E}">
        <p14:creationId xmlns:p14="http://schemas.microsoft.com/office/powerpoint/2010/main" val="274119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Kinds</a:t>
            </a:r>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a:latin typeface="Courier New" panose="02070309020205020404" pitchFamily="49" charset="0"/>
                <a:cs typeface="Courier New" panose="02070309020205020404" pitchFamily="49" charset="0"/>
              </a:rPr>
              <a:t>RawKind</a:t>
            </a:r>
            <a:r>
              <a:rPr lang="en-US" dirty="0">
                <a:latin typeface="Courier New" panose="02070309020205020404" pitchFamily="49" charset="0"/>
                <a:cs typeface="Courier New" panose="02070309020205020404" pitchFamily="49" charset="0"/>
              </a:rPr>
              <a:t> </a:t>
            </a:r>
            <a:r>
              <a:rPr lang="en-US" dirty="0"/>
              <a:t>property (Int32)</a:t>
            </a:r>
          </a:p>
          <a:p>
            <a:r>
              <a:rPr lang="en-US" dirty="0" err="1"/>
              <a:t>Enum</a:t>
            </a:r>
            <a:r>
              <a:rPr lang="en-US" dirty="0"/>
              <a:t> </a:t>
            </a:r>
            <a:r>
              <a:rPr lang="en-US" dirty="0" err="1">
                <a:latin typeface="Courier New" panose="02070309020205020404" pitchFamily="49" charset="0"/>
                <a:cs typeface="Courier New" panose="02070309020205020404" pitchFamily="49" charset="0"/>
              </a:rPr>
              <a:t>SyntaxKind</a:t>
            </a:r>
            <a:endParaRPr lang="en-US" dirty="0">
              <a:latin typeface="Courier New" panose="02070309020205020404" pitchFamily="49" charset="0"/>
              <a:cs typeface="Courier New" panose="02070309020205020404" pitchFamily="49" charset="0"/>
            </a:endParaRPr>
          </a:p>
          <a:p>
            <a:pPr lvl="1"/>
            <a:r>
              <a:rPr lang="en-US" dirty="0"/>
              <a:t>Language-specific</a:t>
            </a:r>
          </a:p>
          <a:p>
            <a:pPr lvl="1"/>
            <a:r>
              <a:rPr lang="en-US" dirty="0"/>
              <a:t>Use </a:t>
            </a:r>
            <a:r>
              <a:rPr lang="en-US" dirty="0" err="1">
                <a:latin typeface="Courier New" panose="02070309020205020404" pitchFamily="49" charset="0"/>
                <a:cs typeface="Courier New" panose="02070309020205020404" pitchFamily="49" charset="0"/>
              </a:rPr>
              <a:t>CSharpSyntaxKind</a:t>
            </a:r>
            <a:r>
              <a:rPr lang="en-US" dirty="0">
                <a:latin typeface="Courier New" panose="02070309020205020404" pitchFamily="49" charset="0"/>
                <a:cs typeface="Courier New" panose="02070309020205020404" pitchFamily="49" charset="0"/>
              </a:rPr>
              <a:t>()</a:t>
            </a:r>
            <a:r>
              <a:rPr lang="en-US" dirty="0"/>
              <a:t> extension method for conversion</a:t>
            </a:r>
          </a:p>
          <a:p>
            <a:endParaRPr lang="en-US" dirty="0"/>
          </a:p>
        </p:txBody>
      </p:sp>
      <p:sp>
        <p:nvSpPr>
          <p:cNvPr id="8" name="Textplatzhalter 7"/>
          <p:cNvSpPr>
            <a:spLocks noGrp="1"/>
          </p:cNvSpPr>
          <p:nvPr>
            <p:ph type="body" sz="quarter" idx="25"/>
          </p:nvPr>
        </p:nvSpPr>
        <p:spPr/>
        <p:txBody>
          <a:bodyPr/>
          <a:lstStyle/>
          <a:p>
            <a:endParaRPr lang="en-US"/>
          </a:p>
        </p:txBody>
      </p:sp>
      <p:pic>
        <p:nvPicPr>
          <p:cNvPr id="10" name="Inhaltsplatzhalter 9"/>
          <p:cNvPicPr>
            <a:picLocks noGrp="1" noChangeAspect="1"/>
          </p:cNvPicPr>
          <p:nvPr>
            <p:ph sz="quarter" idx="22"/>
          </p:nvPr>
        </p:nvPicPr>
        <p:blipFill>
          <a:blip r:embed="rId2"/>
          <a:stretch>
            <a:fillRect/>
          </a:stretch>
        </p:blipFill>
        <p:spPr>
          <a:xfrm>
            <a:off x="683568" y="267494"/>
            <a:ext cx="3320422" cy="4214812"/>
          </a:xfrm>
          <a:prstGeom prst="rect">
            <a:avLst/>
          </a:prstGeom>
        </p:spPr>
      </p:pic>
    </p:spTree>
    <p:extLst>
      <p:ext uri="{BB962C8B-B14F-4D97-AF65-F5344CB8AC3E}">
        <p14:creationId xmlns:p14="http://schemas.microsoft.com/office/powerpoint/2010/main" val="159003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Errors</a:t>
            </a:r>
          </a:p>
        </p:txBody>
      </p:sp>
      <p:sp>
        <p:nvSpPr>
          <p:cNvPr id="6" name="Textplatzhalter 5"/>
          <p:cNvSpPr>
            <a:spLocks noGrp="1"/>
          </p:cNvSpPr>
          <p:nvPr>
            <p:ph type="body" sz="quarter" idx="23"/>
          </p:nvPr>
        </p:nvSpPr>
        <p:spPr/>
        <p:txBody>
          <a:bodyPr/>
          <a:lstStyle/>
          <a:p>
            <a:r>
              <a:rPr lang="en-US" dirty="0"/>
              <a:t>Missing tokens</a:t>
            </a:r>
          </a:p>
        </p:txBody>
      </p:sp>
      <p:sp>
        <p:nvSpPr>
          <p:cNvPr id="7" name="Textplatzhalter 6"/>
          <p:cNvSpPr>
            <a:spLocks noGrp="1"/>
          </p:cNvSpPr>
          <p:nvPr>
            <p:ph type="body" sz="quarter" idx="24"/>
          </p:nvPr>
        </p:nvSpPr>
        <p:spPr/>
        <p:txBody>
          <a:bodyPr/>
          <a:lstStyle/>
          <a:p>
            <a:endParaRPr lang="en-US" dirty="0"/>
          </a:p>
        </p:txBody>
      </p:sp>
      <p:sp>
        <p:nvSpPr>
          <p:cNvPr id="8" name="Textplatzhalter 7"/>
          <p:cNvSpPr>
            <a:spLocks noGrp="1"/>
          </p:cNvSpPr>
          <p:nvPr>
            <p:ph type="body" sz="quarter" idx="25"/>
          </p:nvPr>
        </p:nvSpPr>
        <p:spPr/>
        <p:txBody>
          <a:bodyPr/>
          <a:lstStyle/>
          <a:p>
            <a:endParaRPr lang="en-US"/>
          </a:p>
        </p:txBody>
      </p:sp>
      <p:pic>
        <p:nvPicPr>
          <p:cNvPr id="4" name="Inhaltsplatzhalter 3"/>
          <p:cNvPicPr>
            <a:picLocks noGrp="1" noChangeAspect="1"/>
          </p:cNvPicPr>
          <p:nvPr>
            <p:ph sz="quarter" idx="22"/>
          </p:nvPr>
        </p:nvPicPr>
        <p:blipFill>
          <a:blip r:embed="rId2"/>
          <a:stretch>
            <a:fillRect/>
          </a:stretch>
        </p:blipFill>
        <p:spPr>
          <a:xfrm>
            <a:off x="323528" y="684246"/>
            <a:ext cx="5327650" cy="3931738"/>
          </a:xfrm>
          <a:prstGeom prst="rect">
            <a:avLst/>
          </a:prstGeom>
        </p:spPr>
      </p:pic>
    </p:spTree>
    <p:extLst>
      <p:ext uri="{BB962C8B-B14F-4D97-AF65-F5344CB8AC3E}">
        <p14:creationId xmlns:p14="http://schemas.microsoft.com/office/powerpoint/2010/main" val="124219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Errors</a:t>
            </a:r>
          </a:p>
        </p:txBody>
      </p:sp>
      <p:sp>
        <p:nvSpPr>
          <p:cNvPr id="6" name="Textplatzhalter 5"/>
          <p:cNvSpPr>
            <a:spLocks noGrp="1"/>
          </p:cNvSpPr>
          <p:nvPr>
            <p:ph type="body" sz="quarter" idx="23"/>
          </p:nvPr>
        </p:nvSpPr>
        <p:spPr/>
        <p:txBody>
          <a:bodyPr/>
          <a:lstStyle/>
          <a:p>
            <a:r>
              <a:rPr lang="en-US" dirty="0"/>
              <a:t>Incomplete Member Example</a:t>
            </a:r>
          </a:p>
        </p:txBody>
      </p:sp>
      <p:sp>
        <p:nvSpPr>
          <p:cNvPr id="7" name="Textplatzhalter 6"/>
          <p:cNvSpPr>
            <a:spLocks noGrp="1"/>
          </p:cNvSpPr>
          <p:nvPr>
            <p:ph type="body" sz="quarter" idx="24"/>
          </p:nvPr>
        </p:nvSpPr>
        <p:spPr/>
        <p:txBody>
          <a:bodyPr/>
          <a:lstStyle/>
          <a:p>
            <a:endParaRPr lang="en-US" dirty="0"/>
          </a:p>
        </p:txBody>
      </p:sp>
      <p:sp>
        <p:nvSpPr>
          <p:cNvPr id="8" name="Textplatzhalter 7"/>
          <p:cNvSpPr>
            <a:spLocks noGrp="1"/>
          </p:cNvSpPr>
          <p:nvPr>
            <p:ph type="body" sz="quarter" idx="25"/>
          </p:nvPr>
        </p:nvSpPr>
        <p:spPr/>
        <p:txBody>
          <a:bodyPr/>
          <a:lstStyle/>
          <a:p>
            <a:endParaRPr lang="en-US"/>
          </a:p>
        </p:txBody>
      </p:sp>
      <p:pic>
        <p:nvPicPr>
          <p:cNvPr id="5" name="Inhaltsplatzhalter 4"/>
          <p:cNvPicPr>
            <a:picLocks noGrp="1" noChangeAspect="1"/>
          </p:cNvPicPr>
          <p:nvPr>
            <p:ph sz="quarter" idx="22"/>
          </p:nvPr>
        </p:nvPicPr>
        <p:blipFill>
          <a:blip r:embed="rId2"/>
          <a:stretch>
            <a:fillRect/>
          </a:stretch>
        </p:blipFill>
        <p:spPr>
          <a:xfrm>
            <a:off x="395536" y="684246"/>
            <a:ext cx="5327650" cy="2895043"/>
          </a:xfrm>
          <a:prstGeom prst="rect">
            <a:avLst/>
          </a:prstGeom>
        </p:spPr>
      </p:pic>
    </p:spTree>
    <p:extLst>
      <p:ext uri="{BB962C8B-B14F-4D97-AF65-F5344CB8AC3E}">
        <p14:creationId xmlns:p14="http://schemas.microsoft.com/office/powerpoint/2010/main" val="43795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Semantics</a:t>
            </a:r>
          </a:p>
        </p:txBody>
      </p:sp>
      <p:sp>
        <p:nvSpPr>
          <p:cNvPr id="8" name="Inhaltsplatzhalter 7"/>
          <p:cNvSpPr>
            <a:spLocks noGrp="1"/>
          </p:cNvSpPr>
          <p:nvPr>
            <p:ph sz="quarter" idx="12"/>
          </p:nvPr>
        </p:nvSpPr>
        <p:spPr/>
        <p:txBody>
          <a:bodyPr/>
          <a:lstStyle/>
          <a:p>
            <a:r>
              <a:rPr lang="en-US" dirty="0"/>
              <a:t>Syntax tree is not enough</a:t>
            </a:r>
          </a:p>
          <a:p>
            <a:pPr lvl="1"/>
            <a:r>
              <a:rPr lang="en-US" dirty="0"/>
              <a:t>E.g. variables with identical name,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declarations, etc.</a:t>
            </a:r>
          </a:p>
          <a:p>
            <a:r>
              <a:rPr lang="en-US" dirty="0"/>
              <a:t>Semantic model offers a solution</a:t>
            </a:r>
          </a:p>
          <a:p>
            <a:pPr lvl="1"/>
            <a:r>
              <a:rPr lang="en-US" dirty="0"/>
              <a:t>Compilation</a:t>
            </a:r>
          </a:p>
          <a:p>
            <a:pPr lvl="1"/>
            <a:r>
              <a:rPr lang="en-US" dirty="0"/>
              <a:t>Symbols</a:t>
            </a:r>
          </a:p>
          <a:p>
            <a:pPr lvl="1"/>
            <a:r>
              <a:rPr lang="en-US" dirty="0" err="1"/>
              <a:t>SemanticModel</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29765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Compilation, Semantic Model</a:t>
            </a:r>
          </a:p>
        </p:txBody>
      </p:sp>
      <p:sp>
        <p:nvSpPr>
          <p:cNvPr id="3" name="Inhaltsplatzhalter 2"/>
          <p:cNvSpPr>
            <a:spLocks noGrp="1"/>
          </p:cNvSpPr>
          <p:nvPr>
            <p:ph sz="quarter" idx="12"/>
          </p:nvPr>
        </p:nvSpPr>
        <p:spPr/>
        <p:txBody>
          <a:bodyPr/>
          <a:lstStyle/>
          <a:p>
            <a:r>
              <a:rPr lang="en-US" dirty="0"/>
              <a:t>Compilation = everything needed to compile a C# program</a:t>
            </a:r>
          </a:p>
          <a:p>
            <a:pPr lvl="1"/>
            <a:r>
              <a:rPr lang="en-US" dirty="0"/>
              <a:t>E.g. assembly references, compiler options, and source files</a:t>
            </a:r>
          </a:p>
          <a:p>
            <a:r>
              <a:rPr lang="en-US" dirty="0"/>
              <a:t>Immutable</a:t>
            </a:r>
          </a:p>
          <a:p>
            <a:pPr lvl="1"/>
            <a:r>
              <a:rPr lang="en-US" dirty="0"/>
              <a:t>Compilation can be based on an existing one (e.g. additional source file)</a:t>
            </a:r>
          </a:p>
          <a:p>
            <a:r>
              <a:rPr lang="en-US" dirty="0"/>
              <a:t>Semantic model</a:t>
            </a:r>
          </a:p>
          <a:p>
            <a:pPr lvl="1"/>
            <a:r>
              <a:rPr lang="en-US" dirty="0"/>
              <a:t>Semantic information for a single source file</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14529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Symbols</a:t>
            </a:r>
          </a:p>
        </p:txBody>
      </p:sp>
      <p:sp>
        <p:nvSpPr>
          <p:cNvPr id="3" name="Inhaltsplatzhalter 2"/>
          <p:cNvSpPr>
            <a:spLocks noGrp="1"/>
          </p:cNvSpPr>
          <p:nvPr>
            <p:ph sz="quarter" idx="12"/>
          </p:nvPr>
        </p:nvSpPr>
        <p:spPr/>
        <p:txBody>
          <a:bodyPr/>
          <a:lstStyle/>
          <a:p>
            <a:r>
              <a:rPr lang="en-US" dirty="0"/>
              <a:t>Sources</a:t>
            </a:r>
          </a:p>
          <a:p>
            <a:pPr lvl="1"/>
            <a:r>
              <a:rPr lang="en-US" dirty="0"/>
              <a:t>Declared by the source code</a:t>
            </a:r>
          </a:p>
          <a:p>
            <a:pPr lvl="1"/>
            <a:r>
              <a:rPr lang="en-US" dirty="0"/>
              <a:t>Imported from an assembly as metadata</a:t>
            </a:r>
          </a:p>
          <a:p>
            <a:pPr lvl="1"/>
            <a:r>
              <a:rPr lang="en-US" dirty="0"/>
              <a:t>Namespace, type, method, property, field, event, parameter, local variable</a:t>
            </a:r>
          </a:p>
          <a:p>
            <a:r>
              <a:rPr lang="en-US" dirty="0"/>
              <a:t>Derived from </a:t>
            </a:r>
            <a:r>
              <a:rPr lang="de-AT" dirty="0" err="1">
                <a:latin typeface="Courier New" panose="02070309020205020404" pitchFamily="49" charset="0"/>
                <a:cs typeface="Courier New" panose="02070309020205020404" pitchFamily="49" charset="0"/>
              </a:rPr>
              <a:t>ISymbol</a:t>
            </a:r>
            <a:endParaRPr lang="de-AT" dirty="0">
              <a:latin typeface="Courier New" panose="02070309020205020404" pitchFamily="49" charset="0"/>
              <a:cs typeface="Courier New" panose="02070309020205020404" pitchFamily="49" charset="0"/>
            </a:endParaRPr>
          </a:p>
          <a:p>
            <a:pPr lvl="1"/>
            <a:r>
              <a:rPr lang="en-US" dirty="0"/>
              <a:t>E.g. </a:t>
            </a:r>
            <a:r>
              <a:rPr lang="en-US" dirty="0" err="1">
                <a:latin typeface="Courier New" panose="02070309020205020404" pitchFamily="49" charset="0"/>
                <a:cs typeface="Courier New" panose="02070309020205020404" pitchFamily="49" charset="0"/>
              </a:rPr>
              <a:t>IMethodSymbol</a:t>
            </a:r>
            <a:r>
              <a:rPr lang="en-US" dirty="0"/>
              <a:t>, </a:t>
            </a:r>
            <a:r>
              <a:rPr lang="en-US" dirty="0" err="1">
                <a:latin typeface="Courier New" panose="02070309020205020404" pitchFamily="49" charset="0"/>
                <a:cs typeface="Courier New" panose="02070309020205020404" pitchFamily="49" charset="0"/>
              </a:rPr>
              <a:t>ILocalSymbol</a:t>
            </a:r>
            <a:endParaRPr lang="en-US" dirty="0">
              <a:latin typeface="Courier New" panose="02070309020205020404" pitchFamily="49" charset="0"/>
              <a:cs typeface="Courier New" panose="02070309020205020404" pitchFamily="49" charset="0"/>
            </a:endParaRPr>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136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a:t>Roslyn Demos</a:t>
            </a:r>
          </a:p>
        </p:txBody>
      </p:sp>
      <p:sp>
        <p:nvSpPr>
          <p:cNvPr id="6" name="Textplatzhalter 5"/>
          <p:cNvSpPr>
            <a:spLocks noGrp="1"/>
          </p:cNvSpPr>
          <p:nvPr>
            <p:ph type="body" sz="quarter" idx="24"/>
          </p:nvPr>
        </p:nvSpPr>
        <p:spPr/>
        <p:txBody>
          <a:bodyPr/>
          <a:lstStyle/>
          <a:p>
            <a:r>
              <a:rPr lang="en-US" dirty="0"/>
              <a:t>See </a:t>
            </a:r>
            <a:r>
              <a:rPr lang="en-US" dirty="0">
                <a:hlinkClick r:id="rId2"/>
              </a:rPr>
              <a:t>GitHub Samples Repo</a:t>
            </a:r>
            <a:endParaRPr lang="en-US" dirty="0"/>
          </a:p>
        </p:txBody>
      </p:sp>
      <p:sp>
        <p:nvSpPr>
          <p:cNvPr id="7" name="Textplatzhalter 6"/>
          <p:cNvSpPr>
            <a:spLocks noGrp="1"/>
          </p:cNvSpPr>
          <p:nvPr>
            <p:ph type="body" sz="quarter" idx="25"/>
          </p:nvPr>
        </p:nvSpPr>
        <p:spPr/>
        <p:txBody>
          <a:bodyPr/>
          <a:lstStyle/>
          <a:p>
            <a:endParaRPr lang="en-US"/>
          </a:p>
        </p:txBody>
      </p:sp>
      <p:sp>
        <p:nvSpPr>
          <p:cNvPr id="8" name="Textplatzhalter 7"/>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278133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Advanced Topics</a:t>
            </a:r>
          </a:p>
        </p:txBody>
      </p:sp>
      <p:pic>
        <p:nvPicPr>
          <p:cNvPr id="11" name="Inhaltsplatzhalter 10"/>
          <p:cNvPicPr>
            <a:picLocks noGrp="1" noChangeAspect="1"/>
          </p:cNvPicPr>
          <p:nvPr>
            <p:ph sz="quarter" idx="22"/>
          </p:nvPr>
        </p:nvPicPr>
        <p:blipFill>
          <a:blip r:embed="rId2"/>
          <a:stretch>
            <a:fillRect/>
          </a:stretch>
        </p:blipFill>
        <p:spPr>
          <a:xfrm>
            <a:off x="395536" y="675366"/>
            <a:ext cx="5327650" cy="3697083"/>
          </a:xfrm>
          <a:prstGeom prst="rect">
            <a:avLst/>
          </a:prstGeom>
        </p:spPr>
      </p:pic>
      <p:sp>
        <p:nvSpPr>
          <p:cNvPr id="8" name="Textplatzhalter 7"/>
          <p:cNvSpPr>
            <a:spLocks noGrp="1"/>
          </p:cNvSpPr>
          <p:nvPr>
            <p:ph type="body" sz="quarter" idx="23"/>
          </p:nvPr>
        </p:nvSpPr>
        <p:spPr/>
        <p:txBody>
          <a:bodyPr/>
          <a:lstStyle/>
          <a:p>
            <a:r>
              <a:rPr lang="en-US" dirty="0"/>
              <a:t>Diagnostics and fixes</a:t>
            </a:r>
          </a:p>
        </p:txBody>
      </p:sp>
      <p:sp>
        <p:nvSpPr>
          <p:cNvPr id="9" name="Textplatzhalter 8"/>
          <p:cNvSpPr>
            <a:spLocks noGrp="1"/>
          </p:cNvSpPr>
          <p:nvPr>
            <p:ph type="body" sz="quarter" idx="24"/>
          </p:nvPr>
        </p:nvSpPr>
        <p:spPr/>
        <p:txBody>
          <a:bodyPr/>
          <a:lstStyle/>
          <a:p>
            <a:r>
              <a:rPr lang="en-US" dirty="0"/>
              <a:t>Download </a:t>
            </a:r>
            <a:r>
              <a:rPr lang="de-AT" dirty="0">
                <a:hlinkClick r:id="rId3"/>
              </a:rPr>
              <a:t>.NET Compiler </a:t>
            </a:r>
            <a:r>
              <a:rPr lang="de-AT" dirty="0" err="1">
                <a:hlinkClick r:id="rId3"/>
              </a:rPr>
              <a:t>Platform</a:t>
            </a:r>
            <a:r>
              <a:rPr lang="de-AT" dirty="0">
                <a:hlinkClick r:id="rId3"/>
              </a:rPr>
              <a:t> SDK Templates </a:t>
            </a:r>
            <a:r>
              <a:rPr lang="de-AT" dirty="0" err="1">
                <a:hlinkClick r:id="rId3"/>
              </a:rPr>
              <a:t>for</a:t>
            </a:r>
            <a:r>
              <a:rPr lang="de-AT" dirty="0">
                <a:hlinkClick r:id="rId3"/>
              </a:rPr>
              <a:t> CTP5</a:t>
            </a:r>
            <a:endParaRPr lang="de-AT" dirty="0"/>
          </a:p>
          <a:p>
            <a:endParaRPr lang="en-US" dirty="0"/>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07128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de-AT" dirty="0"/>
              <a:t>Workshop</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355944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From Text to Tree</a:t>
            </a:r>
          </a:p>
        </p:txBody>
      </p:sp>
      <p:sp>
        <p:nvSpPr>
          <p:cNvPr id="9" name="Inhaltsplatzhalter 8"/>
          <p:cNvSpPr>
            <a:spLocks noGrp="1"/>
          </p:cNvSpPr>
          <p:nvPr>
            <p:ph sz="quarter" idx="22"/>
          </p:nvPr>
        </p:nvSpPr>
        <p:spPr/>
        <p:txBody>
          <a:bodyPr/>
          <a:lstStyle/>
          <a:p>
            <a:r>
              <a:rPr lang="en-US" noProof="1"/>
              <a:t>&lt;Garden […]&gt;</a:t>
            </a:r>
          </a:p>
          <a:p>
            <a:r>
              <a:rPr lang="en-US" noProof="1"/>
              <a:t>	&lt;Garden.Trees&gt;</a:t>
            </a:r>
          </a:p>
          <a:p>
            <a:r>
              <a:rPr lang="en-US" noProof="1"/>
              <a:t>		&lt;Tree&gt;</a:t>
            </a:r>
          </a:p>
          <a:p>
            <a:r>
              <a:rPr lang="en-US" noProof="1"/>
              <a:t>			&lt;Tree.Fruit&gt;</a:t>
            </a:r>
          </a:p>
          <a:p>
            <a:r>
              <a:rPr lang="en-US" noProof="1"/>
              <a:t>				&lt;Apple /&gt;</a:t>
            </a:r>
          </a:p>
          <a:p>
            <a:r>
              <a:rPr lang="en-US" noProof="1"/>
              <a:t>			&lt;/Tree.Fruit&gt;</a:t>
            </a:r>
          </a:p>
          <a:p>
            <a:r>
              <a:rPr lang="en-US" noProof="1"/>
              <a:t>		&lt;/Tree&gt;</a:t>
            </a:r>
          </a:p>
          <a:p>
            <a:r>
              <a:rPr lang="en-US" noProof="1"/>
              <a:t>		&lt;Tree&gt;</a:t>
            </a:r>
          </a:p>
          <a:p>
            <a:r>
              <a:rPr lang="en-US" noProof="1"/>
              <a:t>			&lt;Tree.Fruit&gt;</a:t>
            </a:r>
          </a:p>
          <a:p>
            <a:r>
              <a:rPr lang="en-US" noProof="1"/>
              <a:t>				&lt;Apple /&gt;</a:t>
            </a:r>
          </a:p>
          <a:p>
            <a:r>
              <a:rPr lang="en-US" noProof="1"/>
              <a:t>			&lt;/Tree.Fruit&gt;</a:t>
            </a:r>
          </a:p>
          <a:p>
            <a:r>
              <a:rPr lang="en-US" noProof="1"/>
              <a:t>		&lt;/Tree&gt;</a:t>
            </a:r>
          </a:p>
          <a:p>
            <a:r>
              <a:rPr lang="en-US" noProof="1"/>
              <a:t>		&lt;Tree&gt;</a:t>
            </a:r>
          </a:p>
          <a:p>
            <a:r>
              <a:rPr lang="en-US" noProof="1"/>
              <a:t>			&lt;Tree.Fruit&gt;</a:t>
            </a:r>
          </a:p>
          <a:p>
            <a:r>
              <a:rPr lang="en-US" noProof="1"/>
              <a:t>				&lt;Apricot /&gt;</a:t>
            </a:r>
          </a:p>
          <a:p>
            <a:r>
              <a:rPr lang="en-US" noProof="1"/>
              <a:t>			&lt;/Tree.Fruit&gt;</a:t>
            </a:r>
          </a:p>
          <a:p>
            <a:r>
              <a:rPr lang="en-US" noProof="1"/>
              <a:t>		&lt;/Tree&gt;</a:t>
            </a:r>
          </a:p>
          <a:p>
            <a:r>
              <a:rPr lang="en-US" noProof="1"/>
              <a:t>	&lt;/Garden.Trees&gt;</a:t>
            </a:r>
          </a:p>
          <a:p>
            <a:r>
              <a:rPr lang="en-US" noProof="1"/>
              <a:t>&lt;/Garden&gt;</a:t>
            </a:r>
          </a:p>
          <a:p>
            <a:endParaRPr lang="en-US" noProof="1"/>
          </a:p>
        </p:txBody>
      </p:sp>
      <p:sp>
        <p:nvSpPr>
          <p:cNvPr id="18" name="Textplatzhalter 17"/>
          <p:cNvSpPr>
            <a:spLocks noGrp="1"/>
          </p:cNvSpPr>
          <p:nvPr>
            <p:ph type="body" sz="quarter" idx="23"/>
          </p:nvPr>
        </p:nvSpPr>
        <p:spPr/>
        <p:txBody>
          <a:bodyPr/>
          <a:lstStyle/>
          <a:p>
            <a:endParaRPr lang="en-US" dirty="0"/>
          </a:p>
        </p:txBody>
      </p:sp>
      <p:sp>
        <p:nvSpPr>
          <p:cNvPr id="19" name="Textplatzhalter 18"/>
          <p:cNvSpPr>
            <a:spLocks noGrp="1"/>
          </p:cNvSpPr>
          <p:nvPr>
            <p:ph type="body" sz="quarter" idx="24"/>
          </p:nvPr>
        </p:nvSpPr>
        <p:spPr/>
        <p:txBody>
          <a:bodyPr/>
          <a:lstStyle/>
          <a:p>
            <a:endParaRPr lang="en-US" dirty="0"/>
          </a:p>
        </p:txBody>
      </p:sp>
      <p:sp>
        <p:nvSpPr>
          <p:cNvPr id="20" name="Textplatzhalter 19"/>
          <p:cNvSpPr>
            <a:spLocks noGrp="1"/>
          </p:cNvSpPr>
          <p:nvPr>
            <p:ph type="body" sz="quarter" idx="25"/>
          </p:nvPr>
        </p:nvSpPr>
        <p:spPr/>
        <p:txBody>
          <a:bodyPr/>
          <a:lstStyle/>
          <a:p>
            <a:endParaRPr lang="en-US" dirty="0"/>
          </a:p>
        </p:txBody>
      </p:sp>
      <p:pic>
        <p:nvPicPr>
          <p:cNvPr id="10" name="Grafik 9" descr="Tree.png"/>
          <p:cNvPicPr>
            <a:picLocks noChangeAspect="1"/>
          </p:cNvPicPr>
          <p:nvPr/>
        </p:nvPicPr>
        <p:blipFill>
          <a:blip r:embed="rId2" cstate="print"/>
          <a:stretch>
            <a:fillRect/>
          </a:stretch>
        </p:blipFill>
        <p:spPr>
          <a:xfrm>
            <a:off x="3059832" y="2599343"/>
            <a:ext cx="4116365" cy="1935672"/>
          </a:xfrm>
          <a:prstGeom prst="rect">
            <a:avLst/>
          </a:prstGeom>
        </p:spPr>
      </p:pic>
      <p:sp>
        <p:nvSpPr>
          <p:cNvPr id="11" name="Pfeil nach rechts 10"/>
          <p:cNvSpPr/>
          <p:nvPr/>
        </p:nvSpPr>
        <p:spPr bwMode="auto">
          <a:xfrm rot="1857126">
            <a:off x="2566511" y="1762963"/>
            <a:ext cx="1553777" cy="803678"/>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336947" fontAlgn="base">
              <a:spcBef>
                <a:spcPct val="0"/>
              </a:spcBef>
              <a:spcAft>
                <a:spcPct val="0"/>
              </a:spcAft>
              <a:buClr>
                <a:srgbClr val="000000"/>
              </a:buClr>
              <a:buSzPct val="100000"/>
            </a:pPr>
            <a:r>
              <a:rPr lang="en-US" sz="1050" dirty="0">
                <a:solidFill>
                  <a:schemeClr val="bg1"/>
                </a:solidFill>
                <a:latin typeface="+mj-lt"/>
              </a:rPr>
              <a:t>XAML </a:t>
            </a:r>
            <a:r>
              <a:rPr lang="en-US" sz="1050" dirty="0">
                <a:solidFill>
                  <a:schemeClr val="bg1"/>
                </a:solidFill>
                <a:latin typeface="+mj-lt"/>
                <a:sym typeface="Wingdings" pitchFamily="2" charset="2"/>
              </a:rPr>
              <a:t> Object-</a:t>
            </a:r>
            <a:br>
              <a:rPr lang="en-US" sz="1050" dirty="0">
                <a:solidFill>
                  <a:schemeClr val="bg1"/>
                </a:solidFill>
                <a:latin typeface="+mj-lt"/>
                <a:sym typeface="Wingdings" pitchFamily="2" charset="2"/>
              </a:rPr>
            </a:br>
            <a:r>
              <a:rPr lang="en-US" sz="1050" dirty="0">
                <a:solidFill>
                  <a:schemeClr val="bg1"/>
                </a:solidFill>
                <a:latin typeface="+mj-lt"/>
                <a:sym typeface="Wingdings" pitchFamily="2" charset="2"/>
              </a:rPr>
              <a:t>tree in memory</a:t>
            </a:r>
            <a:endParaRPr lang="en-US" sz="1050" dirty="0">
              <a:solidFill>
                <a:schemeClr val="bg1"/>
              </a:solidFill>
              <a:latin typeface="+mj-lt"/>
            </a:endParaRPr>
          </a:p>
        </p:txBody>
      </p:sp>
      <p:sp>
        <p:nvSpPr>
          <p:cNvPr id="12" name="Abgerundete rechteckige Legende 11"/>
          <p:cNvSpPr/>
          <p:nvPr/>
        </p:nvSpPr>
        <p:spPr bwMode="auto">
          <a:xfrm>
            <a:off x="3434881" y="1367037"/>
            <a:ext cx="846536" cy="513065"/>
          </a:xfrm>
          <a:prstGeom prst="wedgeRoundRectCallout">
            <a:avLst>
              <a:gd name="adj1" fmla="val -78187"/>
              <a:gd name="adj2" fmla="val 52593"/>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350" dirty="0">
                <a:solidFill>
                  <a:schemeClr val="tx1"/>
                </a:solidFill>
                <a:latin typeface="+mj-lt"/>
                <a:ea typeface="ＭＳ Ｐゴシック" pitchFamily="124" charset="-128"/>
              </a:rPr>
              <a:t>Parser</a:t>
            </a:r>
          </a:p>
        </p:txBody>
      </p:sp>
    </p:spTree>
    <p:extLst>
      <p:ext uri="{BB962C8B-B14F-4D97-AF65-F5344CB8AC3E}">
        <p14:creationId xmlns:p14="http://schemas.microsoft.com/office/powerpoint/2010/main" val="97634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a:t>Von Text zum Baum</a:t>
            </a:r>
          </a:p>
        </p:txBody>
      </p:sp>
      <p:sp>
        <p:nvSpPr>
          <p:cNvPr id="2" name="Textplatzhalter 1"/>
          <p:cNvSpPr>
            <a:spLocks noGrp="1"/>
          </p:cNvSpPr>
          <p:nvPr>
            <p:ph type="body" sz="quarter" idx="23"/>
          </p:nvPr>
        </p:nvSpPr>
        <p:spPr/>
        <p:txBody>
          <a:bodyPr/>
          <a:lstStyle/>
          <a:p>
            <a:endParaRPr lang="en-US"/>
          </a:p>
        </p:txBody>
      </p:sp>
      <p:sp>
        <p:nvSpPr>
          <p:cNvPr id="5" name="Rechteck 4"/>
          <p:cNvSpPr/>
          <p:nvPr/>
        </p:nvSpPr>
        <p:spPr bwMode="auto">
          <a:xfrm>
            <a:off x="799655" y="1622626"/>
            <a:ext cx="964413" cy="58936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Sequentieller Inhalt mit Struktur</a:t>
            </a:r>
          </a:p>
        </p:txBody>
      </p:sp>
      <p:sp>
        <p:nvSpPr>
          <p:cNvPr id="6" name="Pfeil nach rechts 5"/>
          <p:cNvSpPr/>
          <p:nvPr/>
        </p:nvSpPr>
        <p:spPr bwMode="auto">
          <a:xfrm>
            <a:off x="1817647" y="1569048"/>
            <a:ext cx="1178727" cy="696521"/>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endParaRPr lang="de-AT" sz="1050" dirty="0">
              <a:solidFill>
                <a:schemeClr val="bg1"/>
              </a:solidFill>
              <a:latin typeface="+mj-lt"/>
            </a:endParaRPr>
          </a:p>
        </p:txBody>
      </p:sp>
      <p:sp>
        <p:nvSpPr>
          <p:cNvPr id="7" name="Rechteck 6"/>
          <p:cNvSpPr/>
          <p:nvPr/>
        </p:nvSpPr>
        <p:spPr bwMode="auto">
          <a:xfrm>
            <a:off x="3049952" y="1676205"/>
            <a:ext cx="964413" cy="48220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Baumstruktur im Speicher</a:t>
            </a:r>
          </a:p>
        </p:txBody>
      </p:sp>
      <p:sp>
        <p:nvSpPr>
          <p:cNvPr id="8" name="Pfeil nach rechts 7"/>
          <p:cNvSpPr/>
          <p:nvPr/>
        </p:nvSpPr>
        <p:spPr bwMode="auto">
          <a:xfrm>
            <a:off x="4067944" y="1569048"/>
            <a:ext cx="1178727" cy="696521"/>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endParaRPr lang="de-AT" sz="1050" dirty="0">
              <a:solidFill>
                <a:schemeClr val="bg1"/>
              </a:solidFill>
              <a:latin typeface="+mj-lt"/>
            </a:endParaRPr>
          </a:p>
        </p:txBody>
      </p:sp>
      <p:sp>
        <p:nvSpPr>
          <p:cNvPr id="9" name="Rechteck 8"/>
          <p:cNvSpPr/>
          <p:nvPr/>
        </p:nvSpPr>
        <p:spPr bwMode="auto">
          <a:xfrm>
            <a:off x="5300249" y="1676205"/>
            <a:ext cx="964413" cy="48220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Sequentielle Ausgabe</a:t>
            </a:r>
          </a:p>
        </p:txBody>
      </p:sp>
      <p:sp>
        <p:nvSpPr>
          <p:cNvPr id="12" name="Pfeil nach rechts 11"/>
          <p:cNvSpPr/>
          <p:nvPr/>
        </p:nvSpPr>
        <p:spPr bwMode="auto">
          <a:xfrm rot="16200000" flipV="1">
            <a:off x="2969584" y="2453093"/>
            <a:ext cx="1178727" cy="696521"/>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r>
              <a:rPr lang="de-AT" sz="1050" dirty="0">
                <a:solidFill>
                  <a:schemeClr val="bg1"/>
                </a:solidFill>
                <a:latin typeface="+mj-lt"/>
              </a:rPr>
              <a:t>Operationen</a:t>
            </a:r>
          </a:p>
        </p:txBody>
      </p:sp>
    </p:spTree>
    <p:extLst>
      <p:ext uri="{BB962C8B-B14F-4D97-AF65-F5344CB8AC3E}">
        <p14:creationId xmlns:p14="http://schemas.microsoft.com/office/powerpoint/2010/main" val="256385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Examples</a:t>
            </a:r>
          </a:p>
        </p:txBody>
      </p:sp>
      <p:sp>
        <p:nvSpPr>
          <p:cNvPr id="3" name="Inhaltsplatzhalter 2"/>
          <p:cNvSpPr>
            <a:spLocks noGrp="1"/>
          </p:cNvSpPr>
          <p:nvPr>
            <p:ph sz="quarter" idx="12"/>
          </p:nvPr>
        </p:nvSpPr>
        <p:spPr/>
        <p:txBody>
          <a:bodyPr/>
          <a:lstStyle/>
          <a:p>
            <a:r>
              <a:rPr lang="en-US" sz="1800" dirty="0" err="1"/>
              <a:t>Lexer</a:t>
            </a:r>
            <a:r>
              <a:rPr lang="en-US" sz="1800" dirty="0"/>
              <a:t>/Parser</a:t>
            </a:r>
          </a:p>
          <a:p>
            <a:pPr lvl="1"/>
            <a:r>
              <a:rPr lang="en-US" sz="1500" dirty="0"/>
              <a:t>XML in DOM</a:t>
            </a:r>
          </a:p>
          <a:p>
            <a:pPr lvl="1"/>
            <a:r>
              <a:rPr lang="en-US" sz="1500" dirty="0"/>
              <a:t>SQL in Execution Plan</a:t>
            </a:r>
          </a:p>
          <a:p>
            <a:r>
              <a:rPr lang="en-US" sz="1800" dirty="0"/>
              <a:t>Compiler, </a:t>
            </a:r>
            <a:r>
              <a:rPr lang="en-US" sz="1800" dirty="0" err="1"/>
              <a:t>Lexer</a:t>
            </a:r>
            <a:r>
              <a:rPr lang="en-US" sz="1800" dirty="0"/>
              <a:t>/Parser/Generator</a:t>
            </a:r>
          </a:p>
          <a:p>
            <a:pPr lvl="1"/>
            <a:r>
              <a:rPr lang="en-US" sz="1500" dirty="0"/>
              <a:t>C# in IL</a:t>
            </a:r>
          </a:p>
          <a:p>
            <a:pPr lvl="1"/>
            <a:r>
              <a:rPr lang="en-US" sz="1500" dirty="0" err="1"/>
              <a:t>FetchXML</a:t>
            </a:r>
            <a:r>
              <a:rPr lang="en-US" sz="1500" dirty="0"/>
              <a:t> in SQL (MS CRM)</a:t>
            </a:r>
          </a:p>
          <a:p>
            <a:r>
              <a:rPr lang="en-US" sz="1800" dirty="0"/>
              <a:t>Interpreter</a:t>
            </a:r>
          </a:p>
          <a:p>
            <a:pPr lvl="1"/>
            <a:r>
              <a:rPr lang="en-US" sz="1500" dirty="0"/>
              <a:t>SQL Server Execution Plan</a:t>
            </a:r>
          </a:p>
          <a:p>
            <a:r>
              <a:rPr lang="en-US" sz="1800" dirty="0"/>
              <a:t>Compiler-Compiler</a:t>
            </a:r>
          </a:p>
          <a:p>
            <a:pPr lvl="1"/>
            <a:r>
              <a:rPr lang="en-US" sz="1500" dirty="0"/>
              <a:t>ANTLR</a:t>
            </a:r>
          </a:p>
          <a:p>
            <a:pPr lvl="1"/>
            <a:r>
              <a:rPr lang="en-US" sz="1500" dirty="0"/>
              <a:t>Coco/R</a:t>
            </a:r>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50409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AT" dirty="0"/>
              <a:t>Wo ist der Baum?</a:t>
            </a:r>
          </a:p>
        </p:txBody>
      </p:sp>
      <p:sp>
        <p:nvSpPr>
          <p:cNvPr id="2" name="Textplatzhalter 1"/>
          <p:cNvSpPr>
            <a:spLocks noGrp="1"/>
          </p:cNvSpPr>
          <p:nvPr>
            <p:ph type="body" sz="quarter" idx="23"/>
          </p:nvPr>
        </p:nvSpPr>
        <p:spPr/>
        <p:txBody>
          <a:bodyPr/>
          <a:lstStyle/>
          <a:p>
            <a:endParaRPr lang="en-US"/>
          </a:p>
        </p:txBody>
      </p:sp>
      <p:sp>
        <p:nvSpPr>
          <p:cNvPr id="10" name="Textfeld 9"/>
          <p:cNvSpPr txBox="1"/>
          <p:nvPr/>
        </p:nvSpPr>
        <p:spPr>
          <a:xfrm>
            <a:off x="1619672" y="897540"/>
            <a:ext cx="3206327" cy="300082"/>
          </a:xfrm>
          <a:prstGeom prst="rect">
            <a:avLst/>
          </a:prstGeom>
          <a:noFill/>
        </p:spPr>
        <p:txBody>
          <a:bodyPr wrap="none" rtlCol="0">
            <a:spAutoFit/>
          </a:bodyPr>
          <a:lstStyle/>
          <a:p>
            <a:pPr algn="ctr"/>
            <a:r>
              <a:rPr lang="en-US" sz="1350" dirty="0">
                <a:latin typeface="Courier New" pitchFamily="49" charset="0"/>
                <a:cs typeface="Courier New" pitchFamily="49" charset="0"/>
              </a:rPr>
              <a:t>X=5 And ( Y=7 Or Z=3 Or Y=5 )</a:t>
            </a:r>
            <a:endParaRPr lang="de-AT" sz="1350" dirty="0">
              <a:latin typeface="Courier New" pitchFamily="49" charset="0"/>
              <a:cs typeface="Courier New" pitchFamily="49" charset="0"/>
            </a:endParaRPr>
          </a:p>
        </p:txBody>
      </p:sp>
      <p:grpSp>
        <p:nvGrpSpPr>
          <p:cNvPr id="40" name="Gruppieren 39"/>
          <p:cNvGrpSpPr/>
          <p:nvPr/>
        </p:nvGrpSpPr>
        <p:grpSpPr>
          <a:xfrm>
            <a:off x="849825" y="1297533"/>
            <a:ext cx="5013146" cy="3161132"/>
            <a:chOff x="1214414" y="1643050"/>
            <a:chExt cx="6684194" cy="4214842"/>
          </a:xfrm>
        </p:grpSpPr>
        <p:sp>
          <p:nvSpPr>
            <p:cNvPr id="11" name="Pfeil nach rechts 10"/>
            <p:cNvSpPr/>
            <p:nvPr/>
          </p:nvSpPr>
          <p:spPr bwMode="auto">
            <a:xfrm rot="5400000">
              <a:off x="3571868" y="1785926"/>
              <a:ext cx="1214446" cy="928694"/>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endParaRPr lang="de-AT" sz="1050" dirty="0">
                <a:solidFill>
                  <a:schemeClr val="bg1"/>
                </a:solidFill>
                <a:latin typeface="+mj-lt"/>
              </a:endParaRPr>
            </a:p>
          </p:txBody>
        </p:sp>
        <p:sp>
          <p:nvSpPr>
            <p:cNvPr id="12" name="Rechteck 11"/>
            <p:cNvSpPr/>
            <p:nvPr/>
          </p:nvSpPr>
          <p:spPr bwMode="auto">
            <a:xfrm>
              <a:off x="3786182" y="2928934"/>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&amp;&amp;</a:t>
              </a:r>
            </a:p>
          </p:txBody>
        </p:sp>
        <p:sp>
          <p:nvSpPr>
            <p:cNvPr id="13" name="Rechteck 12"/>
            <p:cNvSpPr/>
            <p:nvPr/>
          </p:nvSpPr>
          <p:spPr bwMode="auto">
            <a:xfrm>
              <a:off x="1857356" y="3500438"/>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a:t>
              </a:r>
            </a:p>
          </p:txBody>
        </p:sp>
        <p:cxnSp>
          <p:nvCxnSpPr>
            <p:cNvPr id="15" name="Gerade Verbindung 14"/>
            <p:cNvCxnSpPr>
              <a:stCxn id="12" idx="1"/>
              <a:endCxn id="13" idx="0"/>
            </p:cNvCxnSpPr>
            <p:nvPr/>
          </p:nvCxnSpPr>
          <p:spPr bwMode="auto">
            <a:xfrm rot="10800000" flipV="1">
              <a:off x="2234776" y="3143248"/>
              <a:ext cx="1551406" cy="357190"/>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sp>
          <p:nvSpPr>
            <p:cNvPr id="16" name="Rechteck 15"/>
            <p:cNvSpPr/>
            <p:nvPr/>
          </p:nvSpPr>
          <p:spPr bwMode="auto">
            <a:xfrm>
              <a:off x="2500298" y="4000504"/>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5</a:t>
              </a:r>
            </a:p>
          </p:txBody>
        </p:sp>
        <p:sp>
          <p:nvSpPr>
            <p:cNvPr id="17" name="Rechteck 16"/>
            <p:cNvSpPr/>
            <p:nvPr/>
          </p:nvSpPr>
          <p:spPr bwMode="auto">
            <a:xfrm>
              <a:off x="1214414" y="4000504"/>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X</a:t>
              </a:r>
            </a:p>
          </p:txBody>
        </p:sp>
        <p:cxnSp>
          <p:nvCxnSpPr>
            <p:cNvPr id="18" name="Gerade Verbindung 17"/>
            <p:cNvCxnSpPr>
              <a:stCxn id="13" idx="1"/>
              <a:endCxn id="17" idx="0"/>
            </p:cNvCxnSpPr>
            <p:nvPr/>
          </p:nvCxnSpPr>
          <p:spPr bwMode="auto">
            <a:xfrm rot="10800000" flipV="1">
              <a:off x="1591834" y="3714752"/>
              <a:ext cx="265522" cy="285752"/>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cxnSp>
          <p:nvCxnSpPr>
            <p:cNvPr id="21" name="Gerade Verbindung 20"/>
            <p:cNvCxnSpPr>
              <a:stCxn id="13" idx="3"/>
              <a:endCxn id="16" idx="0"/>
            </p:cNvCxnSpPr>
            <p:nvPr/>
          </p:nvCxnSpPr>
          <p:spPr bwMode="auto">
            <a:xfrm>
              <a:off x="2612196" y="3714752"/>
              <a:ext cx="265522" cy="285752"/>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sp>
          <p:nvSpPr>
            <p:cNvPr id="24" name="Rechteck 23"/>
            <p:cNvSpPr/>
            <p:nvPr/>
          </p:nvSpPr>
          <p:spPr bwMode="auto">
            <a:xfrm>
              <a:off x="4643438" y="3500438"/>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a:t>
              </a:r>
            </a:p>
          </p:txBody>
        </p:sp>
        <p:cxnSp>
          <p:nvCxnSpPr>
            <p:cNvPr id="25" name="Gerade Verbindung 24"/>
            <p:cNvCxnSpPr>
              <a:stCxn id="12" idx="3"/>
              <a:endCxn id="24" idx="0"/>
            </p:cNvCxnSpPr>
            <p:nvPr/>
          </p:nvCxnSpPr>
          <p:spPr bwMode="auto">
            <a:xfrm>
              <a:off x="4541022" y="3143248"/>
              <a:ext cx="479836" cy="357190"/>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sp>
          <p:nvSpPr>
            <p:cNvPr id="30" name="Rechteck 29"/>
            <p:cNvSpPr/>
            <p:nvPr/>
          </p:nvSpPr>
          <p:spPr bwMode="auto">
            <a:xfrm>
              <a:off x="3786182" y="4286256"/>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a:t>
              </a:r>
            </a:p>
          </p:txBody>
        </p:sp>
        <p:cxnSp>
          <p:nvCxnSpPr>
            <p:cNvPr id="31" name="Gerade Verbindung 30"/>
            <p:cNvCxnSpPr>
              <a:stCxn id="24" idx="1"/>
              <a:endCxn id="30" idx="0"/>
            </p:cNvCxnSpPr>
            <p:nvPr/>
          </p:nvCxnSpPr>
          <p:spPr bwMode="auto">
            <a:xfrm rot="10800000" flipV="1">
              <a:off x="4163602" y="3714752"/>
              <a:ext cx="479836" cy="571504"/>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sp>
          <p:nvSpPr>
            <p:cNvPr id="34" name="Rechteck 33"/>
            <p:cNvSpPr/>
            <p:nvPr/>
          </p:nvSpPr>
          <p:spPr bwMode="auto">
            <a:xfrm>
              <a:off x="2643174" y="4929198"/>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a:t>
              </a:r>
            </a:p>
          </p:txBody>
        </p:sp>
        <p:cxnSp>
          <p:nvCxnSpPr>
            <p:cNvPr id="35" name="Gerade Verbindung 34"/>
            <p:cNvCxnSpPr>
              <a:stCxn id="30" idx="1"/>
              <a:endCxn id="34" idx="0"/>
            </p:cNvCxnSpPr>
            <p:nvPr/>
          </p:nvCxnSpPr>
          <p:spPr bwMode="auto">
            <a:xfrm rot="10800000" flipV="1">
              <a:off x="3020594" y="4500570"/>
              <a:ext cx="765588" cy="428628"/>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sp>
          <p:nvSpPr>
            <p:cNvPr id="36" name="Rechteck 35"/>
            <p:cNvSpPr/>
            <p:nvPr/>
          </p:nvSpPr>
          <p:spPr bwMode="auto">
            <a:xfrm>
              <a:off x="3286116" y="5429264"/>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7</a:t>
              </a:r>
            </a:p>
          </p:txBody>
        </p:sp>
        <p:sp>
          <p:nvSpPr>
            <p:cNvPr id="37" name="Rechteck 36"/>
            <p:cNvSpPr/>
            <p:nvPr/>
          </p:nvSpPr>
          <p:spPr bwMode="auto">
            <a:xfrm>
              <a:off x="2071670" y="5429264"/>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Y</a:t>
              </a:r>
            </a:p>
          </p:txBody>
        </p:sp>
        <p:cxnSp>
          <p:nvCxnSpPr>
            <p:cNvPr id="38" name="Gerade Verbindung 37"/>
            <p:cNvCxnSpPr>
              <a:stCxn id="34" idx="1"/>
              <a:endCxn id="37" idx="0"/>
            </p:cNvCxnSpPr>
            <p:nvPr/>
          </p:nvCxnSpPr>
          <p:spPr bwMode="auto">
            <a:xfrm rot="10800000" flipV="1">
              <a:off x="2449090" y="5143512"/>
              <a:ext cx="194084" cy="285752"/>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cxnSp>
          <p:nvCxnSpPr>
            <p:cNvPr id="39" name="Gerade Verbindung 38"/>
            <p:cNvCxnSpPr>
              <a:stCxn id="34" idx="3"/>
              <a:endCxn id="36" idx="0"/>
            </p:cNvCxnSpPr>
            <p:nvPr/>
          </p:nvCxnSpPr>
          <p:spPr bwMode="auto">
            <a:xfrm>
              <a:off x="3398014" y="5143512"/>
              <a:ext cx="265522" cy="285752"/>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sp>
          <p:nvSpPr>
            <p:cNvPr id="41" name="Rechteck 40"/>
            <p:cNvSpPr/>
            <p:nvPr/>
          </p:nvSpPr>
          <p:spPr bwMode="auto">
            <a:xfrm>
              <a:off x="4786314" y="4929198"/>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a:t>
              </a:r>
            </a:p>
          </p:txBody>
        </p:sp>
        <p:sp>
          <p:nvSpPr>
            <p:cNvPr id="42" name="Rechteck 41"/>
            <p:cNvSpPr/>
            <p:nvPr/>
          </p:nvSpPr>
          <p:spPr bwMode="auto">
            <a:xfrm>
              <a:off x="5357818" y="5429264"/>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3</a:t>
              </a:r>
            </a:p>
          </p:txBody>
        </p:sp>
        <p:sp>
          <p:nvSpPr>
            <p:cNvPr id="43" name="Rechteck 42"/>
            <p:cNvSpPr/>
            <p:nvPr/>
          </p:nvSpPr>
          <p:spPr bwMode="auto">
            <a:xfrm>
              <a:off x="4214810" y="5429264"/>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Z</a:t>
              </a:r>
            </a:p>
          </p:txBody>
        </p:sp>
        <p:cxnSp>
          <p:nvCxnSpPr>
            <p:cNvPr id="44" name="Gerade Verbindung 43"/>
            <p:cNvCxnSpPr>
              <a:stCxn id="41" idx="1"/>
              <a:endCxn id="43" idx="0"/>
            </p:cNvCxnSpPr>
            <p:nvPr/>
          </p:nvCxnSpPr>
          <p:spPr bwMode="auto">
            <a:xfrm rot="10800000" flipV="1">
              <a:off x="4592230" y="5143512"/>
              <a:ext cx="194084" cy="285752"/>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cxnSp>
          <p:nvCxnSpPr>
            <p:cNvPr id="45" name="Gerade Verbindung 44"/>
            <p:cNvCxnSpPr>
              <a:stCxn id="41" idx="3"/>
              <a:endCxn id="42" idx="0"/>
            </p:cNvCxnSpPr>
            <p:nvPr/>
          </p:nvCxnSpPr>
          <p:spPr bwMode="auto">
            <a:xfrm>
              <a:off x="5541154" y="5143512"/>
              <a:ext cx="194084" cy="285752"/>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cxnSp>
          <p:nvCxnSpPr>
            <p:cNvPr id="46" name="Gerade Verbindung 45"/>
            <p:cNvCxnSpPr>
              <a:stCxn id="30" idx="3"/>
              <a:endCxn id="41" idx="0"/>
            </p:cNvCxnSpPr>
            <p:nvPr/>
          </p:nvCxnSpPr>
          <p:spPr bwMode="auto">
            <a:xfrm>
              <a:off x="4541022" y="4500570"/>
              <a:ext cx="622712" cy="428628"/>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sp>
          <p:nvSpPr>
            <p:cNvPr id="50" name="Rechteck 49"/>
            <p:cNvSpPr/>
            <p:nvPr/>
          </p:nvSpPr>
          <p:spPr bwMode="auto">
            <a:xfrm>
              <a:off x="6500826" y="4286256"/>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a:t>
              </a:r>
            </a:p>
          </p:txBody>
        </p:sp>
        <p:cxnSp>
          <p:nvCxnSpPr>
            <p:cNvPr id="51" name="Gerade Verbindung 50"/>
            <p:cNvCxnSpPr>
              <a:stCxn id="24" idx="3"/>
              <a:endCxn id="50" idx="0"/>
            </p:cNvCxnSpPr>
            <p:nvPr/>
          </p:nvCxnSpPr>
          <p:spPr bwMode="auto">
            <a:xfrm>
              <a:off x="5398278" y="3714752"/>
              <a:ext cx="1479968" cy="571504"/>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sp>
          <p:nvSpPr>
            <p:cNvPr id="52" name="Rechteck 51"/>
            <p:cNvSpPr/>
            <p:nvPr/>
          </p:nvSpPr>
          <p:spPr bwMode="auto">
            <a:xfrm>
              <a:off x="7143768" y="4786322"/>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5</a:t>
              </a:r>
            </a:p>
          </p:txBody>
        </p:sp>
        <p:sp>
          <p:nvSpPr>
            <p:cNvPr id="53" name="Rechteck 52"/>
            <p:cNvSpPr/>
            <p:nvPr/>
          </p:nvSpPr>
          <p:spPr bwMode="auto">
            <a:xfrm>
              <a:off x="5929322" y="4786322"/>
              <a:ext cx="754840" cy="42862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bg1"/>
                  </a:solidFill>
                  <a:latin typeface="+mj-lt"/>
                </a:rPr>
                <a:t>Y</a:t>
              </a:r>
            </a:p>
          </p:txBody>
        </p:sp>
        <p:cxnSp>
          <p:nvCxnSpPr>
            <p:cNvPr id="54" name="Gerade Verbindung 53"/>
            <p:cNvCxnSpPr>
              <a:stCxn id="50" idx="1"/>
              <a:endCxn id="53" idx="0"/>
            </p:cNvCxnSpPr>
            <p:nvPr/>
          </p:nvCxnSpPr>
          <p:spPr bwMode="auto">
            <a:xfrm rot="10800000" flipV="1">
              <a:off x="6306742" y="4500570"/>
              <a:ext cx="194084" cy="285752"/>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cxnSp>
          <p:nvCxnSpPr>
            <p:cNvPr id="55" name="Gerade Verbindung 54"/>
            <p:cNvCxnSpPr>
              <a:stCxn id="50" idx="3"/>
              <a:endCxn id="52" idx="0"/>
            </p:cNvCxnSpPr>
            <p:nvPr/>
          </p:nvCxnSpPr>
          <p:spPr bwMode="auto">
            <a:xfrm>
              <a:off x="7255666" y="4500570"/>
              <a:ext cx="265522" cy="285752"/>
            </a:xfrm>
            <a:prstGeom prst="lin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cxnSp>
      </p:grpSp>
    </p:spTree>
    <p:extLst>
      <p:ext uri="{BB962C8B-B14F-4D97-AF65-F5344CB8AC3E}">
        <p14:creationId xmlns:p14="http://schemas.microsoft.com/office/powerpoint/2010/main" val="123738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a:t>Expression Trees in C#</a:t>
            </a:r>
          </a:p>
        </p:txBody>
      </p:sp>
      <p:sp>
        <p:nvSpPr>
          <p:cNvPr id="5" name="Textplatzhalter 4"/>
          <p:cNvSpPr>
            <a:spLocks noGrp="1"/>
          </p:cNvSpPr>
          <p:nvPr>
            <p:ph type="body" sz="quarter" idx="23"/>
          </p:nvPr>
        </p:nvSpPr>
        <p:spPr/>
        <p:txBody>
          <a:bodyPr/>
          <a:lstStyle/>
          <a:p>
            <a:endParaRPr lang="en-US"/>
          </a:p>
        </p:txBody>
      </p:sp>
      <p:sp>
        <p:nvSpPr>
          <p:cNvPr id="6" name="Textplatzhalter 5"/>
          <p:cNvSpPr>
            <a:spLocks noGrp="1"/>
          </p:cNvSpPr>
          <p:nvPr>
            <p:ph type="body" sz="quarter" idx="24"/>
          </p:nvPr>
        </p:nvSpPr>
        <p:spPr/>
        <p:txBody>
          <a:bodyPr/>
          <a:lstStyle/>
          <a:p>
            <a:endParaRPr lang="en-US"/>
          </a:p>
        </p:txBody>
      </p:sp>
      <p:sp>
        <p:nvSpPr>
          <p:cNvPr id="9" name="Textplatzhalter 8"/>
          <p:cNvSpPr>
            <a:spLocks noGrp="1"/>
          </p:cNvSpPr>
          <p:nvPr>
            <p:ph type="body" sz="quarter" idx="25"/>
          </p:nvPr>
        </p:nvSpPr>
        <p:spPr/>
        <p:txBody>
          <a:bodyPr/>
          <a:lstStyle/>
          <a:p>
            <a:endParaRPr lang="en-US"/>
          </a:p>
        </p:txBody>
      </p:sp>
      <p:pic>
        <p:nvPicPr>
          <p:cNvPr id="11" name="Grafik 10"/>
          <p:cNvPicPr>
            <a:picLocks noChangeAspect="1"/>
          </p:cNvPicPr>
          <p:nvPr/>
        </p:nvPicPr>
        <p:blipFill>
          <a:blip r:embed="rId2"/>
          <a:stretch>
            <a:fillRect/>
          </a:stretch>
        </p:blipFill>
        <p:spPr>
          <a:xfrm>
            <a:off x="323528" y="677708"/>
            <a:ext cx="5419073" cy="3529253"/>
          </a:xfrm>
          <a:prstGeom prst="rect">
            <a:avLst/>
          </a:prstGeom>
        </p:spPr>
      </p:pic>
      <p:sp>
        <p:nvSpPr>
          <p:cNvPr id="10" name="Abgerundete rechteckige Legende 9"/>
          <p:cNvSpPr/>
          <p:nvPr/>
        </p:nvSpPr>
        <p:spPr bwMode="auto">
          <a:xfrm>
            <a:off x="3563888" y="1779662"/>
            <a:ext cx="1446620" cy="780957"/>
          </a:xfrm>
          <a:prstGeom prst="wedgeRoundRectCallout">
            <a:avLst>
              <a:gd name="adj1" fmla="val -49510"/>
              <a:gd name="adj2" fmla="val 11088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900" dirty="0">
                <a:solidFill>
                  <a:schemeClr val="bg1"/>
                </a:solidFill>
                <a:latin typeface="+mj-lt"/>
                <a:ea typeface="ＭＳ Ｐゴシック" pitchFamily="124" charset="-128"/>
              </a:rPr>
              <a:t>Compiler lets you access syntax tree during runtime</a:t>
            </a:r>
          </a:p>
        </p:txBody>
      </p:sp>
    </p:spTree>
    <p:extLst>
      <p:ext uri="{BB962C8B-B14F-4D97-AF65-F5344CB8AC3E}">
        <p14:creationId xmlns:p14="http://schemas.microsoft.com/office/powerpoint/2010/main" val="224751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sz="2000" dirty="0"/>
              <a:t>Expression </a:t>
            </a:r>
            <a:r>
              <a:rPr lang="de-AT" sz="2000" dirty="0" err="1"/>
              <a:t>Trees</a:t>
            </a:r>
            <a:r>
              <a:rPr lang="de-AT" sz="2000" dirty="0"/>
              <a:t> in C#</a:t>
            </a:r>
          </a:p>
        </p:txBody>
      </p:sp>
      <p:sp>
        <p:nvSpPr>
          <p:cNvPr id="5" name="Inhaltsplatzhalter 4"/>
          <p:cNvSpPr>
            <a:spLocks noGrp="1"/>
          </p:cNvSpPr>
          <p:nvPr>
            <p:ph sz="quarter" idx="22"/>
          </p:nvPr>
        </p:nvSpPr>
        <p:spPr/>
        <p:txBody>
          <a:bodyPr/>
          <a:lstStyle/>
          <a:p>
            <a:pPr>
              <a:tabLst>
                <a:tab pos="270000" algn="l"/>
              </a:tabLst>
            </a:pPr>
            <a:endParaRPr lang="de-AT" noProof="1"/>
          </a:p>
          <a:p>
            <a:pPr>
              <a:tabLst>
                <a:tab pos="270000" algn="l"/>
              </a:tabLst>
            </a:pPr>
            <a:r>
              <a:rPr lang="de-AT" noProof="1"/>
              <a:t>Func&lt;int, bool&gt; f = </a:t>
            </a:r>
          </a:p>
          <a:p>
            <a:pPr>
              <a:tabLst>
                <a:tab pos="270000" algn="l"/>
              </a:tabLst>
            </a:pPr>
            <a:r>
              <a:rPr lang="de-AT" noProof="1"/>
              <a:t>	(x) =&gt; x==5;</a:t>
            </a:r>
          </a:p>
          <a:p>
            <a:pPr>
              <a:tabLst>
                <a:tab pos="270000" algn="l"/>
              </a:tabLst>
            </a:pPr>
            <a:endParaRPr lang="de-AT" noProof="1"/>
          </a:p>
          <a:p>
            <a:pPr>
              <a:tabLst>
                <a:tab pos="270000" algn="l"/>
              </a:tabLst>
            </a:pPr>
            <a:r>
              <a:rPr lang="de-AT" noProof="1"/>
              <a:t>Expression&lt;Func&lt;int, bool&gt;&gt; ex = </a:t>
            </a:r>
          </a:p>
          <a:p>
            <a:pPr>
              <a:tabLst>
                <a:tab pos="270000" algn="l"/>
              </a:tabLst>
            </a:pPr>
            <a:r>
              <a:rPr lang="de-AT" noProof="1"/>
              <a:t>	(x) =&gt; x == 5;</a:t>
            </a: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endParaRPr lang="en-US"/>
          </a:p>
        </p:txBody>
      </p:sp>
      <p:sp>
        <p:nvSpPr>
          <p:cNvPr id="6" name="Textplatzhalter 5"/>
          <p:cNvSpPr>
            <a:spLocks noGrp="1"/>
          </p:cNvSpPr>
          <p:nvPr>
            <p:ph type="body" sz="quarter" idx="25"/>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419872" y="817278"/>
            <a:ext cx="2996579" cy="3561152"/>
          </a:xfrm>
          <a:prstGeom prst="rect">
            <a:avLst/>
          </a:prstGeom>
          <a:noFill/>
          <a:ln w="9525">
            <a:noFill/>
            <a:miter lim="800000"/>
            <a:headEnd/>
            <a:tailEnd/>
          </a:ln>
        </p:spPr>
      </p:pic>
      <p:sp>
        <p:nvSpPr>
          <p:cNvPr id="8" name="Pfeil nach rechts 7"/>
          <p:cNvSpPr/>
          <p:nvPr/>
        </p:nvSpPr>
        <p:spPr bwMode="auto">
          <a:xfrm rot="1553618">
            <a:off x="2411040" y="1570096"/>
            <a:ext cx="1178727" cy="803678"/>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endParaRPr lang="de-AT" sz="1050" dirty="0">
              <a:solidFill>
                <a:schemeClr val="bg1"/>
              </a:solidFill>
              <a:latin typeface="+mj-lt"/>
            </a:endParaRPr>
          </a:p>
        </p:txBody>
      </p:sp>
    </p:spTree>
    <p:extLst>
      <p:ext uri="{BB962C8B-B14F-4D97-AF65-F5344CB8AC3E}">
        <p14:creationId xmlns:p14="http://schemas.microsoft.com/office/powerpoint/2010/main" val="22227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Expression Trees in C#</a:t>
            </a:r>
          </a:p>
        </p:txBody>
      </p:sp>
      <p:sp>
        <p:nvSpPr>
          <p:cNvPr id="2" name="Textplatzhalter 1"/>
          <p:cNvSpPr>
            <a:spLocks noGrp="1"/>
          </p:cNvSpPr>
          <p:nvPr>
            <p:ph type="body" sz="quarter" idx="23"/>
          </p:nvPr>
        </p:nvSpPr>
        <p:spPr/>
        <p:txBody>
          <a:bodyPr/>
          <a:lstStyle/>
          <a:p>
            <a:endParaRPr lang="en-US" dirty="0"/>
          </a:p>
        </p:txBody>
      </p:sp>
      <p:pic>
        <p:nvPicPr>
          <p:cNvPr id="11" name="Inhaltsplatzhalter 10" descr="Expression.png"/>
          <p:cNvPicPr>
            <a:picLocks noGrp="1" noChangeAspect="1"/>
          </p:cNvPicPr>
          <p:nvPr>
            <p:ph sz="half" idx="4294967295"/>
          </p:nvPr>
        </p:nvPicPr>
        <p:blipFill>
          <a:blip r:embed="rId2" cstate="print"/>
          <a:stretch>
            <a:fillRect/>
          </a:stretch>
        </p:blipFill>
        <p:spPr>
          <a:xfrm>
            <a:off x="820986" y="1203598"/>
            <a:ext cx="3143250" cy="3281363"/>
          </a:xfrm>
          <a:prstGeom prst="rect">
            <a:avLst/>
          </a:prstGeom>
        </p:spPr>
      </p:pic>
      <p:pic>
        <p:nvPicPr>
          <p:cNvPr id="13" name="Inhaltsplatzhalter 12" descr="Expression.png"/>
          <p:cNvPicPr>
            <a:picLocks noGrp="1" noChangeAspect="1"/>
          </p:cNvPicPr>
          <p:nvPr>
            <p:ph sz="half" idx="4294967295"/>
          </p:nvPr>
        </p:nvPicPr>
        <p:blipFill>
          <a:blip r:embed="rId3" cstate="print"/>
          <a:stretch>
            <a:fillRect/>
          </a:stretch>
        </p:blipFill>
        <p:spPr>
          <a:xfrm>
            <a:off x="4572000" y="1265889"/>
            <a:ext cx="3143250" cy="2238375"/>
          </a:xfrm>
          <a:prstGeom prst="rect">
            <a:avLst/>
          </a:prstGeom>
        </p:spPr>
      </p:pic>
      <p:sp>
        <p:nvSpPr>
          <p:cNvPr id="14" name="Rechteck 13"/>
          <p:cNvSpPr/>
          <p:nvPr/>
        </p:nvSpPr>
        <p:spPr bwMode="auto">
          <a:xfrm>
            <a:off x="1026359" y="1682351"/>
            <a:ext cx="2732504" cy="193968"/>
          </a:xfrm>
          <a:prstGeom prst="rect">
            <a:avLst/>
          </a:prstGeom>
          <a:noFill/>
          <a:ln w="19050" cap="flat" cmpd="sng" algn="ctr">
            <a:solidFill>
              <a:srgbClr val="C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dirty="0">
              <a:latin typeface="Arial" charset="0"/>
              <a:ea typeface="ＭＳ Ｐゴシック" pitchFamily="124" charset="-128"/>
            </a:endParaRPr>
          </a:p>
        </p:txBody>
      </p:sp>
      <p:sp>
        <p:nvSpPr>
          <p:cNvPr id="18" name="Abgerundete rechteckige Legende 17"/>
          <p:cNvSpPr/>
          <p:nvPr/>
        </p:nvSpPr>
        <p:spPr bwMode="auto">
          <a:xfrm>
            <a:off x="6732903" y="1058604"/>
            <a:ext cx="846536" cy="513065"/>
          </a:xfrm>
          <a:prstGeom prst="wedgeRoundRectCallout">
            <a:avLst>
              <a:gd name="adj1" fmla="val -78187"/>
              <a:gd name="adj2" fmla="val 52593"/>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350" dirty="0">
                <a:solidFill>
                  <a:schemeClr val="bg1"/>
                </a:solidFill>
                <a:latin typeface="+mj-lt"/>
                <a:ea typeface="ＭＳ Ｐゴシック" pitchFamily="124" charset="-128"/>
              </a:rPr>
              <a:t>2008</a:t>
            </a:r>
          </a:p>
        </p:txBody>
      </p:sp>
      <p:sp>
        <p:nvSpPr>
          <p:cNvPr id="19" name="Abgerundete rechteckige Legende 18"/>
          <p:cNvSpPr/>
          <p:nvPr/>
        </p:nvSpPr>
        <p:spPr bwMode="auto">
          <a:xfrm>
            <a:off x="3335595" y="1069394"/>
            <a:ext cx="846536" cy="513065"/>
          </a:xfrm>
          <a:prstGeom prst="wedgeRoundRectCallout">
            <a:avLst>
              <a:gd name="adj1" fmla="val -78187"/>
              <a:gd name="adj2" fmla="val 52593"/>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en-US" sz="1350" dirty="0">
                <a:solidFill>
                  <a:schemeClr val="bg1"/>
                </a:solidFill>
                <a:latin typeface="+mj-lt"/>
                <a:ea typeface="ＭＳ Ｐゴシック" pitchFamily="124" charset="-128"/>
              </a:rPr>
              <a:t>2012</a:t>
            </a:r>
          </a:p>
        </p:txBody>
      </p:sp>
    </p:spTree>
    <p:extLst>
      <p:ext uri="{BB962C8B-B14F-4D97-AF65-F5344CB8AC3E}">
        <p14:creationId xmlns:p14="http://schemas.microsoft.com/office/powerpoint/2010/main" val="106236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2.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3D43D4A-F5F8-47F6-A4EC-521F433C91BF}">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671</Words>
  <Application>Microsoft Office PowerPoint</Application>
  <PresentationFormat>On-screen Show (16:9)</PresentationFormat>
  <Paragraphs>197</Paragraphs>
  <Slides>28</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ＭＳ Ｐゴシック</vt:lpstr>
      <vt:lpstr>Arial</vt:lpstr>
      <vt:lpstr>Calibri</vt:lpstr>
      <vt:lpstr>Consolas</vt:lpstr>
      <vt:lpstr>Courier New</vt:lpstr>
      <vt:lpstr>Segoe UI</vt:lpstr>
      <vt:lpstr>Segoe UI Light</vt:lpstr>
      <vt:lpstr>Segoe UI Semilight</vt:lpstr>
      <vt:lpstr>Wingdings</vt:lpstr>
      <vt:lpstr>Wingdings 3</vt:lpstr>
      <vt:lpstr>Larissa-Design</vt:lpstr>
      <vt:lpstr>Roslyn</vt:lpstr>
      <vt:lpstr>Roslyn</vt:lpstr>
      <vt:lpstr>From Text to Tree</vt:lpstr>
      <vt:lpstr>Von Text zum Baum</vt:lpstr>
      <vt:lpstr>Examples</vt:lpstr>
      <vt:lpstr>Wo ist der Baum?</vt:lpstr>
      <vt:lpstr>Expression Trees in C#</vt:lpstr>
      <vt:lpstr>Expression Trees in C#</vt:lpstr>
      <vt:lpstr>Expression Trees in C#</vt:lpstr>
      <vt:lpstr>Roslyn</vt:lpstr>
      <vt:lpstr>Roslyn</vt:lpstr>
      <vt:lpstr>Roslyn</vt:lpstr>
      <vt:lpstr>Roslyn Syntax Tree</vt:lpstr>
      <vt:lpstr>Syntax Tree</vt:lpstr>
      <vt:lpstr>Syntax Nodes</vt:lpstr>
      <vt:lpstr>Syntax Nodes</vt:lpstr>
      <vt:lpstr>Syntax Tokens</vt:lpstr>
      <vt:lpstr>Syntax Trivia</vt:lpstr>
      <vt:lpstr>Spans</vt:lpstr>
      <vt:lpstr>Kinds</vt:lpstr>
      <vt:lpstr>Errors</vt:lpstr>
      <vt:lpstr>Errors</vt:lpstr>
      <vt:lpstr>Semantics</vt:lpstr>
      <vt:lpstr>Compilation, Semantic Model</vt:lpstr>
      <vt:lpstr>Symbols</vt:lpstr>
      <vt:lpstr>PowerPoint Presentation</vt:lpstr>
      <vt:lpstr>Advanced Topics</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dc:title>
  <dc:subject/>
  <dc:creator>Rainer Stropek</dc:creator>
  <cp:keywords/>
  <dc:description/>
  <cp:lastModifiedBy>Rainer Stropek</cp:lastModifiedBy>
  <cp:revision>633</cp:revision>
  <dcterms:created xsi:type="dcterms:W3CDTF">2008-12-21T08:14:37Z</dcterms:created>
  <dcterms:modified xsi:type="dcterms:W3CDTF">2016-07-24T07:09:03Z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