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7" r:id="rId2"/>
  </p:sldMasterIdLst>
  <p:notesMasterIdLst>
    <p:notesMasterId r:id="rId17"/>
  </p:notesMasterIdLst>
  <p:sldIdLst>
    <p:sldId id="377" r:id="rId3"/>
    <p:sldId id="514" r:id="rId4"/>
    <p:sldId id="2076136255" r:id="rId5"/>
    <p:sldId id="256" r:id="rId6"/>
    <p:sldId id="383" r:id="rId7"/>
    <p:sldId id="379" r:id="rId8"/>
    <p:sldId id="380" r:id="rId9"/>
    <p:sldId id="2076136256" r:id="rId10"/>
    <p:sldId id="382" r:id="rId11"/>
    <p:sldId id="387" r:id="rId12"/>
    <p:sldId id="2076136257" r:id="rId13"/>
    <p:sldId id="2076136254" r:id="rId14"/>
    <p:sldId id="265" r:id="rId15"/>
    <p:sldId id="362" r:id="rId16"/>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100" autoAdjust="0"/>
  </p:normalViewPr>
  <p:slideViewPr>
    <p:cSldViewPr snapToGrid="0">
      <p:cViewPr varScale="1">
        <p:scale>
          <a:sx n="97" d="100"/>
          <a:sy n="97" d="100"/>
        </p:scale>
        <p:origin x="78"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6EB93-1CA8-49A4-ACAC-8910D7DC503D}" type="datetimeFigureOut">
              <a:rPr lang="en-AT" smtClean="0"/>
              <a:t>06/07/2020</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F17C-94E3-4FD9-831D-8C5293AE49EB}" type="slidenum">
              <a:rPr lang="en-AT" smtClean="0"/>
              <a:t>‹#›</a:t>
            </a:fld>
            <a:endParaRPr lang="en-AT"/>
          </a:p>
        </p:txBody>
      </p:sp>
    </p:spTree>
    <p:extLst>
      <p:ext uri="{BB962C8B-B14F-4D97-AF65-F5344CB8AC3E}">
        <p14:creationId xmlns:p14="http://schemas.microsoft.com/office/powerpoint/2010/main" val="112498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Azure Infrastructure</a:t>
            </a:r>
          </a:p>
          <a:p>
            <a:pPr marL="171450" indent="-171450">
              <a:buFont typeface="Arial" panose="020B0604020202020204" pitchFamily="34" charset="0"/>
              <a:buChar char="•"/>
            </a:pPr>
            <a:endParaRPr lang="en-AT" dirty="0"/>
          </a:p>
        </p:txBody>
      </p:sp>
      <p:sp>
        <p:nvSpPr>
          <p:cNvPr id="4" name="Slide Number Placeholder 3"/>
          <p:cNvSpPr>
            <a:spLocks noGrp="1"/>
          </p:cNvSpPr>
          <p:nvPr>
            <p:ph type="sldNum" sz="quarter" idx="5"/>
          </p:nvPr>
        </p:nvSpPr>
        <p:spPr/>
        <p:txBody>
          <a:bodyPr/>
          <a:lstStyle/>
          <a:p>
            <a:fld id="{91ACF17C-94E3-4FD9-831D-8C5293AE49EB}" type="slidenum">
              <a:rPr lang="en-AT" smtClean="0"/>
              <a:t>11</a:t>
            </a:fld>
            <a:endParaRPr lang="en-AT"/>
          </a:p>
        </p:txBody>
      </p:sp>
    </p:spTree>
    <p:extLst>
      <p:ext uri="{BB962C8B-B14F-4D97-AF65-F5344CB8AC3E}">
        <p14:creationId xmlns:p14="http://schemas.microsoft.com/office/powerpoint/2010/main" val="2317516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25"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25" rtl="0" eaLnBrk="1" fontAlgn="auto" latinLnBrk="0" hangingPunct="1">
                <a:lnSpc>
                  <a:spcPct val="100000"/>
                </a:lnSpc>
                <a:spcBef>
                  <a:spcPts val="0"/>
                </a:spcBef>
                <a:spcAft>
                  <a:spcPts val="0"/>
                </a:spcAft>
                <a:buClrTx/>
                <a:buSzTx/>
                <a:buFontTx/>
                <a:buNone/>
                <a:tabLst/>
                <a:defRPr/>
              </a:pPr>
              <a:t>12</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0341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325"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3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25" rtl="0" eaLnBrk="1" fontAlgn="auto" latinLnBrk="0" hangingPunct="1">
                <a:lnSpc>
                  <a:spcPct val="100000"/>
                </a:lnSpc>
                <a:spcBef>
                  <a:spcPts val="0"/>
                </a:spcBef>
                <a:spcAft>
                  <a:spcPts val="0"/>
                </a:spcAft>
                <a:buClrTx/>
                <a:buSzTx/>
                <a:buFontTx/>
                <a:buNone/>
                <a:tabLst/>
                <a:defRPr/>
              </a:pPr>
              <a:t>13</a:t>
            </a:fld>
            <a:endParaRPr kumimoji="0" lang="en-US" sz="13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555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a:t>Add long title here</a:t>
            </a:r>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a:t>Image</a:t>
            </a:r>
          </a:p>
        </p:txBody>
      </p:sp>
      <p:sp>
        <p:nvSpPr>
          <p:cNvPr id="3" name="Rectangle 2"/>
          <p:cNvSpPr/>
          <p:nvPr userDrawn="1"/>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a:t>Your Name</a:t>
            </a:r>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company information here</a:t>
            </a:r>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a:t>Contact</a:t>
            </a:r>
          </a:p>
        </p:txBody>
      </p:sp>
      <p:sp>
        <p:nvSpPr>
          <p:cNvPr id="31" name="Rectangle 30"/>
          <p:cNvSpPr/>
          <p:nvPr userDrawn="1"/>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userDrawn="1"/>
        </p:nvPicPr>
        <p:blipFill rotWithShape="1">
          <a:blip r:embed="rId2" cstate="print"/>
          <a:srcRect r="83641"/>
          <a:stretch/>
        </p:blipFill>
        <p:spPr>
          <a:xfrm>
            <a:off x="7057095" y="4347777"/>
            <a:ext cx="859487" cy="859487"/>
          </a:xfrm>
          <a:prstGeom prst="rect">
            <a:avLst/>
          </a:prstGeom>
        </p:spPr>
      </p:pic>
      <p:sp>
        <p:nvSpPr>
          <p:cNvPr id="32" name="Textfeld 12"/>
          <p:cNvSpPr txBox="1"/>
          <p:nvPr userDrawn="1"/>
        </p:nvSpPr>
        <p:spPr>
          <a:xfrm>
            <a:off x="8016214" y="4833071"/>
            <a:ext cx="1538691" cy="338554"/>
          </a:xfrm>
          <a:prstGeom prst="rect">
            <a:avLst/>
          </a:prstGeom>
          <a:noFill/>
        </p:spPr>
        <p:txBody>
          <a:bodyPr wrap="none" rtlCol="0">
            <a:spAutoFit/>
          </a:bodyPr>
          <a:lstStyle/>
          <a:p>
            <a:r>
              <a:rPr lang="en-US" sz="1600" b="1" noProof="0" dirty="0">
                <a:solidFill>
                  <a:schemeClr val="accent1"/>
                </a:solidFill>
              </a:rPr>
              <a:t>Saves the day.</a:t>
            </a:r>
          </a:p>
        </p:txBody>
      </p:sp>
      <p:pic>
        <p:nvPicPr>
          <p:cNvPr id="33" name="Grafik 3" descr="timecockpit_horizontal_rgb.png"/>
          <p:cNvPicPr>
            <a:picLocks noChangeAspect="1"/>
          </p:cNvPicPr>
          <p:nvPr userDrawn="1"/>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311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llustration">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90752893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llustration (Empty)">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575265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Screen Image">
    <p:spTree>
      <p:nvGrpSpPr>
        <p:cNvPr id="1" name=""/>
        <p:cNvGrpSpPr/>
        <p:nvPr/>
      </p:nvGrpSpPr>
      <p:grpSpPr>
        <a:xfrm>
          <a:off x="0" y="0"/>
          <a:ext cx="0" cy="0"/>
          <a:chOff x="0" y="0"/>
          <a:chExt cx="0" cy="0"/>
        </a:xfrm>
      </p:grpSpPr>
      <p:sp>
        <p:nvSpPr>
          <p:cNvPr id="3" name="Rectangle 2"/>
          <p:cNvSpPr/>
          <p:nvPr userDrawn="1"/>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a:t>Add illustration or text here (prefer illustration)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149743601"/>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a:t>Add your code (you can use tabs)</a:t>
            </a:r>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8211641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3" name="Rectangle 2"/>
          <p:cNvSpPr/>
          <p:nvPr userDrawn="1"/>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a:t>Text</a:t>
            </a:r>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335361" y="5178709"/>
            <a:ext cx="2868093" cy="1323439"/>
          </a:xfrm>
          <a:prstGeom prst="rect">
            <a:avLst/>
          </a:prstGeom>
          <a:noFill/>
        </p:spPr>
        <p:txBody>
          <a:bodyPr wrap="none" rtlCol="0">
            <a:spAutoFit/>
          </a:bodyPr>
          <a:lstStyle/>
          <a:p>
            <a:r>
              <a:rPr lang="de-AT" sz="8000" kern="1200" dirty="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a:t>Add a subtitle if necessary</a:t>
            </a:r>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2358023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 cockpit (en)">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a:latin typeface="Segoe UI Semilight" panose="020B0402040204020203" pitchFamily="34" charset="0"/>
                <a:ea typeface="ＭＳ Ｐゴシック" charset="0"/>
                <a:cs typeface="Segoe UI Semilight" panose="020B0402040204020203" pitchFamily="34" charset="0"/>
              </a:rPr>
              <a:t>. After the trial period you can use                       for only 0,25€ per user and day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userDrawn="1"/>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userDrawn="1"/>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610560494"/>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 cockpit (de)">
    <p:spTree>
      <p:nvGrpSpPr>
        <p:cNvPr id="1" name=""/>
        <p:cNvGrpSpPr/>
        <p:nvPr/>
      </p:nvGrpSpPr>
      <p:grpSpPr>
        <a:xfrm>
          <a:off x="0" y="0"/>
          <a:ext cx="0" cy="0"/>
          <a:chOff x="0" y="0"/>
          <a:chExt cx="0" cy="0"/>
        </a:xfrm>
      </p:grpSpPr>
      <p:sp>
        <p:nvSpPr>
          <p:cNvPr id="3" name="TextBox 2"/>
          <p:cNvSpPr txBox="1"/>
          <p:nvPr userDrawn="1"/>
        </p:nvSpPr>
        <p:spPr>
          <a:xfrm>
            <a:off x="1525586" y="2112237"/>
            <a:ext cx="10331055" cy="4745764"/>
          </a:xfrm>
          <a:prstGeom prst="rect">
            <a:avLst/>
          </a:prstGeom>
          <a:noFill/>
        </p:spPr>
        <p:txBody>
          <a:bodyPr wrap="square" rtlCol="0">
            <a:noAutofit/>
          </a:bodyPr>
          <a:lstStyle/>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a:latin typeface="Segoe UI Semilight" panose="020B0402040204020203" pitchFamily="34" charset="0"/>
                <a:ea typeface="ＭＳ Ｐゴシック" charset="0"/>
                <a:cs typeface="Segoe UI Semilight" panose="020B0402040204020203" pitchFamily="34" charset="0"/>
              </a:rPr>
              <a:t>Knowledge</a:t>
            </a:r>
            <a:r>
              <a:rPr lang="de-AT" sz="2400" dirty="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a:latin typeface="Segoe UI Semilight" panose="020B0402040204020203" pitchFamily="34" charset="0"/>
                <a:ea typeface="ＭＳ Ｐゴシック" charset="0"/>
                <a:cs typeface="Segoe UI Semilight" panose="020B0402040204020203" pitchFamily="34" charset="0"/>
              </a:rPr>
              <a:t>Tracker</a:t>
            </a:r>
            <a:r>
              <a:rPr lang="de-AT" sz="2400" dirty="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0,25€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userDrawn="1"/>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userDrawn="1"/>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userDrawn="1"/>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userDrawn="1"/>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2592002519"/>
      </p:ext>
    </p:extLst>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5" y="1709740"/>
            <a:ext cx="10516036" cy="2852737"/>
          </a:xfrm>
        </p:spPr>
        <p:txBody>
          <a:bodyPr anchor="b"/>
          <a:lstStyle>
            <a:lvl1pPr algn="l">
              <a:defRPr sz="5999">
                <a:latin typeface="Segoe UI Semibold" panose="020B0702040204020203" pitchFamily="34" charset="0"/>
                <a:cs typeface="Segoe UI Semibold" panose="020B0702040204020203" pitchFamily="34" charset="0"/>
              </a:defRPr>
            </a:lvl1pPr>
          </a:lstStyle>
          <a:p>
            <a:r>
              <a:rPr lang="en-US"/>
              <a:t>Click to edit Master title style</a:t>
            </a:r>
            <a:endParaRPr lang="de-AT"/>
          </a:p>
        </p:txBody>
      </p:sp>
      <p:sp>
        <p:nvSpPr>
          <p:cNvPr id="3" name="Text Placeholder 2"/>
          <p:cNvSpPr>
            <a:spLocks noGrp="1"/>
          </p:cNvSpPr>
          <p:nvPr>
            <p:ph type="body" idx="1"/>
          </p:nvPr>
        </p:nvSpPr>
        <p:spPr>
          <a:xfrm>
            <a:off x="831635" y="4589464"/>
            <a:ext cx="10516036" cy="1500187"/>
          </a:xfrm>
        </p:spPr>
        <p:txBody>
          <a:bodyPr/>
          <a:lstStyle>
            <a:lvl1pPr marL="0" indent="0">
              <a:buNone/>
              <a:defRPr sz="2400">
                <a:latin typeface="Segoe UI Light" panose="020B0502040204020203" pitchFamily="34" charset="0"/>
                <a:cs typeface="Segoe UI Light" panose="020B0502040204020203" pitchFamily="34" charset="0"/>
              </a:defRPr>
            </a:lvl1pPr>
            <a:lvl2pPr marL="457067" indent="0">
              <a:buNone/>
              <a:defRPr sz="2000"/>
            </a:lvl2pPr>
            <a:lvl3pPr marL="914133" indent="0">
              <a:buNone/>
              <a:defRPr sz="1800"/>
            </a:lvl3pPr>
            <a:lvl4pPr marL="1371200" indent="0">
              <a:buNone/>
              <a:defRPr sz="1600"/>
            </a:lvl4pPr>
            <a:lvl5pPr marL="1828266" indent="0">
              <a:buNone/>
              <a:defRPr sz="1600"/>
            </a:lvl5pPr>
            <a:lvl6pPr marL="2285334" indent="0">
              <a:buNone/>
              <a:defRPr sz="1600"/>
            </a:lvl6pPr>
            <a:lvl7pPr marL="2742399" indent="0">
              <a:buNone/>
              <a:defRPr sz="1600"/>
            </a:lvl7pPr>
            <a:lvl8pPr marL="3199467" indent="0">
              <a:buNone/>
              <a:defRPr sz="1600"/>
            </a:lvl8pPr>
            <a:lvl9pPr marL="3656533" indent="0">
              <a:buNone/>
              <a:defRPr sz="1600"/>
            </a:lvl9pPr>
          </a:lstStyle>
          <a:p>
            <a:pPr lvl="0"/>
            <a:r>
              <a:rPr lang="en-US"/>
              <a:t>Edit Master text styles</a:t>
            </a:r>
          </a:p>
        </p:txBody>
      </p:sp>
    </p:spTree>
    <p:extLst>
      <p:ext uri="{BB962C8B-B14F-4D97-AF65-F5344CB8AC3E}">
        <p14:creationId xmlns:p14="http://schemas.microsoft.com/office/powerpoint/2010/main" val="942380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163" y="381000"/>
            <a:ext cx="10363676" cy="671736"/>
          </a:xfrm>
        </p:spPr>
        <p:txBody>
          <a:bodyPr/>
          <a:lstStyle>
            <a:lvl1pPr algn="l">
              <a:defRPr>
                <a:latin typeface="Segoe UI Semibold" panose="020B0702040204020203" pitchFamily="34" charset="0"/>
                <a:cs typeface="Segoe UI Semibold" panose="020B0702040204020203" pitchFamily="34" charset="0"/>
              </a:defRPr>
            </a:lvl1pPr>
          </a:lstStyle>
          <a:p>
            <a:r>
              <a:rPr lang="en-US" dirty="0"/>
              <a:t>Click to edit Master title style</a:t>
            </a:r>
            <a:endParaRPr lang="de-AT" dirty="0"/>
          </a:p>
        </p:txBody>
      </p:sp>
      <p:sp>
        <p:nvSpPr>
          <p:cNvPr id="3" name="Content Placeholder 2"/>
          <p:cNvSpPr>
            <a:spLocks noGrp="1"/>
          </p:cNvSpPr>
          <p:nvPr>
            <p:ph idx="1"/>
          </p:nvPr>
        </p:nvSpPr>
        <p:spPr>
          <a:xfrm>
            <a:off x="914163" y="1196752"/>
            <a:ext cx="10363676" cy="4680520"/>
          </a:xfrm>
        </p:spPr>
        <p:txBody>
          <a:bodyPr/>
          <a:lstStyle>
            <a:lvl1pPr marL="0" indent="0">
              <a:spcBef>
                <a:spcPts val="1800"/>
              </a:spcBef>
              <a:buNone/>
              <a:defRPr>
                <a:latin typeface="Segoe UI Light" panose="020B0502040204020203" pitchFamily="34" charset="0"/>
                <a:cs typeface="Segoe UI Light" panose="020B0502040204020203" pitchFamily="34" charset="0"/>
              </a:defRPr>
            </a:lvl1pPr>
            <a:lvl2pPr marL="177748" indent="0">
              <a:spcBef>
                <a:spcPts val="0"/>
              </a:spcBef>
              <a:buNone/>
              <a:defRPr sz="2400">
                <a:latin typeface="Segoe UI Light" panose="020B0502040204020203" pitchFamily="34" charset="0"/>
                <a:cs typeface="Segoe UI Light" panose="020B0502040204020203" pitchFamily="34" charset="0"/>
              </a:defRPr>
            </a:lvl2pPr>
            <a:lvl3pPr marL="360258" indent="0">
              <a:buNone/>
              <a:defRPr sz="2000">
                <a:latin typeface="Segoe UI Light" panose="020B0502040204020203" pitchFamily="34" charset="0"/>
                <a:cs typeface="Segoe UI Light" panose="020B0502040204020203" pitchFamily="34" charset="0"/>
              </a:defRPr>
            </a:lvl3pPr>
            <a:lvl4pPr marL="538007" indent="0">
              <a:buNone/>
              <a:defRPr sz="1800">
                <a:latin typeface="Segoe UI Light" panose="020B0502040204020203" pitchFamily="34" charset="0"/>
                <a:cs typeface="Segoe UI Light" panose="020B0502040204020203" pitchFamily="34" charset="0"/>
              </a:defRPr>
            </a:lvl4pPr>
            <a:lvl5pPr marL="718929" indent="0">
              <a:buNone/>
              <a:defRPr sz="1800">
                <a:latin typeface="Segoe UI Light" panose="020B0502040204020203" pitchFamily="34" charset="0"/>
                <a:cs typeface="Segoe UI Light" panose="020B05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AT" dirty="0"/>
          </a:p>
        </p:txBody>
      </p:sp>
      <p:sp>
        <p:nvSpPr>
          <p:cNvPr id="5" name="Text Placeholder 4"/>
          <p:cNvSpPr>
            <a:spLocks noGrp="1"/>
          </p:cNvSpPr>
          <p:nvPr>
            <p:ph type="body" sz="quarter" idx="10"/>
          </p:nvPr>
        </p:nvSpPr>
        <p:spPr>
          <a:xfrm>
            <a:off x="914161" y="5877272"/>
            <a:ext cx="10365064"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9261168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07190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sp>
        <p:nvSpPr>
          <p:cNvPr id="3" name="Rectangle 2"/>
          <p:cNvSpPr/>
          <p:nvPr userDrawn="1"/>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a:t>Short Title</a:t>
            </a:r>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a:t>Subtitle</a:t>
            </a:r>
          </a:p>
        </p:txBody>
      </p:sp>
    </p:spTree>
    <p:extLst>
      <p:ext uri="{BB962C8B-B14F-4D97-AF65-F5344CB8AC3E}">
        <p14:creationId xmlns:p14="http://schemas.microsoft.com/office/powerpoint/2010/main" val="354243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ode">
    <p:spTree>
      <p:nvGrpSpPr>
        <p:cNvPr id="1" name=""/>
        <p:cNvGrpSpPr/>
        <p:nvPr/>
      </p:nvGrpSpPr>
      <p:grpSpPr>
        <a:xfrm>
          <a:off x="0" y="0"/>
          <a:ext cx="0" cy="0"/>
          <a:chOff x="0" y="0"/>
          <a:chExt cx="0" cy="0"/>
        </a:xfrm>
      </p:grpSpPr>
      <p:sp>
        <p:nvSpPr>
          <p:cNvPr id="2" name="Title 1"/>
          <p:cNvSpPr>
            <a:spLocks noGrp="1"/>
          </p:cNvSpPr>
          <p:nvPr>
            <p:ph type="title"/>
          </p:nvPr>
        </p:nvSpPr>
        <p:spPr>
          <a:xfrm>
            <a:off x="914163" y="381000"/>
            <a:ext cx="10363676" cy="671736"/>
          </a:xfrm>
        </p:spPr>
        <p:txBody>
          <a:bodyPr/>
          <a:lstStyle>
            <a:lvl1pPr algn="l">
              <a:defRPr>
                <a:latin typeface="Segoe UI Semibold" panose="020B0702040204020203" pitchFamily="34" charset="0"/>
                <a:cs typeface="Segoe UI Semibold" panose="020B0702040204020203" pitchFamily="34" charset="0"/>
              </a:defRPr>
            </a:lvl1pPr>
          </a:lstStyle>
          <a:p>
            <a:r>
              <a:rPr lang="en-US" dirty="0"/>
              <a:t>Click to edit Master title style</a:t>
            </a:r>
            <a:endParaRPr lang="de-AT" dirty="0"/>
          </a:p>
        </p:txBody>
      </p:sp>
      <p:sp>
        <p:nvSpPr>
          <p:cNvPr id="3" name="Content Placeholder 2"/>
          <p:cNvSpPr>
            <a:spLocks noGrp="1"/>
          </p:cNvSpPr>
          <p:nvPr>
            <p:ph idx="1"/>
          </p:nvPr>
        </p:nvSpPr>
        <p:spPr>
          <a:xfrm>
            <a:off x="914163" y="1124744"/>
            <a:ext cx="10363676" cy="4752528"/>
          </a:xfrm>
        </p:spPr>
        <p:txBody>
          <a:bodyPr/>
          <a:lstStyle>
            <a:lvl1pPr marL="0" indent="0">
              <a:spcBef>
                <a:spcPts val="0"/>
              </a:spcBef>
              <a:buNone/>
              <a:tabLst>
                <a:tab pos="358670" algn="l"/>
                <a:tab pos="717341" algn="l"/>
                <a:tab pos="1074425" algn="l"/>
                <a:tab pos="1433095" algn="l"/>
                <a:tab pos="1791766" algn="l"/>
                <a:tab pos="2150436" algn="l"/>
                <a:tab pos="2512280" algn="l"/>
                <a:tab pos="2870951" algn="l"/>
                <a:tab pos="3229621" algn="l"/>
                <a:tab pos="3588292" algn="l"/>
                <a:tab pos="3945373" algn="l"/>
                <a:tab pos="4304044" algn="l"/>
              </a:tabLst>
              <a:defRPr sz="1600">
                <a:latin typeface="Lucida Console" panose="020B0609040504020204" pitchFamily="49" charset="0"/>
                <a:cs typeface="Segoe UI Light" panose="020B0502040204020203" pitchFamily="34" charset="0"/>
              </a:defRPr>
            </a:lvl1pPr>
            <a:lvl2pPr marL="177748" indent="0">
              <a:spcBef>
                <a:spcPts val="0"/>
              </a:spcBef>
              <a:buNone/>
              <a:defRPr sz="1800">
                <a:latin typeface="Lucida Console" panose="020B0609040504020204" pitchFamily="49" charset="0"/>
                <a:cs typeface="Segoe UI Light" panose="020B0502040204020203" pitchFamily="34" charset="0"/>
              </a:defRPr>
            </a:lvl2pPr>
            <a:lvl3pPr marL="360258" indent="0">
              <a:buNone/>
              <a:defRPr sz="1600">
                <a:latin typeface="Lucida Console" panose="020B0609040504020204" pitchFamily="49" charset="0"/>
                <a:cs typeface="Segoe UI Light" panose="020B0502040204020203" pitchFamily="34" charset="0"/>
              </a:defRPr>
            </a:lvl3pPr>
            <a:lvl4pPr marL="538007" indent="0">
              <a:buNone/>
              <a:defRPr sz="1400">
                <a:latin typeface="Lucida Console" panose="020B0609040504020204" pitchFamily="49" charset="0"/>
                <a:cs typeface="Segoe UI Light" panose="020B0502040204020203" pitchFamily="34" charset="0"/>
              </a:defRPr>
            </a:lvl4pPr>
            <a:lvl5pPr marL="718929" indent="0">
              <a:buNone/>
              <a:defRPr sz="1400">
                <a:latin typeface="Lucida Console" panose="020B0609040504020204" pitchFamily="49" charset="0"/>
                <a:cs typeface="Segoe UI Light" panose="020B0502040204020203" pitchFamily="34" charset="0"/>
              </a:defRPr>
            </a:lvl5pPr>
          </a:lstStyle>
          <a:p>
            <a:pPr lvl="0"/>
            <a:r>
              <a:rPr lang="en-US" dirty="0"/>
              <a:t>Edit Master text styles</a:t>
            </a:r>
          </a:p>
        </p:txBody>
      </p:sp>
      <p:sp>
        <p:nvSpPr>
          <p:cNvPr id="4" name="Text Placeholder 4"/>
          <p:cNvSpPr>
            <a:spLocks noGrp="1"/>
          </p:cNvSpPr>
          <p:nvPr>
            <p:ph type="body" sz="quarter" idx="10"/>
          </p:nvPr>
        </p:nvSpPr>
        <p:spPr>
          <a:xfrm>
            <a:off x="914161" y="5877272"/>
            <a:ext cx="10365064"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9879984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411297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347436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9175185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818698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42515-E7EA-4A7D-A94C-CAE838DA8D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3206C-3700-46E5-9F9E-9B854E15F199}"/>
              </a:ext>
            </a:extLst>
          </p:cNvPr>
          <p:cNvSpPr>
            <a:spLocks noGrp="1"/>
          </p:cNvSpPr>
          <p:nvPr>
            <p:ph type="dt" sz="half" idx="10"/>
          </p:nvPr>
        </p:nvSpPr>
        <p:spPr/>
        <p:txBody>
          <a:bodyPr/>
          <a:lstStyle/>
          <a:p>
            <a:fld id="{AFAAA849-1D6E-40B2-B057-39C83678EF33}" type="datetimeFigureOut">
              <a:rPr lang="en-US" smtClean="0"/>
              <a:t>7/6/2020</a:t>
            </a:fld>
            <a:endParaRPr lang="en-US"/>
          </a:p>
        </p:txBody>
      </p:sp>
      <p:sp>
        <p:nvSpPr>
          <p:cNvPr id="4" name="Footer Placeholder 3">
            <a:extLst>
              <a:ext uri="{FF2B5EF4-FFF2-40B4-BE49-F238E27FC236}">
                <a16:creationId xmlns:a16="http://schemas.microsoft.com/office/drawing/2014/main" id="{A2D6C769-8578-475A-838C-99F82C5BCE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55674C-D319-4323-9A8C-BADDE914BDF1}"/>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3577217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1D6D-0F12-4CD2-8FD3-A49D481D9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3694A2-CD74-481C-9653-8AF1DC493C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F63CD-BA47-4893-98F9-B0B5BCC19CFE}"/>
              </a:ext>
            </a:extLst>
          </p:cNvPr>
          <p:cNvSpPr>
            <a:spLocks noGrp="1"/>
          </p:cNvSpPr>
          <p:nvPr>
            <p:ph type="dt" sz="half" idx="10"/>
          </p:nvPr>
        </p:nvSpPr>
        <p:spPr/>
        <p:txBody>
          <a:bodyPr/>
          <a:lstStyle/>
          <a:p>
            <a:fld id="{AFAAA849-1D6E-40B2-B057-39C83678EF33}" type="datetimeFigureOut">
              <a:rPr lang="en-US" smtClean="0"/>
              <a:t>7/6/2020</a:t>
            </a:fld>
            <a:endParaRPr lang="en-US"/>
          </a:p>
        </p:txBody>
      </p:sp>
      <p:sp>
        <p:nvSpPr>
          <p:cNvPr id="5" name="Footer Placeholder 4">
            <a:extLst>
              <a:ext uri="{FF2B5EF4-FFF2-40B4-BE49-F238E27FC236}">
                <a16:creationId xmlns:a16="http://schemas.microsoft.com/office/drawing/2014/main" id="{59A49D36-BECE-4BEA-B68E-E0A53DF4A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1AA3E-992B-41D0-B212-DB41E4AFCF84}"/>
              </a:ext>
            </a:extLst>
          </p:cNvPr>
          <p:cNvSpPr>
            <a:spLocks noGrp="1"/>
          </p:cNvSpPr>
          <p:nvPr>
            <p:ph type="sldNum" sz="quarter" idx="12"/>
          </p:nvPr>
        </p:nvSpPr>
        <p:spPr/>
        <p:txBody>
          <a:bodyPr/>
          <a:lstStyle/>
          <a:p>
            <a:fld id="{4E496B1D-8E75-41C7-93E2-071D5C87766A}" type="slidenum">
              <a:rPr lang="en-US" smtClean="0"/>
              <a:t>‹#›</a:t>
            </a:fld>
            <a:endParaRPr lang="en-US"/>
          </a:p>
        </p:txBody>
      </p:sp>
    </p:spTree>
    <p:extLst>
      <p:ext uri="{BB962C8B-B14F-4D97-AF65-F5344CB8AC3E}">
        <p14:creationId xmlns:p14="http://schemas.microsoft.com/office/powerpoint/2010/main" val="3834131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72798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388613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126131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604797"/>
            <a:ext cx="10945217"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4"/>
          <p:cNvSpPr>
            <a:spLocks noGrp="1"/>
          </p:cNvSpPr>
          <p:nvPr>
            <p:ph type="body" sz="quarter" idx="23"/>
          </p:nvPr>
        </p:nvSpPr>
        <p:spPr>
          <a:xfrm>
            <a:off x="911425" y="6371762"/>
            <a:ext cx="10945217"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05615915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558876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358388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1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3138606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2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454180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3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2649478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4_Demo">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2796" t="38856"/>
          <a:stretch/>
        </p:blipFill>
        <p:spPr>
          <a:xfrm>
            <a:off x="914161" y="1196752"/>
            <a:ext cx="3753603" cy="4746848"/>
          </a:xfrm>
          <a:prstGeom prst="rect">
            <a:avLst/>
          </a:prstGeom>
        </p:spPr>
      </p:pic>
      <p:sp>
        <p:nvSpPr>
          <p:cNvPr id="2" name="Title 1"/>
          <p:cNvSpPr>
            <a:spLocks noGrp="1"/>
          </p:cNvSpPr>
          <p:nvPr>
            <p:ph type="title"/>
          </p:nvPr>
        </p:nvSpPr>
        <p:spPr>
          <a:xfrm>
            <a:off x="914163" y="381000"/>
            <a:ext cx="10363676" cy="743744"/>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a:defRPr lang="de-AT">
                <a:latin typeface="Segoe UI Semibold" panose="020B0702040204020203" pitchFamily="34" charset="0"/>
                <a:cs typeface="Segoe UI Semibold" panose="020B0702040204020203" pitchFamily="34" charset="0"/>
              </a:defRPr>
            </a:lvl1pPr>
          </a:lstStyle>
          <a:p>
            <a:pPr lvl="0" algn="l"/>
            <a:r>
              <a:rPr lang="en-US"/>
              <a:t>Click to edit Master title style</a:t>
            </a:r>
            <a:endParaRPr lang="de-AT"/>
          </a:p>
        </p:txBody>
      </p:sp>
      <p:sp>
        <p:nvSpPr>
          <p:cNvPr id="4" name="Content Placeholder 3"/>
          <p:cNvSpPr>
            <a:spLocks noGrp="1"/>
          </p:cNvSpPr>
          <p:nvPr>
            <p:ph sz="half" idx="2"/>
          </p:nvPr>
        </p:nvSpPr>
        <p:spPr>
          <a:xfrm>
            <a:off x="4872183" y="1196752"/>
            <a:ext cx="6405656" cy="4680520"/>
          </a:xfr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dirty="0">
                <a:latin typeface="Segoe UI Light" panose="020B0502040204020203" pitchFamily="34" charset="0"/>
                <a:cs typeface="Segoe UI Light" panose="020B0502040204020203" pitchFamily="34" charset="0"/>
              </a:defRPr>
            </a:lvl1pPr>
            <a:lvl2pPr>
              <a:defRPr lang="en-US" sz="2400" dirty="0">
                <a:latin typeface="Segoe UI Light" panose="020B0502040204020203" pitchFamily="34" charset="0"/>
                <a:cs typeface="Segoe UI Light" panose="020B0502040204020203" pitchFamily="34" charset="0"/>
              </a:defRPr>
            </a:lvl2pPr>
            <a:lvl3pPr>
              <a:defRPr lang="en-US" sz="2000" dirty="0">
                <a:latin typeface="Segoe UI Light" panose="020B0502040204020203" pitchFamily="34" charset="0"/>
                <a:cs typeface="Segoe UI Light" panose="020B0502040204020203" pitchFamily="34" charset="0"/>
              </a:defRPr>
            </a:lvl3pPr>
            <a:lvl4pPr>
              <a:defRPr lang="en-US" sz="1800" dirty="0">
                <a:latin typeface="Segoe UI Light" panose="020B0502040204020203" pitchFamily="34" charset="0"/>
                <a:cs typeface="Segoe UI Light" panose="020B0502040204020203" pitchFamily="34" charset="0"/>
              </a:defRPr>
            </a:lvl4pPr>
            <a:lvl5pPr>
              <a:defRPr lang="de-AT" sz="1800" dirty="0">
                <a:latin typeface="Segoe UI Light" panose="020B0502040204020203" pitchFamily="34" charset="0"/>
                <a:cs typeface="Segoe UI Light" panose="020B0502040204020203" pitchFamily="34" charset="0"/>
              </a:defRPr>
            </a:lvl5pPr>
          </a:lstStyle>
          <a:p>
            <a:pPr marL="0" lvl="0" indent="0">
              <a:spcBef>
                <a:spcPts val="1800"/>
              </a:spcBef>
              <a:buNone/>
            </a:pPr>
            <a:r>
              <a:rPr lang="en-US" dirty="0"/>
              <a:t>Edit Master text styles</a:t>
            </a:r>
          </a:p>
          <a:p>
            <a:pPr marL="177748" lvl="1" indent="0">
              <a:spcBef>
                <a:spcPts val="0"/>
              </a:spcBef>
              <a:buNone/>
            </a:pPr>
            <a:r>
              <a:rPr lang="en-US" dirty="0"/>
              <a:t>Second level</a:t>
            </a:r>
          </a:p>
          <a:p>
            <a:pPr marL="360258" lvl="2" indent="0">
              <a:buNone/>
            </a:pPr>
            <a:r>
              <a:rPr lang="en-US" dirty="0"/>
              <a:t>Third level</a:t>
            </a:r>
          </a:p>
          <a:p>
            <a:pPr marL="538007" lvl="3" indent="0">
              <a:buNone/>
            </a:pPr>
            <a:r>
              <a:rPr lang="en-US" dirty="0"/>
              <a:t>Fourth level</a:t>
            </a:r>
          </a:p>
          <a:p>
            <a:pPr marL="718929" lvl="4" indent="0">
              <a:buNone/>
            </a:pPr>
            <a:r>
              <a:rPr lang="en-US" dirty="0"/>
              <a:t>Fifth level</a:t>
            </a:r>
            <a:endParaRPr lang="de-AT" dirty="0"/>
          </a:p>
        </p:txBody>
      </p:sp>
      <p:sp>
        <p:nvSpPr>
          <p:cNvPr id="5" name="Rectangle 4"/>
          <p:cNvSpPr/>
          <p:nvPr userDrawn="1"/>
        </p:nvSpPr>
        <p:spPr bwMode="auto">
          <a:xfrm>
            <a:off x="914163" y="1196752"/>
            <a:ext cx="3742052" cy="4746848"/>
          </a:xfrm>
          <a:prstGeom prst="rect">
            <a:avLst/>
          </a:prstGeom>
          <a:noFill/>
          <a:ln w="9525" cap="flat" cmpd="sng" algn="ctr">
            <a:noFill/>
            <a:prstDash val="solid"/>
            <a:round/>
            <a:headEnd type="none" w="med" len="med"/>
            <a:tailEnd type="none" w="med" len="med"/>
          </a:ln>
          <a:effectLst/>
        </p:spPr>
        <p:txBody>
          <a:bodyPr vert="horz" wrap="square" lIns="91416" tIns="45708" rIns="91416" bIns="45708" numCol="1" rtlCol="0" anchor="t" anchorCtr="0" compatLnSpc="1">
            <a:prstTxWarp prst="textNoShape">
              <a:avLst/>
            </a:prstTxWarp>
          </a:bodyPr>
          <a:lstStyle/>
          <a:p>
            <a:pPr marL="0" marR="0" indent="0" algn="l" defTabSz="914133" rtl="0" eaLnBrk="0" fontAlgn="base" latinLnBrk="0" hangingPunct="0">
              <a:lnSpc>
                <a:spcPct val="100000"/>
              </a:lnSpc>
              <a:spcBef>
                <a:spcPct val="0"/>
              </a:spcBef>
              <a:spcAft>
                <a:spcPct val="0"/>
              </a:spcAft>
              <a:buClrTx/>
              <a:buSzTx/>
              <a:buFontTx/>
              <a:buNone/>
              <a:tabLst/>
            </a:pPr>
            <a:r>
              <a:rPr kumimoji="0" lang="de-AT" sz="4799" b="0" i="0" u="none" strike="noStrike" cap="none" normalizeH="0" baseline="0" dirty="0">
                <a:ln>
                  <a:noFill/>
                </a:ln>
                <a:solidFill>
                  <a:schemeClr val="bg1"/>
                </a:solidFill>
                <a:effectLst/>
                <a:latin typeface="Segoe UI Semibold" panose="020B0702040204020203" pitchFamily="34" charset="0"/>
                <a:ea typeface="ＭＳ Ｐゴシック" panose="020B0600070205080204" pitchFamily="34" charset="-128"/>
                <a:cs typeface="Segoe UI Semibold" panose="020B0702040204020203" pitchFamily="34" charset="0"/>
              </a:rPr>
              <a:t>Demo</a:t>
            </a:r>
          </a:p>
        </p:txBody>
      </p:sp>
      <p:sp>
        <p:nvSpPr>
          <p:cNvPr id="7" name="Text Placeholder 4"/>
          <p:cNvSpPr>
            <a:spLocks noGrp="1"/>
          </p:cNvSpPr>
          <p:nvPr>
            <p:ph type="body" sz="quarter" idx="10"/>
          </p:nvPr>
        </p:nvSpPr>
        <p:spPr>
          <a:xfrm>
            <a:off x="4872184" y="5877272"/>
            <a:ext cx="6407041" cy="210344"/>
          </a:xfrm>
        </p:spPr>
        <p:txBody>
          <a:bodyPr/>
          <a:lstStyle>
            <a:lvl1pPr marL="0" indent="0">
              <a:buNone/>
              <a:defRPr sz="1000">
                <a:latin typeface="Segoe UI Light" panose="020B0502040204020203" pitchFamily="34" charset="0"/>
                <a:cs typeface="Segoe UI Light" panose="020B0502040204020203" pitchFamily="34" charset="0"/>
              </a:defRPr>
            </a:lvl1pPr>
            <a:lvl2pPr marL="457067" indent="0">
              <a:buNone/>
              <a:defRPr sz="1000">
                <a:latin typeface="Segoe UI Light" panose="020B0502040204020203" pitchFamily="34" charset="0"/>
                <a:cs typeface="Segoe UI Light" panose="020B0502040204020203" pitchFamily="34" charset="0"/>
              </a:defRPr>
            </a:lvl2pPr>
            <a:lvl3pPr marL="914133" indent="0">
              <a:buNone/>
              <a:defRPr sz="1000">
                <a:latin typeface="Segoe UI Light" panose="020B0502040204020203" pitchFamily="34" charset="0"/>
                <a:cs typeface="Segoe UI Light" panose="020B0502040204020203" pitchFamily="34" charset="0"/>
              </a:defRPr>
            </a:lvl3pPr>
            <a:lvl4pPr marL="1371200" indent="0">
              <a:buNone/>
              <a:defRPr sz="1000">
                <a:latin typeface="Segoe UI Light" panose="020B0502040204020203" pitchFamily="34" charset="0"/>
                <a:cs typeface="Segoe UI Light" panose="020B0502040204020203" pitchFamily="34" charset="0"/>
              </a:defRPr>
            </a:lvl4pPr>
            <a:lvl5pPr marL="1828266" indent="0">
              <a:buNone/>
              <a:defRPr sz="1000">
                <a:latin typeface="Segoe UI Light" panose="020B0502040204020203" pitchFamily="34" charset="0"/>
                <a:cs typeface="Segoe UI Light" panose="020B0502040204020203" pitchFamily="34" charset="0"/>
              </a:defRPr>
            </a:lvl5pPr>
          </a:lstStyle>
          <a:p>
            <a:pPr lvl="0"/>
            <a:r>
              <a:rPr lang="en-US" dirty="0"/>
              <a:t>Edit Master text styles</a:t>
            </a:r>
            <a:endParaRPr lang="de-AT" dirty="0"/>
          </a:p>
        </p:txBody>
      </p:sp>
    </p:spTree>
    <p:extLst>
      <p:ext uri="{BB962C8B-B14F-4D97-AF65-F5344CB8AC3E}">
        <p14:creationId xmlns:p14="http://schemas.microsoft.com/office/powerpoint/2010/main" val="18927108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7"/>
            <a:ext cx="11525251"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71125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1944-2A45-4B7B-A477-BA45CE9438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24BA0533-CD44-4DDE-B317-752BCF8BE7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6A91C2DC-9D13-45B8-9C91-FAFEF08191E5}"/>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5" name="Footer Placeholder 4">
            <a:extLst>
              <a:ext uri="{FF2B5EF4-FFF2-40B4-BE49-F238E27FC236}">
                <a16:creationId xmlns:a16="http://schemas.microsoft.com/office/drawing/2014/main" id="{0F1C4E39-1AE7-4646-A587-3B7171AB204C}"/>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78EDAC0-D24A-4D78-B8DB-BEB7297BA7CC}"/>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18294069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ED97-7892-4A6A-B40C-3C1372B4C7E2}"/>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DBC458E-501A-4932-AB79-4DA6B0DF9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896C5CD-5CA2-45D3-A7E5-5F0C41CFA2A3}"/>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5" name="Footer Placeholder 4">
            <a:extLst>
              <a:ext uri="{FF2B5EF4-FFF2-40B4-BE49-F238E27FC236}">
                <a16:creationId xmlns:a16="http://schemas.microsoft.com/office/drawing/2014/main" id="{C4225868-F3A4-41EE-9FA8-A3278F9C85E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EA4AED9-7AD0-4BE2-9F3D-EEA95145D890}"/>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16884636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0846-2E23-4F5E-862C-F0E79D9B5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33B0B54E-F735-415F-BCB5-9F3633B03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02A00C-93C8-4143-B536-17F9E9D1A4A9}"/>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5" name="Footer Placeholder 4">
            <a:extLst>
              <a:ext uri="{FF2B5EF4-FFF2-40B4-BE49-F238E27FC236}">
                <a16:creationId xmlns:a16="http://schemas.microsoft.com/office/drawing/2014/main" id="{67545FA0-8B3E-46EB-B062-ECB3B4CEAC6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F1443D8E-1315-4C71-9D6E-C3916E4050AB}"/>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204731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604797"/>
            <a:ext cx="5280587"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Content Placeholder 7"/>
          <p:cNvSpPr>
            <a:spLocks noGrp="1"/>
          </p:cNvSpPr>
          <p:nvPr>
            <p:ph sz="quarter" idx="13"/>
          </p:nvPr>
        </p:nvSpPr>
        <p:spPr>
          <a:xfrm>
            <a:off x="6384033" y="1604797"/>
            <a:ext cx="5472609" cy="5253203"/>
          </a:xfrm>
          <a:prstGeom prst="rect">
            <a:avLst/>
          </a:prstGeom>
        </p:spPr>
        <p:txBody>
          <a:bodyPr lIns="0" tIns="0" rIns="0" bIns="0"/>
          <a:lstStyle>
            <a:lvl1pPr marL="920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5" name="Text Placeholder 4"/>
          <p:cNvSpPr>
            <a:spLocks noGrp="1"/>
          </p:cNvSpPr>
          <p:nvPr>
            <p:ph type="body" sz="quarter" idx="23"/>
          </p:nvPr>
        </p:nvSpPr>
        <p:spPr>
          <a:xfrm>
            <a:off x="911425" y="6371762"/>
            <a:ext cx="528058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6" name="Text Placeholder 4"/>
          <p:cNvSpPr>
            <a:spLocks noGrp="1"/>
          </p:cNvSpPr>
          <p:nvPr>
            <p:ph type="body" sz="quarter" idx="24"/>
          </p:nvPr>
        </p:nvSpPr>
        <p:spPr>
          <a:xfrm>
            <a:off x="6384033" y="6371762"/>
            <a:ext cx="54726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3311541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E89B-20B1-440A-AA3A-A5E11E455182}"/>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AD44437A-F66C-4875-A74F-3C75CFC2F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F75757C9-5F48-46C8-ADC6-8F8A79A342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9F218420-C84D-4415-9356-52F5EB88B14E}"/>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6" name="Footer Placeholder 5">
            <a:extLst>
              <a:ext uri="{FF2B5EF4-FFF2-40B4-BE49-F238E27FC236}">
                <a16:creationId xmlns:a16="http://schemas.microsoft.com/office/drawing/2014/main" id="{E92AA0E1-3220-43BD-954D-20604B18FD2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DA821A3-FCB3-4C1E-9E49-EA91D85195EC}"/>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40065791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5EF6-0BBA-44B4-A4C5-B3C895ED28E5}"/>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0478683B-A28C-4845-822F-04E0CD832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3C1FE-FE3B-40D0-85AC-B03F04658E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95E390F9-3027-49EE-A483-89DC3E7E9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44934-6812-4DFC-BF6F-714BC4CBF8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DDC2A01-49FB-4D07-B01B-529F0DBDE61A}"/>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8" name="Footer Placeholder 7">
            <a:extLst>
              <a:ext uri="{FF2B5EF4-FFF2-40B4-BE49-F238E27FC236}">
                <a16:creationId xmlns:a16="http://schemas.microsoft.com/office/drawing/2014/main" id="{8B524A5D-C587-4CB5-ADFC-33A91CEF0CCA}"/>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5D0F4136-265F-4E73-84C6-CF8222581A6E}"/>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1259737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F709-38DF-4FC9-92E2-B50C448F4559}"/>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DB653B80-0ABE-48BA-8254-620142309755}"/>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4" name="Footer Placeholder 3">
            <a:extLst>
              <a:ext uri="{FF2B5EF4-FFF2-40B4-BE49-F238E27FC236}">
                <a16:creationId xmlns:a16="http://schemas.microsoft.com/office/drawing/2014/main" id="{15847FF1-D68D-4890-B0FE-D70B17030EEA}"/>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D0CAEE45-D205-4FB8-8EFA-AE2A28924C61}"/>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39167014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902FB-23CF-4211-ADF0-3A4DE0B6F727}"/>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3" name="Footer Placeholder 2">
            <a:extLst>
              <a:ext uri="{FF2B5EF4-FFF2-40B4-BE49-F238E27FC236}">
                <a16:creationId xmlns:a16="http://schemas.microsoft.com/office/drawing/2014/main" id="{FD2ED0D9-AA32-4C72-83AD-B6C1ED24F46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862B3314-6C94-4202-968D-E70216A476DC}"/>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19075323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842A-612B-4000-A784-0BC4F8BF6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D2E42E23-E41A-49FF-AC83-CA3721D07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0B09896-E4F5-40FA-90E2-4561A5E1B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16635-A7B4-4B97-88E6-38C7D2C5D545}"/>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6" name="Footer Placeholder 5">
            <a:extLst>
              <a:ext uri="{FF2B5EF4-FFF2-40B4-BE49-F238E27FC236}">
                <a16:creationId xmlns:a16="http://schemas.microsoft.com/office/drawing/2014/main" id="{5CDE2EB0-16D9-4607-B6BE-F88A1551B98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6E0C3FE-53AC-4110-B3FF-3BB15FA05583}"/>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11359594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A177-33D9-4664-A99E-EB040CC0A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36C91C6-698E-4DE4-842C-46E72D587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08680A39-040B-4CD3-BB6B-655C2B90E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CB5AF-89AA-4DEA-8C19-E4ABC2592E6E}"/>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6" name="Footer Placeholder 5">
            <a:extLst>
              <a:ext uri="{FF2B5EF4-FFF2-40B4-BE49-F238E27FC236}">
                <a16:creationId xmlns:a16="http://schemas.microsoft.com/office/drawing/2014/main" id="{7A74A46F-D727-4DD2-887E-3BB3696FEE0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5228AD9-4A87-4A9C-934D-B02ABB63C1B2}"/>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22318014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56F6-83B1-4A71-88B2-C7F4E59C1F1B}"/>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CAEF2CCA-7C21-4AEC-B0EB-327F1C833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DAC8A40-9F80-4B05-9B53-E9916220E0EA}"/>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5" name="Footer Placeholder 4">
            <a:extLst>
              <a:ext uri="{FF2B5EF4-FFF2-40B4-BE49-F238E27FC236}">
                <a16:creationId xmlns:a16="http://schemas.microsoft.com/office/drawing/2014/main" id="{FE1298C1-6356-4C33-BAF6-5971C12C12A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302FD18-A833-4A9E-8ACE-52682B9BDE3C}"/>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24500323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B4FA3A-F3FA-49D3-A804-671D7FB84A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654ACC46-6860-437D-B9A4-A18756D174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E410DEA-5B77-4544-9C0F-C6E8BFA7887F}"/>
              </a:ext>
            </a:extLst>
          </p:cNvPr>
          <p:cNvSpPr>
            <a:spLocks noGrp="1"/>
          </p:cNvSpPr>
          <p:nvPr>
            <p:ph type="dt" sz="half" idx="10"/>
          </p:nvPr>
        </p:nvSpPr>
        <p:spPr/>
        <p:txBody>
          <a:bodyPr/>
          <a:lstStyle/>
          <a:p>
            <a:fld id="{B8CD15B7-28DE-4628-BA8A-1704EE7C24C1}" type="datetimeFigureOut">
              <a:rPr lang="nl-NL" smtClean="0"/>
              <a:t>6-7-2020</a:t>
            </a:fld>
            <a:endParaRPr lang="nl-NL"/>
          </a:p>
        </p:txBody>
      </p:sp>
      <p:sp>
        <p:nvSpPr>
          <p:cNvPr id="5" name="Footer Placeholder 4">
            <a:extLst>
              <a:ext uri="{FF2B5EF4-FFF2-40B4-BE49-F238E27FC236}">
                <a16:creationId xmlns:a16="http://schemas.microsoft.com/office/drawing/2014/main" id="{C5760C39-2BDF-4C4E-B577-CBB8B4428A5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568AB65-1834-4DA2-B838-BFB59D2135E1}"/>
              </a:ext>
            </a:extLst>
          </p:cNvPr>
          <p:cNvSpPr>
            <a:spLocks noGrp="1"/>
          </p:cNvSpPr>
          <p:nvPr>
            <p:ph type="sldNum" sz="quarter" idx="12"/>
          </p:nvPr>
        </p:nvSpPr>
        <p:spPr/>
        <p:txBody>
          <a:bodyPr/>
          <a:lstStyle/>
          <a:p>
            <a:fld id="{BD9D4474-1850-4C1F-B98D-693A1E05AA24}" type="slidenum">
              <a:rPr lang="nl-NL" smtClean="0"/>
              <a:t>‹#›</a:t>
            </a:fld>
            <a:endParaRPr lang="nl-NL"/>
          </a:p>
        </p:txBody>
      </p:sp>
    </p:spTree>
    <p:extLst>
      <p:ext uri="{BB962C8B-B14F-4D97-AF65-F5344CB8AC3E}">
        <p14:creationId xmlns:p14="http://schemas.microsoft.com/office/powerpoint/2010/main" val="22793282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8"/>
            <a:ext cx="11653523" cy="1796217"/>
          </a:xfrm>
          <a:noFill/>
        </p:spPr>
        <p:txBody>
          <a:bodyPr tIns="89626" bIns="89626" anchor="t" anchorCtr="0"/>
          <a:lstStyle>
            <a:lvl1pPr>
              <a:defRPr sz="8700" spc="-99"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86390139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5217"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3" name="Text Placeholder 4"/>
          <p:cNvSpPr>
            <a:spLocks noGrp="1"/>
          </p:cNvSpPr>
          <p:nvPr>
            <p:ph type="body" sz="quarter" idx="23"/>
          </p:nvPr>
        </p:nvSpPr>
        <p:spPr>
          <a:xfrm>
            <a:off x="815414" y="6371762"/>
            <a:ext cx="1104122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597266719"/>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815414" y="6371762"/>
            <a:ext cx="1104122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187604163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11425" y="260648"/>
            <a:ext cx="10940356" cy="909307"/>
          </a:xfrm>
          <a:prstGeom prst="rect">
            <a:avLst/>
          </a:prstGeom>
        </p:spPr>
        <p:txBody>
          <a:bodyPr wrap="none" lIns="0" tIns="0" rIns="0" bIns="0" anchor="ctr"/>
          <a:lstStyle>
            <a:lvl1pPr>
              <a:defRPr sz="5867">
                <a:solidFill>
                  <a:schemeClr val="accent2"/>
                </a:solidFill>
              </a:defRPr>
            </a:lvl1pPr>
          </a:lstStyle>
          <a:p>
            <a:r>
              <a:rPr lang="de-DE" dirty="0"/>
              <a:t>Title</a:t>
            </a:r>
            <a:endParaRPr lang="en-US" dirty="0"/>
          </a:p>
        </p:txBody>
      </p:sp>
      <p:sp>
        <p:nvSpPr>
          <p:cNvPr id="8" name="Content Placeholder 7"/>
          <p:cNvSpPr>
            <a:spLocks noGrp="1"/>
          </p:cNvSpPr>
          <p:nvPr>
            <p:ph sz="quarter" idx="12"/>
          </p:nvPr>
        </p:nvSpPr>
        <p:spPr>
          <a:xfrm>
            <a:off x="911425" y="1892829"/>
            <a:ext cx="5280587"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4" name="Text Placeholder 3"/>
          <p:cNvSpPr>
            <a:spLocks noGrp="1"/>
          </p:cNvSpPr>
          <p:nvPr>
            <p:ph type="body" sz="quarter" idx="13" hasCustomPrompt="1"/>
          </p:nvPr>
        </p:nvSpPr>
        <p:spPr>
          <a:xfrm>
            <a:off x="911425" y="1220756"/>
            <a:ext cx="10945217"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a:t>Subtitle</a:t>
            </a:r>
          </a:p>
        </p:txBody>
      </p:sp>
      <p:sp>
        <p:nvSpPr>
          <p:cNvPr id="5" name="Content Placeholder 7"/>
          <p:cNvSpPr>
            <a:spLocks noGrp="1"/>
          </p:cNvSpPr>
          <p:nvPr>
            <p:ph sz="quarter" idx="14"/>
          </p:nvPr>
        </p:nvSpPr>
        <p:spPr>
          <a:xfrm>
            <a:off x="6384033" y="1892829"/>
            <a:ext cx="5467748" cy="4965171"/>
          </a:xfrm>
          <a:prstGeom prst="rect">
            <a:avLst/>
          </a:prstGeom>
        </p:spPr>
        <p:txBody>
          <a:bodyPr lIns="0" tIns="0" rIns="0" bIns="0"/>
          <a:lstStyle>
            <a:lvl1pPr marL="0" indent="0">
              <a:spcBef>
                <a:spcPts val="2400"/>
              </a:spcBef>
              <a:buClr>
                <a:schemeClr val="bg1">
                  <a:lumMod val="75000"/>
                </a:schemeClr>
              </a:buClr>
              <a:buSzPct val="75000"/>
              <a:buFont typeface="Wingdings 3" pitchFamily="18" charset="2"/>
              <a:buNone/>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Font typeface="Arial" panose="020B0604020202020204" pitchFamily="34" charset="0"/>
              <a:buNone/>
              <a:defRPr sz="2133">
                <a:solidFill>
                  <a:schemeClr val="accent1"/>
                </a:solidFill>
                <a:latin typeface="+mj-lt"/>
                <a:ea typeface="Segoe UI" pitchFamily="34" charset="0"/>
                <a:cs typeface="Segoe UI" pitchFamily="34" charset="0"/>
              </a:defRPr>
            </a:lvl2pPr>
            <a:lvl3pPr marL="721766" indent="0">
              <a:spcBef>
                <a:spcPts val="0"/>
              </a:spcBef>
              <a:buFont typeface="Arial" panose="020B0604020202020204" pitchFamily="34" charset="0"/>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endParaRPr lang="de-AT" dirty="0"/>
          </a:p>
        </p:txBody>
      </p:sp>
      <p:sp>
        <p:nvSpPr>
          <p:cNvPr id="6" name="Text Placeholder 4"/>
          <p:cNvSpPr>
            <a:spLocks noGrp="1"/>
          </p:cNvSpPr>
          <p:nvPr>
            <p:ph type="body" sz="quarter" idx="23"/>
          </p:nvPr>
        </p:nvSpPr>
        <p:spPr>
          <a:xfrm>
            <a:off x="911425" y="6371762"/>
            <a:ext cx="5280588"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7" name="Text Placeholder 4"/>
          <p:cNvSpPr>
            <a:spLocks noGrp="1"/>
          </p:cNvSpPr>
          <p:nvPr>
            <p:ph type="body" sz="quarter" idx="24"/>
          </p:nvPr>
        </p:nvSpPr>
        <p:spPr>
          <a:xfrm>
            <a:off x="6384033" y="6371762"/>
            <a:ext cx="54726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41630800"/>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ern UI">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359355719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uiExpand="1"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uiExpand="1"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uiExpand="1"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uiExpand="1"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odern UI (without animation)">
    <p:spTree>
      <p:nvGrpSpPr>
        <p:cNvPr id="1" name=""/>
        <p:cNvGrpSpPr/>
        <p:nvPr/>
      </p:nvGrpSpPr>
      <p:grpSpPr>
        <a:xfrm>
          <a:off x="0" y="0"/>
          <a:ext cx="0" cy="0"/>
          <a:chOff x="0" y="0"/>
          <a:chExt cx="0" cy="0"/>
        </a:xfrm>
      </p:grpSpPr>
      <p:sp>
        <p:nvSpPr>
          <p:cNvPr id="32" name="Text Placeholder 31"/>
          <p:cNvSpPr>
            <a:spLocks noGrp="1"/>
          </p:cNvSpPr>
          <p:nvPr userDrawn="1">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a:t>Text</a:t>
            </a:r>
          </a:p>
          <a:p>
            <a:pPr lvl="1"/>
            <a:r>
              <a:rPr lang="de-AT" dirty="0" err="1"/>
              <a:t>Subline</a:t>
            </a:r>
            <a:endParaRPr lang="de-AT" dirty="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endParaRPr lang="de-AT" dirty="0"/>
          </a:p>
        </p:txBody>
      </p:sp>
    </p:spTree>
    <p:extLst>
      <p:ext uri="{BB962C8B-B14F-4D97-AF65-F5344CB8AC3E}">
        <p14:creationId xmlns:p14="http://schemas.microsoft.com/office/powerpoint/2010/main" val="2963523858"/>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2.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918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hdr="0" ftr="0"/>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A256B-E746-4C4A-AA3E-AC95285CE0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45736A2F-D8C0-4B87-A716-9302079EA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1FD8343-FA10-4A0A-975E-F3E22C6B2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D15B7-28DE-4628-BA8A-1704EE7C24C1}" type="datetimeFigureOut">
              <a:rPr lang="nl-NL" smtClean="0"/>
              <a:t>6-7-2020</a:t>
            </a:fld>
            <a:endParaRPr lang="nl-NL"/>
          </a:p>
        </p:txBody>
      </p:sp>
      <p:sp>
        <p:nvSpPr>
          <p:cNvPr id="5" name="Footer Placeholder 4">
            <a:extLst>
              <a:ext uri="{FF2B5EF4-FFF2-40B4-BE49-F238E27FC236}">
                <a16:creationId xmlns:a16="http://schemas.microsoft.com/office/drawing/2014/main" id="{63112466-28C4-438E-AD73-E29F9FF76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B721FB7D-7ABC-47E9-9F1B-5EE8A35BE1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9D4474-1850-4C1F-B98D-693A1E05AA24}" type="slidenum">
              <a:rPr lang="nl-NL" smtClean="0"/>
              <a:t>‹#›</a:t>
            </a:fld>
            <a:endParaRPr lang="nl-NL"/>
          </a:p>
        </p:txBody>
      </p:sp>
    </p:spTree>
    <p:extLst>
      <p:ext uri="{BB962C8B-B14F-4D97-AF65-F5344CB8AC3E}">
        <p14:creationId xmlns:p14="http://schemas.microsoft.com/office/powerpoint/2010/main" val="380558637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mailto:rainer@timecockpit.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48.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9" Type="http://schemas.openxmlformats.org/officeDocument/2006/relationships/image" Target="../media/image23.jpeg"/></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7.png"/><Relationship Id="rId7" Type="http://schemas.openxmlformats.org/officeDocument/2006/relationships/image" Target="../media/image20.jpeg"/><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48.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hyperlink" Target="https://aka.ms/we.nominate" TargetMode="External"/><Relationship Id="rId4" Type="http://schemas.openxmlformats.org/officeDocument/2006/relationships/image" Target="../media/image23.jpeg"/><Relationship Id="rId9"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mailto:rainer@timecockpit.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sv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hyperlink" Target="https://www.websocket.org/echo.htm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spnet/SignalR/blob/master/specs/HubProtocol.md#transport-requirements" TargetMode="External"/><Relationship Id="rId2" Type="http://schemas.openxmlformats.org/officeDocument/2006/relationships/hyperlink" Target="https://github.com/aspnet/SignalR/blob/master/specs/HubProtocol.md" TargetMode="External"/><Relationship Id="rId1" Type="http://schemas.openxmlformats.org/officeDocument/2006/relationships/slideLayout" Target="../slideLayouts/slideLayout3.xml"/><Relationship Id="rId4" Type="http://schemas.openxmlformats.org/officeDocument/2006/relationships/hyperlink" Target="https://msgpack.org/"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aspnet/core/signalr/supported-platforms?view=aspnetcore-3.1"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24"/>
          </p:nvPr>
        </p:nvSpPr>
        <p:spPr/>
        <p:txBody>
          <a:bodyPr/>
          <a:lstStyle/>
          <a:p>
            <a:r>
              <a:rPr lang="de-AT" dirty="0"/>
              <a:t>Angular Meetup Graz</a:t>
            </a:r>
            <a:endParaRPr lang="en-US" dirty="0"/>
          </a:p>
        </p:txBody>
      </p:sp>
      <p:pic>
        <p:nvPicPr>
          <p:cNvPr id="21"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13" name="Title 12"/>
          <p:cNvSpPr>
            <a:spLocks noGrp="1"/>
          </p:cNvSpPr>
          <p:nvPr>
            <p:ph type="title"/>
          </p:nvPr>
        </p:nvSpPr>
        <p:spPr/>
        <p:txBody>
          <a:bodyPr/>
          <a:lstStyle/>
          <a:p>
            <a:r>
              <a:rPr lang="en-US" sz="6000" dirty="0"/>
              <a:t>Async Serverless</a:t>
            </a:r>
          </a:p>
        </p:txBody>
      </p:sp>
      <p:sp>
        <p:nvSpPr>
          <p:cNvPr id="14" name="Text Placeholder 13"/>
          <p:cNvSpPr>
            <a:spLocks noGrp="1"/>
          </p:cNvSpPr>
          <p:nvPr>
            <p:ph type="body" sz="quarter" idx="12"/>
          </p:nvPr>
        </p:nvSpPr>
        <p:spPr/>
        <p:txBody>
          <a:bodyPr/>
          <a:lstStyle/>
          <a:p>
            <a:r>
              <a:rPr lang="de-AT"/>
              <a:t>Rainer Stropek</a:t>
            </a:r>
            <a:endParaRPr lang="en-US" dirty="0"/>
          </a:p>
        </p:txBody>
      </p:sp>
      <p:sp>
        <p:nvSpPr>
          <p:cNvPr id="31" name="Text Placeholder 30"/>
          <p:cNvSpPr>
            <a:spLocks noGrp="1"/>
          </p:cNvSpPr>
          <p:nvPr>
            <p:ph type="body" sz="quarter" idx="13"/>
          </p:nvPr>
        </p:nvSpPr>
        <p:spPr/>
        <p:txBody>
          <a:bodyPr/>
          <a:lstStyle/>
          <a:p>
            <a:r>
              <a:rPr lang="de-AT" dirty="0" err="1"/>
              <a:t>software</a:t>
            </a:r>
            <a:r>
              <a:rPr lang="de-AT" dirty="0"/>
              <a:t> </a:t>
            </a:r>
            <a:r>
              <a:rPr lang="de-AT" dirty="0" err="1"/>
              <a:t>architects</a:t>
            </a:r>
            <a:r>
              <a:rPr lang="de-AT" dirty="0"/>
              <a:t> </a:t>
            </a:r>
            <a:r>
              <a:rPr lang="de-AT" dirty="0" err="1"/>
              <a:t>gmbh</a:t>
            </a:r>
            <a:endParaRPr lang="en-US" dirty="0"/>
          </a:p>
        </p:txBody>
      </p:sp>
      <p:sp>
        <p:nvSpPr>
          <p:cNvPr id="16" name="Text Placeholder 15"/>
          <p:cNvSpPr>
            <a:spLocks noGrp="1"/>
          </p:cNvSpPr>
          <p:nvPr>
            <p:ph type="body" sz="quarter" idx="15"/>
          </p:nvPr>
        </p:nvSpPr>
        <p:spPr/>
        <p:txBody>
          <a:bodyPr/>
          <a:lstStyle/>
          <a:p>
            <a:r>
              <a:rPr lang="de-AT">
                <a:hlinkClick r:id="rId3"/>
              </a:rPr>
              <a:t>http://www.timecockpit.com</a:t>
            </a:r>
            <a:endParaRPr lang="de-AT"/>
          </a:p>
          <a:p>
            <a:r>
              <a:rPr lang="de-AT">
                <a:hlinkClick r:id="rId4"/>
              </a:rPr>
              <a:t>rainer@timecockpit.com</a:t>
            </a:r>
            <a:endParaRPr lang="de-AT"/>
          </a:p>
          <a:p>
            <a:r>
              <a:rPr lang="de-AT"/>
              <a:t>@rstropek</a:t>
            </a:r>
            <a:endParaRPr lang="en-US" dirty="0"/>
          </a:p>
        </p:txBody>
      </p:sp>
      <p:sp>
        <p:nvSpPr>
          <p:cNvPr id="19" name="Text Placeholder 18"/>
          <p:cNvSpPr>
            <a:spLocks noGrp="1"/>
          </p:cNvSpPr>
          <p:nvPr>
            <p:ph type="body" sz="quarter" idx="25"/>
          </p:nvPr>
        </p:nvSpPr>
        <p:spPr/>
        <p:txBody>
          <a:bodyPr/>
          <a:lstStyle/>
          <a:p>
            <a:r>
              <a:rPr lang="de-AT" dirty="0" err="1"/>
              <a:t>with</a:t>
            </a:r>
            <a:r>
              <a:rPr lang="de-AT" dirty="0"/>
              <a:t> Angular and Azure</a:t>
            </a:r>
            <a:endParaRPr lang="en-US" dirty="0"/>
          </a:p>
        </p:txBody>
      </p:sp>
      <p:sp>
        <p:nvSpPr>
          <p:cNvPr id="20" name="Text Placeholder 19"/>
          <p:cNvSpPr>
            <a:spLocks noGrp="1"/>
          </p:cNvSpPr>
          <p:nvPr>
            <p:ph type="body" sz="quarter" idx="26"/>
          </p:nvPr>
        </p:nvSpPr>
        <p:spPr/>
        <p:txBody>
          <a:bodyPr/>
          <a:lstStyle/>
          <a:p>
            <a:r>
              <a:rPr lang="de-AT" dirty="0"/>
              <a:t>Web</a:t>
            </a:r>
          </a:p>
          <a:p>
            <a:r>
              <a:rPr lang="de-AT" dirty="0"/>
              <a:t>Mail</a:t>
            </a:r>
          </a:p>
          <a:p>
            <a:r>
              <a:rPr lang="de-AT" dirty="0"/>
              <a:t>Twitter</a:t>
            </a:r>
            <a:endParaRPr lang="en-US" dirty="0"/>
          </a:p>
        </p:txBody>
      </p:sp>
    </p:spTree>
    <p:extLst>
      <p:ext uri="{BB962C8B-B14F-4D97-AF65-F5344CB8AC3E}">
        <p14:creationId xmlns:p14="http://schemas.microsoft.com/office/powerpoint/2010/main" val="254356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C4D96A-7683-43B0-A321-5403F97F20B3}"/>
              </a:ext>
            </a:extLst>
          </p:cNvPr>
          <p:cNvSpPr>
            <a:spLocks noGrp="1"/>
          </p:cNvSpPr>
          <p:nvPr>
            <p:ph type="title"/>
          </p:nvPr>
        </p:nvSpPr>
        <p:spPr/>
        <p:txBody>
          <a:bodyPr/>
          <a:lstStyle/>
          <a:p>
            <a:r>
              <a:rPr lang="en-US"/>
              <a:t>Protocol</a:t>
            </a:r>
          </a:p>
        </p:txBody>
      </p:sp>
      <p:sp>
        <p:nvSpPr>
          <p:cNvPr id="6" name="Text Placeholder 5">
            <a:extLst>
              <a:ext uri="{FF2B5EF4-FFF2-40B4-BE49-F238E27FC236}">
                <a16:creationId xmlns:a16="http://schemas.microsoft.com/office/drawing/2014/main" id="{2D04773D-FC78-4875-865B-D5CEDE656846}"/>
              </a:ext>
            </a:extLst>
          </p:cNvPr>
          <p:cNvSpPr>
            <a:spLocks noGrp="1"/>
          </p:cNvSpPr>
          <p:nvPr>
            <p:ph type="body" sz="quarter" idx="23"/>
          </p:nvPr>
        </p:nvSpPr>
        <p:spPr/>
        <p:txBody>
          <a:bodyPr/>
          <a:lstStyle/>
          <a:p>
            <a:endParaRPr lang="en-US"/>
          </a:p>
        </p:txBody>
      </p:sp>
      <p:sp>
        <p:nvSpPr>
          <p:cNvPr id="7" name="Text Placeholder 6">
            <a:extLst>
              <a:ext uri="{FF2B5EF4-FFF2-40B4-BE49-F238E27FC236}">
                <a16:creationId xmlns:a16="http://schemas.microsoft.com/office/drawing/2014/main" id="{708F3A29-81D0-43FE-A2C3-089E3393B1F7}"/>
              </a:ext>
            </a:extLst>
          </p:cNvPr>
          <p:cNvSpPr>
            <a:spLocks noGrp="1"/>
          </p:cNvSpPr>
          <p:nvPr>
            <p:ph type="body" sz="quarter" idx="24"/>
          </p:nvPr>
        </p:nvSpPr>
        <p:spPr/>
        <p:txBody>
          <a:bodyPr/>
          <a:lstStyle/>
          <a:p>
            <a:r>
              <a:rPr lang="en-US" dirty="0"/>
              <a:t>Negotiate Endpoint</a:t>
            </a:r>
          </a:p>
          <a:p>
            <a:r>
              <a:rPr lang="en-US" dirty="0"/>
              <a:t>Multiplex connections through Azure </a:t>
            </a:r>
            <a:r>
              <a:rPr lang="en-US" dirty="0" err="1"/>
              <a:t>SignalR</a:t>
            </a:r>
            <a:endParaRPr lang="en-US" dirty="0"/>
          </a:p>
          <a:p>
            <a:r>
              <a:rPr lang="en-US" dirty="0"/>
              <a:t>Serverless mode</a:t>
            </a:r>
          </a:p>
          <a:p>
            <a:pPr lvl="1"/>
            <a:r>
              <a:rPr lang="en-US" dirty="0"/>
              <a:t>No </a:t>
            </a:r>
            <a:r>
              <a:rPr lang="en-US" dirty="0" err="1"/>
              <a:t>SignalR</a:t>
            </a:r>
            <a:r>
              <a:rPr lang="en-US" dirty="0"/>
              <a:t> implementation in the backend at all</a:t>
            </a:r>
          </a:p>
          <a:p>
            <a:pPr lvl="1"/>
            <a:r>
              <a:rPr lang="en-US" dirty="0"/>
              <a:t>Backend speaks REST API to </a:t>
            </a:r>
            <a:r>
              <a:rPr lang="en-US" dirty="0" err="1"/>
              <a:t>SignalR</a:t>
            </a:r>
            <a:r>
              <a:rPr lang="en-US" dirty="0"/>
              <a:t> service</a:t>
            </a:r>
          </a:p>
          <a:p>
            <a:endParaRPr lang="en-US" dirty="0"/>
          </a:p>
        </p:txBody>
      </p:sp>
      <p:sp>
        <p:nvSpPr>
          <p:cNvPr id="8" name="Text Placeholder 7">
            <a:extLst>
              <a:ext uri="{FF2B5EF4-FFF2-40B4-BE49-F238E27FC236}">
                <a16:creationId xmlns:a16="http://schemas.microsoft.com/office/drawing/2014/main" id="{7A505D7E-F937-42D0-BD3C-21D27B18A290}"/>
              </a:ext>
            </a:extLst>
          </p:cNvPr>
          <p:cNvSpPr>
            <a:spLocks noGrp="1"/>
          </p:cNvSpPr>
          <p:nvPr>
            <p:ph type="body" sz="quarter" idx="25"/>
          </p:nvPr>
        </p:nvSpPr>
        <p:spPr/>
        <p:txBody>
          <a:bodyPr/>
          <a:lstStyle/>
          <a:p>
            <a:endParaRPr lang="en-US"/>
          </a:p>
        </p:txBody>
      </p:sp>
      <p:pic>
        <p:nvPicPr>
          <p:cNvPr id="2050" name="Picture 2" descr="Architecture">
            <a:extLst>
              <a:ext uri="{FF2B5EF4-FFF2-40B4-BE49-F238E27FC236}">
                <a16:creationId xmlns:a16="http://schemas.microsoft.com/office/drawing/2014/main" id="{935E67BA-C306-4440-A0B0-B2FF19BFDA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73" t="-4697" r="-3644" b="-4697"/>
          <a:stretch/>
        </p:blipFill>
        <p:spPr bwMode="auto">
          <a:xfrm>
            <a:off x="719403" y="740702"/>
            <a:ext cx="6816757" cy="5376597"/>
          </a:xfrm>
          <a:prstGeom prst="rect">
            <a:avLst/>
          </a:prstGeom>
          <a:solidFill>
            <a:schemeClr val="bg1"/>
          </a:solidFill>
        </p:spPr>
      </p:pic>
      <p:grpSp>
        <p:nvGrpSpPr>
          <p:cNvPr id="4" name="Group 3">
            <a:extLst>
              <a:ext uri="{FF2B5EF4-FFF2-40B4-BE49-F238E27FC236}">
                <a16:creationId xmlns:a16="http://schemas.microsoft.com/office/drawing/2014/main" id="{6489828E-238B-4A95-B90F-647E1A5B4E9C}"/>
              </a:ext>
            </a:extLst>
          </p:cNvPr>
          <p:cNvGrpSpPr/>
          <p:nvPr/>
        </p:nvGrpSpPr>
        <p:grpSpPr>
          <a:xfrm>
            <a:off x="5152768" y="2854411"/>
            <a:ext cx="943232" cy="691978"/>
            <a:chOff x="5152768" y="2854411"/>
            <a:chExt cx="943232" cy="691978"/>
          </a:xfrm>
        </p:grpSpPr>
        <p:cxnSp>
          <p:nvCxnSpPr>
            <p:cNvPr id="3" name="Straight Connector 2">
              <a:extLst>
                <a:ext uri="{FF2B5EF4-FFF2-40B4-BE49-F238E27FC236}">
                  <a16:creationId xmlns:a16="http://schemas.microsoft.com/office/drawing/2014/main" id="{4358485F-481F-469D-A999-6B2DC0002B48}"/>
                </a:ext>
              </a:extLst>
            </p:cNvPr>
            <p:cNvCxnSpPr/>
            <p:nvPr/>
          </p:nvCxnSpPr>
          <p:spPr>
            <a:xfrm>
              <a:off x="5152768" y="2854411"/>
              <a:ext cx="943232" cy="691978"/>
            </a:xfrm>
            <a:prstGeom prst="line">
              <a:avLst/>
            </a:prstGeom>
          </p:spPr>
          <p:style>
            <a:lnRef idx="3">
              <a:schemeClr val="accent3"/>
            </a:lnRef>
            <a:fillRef idx="0">
              <a:schemeClr val="accent3"/>
            </a:fillRef>
            <a:effectRef idx="2">
              <a:schemeClr val="accent3"/>
            </a:effectRef>
            <a:fontRef idx="minor">
              <a:schemeClr val="tx1"/>
            </a:fontRef>
          </p:style>
        </p:cxnSp>
        <p:cxnSp>
          <p:nvCxnSpPr>
            <p:cNvPr id="9" name="Straight Connector 8">
              <a:extLst>
                <a:ext uri="{FF2B5EF4-FFF2-40B4-BE49-F238E27FC236}">
                  <a16:creationId xmlns:a16="http://schemas.microsoft.com/office/drawing/2014/main" id="{9442E222-1BA1-4EA9-B0E1-271AC71A2566}"/>
                </a:ext>
              </a:extLst>
            </p:cNvPr>
            <p:cNvCxnSpPr>
              <a:cxnSpLocks/>
            </p:cNvCxnSpPr>
            <p:nvPr/>
          </p:nvCxnSpPr>
          <p:spPr>
            <a:xfrm flipH="1">
              <a:off x="5152768" y="2854411"/>
              <a:ext cx="943232" cy="691978"/>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67251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F59A1E-9E7E-4215-AE1C-D05414A872F1}"/>
              </a:ext>
            </a:extLst>
          </p:cNvPr>
          <p:cNvSpPr>
            <a:spLocks noGrp="1"/>
          </p:cNvSpPr>
          <p:nvPr>
            <p:ph type="body" sz="quarter" idx="16"/>
          </p:nvPr>
        </p:nvSpPr>
        <p:spPr/>
        <p:txBody>
          <a:bodyPr/>
          <a:lstStyle/>
          <a:p>
            <a:r>
              <a:rPr lang="en-US" dirty="0"/>
              <a:t>Demo Time</a:t>
            </a:r>
            <a:endParaRPr lang="en-AT" dirty="0"/>
          </a:p>
        </p:txBody>
      </p:sp>
      <p:sp>
        <p:nvSpPr>
          <p:cNvPr id="7" name="Text Placeholder 6">
            <a:extLst>
              <a:ext uri="{FF2B5EF4-FFF2-40B4-BE49-F238E27FC236}">
                <a16:creationId xmlns:a16="http://schemas.microsoft.com/office/drawing/2014/main" id="{D3D501D2-0561-4DFF-BE8A-17D34146BED8}"/>
              </a:ext>
            </a:extLst>
          </p:cNvPr>
          <p:cNvSpPr>
            <a:spLocks noGrp="1"/>
          </p:cNvSpPr>
          <p:nvPr>
            <p:ph type="body" sz="quarter" idx="24"/>
          </p:nvPr>
        </p:nvSpPr>
        <p:spPr/>
        <p:txBody>
          <a:bodyPr/>
          <a:lstStyle/>
          <a:p>
            <a:r>
              <a:rPr lang="en-US" dirty="0"/>
              <a:t>All Serverless</a:t>
            </a:r>
          </a:p>
          <a:p>
            <a:pPr lvl="1"/>
            <a:r>
              <a:rPr lang="en-US" dirty="0"/>
              <a:t>Azure Functions</a:t>
            </a:r>
          </a:p>
          <a:p>
            <a:pPr lvl="1"/>
            <a:r>
              <a:rPr lang="en-US" dirty="0" err="1"/>
              <a:t>SignalR</a:t>
            </a:r>
            <a:r>
              <a:rPr lang="en-US" dirty="0"/>
              <a:t> Service</a:t>
            </a:r>
          </a:p>
          <a:p>
            <a:r>
              <a:rPr lang="en-US" dirty="0"/>
              <a:t>All TypeScript</a:t>
            </a:r>
          </a:p>
          <a:p>
            <a:pPr lvl="1"/>
            <a:r>
              <a:rPr lang="en-US" dirty="0"/>
              <a:t>Node.js</a:t>
            </a:r>
          </a:p>
          <a:p>
            <a:pPr lvl="1"/>
            <a:r>
              <a:rPr lang="en-US" dirty="0"/>
              <a:t>Angular</a:t>
            </a:r>
            <a:endParaRPr lang="en-AT" dirty="0"/>
          </a:p>
        </p:txBody>
      </p:sp>
      <p:sp>
        <p:nvSpPr>
          <p:cNvPr id="8" name="Text Placeholder 7">
            <a:extLst>
              <a:ext uri="{FF2B5EF4-FFF2-40B4-BE49-F238E27FC236}">
                <a16:creationId xmlns:a16="http://schemas.microsoft.com/office/drawing/2014/main" id="{4539CA7C-0903-4B50-9583-60246F74E045}"/>
              </a:ext>
            </a:extLst>
          </p:cNvPr>
          <p:cNvSpPr>
            <a:spLocks noGrp="1"/>
          </p:cNvSpPr>
          <p:nvPr>
            <p:ph type="body" sz="quarter" idx="25"/>
          </p:nvPr>
        </p:nvSpPr>
        <p:spPr/>
        <p:txBody>
          <a:bodyPr/>
          <a:lstStyle/>
          <a:p>
            <a:endParaRPr lang="en-AT"/>
          </a:p>
        </p:txBody>
      </p:sp>
      <p:sp>
        <p:nvSpPr>
          <p:cNvPr id="9" name="Text Placeholder 8">
            <a:extLst>
              <a:ext uri="{FF2B5EF4-FFF2-40B4-BE49-F238E27FC236}">
                <a16:creationId xmlns:a16="http://schemas.microsoft.com/office/drawing/2014/main" id="{421E69E1-32D1-4854-A341-E05CC9465069}"/>
              </a:ext>
            </a:extLst>
          </p:cNvPr>
          <p:cNvSpPr>
            <a:spLocks noGrp="1"/>
          </p:cNvSpPr>
          <p:nvPr>
            <p:ph type="body" sz="quarter" idx="26"/>
          </p:nvPr>
        </p:nvSpPr>
        <p:spPr/>
        <p:txBody>
          <a:bodyPr/>
          <a:lstStyle/>
          <a:p>
            <a:endParaRPr lang="en-AT"/>
          </a:p>
        </p:txBody>
      </p:sp>
    </p:spTree>
    <p:extLst>
      <p:ext uri="{BB962C8B-B14F-4D97-AF65-F5344CB8AC3E}">
        <p14:creationId xmlns:p14="http://schemas.microsoft.com/office/powerpoint/2010/main" val="2145074058"/>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picture containing drawing&#10;&#10;Description automatically generated">
            <a:extLst>
              <a:ext uri="{FF2B5EF4-FFF2-40B4-BE49-F238E27FC236}">
                <a16:creationId xmlns:a16="http://schemas.microsoft.com/office/drawing/2014/main" id="{15D0BE97-19A8-40F3-828D-093C10AEA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 y="0"/>
            <a:ext cx="12192000" cy="1963684"/>
          </a:xfrm>
          <a:prstGeom prst="rect">
            <a:avLst/>
          </a:prstGeom>
        </p:spPr>
      </p:pic>
      <p:sp>
        <p:nvSpPr>
          <p:cNvPr id="6" name="Title 1">
            <a:extLst>
              <a:ext uri="{FF2B5EF4-FFF2-40B4-BE49-F238E27FC236}">
                <a16:creationId xmlns:a16="http://schemas.microsoft.com/office/drawing/2014/main" id="{1393B311-17D1-40A1-B7A2-5C25F0A68082}"/>
              </a:ext>
            </a:extLst>
          </p:cNvPr>
          <p:cNvSpPr>
            <a:spLocks noGrp="1"/>
          </p:cNvSpPr>
          <p:nvPr>
            <p:ph type="title"/>
          </p:nvPr>
        </p:nvSpPr>
        <p:spPr>
          <a:xfrm>
            <a:off x="1547762" y="416970"/>
            <a:ext cx="6411493" cy="1213048"/>
          </a:xfrm>
          <a:solidFill>
            <a:schemeClr val="bg1"/>
          </a:solidFill>
        </p:spPr>
        <p:txBody>
          <a:bodyPr anchor="ctr">
            <a:normAutofit/>
          </a:bodyPr>
          <a:lstStyle/>
          <a:p>
            <a:r>
              <a:rPr lang="en-GB" sz="3600">
                <a:solidFill>
                  <a:schemeClr val="tx1"/>
                </a:solidFill>
                <a:latin typeface="Segoe UI Semibold" panose="020B0702040204020203" pitchFamily="34" charset="0"/>
                <a:cs typeface="Segoe UI Semibold" panose="020B0702040204020203" pitchFamily="34" charset="0"/>
              </a:rPr>
              <a:t>What is Azure Heroes?</a:t>
            </a:r>
            <a:endParaRPr lang="en-GB" sz="2200">
              <a:solidFill>
                <a:schemeClr val="tx1"/>
              </a:solidFill>
              <a:latin typeface="Segoe UI Semibold" panose="020B0702040204020203" pitchFamily="34" charset="0"/>
              <a:cs typeface="Segoe UI Semibold" panose="020B0702040204020203" pitchFamily="34" charset="0"/>
            </a:endParaRPr>
          </a:p>
        </p:txBody>
      </p:sp>
      <p:pic>
        <p:nvPicPr>
          <p:cNvPr id="14" name="Picture 13" descr="A close up of a logo&#10;&#10;Description automatically generated">
            <a:extLst>
              <a:ext uri="{FF2B5EF4-FFF2-40B4-BE49-F238E27FC236}">
                <a16:creationId xmlns:a16="http://schemas.microsoft.com/office/drawing/2014/main" id="{F32E6FD2-E8B2-42D8-9104-7EBC10E94A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6230" y="4811992"/>
            <a:ext cx="1640746" cy="1640746"/>
          </a:xfrm>
          <a:prstGeom prst="rect">
            <a:avLst/>
          </a:prstGeom>
          <a:ln>
            <a:noFill/>
          </a:ln>
          <a:effectLst>
            <a:outerShdw blurRad="292100" dist="139700" dir="2700000" algn="tl" rotWithShape="0">
              <a:srgbClr val="333333">
                <a:alpha val="65000"/>
              </a:srgbClr>
            </a:outerShdw>
          </a:effectLst>
        </p:spPr>
      </p:pic>
      <p:pic>
        <p:nvPicPr>
          <p:cNvPr id="15" name="Picture 14" descr="A close up of a sign&#10;&#10;Description automatically generated">
            <a:extLst>
              <a:ext uri="{FF2B5EF4-FFF2-40B4-BE49-F238E27FC236}">
                <a16:creationId xmlns:a16="http://schemas.microsoft.com/office/drawing/2014/main" id="{365708E1-6899-4679-9A49-4E1CAAC392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7486" y="4808912"/>
            <a:ext cx="1640746" cy="1640746"/>
          </a:xfrm>
          <a:prstGeom prst="rect">
            <a:avLst/>
          </a:prstGeom>
          <a:ln>
            <a:noFill/>
          </a:ln>
          <a:effectLst>
            <a:outerShdw blurRad="292100" dist="139700" dir="2700000" algn="tl" rotWithShape="0">
              <a:srgbClr val="333333">
                <a:alpha val="65000"/>
              </a:srgbClr>
            </a:outerShdw>
          </a:effectLst>
        </p:spPr>
      </p:pic>
      <p:pic>
        <p:nvPicPr>
          <p:cNvPr id="16" name="Picture 15" descr="A close up of a logo&#10;&#10;Description automatically generated">
            <a:extLst>
              <a:ext uri="{FF2B5EF4-FFF2-40B4-BE49-F238E27FC236}">
                <a16:creationId xmlns:a16="http://schemas.microsoft.com/office/drawing/2014/main" id="{CBB9DC76-19DF-4CE6-9F3D-49F932CBB80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741" y="4805832"/>
            <a:ext cx="1640747" cy="1640747"/>
          </a:xfrm>
          <a:prstGeom prst="rect">
            <a:avLst/>
          </a:prstGeom>
          <a:ln>
            <a:noFill/>
          </a:ln>
          <a:effectLst>
            <a:outerShdw blurRad="292100" dist="139700" dir="2700000" algn="tl" rotWithShape="0">
              <a:srgbClr val="333333">
                <a:alpha val="65000"/>
              </a:srgbClr>
            </a:outerShdw>
          </a:effectLst>
        </p:spPr>
      </p:pic>
      <p:pic>
        <p:nvPicPr>
          <p:cNvPr id="17" name="Picture 16" descr="A close up of a logo&#10;&#10;Description automatically generated">
            <a:extLst>
              <a:ext uri="{FF2B5EF4-FFF2-40B4-BE49-F238E27FC236}">
                <a16:creationId xmlns:a16="http://schemas.microsoft.com/office/drawing/2014/main" id="{402DBE5D-CA06-4A68-A04D-3B99331381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5855" y="4802753"/>
            <a:ext cx="1656144" cy="1656144"/>
          </a:xfrm>
          <a:prstGeom prst="rect">
            <a:avLst/>
          </a:prstGeom>
          <a:ln>
            <a:noFill/>
          </a:ln>
          <a:effectLst>
            <a:outerShdw blurRad="292100" dist="139700" dir="2700000" algn="tl" rotWithShape="0">
              <a:srgbClr val="333333">
                <a:alpha val="65000"/>
              </a:srgbClr>
            </a:outerShdw>
          </a:effectLst>
        </p:spPr>
      </p:pic>
      <p:pic>
        <p:nvPicPr>
          <p:cNvPr id="18" name="Picture 17" descr="A close up of a logo&#10;&#10;Description automatically generated">
            <a:extLst>
              <a:ext uri="{FF2B5EF4-FFF2-40B4-BE49-F238E27FC236}">
                <a16:creationId xmlns:a16="http://schemas.microsoft.com/office/drawing/2014/main" id="{AE3D4309-0724-438F-A04A-71CF51A0560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9997" y="4815071"/>
            <a:ext cx="1640746" cy="1640746"/>
          </a:xfrm>
          <a:prstGeom prst="rect">
            <a:avLst/>
          </a:prstGeom>
          <a:ln>
            <a:noFill/>
          </a:ln>
          <a:effectLst>
            <a:outerShdw blurRad="292100" dist="139700" dir="2700000" algn="tl" rotWithShape="0">
              <a:srgbClr val="333333">
                <a:alpha val="65000"/>
              </a:srgbClr>
            </a:outerShdw>
          </a:effectLst>
        </p:spPr>
      </p:pic>
      <p:pic>
        <p:nvPicPr>
          <p:cNvPr id="19" name="Picture 18" descr="A close up of a logo&#10;&#10;Description automatically generated">
            <a:extLst>
              <a:ext uri="{FF2B5EF4-FFF2-40B4-BE49-F238E27FC236}">
                <a16:creationId xmlns:a16="http://schemas.microsoft.com/office/drawing/2014/main" id="{DD7DB95C-55B9-4EF7-AE23-1D41BD588B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94972" y="4811992"/>
            <a:ext cx="1640747" cy="1640747"/>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BCEEC8A7-5644-46C7-8A7B-907D4E0547A1}"/>
              </a:ext>
            </a:extLst>
          </p:cNvPr>
          <p:cNvSpPr txBox="1"/>
          <p:nvPr/>
        </p:nvSpPr>
        <p:spPr>
          <a:xfrm>
            <a:off x="598170" y="2046988"/>
            <a:ext cx="11439525" cy="2449901"/>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2800" b="0" i="0" u="none" strike="noStrike" kern="1200" cap="none" spc="0" normalizeH="0" baseline="0" noProof="1">
                <a:ln>
                  <a:noFill/>
                </a:ln>
                <a:solidFill>
                  <a:prstClr val="white"/>
                </a:solidFill>
                <a:effectLst/>
                <a:uLnTx/>
                <a:uFillTx/>
                <a:latin typeface="Segoe UI"/>
                <a:ea typeface="+mn-ea"/>
                <a:cs typeface="Segoe UI"/>
              </a:rPr>
              <a:t>Our mission is to empower technical practitioners of all backgrounds and in every organisation to achieve more. In that spirit, we created something unique to inspire you to </a:t>
            </a:r>
            <a:r>
              <a:rPr kumimoji="0" lang="en-US" sz="2800" b="1" i="0" u="none" strike="noStrike" kern="1200" cap="none" spc="0" normalizeH="0" baseline="0" noProof="1">
                <a:ln>
                  <a:noFill/>
                </a:ln>
                <a:solidFill>
                  <a:prstClr val="white"/>
                </a:solidFill>
                <a:effectLst/>
                <a:uLnTx/>
                <a:uFillTx/>
                <a:latin typeface="Segoe UI"/>
                <a:ea typeface="+mn-ea"/>
                <a:cs typeface="Segoe UI"/>
              </a:rPr>
              <a:t>learn, coach and build </a:t>
            </a:r>
            <a:r>
              <a:rPr kumimoji="0" lang="en-US" sz="2800" b="0" i="0" u="none" strike="noStrike" kern="1200" cap="none" spc="0" normalizeH="0" baseline="0" noProof="1">
                <a:ln>
                  <a:noFill/>
                </a:ln>
                <a:solidFill>
                  <a:prstClr val="white"/>
                </a:solidFill>
                <a:effectLst/>
                <a:uLnTx/>
                <a:uFillTx/>
                <a:latin typeface="Segoe UI"/>
                <a:ea typeface="+mn-ea"/>
                <a:cs typeface="Segoe UI"/>
              </a:rPr>
              <a:t>on </a:t>
            </a:r>
            <a:r>
              <a:rPr kumimoji="0" lang="en-US" sz="2800" b="1" i="0" u="none" strike="noStrike" kern="1200" cap="none" spc="0" normalizeH="0" baseline="0" noProof="1">
                <a:ln>
                  <a:noFill/>
                </a:ln>
                <a:solidFill>
                  <a:prstClr val="white"/>
                </a:solidFill>
                <a:effectLst/>
                <a:uLnTx/>
                <a:uFillTx/>
                <a:latin typeface="Segoe UI"/>
                <a:ea typeface="+mn-ea"/>
                <a:cs typeface="Segoe UI"/>
              </a:rPr>
              <a:t>Azure</a:t>
            </a:r>
            <a:r>
              <a:rPr kumimoji="0" lang="en-US" sz="2800" b="0" i="0" u="none" strike="noStrike" kern="1200" cap="none" spc="0" normalizeH="0" baseline="0" noProof="1">
                <a:ln>
                  <a:noFill/>
                </a:ln>
                <a:solidFill>
                  <a:prstClr val="white"/>
                </a:solidFill>
                <a:effectLst/>
                <a:uLnTx/>
                <a:uFillTx/>
                <a:latin typeface="Segoe UI"/>
                <a:ea typeface="+mn-ea"/>
                <a:cs typeface="Segoe UI"/>
              </a:rPr>
              <a:t> and to promote healthy </a:t>
            </a:r>
            <a:r>
              <a:rPr kumimoji="0" lang="en-US" sz="2800" b="1" i="0" u="none" strike="noStrike" kern="1200" cap="none" spc="0" normalizeH="0" baseline="0" noProof="1">
                <a:ln>
                  <a:noFill/>
                </a:ln>
                <a:solidFill>
                  <a:prstClr val="white"/>
                </a:solidFill>
                <a:effectLst/>
                <a:uLnTx/>
                <a:uFillTx/>
                <a:latin typeface="Segoe UI"/>
                <a:ea typeface="+mn-ea"/>
                <a:cs typeface="Segoe UI"/>
              </a:rPr>
              <a:t>and inclusive </a:t>
            </a:r>
            <a:r>
              <a:rPr kumimoji="0" lang="en-US" sz="2800" b="0" i="0" u="none" strike="noStrike" kern="1200" cap="none" spc="0" normalizeH="0" baseline="0" noProof="1">
                <a:ln>
                  <a:noFill/>
                </a:ln>
                <a:solidFill>
                  <a:prstClr val="white"/>
                </a:solidFill>
                <a:effectLst/>
                <a:uLnTx/>
                <a:uFillTx/>
                <a:latin typeface="Segoe UI"/>
                <a:ea typeface="+mn-ea"/>
                <a:cs typeface="Segoe UI"/>
              </a:rPr>
              <a:t>behaviours within the </a:t>
            </a:r>
            <a:r>
              <a:rPr kumimoji="0" lang="en-US" sz="2800" b="1" i="0" u="none" strike="noStrike" kern="1200" cap="none" spc="0" normalizeH="0" baseline="0" noProof="1">
                <a:ln>
                  <a:noFill/>
                </a:ln>
                <a:solidFill>
                  <a:prstClr val="white"/>
                </a:solidFill>
                <a:effectLst/>
                <a:uLnTx/>
                <a:uFillTx/>
                <a:latin typeface="Segoe UI"/>
                <a:ea typeface="+mn-ea"/>
                <a:cs typeface="Segoe UI"/>
              </a:rPr>
              <a:t>community</a:t>
            </a:r>
            <a:r>
              <a:rPr kumimoji="0" lang="en-US" sz="2800" b="0" i="0" u="none" strike="noStrike" kern="1200" cap="none" spc="0" normalizeH="0" baseline="0" noProof="1">
                <a:ln>
                  <a:noFill/>
                </a:ln>
                <a:solidFill>
                  <a:prstClr val="white"/>
                </a:solidFill>
                <a:effectLst/>
                <a:uLnTx/>
                <a:uFillTx/>
                <a:latin typeface="Segoe UI"/>
                <a:ea typeface="+mn-ea"/>
                <a:cs typeface="Segoe UI"/>
              </a:rPr>
              <a:t>.</a:t>
            </a:r>
          </a:p>
        </p:txBody>
      </p:sp>
    </p:spTree>
    <p:extLst>
      <p:ext uri="{BB962C8B-B14F-4D97-AF65-F5344CB8AC3E}">
        <p14:creationId xmlns:p14="http://schemas.microsoft.com/office/powerpoint/2010/main" val="1347562593"/>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B0D5B244-0826-4681-A9C4-7DE5F45D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 y="0"/>
            <a:ext cx="12192000" cy="1963684"/>
          </a:xfrm>
          <a:prstGeom prst="rect">
            <a:avLst/>
          </a:prstGeom>
        </p:spPr>
      </p:pic>
      <p:sp>
        <p:nvSpPr>
          <p:cNvPr id="6" name="Title 1">
            <a:extLst>
              <a:ext uri="{FF2B5EF4-FFF2-40B4-BE49-F238E27FC236}">
                <a16:creationId xmlns:a16="http://schemas.microsoft.com/office/drawing/2014/main" id="{1393B311-17D1-40A1-B7A2-5C25F0A68082}"/>
              </a:ext>
            </a:extLst>
          </p:cNvPr>
          <p:cNvSpPr>
            <a:spLocks noGrp="1"/>
          </p:cNvSpPr>
          <p:nvPr>
            <p:ph type="title"/>
          </p:nvPr>
        </p:nvSpPr>
        <p:spPr>
          <a:xfrm>
            <a:off x="1295400" y="394450"/>
            <a:ext cx="7106478" cy="1213048"/>
          </a:xfrm>
          <a:solidFill>
            <a:schemeClr val="bg1"/>
          </a:solidFill>
        </p:spPr>
        <p:txBody>
          <a:bodyPr anchor="ctr">
            <a:normAutofit fontScale="90000"/>
          </a:bodyPr>
          <a:lstStyle/>
          <a:p>
            <a:r>
              <a:rPr lang="en-GB" sz="3600" b="1" dirty="0">
                <a:latin typeface="Segoe UI" panose="020B0502040204020203" pitchFamily="34" charset="0"/>
                <a:cs typeface="Segoe UI" panose="020B0502040204020203" pitchFamily="34" charset="0"/>
              </a:rPr>
              <a:t>The Learner badger is for anyone working with or learning about Azure!</a:t>
            </a:r>
          </a:p>
        </p:txBody>
      </p:sp>
      <p:sp>
        <p:nvSpPr>
          <p:cNvPr id="2" name="TextBox 1">
            <a:extLst>
              <a:ext uri="{FF2B5EF4-FFF2-40B4-BE49-F238E27FC236}">
                <a16:creationId xmlns:a16="http://schemas.microsoft.com/office/drawing/2014/main" id="{F1E74688-695E-4887-B9BC-D6A7D3D68D9C}"/>
              </a:ext>
            </a:extLst>
          </p:cNvPr>
          <p:cNvSpPr txBox="1"/>
          <p:nvPr/>
        </p:nvSpPr>
        <p:spPr>
          <a:xfrm>
            <a:off x="7775033" y="5564441"/>
            <a:ext cx="359019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A close up of a logo&#10;&#10;Description automatically generated">
            <a:extLst>
              <a:ext uri="{FF2B5EF4-FFF2-40B4-BE49-F238E27FC236}">
                <a16:creationId xmlns:a16="http://schemas.microsoft.com/office/drawing/2014/main" id="{BF3E3910-50E0-4664-8BC4-3764D285B5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044" y="2352459"/>
            <a:ext cx="2652558" cy="2652558"/>
          </a:xfrm>
          <a:prstGeom prst="rect">
            <a:avLst/>
          </a:prstGeom>
          <a:ln>
            <a:noFill/>
          </a:ln>
          <a:effectLst>
            <a:outerShdw blurRad="292100" dist="139700" dir="2700000" algn="tl" rotWithShape="0">
              <a:srgbClr val="333333">
                <a:alpha val="65000"/>
              </a:srgbClr>
            </a:outerShdw>
          </a:effectLst>
        </p:spPr>
      </p:pic>
      <p:pic>
        <p:nvPicPr>
          <p:cNvPr id="17" name="Picture 16" descr="A close up of a logo&#10;&#10;Description automatically generated">
            <a:extLst>
              <a:ext uri="{FF2B5EF4-FFF2-40B4-BE49-F238E27FC236}">
                <a16:creationId xmlns:a16="http://schemas.microsoft.com/office/drawing/2014/main" id="{6C0BAAC1-FE71-49D6-8A74-EAEA8FE818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690" y="5479123"/>
            <a:ext cx="1050158" cy="1050158"/>
          </a:xfrm>
          <a:prstGeom prst="rect">
            <a:avLst/>
          </a:prstGeom>
          <a:ln>
            <a:noFill/>
          </a:ln>
          <a:effectLst>
            <a:outerShdw blurRad="292100" dist="139700" dir="2700000" algn="tl" rotWithShape="0">
              <a:srgbClr val="333333">
                <a:alpha val="65000"/>
              </a:srgbClr>
            </a:outerShdw>
          </a:effectLst>
        </p:spPr>
      </p:pic>
      <p:pic>
        <p:nvPicPr>
          <p:cNvPr id="18" name="Picture 17" descr="A close up of a sign&#10;&#10;Description automatically generated">
            <a:extLst>
              <a:ext uri="{FF2B5EF4-FFF2-40B4-BE49-F238E27FC236}">
                <a16:creationId xmlns:a16="http://schemas.microsoft.com/office/drawing/2014/main" id="{EDFE3A01-8238-41F8-85B1-5C4B613313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7741" y="5476659"/>
            <a:ext cx="1050158" cy="1050158"/>
          </a:xfrm>
          <a:prstGeom prst="rect">
            <a:avLst/>
          </a:prstGeom>
          <a:ln>
            <a:noFill/>
          </a:ln>
          <a:effectLst>
            <a:outerShdw blurRad="292100" dist="139700" dir="2700000" algn="tl" rotWithShape="0">
              <a:srgbClr val="333333">
                <a:alpha val="65000"/>
              </a:srgbClr>
            </a:outerShdw>
          </a:effectLst>
        </p:spPr>
      </p:pic>
      <p:pic>
        <p:nvPicPr>
          <p:cNvPr id="19" name="Picture 18" descr="A close up of a logo&#10;&#10;Description automatically generated">
            <a:extLst>
              <a:ext uri="{FF2B5EF4-FFF2-40B4-BE49-F238E27FC236}">
                <a16:creationId xmlns:a16="http://schemas.microsoft.com/office/drawing/2014/main" id="{CE23C5F1-0887-4CD8-AA26-8E4C4EE2AC7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2793" y="5474195"/>
            <a:ext cx="1050159" cy="1050159"/>
          </a:xfrm>
          <a:prstGeom prst="rect">
            <a:avLst/>
          </a:prstGeom>
          <a:ln>
            <a:noFill/>
          </a:ln>
          <a:effectLst>
            <a:outerShdw blurRad="292100" dist="139700" dir="2700000" algn="tl" rotWithShape="0">
              <a:srgbClr val="333333">
                <a:alpha val="65000"/>
              </a:srgbClr>
            </a:outerShdw>
          </a:effectLst>
        </p:spPr>
      </p:pic>
      <p:pic>
        <p:nvPicPr>
          <p:cNvPr id="20" name="Picture 19" descr="A close up of a logo&#10;&#10;Description automatically generated">
            <a:extLst>
              <a:ext uri="{FF2B5EF4-FFF2-40B4-BE49-F238E27FC236}">
                <a16:creationId xmlns:a16="http://schemas.microsoft.com/office/drawing/2014/main" id="{23EAC7B0-226F-48C5-A90C-4E55AAA4073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3044" y="5471732"/>
            <a:ext cx="1060013" cy="1060013"/>
          </a:xfrm>
          <a:prstGeom prst="rect">
            <a:avLst/>
          </a:prstGeom>
          <a:ln>
            <a:noFill/>
          </a:ln>
          <a:effectLst>
            <a:outerShdw blurRad="292100" dist="139700" dir="2700000" algn="tl" rotWithShape="0">
              <a:srgbClr val="333333">
                <a:alpha val="65000"/>
              </a:srgbClr>
            </a:outerShdw>
          </a:effectLst>
        </p:spPr>
      </p:pic>
      <p:pic>
        <p:nvPicPr>
          <p:cNvPr id="21" name="Picture 20" descr="A close up of a logo&#10;&#10;Description automatically generated">
            <a:extLst>
              <a:ext uri="{FF2B5EF4-FFF2-40B4-BE49-F238E27FC236}">
                <a16:creationId xmlns:a16="http://schemas.microsoft.com/office/drawing/2014/main" id="{5A9B5614-1211-47FE-9AAA-EFB067BDCC7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97846" y="5479123"/>
            <a:ext cx="1050158" cy="1050158"/>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2EC40C38-BF80-40F7-A9E2-3E1A3F328667}"/>
              </a:ext>
            </a:extLst>
          </p:cNvPr>
          <p:cNvSpPr txBox="1"/>
          <p:nvPr/>
        </p:nvSpPr>
        <p:spPr>
          <a:xfrm>
            <a:off x="6310796" y="2610876"/>
            <a:ext cx="5816821" cy="3754874"/>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Azure Heroes recognises Azure practitioners from across Europe</a:t>
            </a:r>
          </a:p>
          <a:p>
            <a:pPr marL="800100" marR="0" lvl="1"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The other digital badgers must be earned with verifiable acts of impact</a:t>
            </a:r>
          </a:p>
          <a:p>
            <a:pPr marL="800100" marR="0" lvl="1"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Our digital badgers live on the blockchain and are verifiably scarce, so they require a free blockchain wallet to safely store them</a:t>
            </a:r>
          </a:p>
          <a:p>
            <a:pPr marL="800100" marR="0" lvl="1"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GB"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hlinkClick r:id="rId10">
                  <a:extLst>
                    <a:ext uri="{A12FA001-AC4F-418D-AE19-62706E023703}">
                      <ahyp:hlinkClr xmlns:ahyp="http://schemas.microsoft.com/office/drawing/2018/hyperlinkcolor" val="tx"/>
                    </a:ext>
                  </a:extLst>
                </a:hlinkClick>
              </a:rPr>
              <a:t>NOMINATE</a:t>
            </a:r>
            <a:r>
              <a:rPr kumimoji="0" lang="en-GB"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yourself or a community hero around you</a:t>
            </a:r>
            <a:endParaRPr kumimoji="0" lang="en-GB"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800100" marR="0" lvl="1" indent="-3429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For more information visit: </a:t>
            </a:r>
            <a:r>
              <a:rPr kumimoji="0" lang="en-GB"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aka.ms/</a:t>
            </a:r>
            <a:r>
              <a:rPr kumimoji="0" lang="en-GB" sz="1800" b="1" i="0" u="none" strike="noStrike" kern="1200" cap="none" spc="0" normalizeH="0" baseline="0" noProof="0" dirty="0" err="1">
                <a:ln>
                  <a:noFill/>
                </a:ln>
                <a:solidFill>
                  <a:prstClr val="white"/>
                </a:solidFill>
                <a:effectLst/>
                <a:uLnTx/>
                <a:uFillTx/>
                <a:latin typeface="Segoe UI" panose="020B0502040204020203" pitchFamily="34" charset="0"/>
                <a:ea typeface="+mn-ea"/>
                <a:cs typeface="Segoe UI" panose="020B0502040204020203" pitchFamily="34" charset="0"/>
              </a:rPr>
              <a:t>azure.heroes</a:t>
            </a:r>
            <a:endParaRPr kumimoji="0" lang="en-GB"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2050" name="Picture 2">
            <a:extLst>
              <a:ext uri="{FF2B5EF4-FFF2-40B4-BE49-F238E27FC236}">
                <a16:creationId xmlns:a16="http://schemas.microsoft.com/office/drawing/2014/main" id="{D6E0790D-0EA3-41EE-AD3E-021FE77866A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3044" y="2352459"/>
            <a:ext cx="2652558" cy="265255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BEF805B7-A1F3-448A-B2E1-7BD4F386E383}"/>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3677064" y="2444758"/>
            <a:ext cx="2483774" cy="2483774"/>
          </a:xfrm>
          <a:prstGeom prst="rect">
            <a:avLst/>
          </a:prstGeom>
          <a:noFill/>
          <a:ln>
            <a:noFill/>
          </a:ln>
        </p:spPr>
      </p:pic>
    </p:spTree>
    <p:extLst>
      <p:ext uri="{BB962C8B-B14F-4D97-AF65-F5344CB8AC3E}">
        <p14:creationId xmlns:p14="http://schemas.microsoft.com/office/powerpoint/2010/main" val="230322884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75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24"/>
          </p:nvPr>
        </p:nvSpPr>
        <p:spPr>
          <a:xfrm>
            <a:off x="1521884" y="452967"/>
            <a:ext cx="10335683" cy="914400"/>
          </a:xfrm>
        </p:spPr>
        <p:txBody>
          <a:bodyPr/>
          <a:lstStyle/>
          <a:p>
            <a:r>
              <a:rPr lang="de-AT" dirty="0"/>
              <a:t>Angular Meetup Graz</a:t>
            </a:r>
            <a:endParaRPr lang="en-US" dirty="0"/>
          </a:p>
        </p:txBody>
      </p:sp>
      <p:pic>
        <p:nvPicPr>
          <p:cNvPr id="24" name="Content Placeholder 23"/>
          <p:cNvPicPr>
            <a:picLocks noGrp="1" noChangeAspect="1"/>
          </p:cNvPicPr>
          <p:nvPr>
            <p:ph sz="quarter" idx="20"/>
          </p:nvPr>
        </p:nvPicPr>
        <p:blipFill>
          <a:blip r:embed="rId2" cstate="print">
            <a:extLst>
              <a:ext uri="{28A0092B-C50C-407E-A947-70E740481C1C}">
                <a14:useLocalDpi xmlns:a14="http://schemas.microsoft.com/office/drawing/2010/main" val="0"/>
              </a:ext>
            </a:extLst>
          </a:blip>
          <a:stretch>
            <a:fillRect/>
          </a:stretch>
        </p:blipFill>
        <p:spPr/>
      </p:pic>
      <p:sp>
        <p:nvSpPr>
          <p:cNvPr id="2" name="Title 1"/>
          <p:cNvSpPr>
            <a:spLocks noGrp="1"/>
          </p:cNvSpPr>
          <p:nvPr>
            <p:ph type="title"/>
          </p:nvPr>
        </p:nvSpPr>
        <p:spPr/>
        <p:txBody>
          <a:bodyPr/>
          <a:lstStyle/>
          <a:p>
            <a:r>
              <a:rPr lang="en-US" dirty="0"/>
              <a:t>Q&amp;A</a:t>
            </a:r>
          </a:p>
        </p:txBody>
      </p:sp>
      <p:sp>
        <p:nvSpPr>
          <p:cNvPr id="3" name="Text Placeholder 2"/>
          <p:cNvSpPr>
            <a:spLocks noGrp="1"/>
          </p:cNvSpPr>
          <p:nvPr>
            <p:ph type="body" sz="quarter" idx="12"/>
          </p:nvPr>
        </p:nvSpPr>
        <p:spPr/>
        <p:txBody>
          <a:bodyPr/>
          <a:lstStyle/>
          <a:p>
            <a:r>
              <a:rPr lang="en-US"/>
              <a:t>Rainer Stropek</a:t>
            </a:r>
          </a:p>
        </p:txBody>
      </p:sp>
      <p:sp>
        <p:nvSpPr>
          <p:cNvPr id="4" name="Text Placeholder 3"/>
          <p:cNvSpPr>
            <a:spLocks noGrp="1"/>
          </p:cNvSpPr>
          <p:nvPr>
            <p:ph type="body" sz="quarter" idx="13"/>
          </p:nvPr>
        </p:nvSpPr>
        <p:spPr/>
        <p:txBody>
          <a:bodyPr/>
          <a:lstStyle/>
          <a:p>
            <a:r>
              <a:rPr lang="en-US"/>
              <a:t>software architects gmbh</a:t>
            </a:r>
          </a:p>
        </p:txBody>
      </p:sp>
      <p:sp>
        <p:nvSpPr>
          <p:cNvPr id="18" name="Text Placeholder 17"/>
          <p:cNvSpPr>
            <a:spLocks noGrp="1"/>
          </p:cNvSpPr>
          <p:nvPr>
            <p:ph type="body" sz="quarter" idx="15"/>
          </p:nvPr>
        </p:nvSpPr>
        <p:spPr/>
        <p:txBody>
          <a:bodyPr/>
          <a:lstStyle/>
          <a:p>
            <a:r>
              <a:rPr lang="en-US"/>
              <a:t>rainer@timecockpit.com</a:t>
            </a:r>
            <a:br>
              <a:rPr lang="en-US"/>
            </a:br>
            <a:r>
              <a:rPr lang="en-US"/>
              <a:t>http://www.timecockpit.com</a:t>
            </a:r>
            <a:br>
              <a:rPr lang="en-US"/>
            </a:br>
            <a:r>
              <a:rPr lang="en-US"/>
              <a:t>@rstropek</a:t>
            </a:r>
          </a:p>
        </p:txBody>
      </p:sp>
      <p:sp>
        <p:nvSpPr>
          <p:cNvPr id="10" name="Text Placeholder 9"/>
          <p:cNvSpPr>
            <a:spLocks noGrp="1"/>
          </p:cNvSpPr>
          <p:nvPr>
            <p:ph type="body" sz="quarter" idx="25"/>
          </p:nvPr>
        </p:nvSpPr>
        <p:spPr>
          <a:xfrm>
            <a:off x="1526117" y="4180418"/>
            <a:ext cx="5052483" cy="488949"/>
          </a:xfrm>
        </p:spPr>
        <p:txBody>
          <a:bodyPr/>
          <a:lstStyle/>
          <a:p>
            <a:r>
              <a:rPr lang="en-US" dirty="0"/>
              <a:t>Thank your for coming!</a:t>
            </a:r>
          </a:p>
        </p:txBody>
      </p:sp>
      <p:sp>
        <p:nvSpPr>
          <p:cNvPr id="22" name="Content Placeholder 21"/>
          <p:cNvSpPr>
            <a:spLocks noGrp="1"/>
          </p:cNvSpPr>
          <p:nvPr>
            <p:ph sz="quarter" idx="26"/>
          </p:nvPr>
        </p:nvSpPr>
        <p:spPr>
          <a:xfrm>
            <a:off x="6957484" y="3117851"/>
            <a:ext cx="1058333" cy="1062567"/>
          </a:xfrm>
        </p:spPr>
        <p:txBody>
          <a:bodyPr/>
          <a:lstStyle/>
          <a:p>
            <a:r>
              <a:rPr lang="en-US"/>
              <a:t>Mail</a:t>
            </a:r>
            <a:br>
              <a:rPr lang="en-US"/>
            </a:br>
            <a:r>
              <a:rPr lang="en-US"/>
              <a:t>Web</a:t>
            </a:r>
            <a:br>
              <a:rPr lang="en-US"/>
            </a:br>
            <a:r>
              <a:rPr lang="en-US"/>
              <a:t>Twitter</a:t>
            </a:r>
          </a:p>
        </p:txBody>
      </p:sp>
    </p:spTree>
    <p:extLst>
      <p:ext uri="{BB962C8B-B14F-4D97-AF65-F5344CB8AC3E}">
        <p14:creationId xmlns:p14="http://schemas.microsoft.com/office/powerpoint/2010/main" val="40887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Your Host</a:t>
            </a:r>
          </a:p>
        </p:txBody>
      </p:sp>
      <p:sp>
        <p:nvSpPr>
          <p:cNvPr id="3" name="Inhaltsplatzhalter 2"/>
          <p:cNvSpPr>
            <a:spLocks noGrp="1"/>
          </p:cNvSpPr>
          <p:nvPr>
            <p:ph sz="quarter" idx="12"/>
          </p:nvPr>
        </p:nvSpPr>
        <p:spPr/>
        <p:txBody>
          <a:bodyPr/>
          <a:lstStyle/>
          <a:p>
            <a:r>
              <a:rPr lang="en-US" dirty="0"/>
              <a:t>Rainer Stropek</a:t>
            </a:r>
          </a:p>
          <a:p>
            <a:pPr lvl="1"/>
            <a:r>
              <a:rPr lang="en-US" dirty="0"/>
              <a:t>Developer, Entrepreneur</a:t>
            </a:r>
          </a:p>
          <a:p>
            <a:pPr lvl="1"/>
            <a:r>
              <a:rPr lang="en-US" dirty="0"/>
              <a:t>MVP Microsoft Azure</a:t>
            </a:r>
          </a:p>
          <a:p>
            <a:pPr lvl="1"/>
            <a:r>
              <a:rPr lang="en-US" dirty="0"/>
              <a:t>MVP Development Technologies</a:t>
            </a:r>
          </a:p>
          <a:p>
            <a:pPr lvl="1"/>
            <a:r>
              <a:rPr lang="en-US" dirty="0"/>
              <a:t>MS Regional Director</a:t>
            </a:r>
          </a:p>
          <a:p>
            <a:r>
              <a:rPr lang="en-US" dirty="0"/>
              <a:t>Contact</a:t>
            </a:r>
          </a:p>
          <a:p>
            <a:pPr lvl="1"/>
            <a:r>
              <a:rPr lang="en-US" dirty="0"/>
              <a:t>software architects </a:t>
            </a:r>
            <a:r>
              <a:rPr lang="en-US" dirty="0" err="1"/>
              <a:t>gmbh</a:t>
            </a:r>
            <a:br>
              <a:rPr lang="en-US" dirty="0"/>
            </a:br>
            <a:r>
              <a:rPr lang="en-US" dirty="0">
                <a:hlinkClick r:id="rId2"/>
              </a:rPr>
              <a:t>rainer@timecockpit.com</a:t>
            </a:r>
            <a:endParaRPr lang="en-US" dirty="0"/>
          </a:p>
          <a:p>
            <a:pPr lvl="1"/>
            <a:r>
              <a:rPr lang="en-US" dirty="0"/>
              <a:t>Twitter: @rstropek</a:t>
            </a:r>
          </a:p>
        </p:txBody>
      </p:sp>
      <p:pic>
        <p:nvPicPr>
          <p:cNvPr id="16" name="Inhaltsplatzhalter 15"/>
          <p:cNvPicPr>
            <a:picLocks noGrp="1" noChangeAspect="1"/>
          </p:cNvPicPr>
          <p:nvPr>
            <p:ph sz="quarter" idx="13"/>
          </p:nvPr>
        </p:nvPicPr>
        <p:blipFill>
          <a:blip r:embed="rId3" cstate="email">
            <a:extLst>
              <a:ext uri="{28A0092B-C50C-407E-A947-70E740481C1C}">
                <a14:useLocalDpi xmlns:a14="http://schemas.microsoft.com/office/drawing/2010/main" val="0"/>
              </a:ext>
            </a:extLst>
          </a:blip>
          <a:stretch>
            <a:fillRect/>
          </a:stretch>
        </p:blipFill>
        <p:spPr>
          <a:xfrm>
            <a:off x="6768175" y="1700810"/>
            <a:ext cx="4320380" cy="2880253"/>
          </a:xfrm>
        </p:spPr>
      </p:pic>
      <p:sp>
        <p:nvSpPr>
          <p:cNvPr id="20" name="Textplatzhalter 19"/>
          <p:cNvSpPr>
            <a:spLocks noGrp="1"/>
          </p:cNvSpPr>
          <p:nvPr>
            <p:ph type="body" sz="quarter" idx="23"/>
          </p:nvPr>
        </p:nvSpPr>
        <p:spPr/>
        <p:txBody>
          <a:bodyPr/>
          <a:lstStyle/>
          <a:p>
            <a:endParaRPr lang="en-US"/>
          </a:p>
        </p:txBody>
      </p:sp>
      <p:sp>
        <p:nvSpPr>
          <p:cNvPr id="21" name="Textplatzhalter 20"/>
          <p:cNvSpPr>
            <a:spLocks noGrp="1"/>
          </p:cNvSpPr>
          <p:nvPr>
            <p:ph type="body" sz="quarter" idx="24"/>
          </p:nvPr>
        </p:nvSpPr>
        <p:spPr/>
        <p:txBody>
          <a:bodyPr/>
          <a:lstStyle/>
          <a:p>
            <a:endParaRPr lang="en-US"/>
          </a:p>
        </p:txBody>
      </p:sp>
    </p:spTree>
    <p:extLst>
      <p:ext uri="{BB962C8B-B14F-4D97-AF65-F5344CB8AC3E}">
        <p14:creationId xmlns:p14="http://schemas.microsoft.com/office/powerpoint/2010/main" val="30041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02514A-C71D-405C-85AA-689F5DEEB3B0}"/>
              </a:ext>
            </a:extLst>
          </p:cNvPr>
          <p:cNvSpPr>
            <a:spLocks noGrp="1"/>
          </p:cNvSpPr>
          <p:nvPr>
            <p:ph type="title"/>
          </p:nvPr>
        </p:nvSpPr>
        <p:spPr/>
        <p:txBody>
          <a:bodyPr/>
          <a:lstStyle/>
          <a:p>
            <a:r>
              <a:rPr lang="en-US" dirty="0"/>
              <a:t>Code Sample</a:t>
            </a:r>
            <a:endParaRPr lang="en-AT" dirty="0"/>
          </a:p>
        </p:txBody>
      </p:sp>
      <p:sp>
        <p:nvSpPr>
          <p:cNvPr id="8" name="Text Placeholder 7">
            <a:extLst>
              <a:ext uri="{FF2B5EF4-FFF2-40B4-BE49-F238E27FC236}">
                <a16:creationId xmlns:a16="http://schemas.microsoft.com/office/drawing/2014/main" id="{E5926B32-B010-43F2-9C70-100623FCBBC4}"/>
              </a:ext>
            </a:extLst>
          </p:cNvPr>
          <p:cNvSpPr>
            <a:spLocks noGrp="1"/>
          </p:cNvSpPr>
          <p:nvPr>
            <p:ph type="body" sz="quarter" idx="25"/>
          </p:nvPr>
        </p:nvSpPr>
        <p:spPr/>
        <p:txBody>
          <a:bodyPr/>
          <a:lstStyle/>
          <a:p>
            <a:r>
              <a:rPr lang="en-US" dirty="0"/>
              <a:t>https://aka.ms/AA8wwcu</a:t>
            </a:r>
            <a:endParaRPr lang="en-AT" dirty="0"/>
          </a:p>
        </p:txBody>
      </p:sp>
      <p:pic>
        <p:nvPicPr>
          <p:cNvPr id="4" name="Picture 3" descr="A picture containing drawing&#10;&#10;Description automatically generated">
            <a:extLst>
              <a:ext uri="{FF2B5EF4-FFF2-40B4-BE49-F238E27FC236}">
                <a16:creationId xmlns:a16="http://schemas.microsoft.com/office/drawing/2014/main" id="{061DC30A-DBBC-4F1E-9CFE-0A7AED456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943" y="2277704"/>
            <a:ext cx="2895499" cy="2875935"/>
          </a:xfrm>
          <a:prstGeom prst="rect">
            <a:avLst/>
          </a:prstGeom>
        </p:spPr>
      </p:pic>
    </p:spTree>
    <p:extLst>
      <p:ext uri="{BB962C8B-B14F-4D97-AF65-F5344CB8AC3E}">
        <p14:creationId xmlns:p14="http://schemas.microsoft.com/office/powerpoint/2010/main" val="400583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493A0423-A507-46E8-8EF7-6FFC120A3279}"/>
              </a:ext>
            </a:extLst>
          </p:cNvPr>
          <p:cNvGrpSpPr/>
          <p:nvPr/>
        </p:nvGrpSpPr>
        <p:grpSpPr>
          <a:xfrm>
            <a:off x="3092049" y="1173401"/>
            <a:ext cx="720080" cy="501102"/>
            <a:chOff x="3328023" y="1179079"/>
            <a:chExt cx="720080" cy="501102"/>
          </a:xfrm>
        </p:grpSpPr>
        <p:pic>
          <p:nvPicPr>
            <p:cNvPr id="5" name="Graphic 4">
              <a:extLst>
                <a:ext uri="{FF2B5EF4-FFF2-40B4-BE49-F238E27FC236}">
                  <a16:creationId xmlns:a16="http://schemas.microsoft.com/office/drawing/2014/main" id="{F65531C9-952C-468A-AEF6-43ECCC4E4A0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1026" name="Picture 2" descr="Angular – Wikipedia">
              <a:extLst>
                <a:ext uri="{FF2B5EF4-FFF2-40B4-BE49-F238E27FC236}">
                  <a16:creationId xmlns:a16="http://schemas.microsoft.com/office/drawing/2014/main" id="{9FABBE24-D256-4B69-9D0F-5ADB0F98CE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Graphic 5">
            <a:extLst>
              <a:ext uri="{FF2B5EF4-FFF2-40B4-BE49-F238E27FC236}">
                <a16:creationId xmlns:a16="http://schemas.microsoft.com/office/drawing/2014/main" id="{7EC4E0C5-237E-446C-AA89-CE73EC9BED1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76741" y="1073110"/>
            <a:ext cx="559863" cy="701684"/>
          </a:xfrm>
          <a:prstGeom prst="rect">
            <a:avLst/>
          </a:prstGeom>
        </p:spPr>
      </p:pic>
      <p:pic>
        <p:nvPicPr>
          <p:cNvPr id="2" name="Graphic 1">
            <a:extLst>
              <a:ext uri="{FF2B5EF4-FFF2-40B4-BE49-F238E27FC236}">
                <a16:creationId xmlns:a16="http://schemas.microsoft.com/office/drawing/2014/main" id="{2F596F47-D124-4F69-B669-2D7F566FDA3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301217" y="631242"/>
            <a:ext cx="349846" cy="438467"/>
          </a:xfrm>
          <a:prstGeom prst="rect">
            <a:avLst/>
          </a:prstGeom>
        </p:spPr>
      </p:pic>
      <p:pic>
        <p:nvPicPr>
          <p:cNvPr id="9" name="Graphic 8">
            <a:extLst>
              <a:ext uri="{FF2B5EF4-FFF2-40B4-BE49-F238E27FC236}">
                <a16:creationId xmlns:a16="http://schemas.microsoft.com/office/drawing/2014/main" id="{2F0805BF-D111-46FE-BCF4-731A5917BB6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301217" y="1182362"/>
            <a:ext cx="349846" cy="438467"/>
          </a:xfrm>
          <a:prstGeom prst="rect">
            <a:avLst/>
          </a:prstGeom>
        </p:spPr>
      </p:pic>
      <p:pic>
        <p:nvPicPr>
          <p:cNvPr id="11" name="Graphic 10">
            <a:extLst>
              <a:ext uri="{FF2B5EF4-FFF2-40B4-BE49-F238E27FC236}">
                <a16:creationId xmlns:a16="http://schemas.microsoft.com/office/drawing/2014/main" id="{4EF44780-CAD4-4183-ACBD-AB3B7E9A0BDD}"/>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301217" y="1733483"/>
            <a:ext cx="359264" cy="438468"/>
          </a:xfrm>
          <a:prstGeom prst="rect">
            <a:avLst/>
          </a:prstGeom>
        </p:spPr>
      </p:pic>
      <p:sp>
        <p:nvSpPr>
          <p:cNvPr id="19" name="Title 18">
            <a:extLst>
              <a:ext uri="{FF2B5EF4-FFF2-40B4-BE49-F238E27FC236}">
                <a16:creationId xmlns:a16="http://schemas.microsoft.com/office/drawing/2014/main" id="{6D48BF2F-BA11-41BA-AAE0-8FE2EE3777E3}"/>
              </a:ext>
            </a:extLst>
          </p:cNvPr>
          <p:cNvSpPr>
            <a:spLocks noGrp="1"/>
          </p:cNvSpPr>
          <p:nvPr>
            <p:ph type="title"/>
          </p:nvPr>
        </p:nvSpPr>
        <p:spPr/>
        <p:txBody>
          <a:bodyPr/>
          <a:lstStyle/>
          <a:p>
            <a:r>
              <a:rPr lang="en-US" dirty="0"/>
              <a:t>Patterns</a:t>
            </a:r>
            <a:endParaRPr lang="en-AT" dirty="0"/>
          </a:p>
        </p:txBody>
      </p:sp>
      <p:sp>
        <p:nvSpPr>
          <p:cNvPr id="20" name="Text Placeholder 19">
            <a:extLst>
              <a:ext uri="{FF2B5EF4-FFF2-40B4-BE49-F238E27FC236}">
                <a16:creationId xmlns:a16="http://schemas.microsoft.com/office/drawing/2014/main" id="{2B3C6DAF-1A49-41EC-8B31-8D446A19AB4D}"/>
              </a:ext>
            </a:extLst>
          </p:cNvPr>
          <p:cNvSpPr>
            <a:spLocks noGrp="1"/>
          </p:cNvSpPr>
          <p:nvPr>
            <p:ph type="body" sz="quarter" idx="23"/>
          </p:nvPr>
        </p:nvSpPr>
        <p:spPr/>
        <p:txBody>
          <a:bodyPr/>
          <a:lstStyle/>
          <a:p>
            <a:r>
              <a:rPr lang="en-US" dirty="0"/>
              <a:t>Handling long-running, async processing in the backend</a:t>
            </a:r>
            <a:endParaRPr lang="en-AT" dirty="0"/>
          </a:p>
        </p:txBody>
      </p:sp>
      <p:sp>
        <p:nvSpPr>
          <p:cNvPr id="21" name="Text Placeholder 20">
            <a:extLst>
              <a:ext uri="{FF2B5EF4-FFF2-40B4-BE49-F238E27FC236}">
                <a16:creationId xmlns:a16="http://schemas.microsoft.com/office/drawing/2014/main" id="{C5A76AA7-5D3F-43FF-8ACE-5298CDBD7803}"/>
              </a:ext>
            </a:extLst>
          </p:cNvPr>
          <p:cNvSpPr>
            <a:spLocks noGrp="1"/>
          </p:cNvSpPr>
          <p:nvPr>
            <p:ph type="body" sz="quarter" idx="24"/>
          </p:nvPr>
        </p:nvSpPr>
        <p:spPr/>
        <p:txBody>
          <a:bodyPr/>
          <a:lstStyle/>
          <a:p>
            <a:r>
              <a:rPr lang="en-US" dirty="0"/>
              <a:t>Keep HTTP request idle</a:t>
            </a:r>
          </a:p>
          <a:p>
            <a:pPr lvl="1"/>
            <a:r>
              <a:rPr lang="en-US" dirty="0"/>
              <a:t>Problem: Network timeout</a:t>
            </a:r>
          </a:p>
          <a:p>
            <a:r>
              <a:rPr lang="en-US" dirty="0"/>
              <a:t>Polling</a:t>
            </a:r>
          </a:p>
          <a:p>
            <a:pPr lvl="1"/>
            <a:r>
              <a:rPr lang="en-US" dirty="0"/>
              <a:t>Inefficient</a:t>
            </a:r>
          </a:p>
          <a:p>
            <a:r>
              <a:rPr lang="en-US" dirty="0"/>
              <a:t>Server </a:t>
            </a:r>
            <a:r>
              <a:rPr lang="en-US" dirty="0">
                <a:sym typeface="Wingdings" panose="05000000000000000000" pitchFamily="2" charset="2"/>
              </a:rPr>
              <a:t> Client communication</a:t>
            </a:r>
          </a:p>
          <a:p>
            <a:pPr lvl="1"/>
            <a:r>
              <a:rPr lang="en-US" dirty="0" err="1">
                <a:solidFill>
                  <a:schemeClr val="accent2"/>
                </a:solidFill>
                <a:sym typeface="Wingdings" panose="05000000000000000000" pitchFamily="2" charset="2"/>
              </a:rPr>
              <a:t>Websockets</a:t>
            </a:r>
            <a:r>
              <a:rPr lang="en-US" dirty="0">
                <a:solidFill>
                  <a:schemeClr val="accent2"/>
                </a:solidFill>
                <a:sym typeface="Wingdings" panose="05000000000000000000" pitchFamily="2" charset="2"/>
              </a:rPr>
              <a:t>, </a:t>
            </a:r>
            <a:r>
              <a:rPr lang="en-US" dirty="0" err="1">
                <a:solidFill>
                  <a:schemeClr val="accent2"/>
                </a:solidFill>
                <a:sym typeface="Wingdings" panose="05000000000000000000" pitchFamily="2" charset="2"/>
              </a:rPr>
              <a:t>SignalR</a:t>
            </a:r>
            <a:endParaRPr lang="en-AT" dirty="0">
              <a:solidFill>
                <a:schemeClr val="accent2"/>
              </a:solidFill>
            </a:endParaRPr>
          </a:p>
        </p:txBody>
      </p:sp>
      <p:sp>
        <p:nvSpPr>
          <p:cNvPr id="22" name="Text Placeholder 21">
            <a:extLst>
              <a:ext uri="{FF2B5EF4-FFF2-40B4-BE49-F238E27FC236}">
                <a16:creationId xmlns:a16="http://schemas.microsoft.com/office/drawing/2014/main" id="{9609EF73-C6A3-44B6-B9CA-CF7F69248E04}"/>
              </a:ext>
            </a:extLst>
          </p:cNvPr>
          <p:cNvSpPr>
            <a:spLocks noGrp="1"/>
          </p:cNvSpPr>
          <p:nvPr>
            <p:ph type="body" sz="quarter" idx="25"/>
          </p:nvPr>
        </p:nvSpPr>
        <p:spPr/>
        <p:txBody>
          <a:bodyPr/>
          <a:lstStyle/>
          <a:p>
            <a:endParaRPr lang="en-AT"/>
          </a:p>
        </p:txBody>
      </p:sp>
      <p:cxnSp>
        <p:nvCxnSpPr>
          <p:cNvPr id="7" name="Straight Arrow Connector 6">
            <a:extLst>
              <a:ext uri="{FF2B5EF4-FFF2-40B4-BE49-F238E27FC236}">
                <a16:creationId xmlns:a16="http://schemas.microsoft.com/office/drawing/2014/main" id="{C9786374-6FD0-4B66-A90F-CFB9E2FEE013}"/>
              </a:ext>
            </a:extLst>
          </p:cNvPr>
          <p:cNvCxnSpPr>
            <a:cxnSpLocks/>
          </p:cNvCxnSpPr>
          <p:nvPr/>
        </p:nvCxnSpPr>
        <p:spPr>
          <a:xfrm>
            <a:off x="3812129" y="1549794"/>
            <a:ext cx="96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600151-BC73-4813-A0AD-B2D6181D3CEA}"/>
              </a:ext>
            </a:extLst>
          </p:cNvPr>
          <p:cNvCxnSpPr>
            <a:cxnSpLocks/>
          </p:cNvCxnSpPr>
          <p:nvPr/>
        </p:nvCxnSpPr>
        <p:spPr>
          <a:xfrm flipV="1">
            <a:off x="5318508" y="779440"/>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54A8C66-FB79-48A3-A83D-36F5B808761A}"/>
              </a:ext>
            </a:extLst>
          </p:cNvPr>
          <p:cNvCxnSpPr>
            <a:cxnSpLocks/>
          </p:cNvCxnSpPr>
          <p:nvPr/>
        </p:nvCxnSpPr>
        <p:spPr>
          <a:xfrm flipV="1">
            <a:off x="5336604" y="1347214"/>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1EF89B-0B25-4248-B53E-E7FA6CD01970}"/>
              </a:ext>
            </a:extLst>
          </p:cNvPr>
          <p:cNvCxnSpPr>
            <a:cxnSpLocks/>
            <a:endCxn id="11" idx="1"/>
          </p:cNvCxnSpPr>
          <p:nvPr/>
        </p:nvCxnSpPr>
        <p:spPr>
          <a:xfrm>
            <a:off x="5354700" y="1566448"/>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04696F-B828-4A2D-AE35-EE4F315C6E44}"/>
              </a:ext>
            </a:extLst>
          </p:cNvPr>
          <p:cNvCxnSpPr>
            <a:cxnSpLocks/>
          </p:cNvCxnSpPr>
          <p:nvPr/>
        </p:nvCxnSpPr>
        <p:spPr>
          <a:xfrm flipH="1">
            <a:off x="3812129" y="1384941"/>
            <a:ext cx="9646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225165-1D0E-41D2-AF4C-4F6B047D114A}"/>
              </a:ext>
            </a:extLst>
          </p:cNvPr>
          <p:cNvCxnSpPr>
            <a:cxnSpLocks/>
          </p:cNvCxnSpPr>
          <p:nvPr/>
        </p:nvCxnSpPr>
        <p:spPr>
          <a:xfrm flipH="1">
            <a:off x="5302482" y="86824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3A3995D-A0FB-4BFF-8EAF-E8FA9DAF3C4A}"/>
              </a:ext>
            </a:extLst>
          </p:cNvPr>
          <p:cNvCxnSpPr>
            <a:cxnSpLocks/>
          </p:cNvCxnSpPr>
          <p:nvPr/>
        </p:nvCxnSpPr>
        <p:spPr>
          <a:xfrm flipH="1" flipV="1">
            <a:off x="5318507" y="1419659"/>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19EA39-2D20-41FF-A878-CD6BB3C74510}"/>
              </a:ext>
            </a:extLst>
          </p:cNvPr>
          <p:cNvCxnSpPr>
            <a:cxnSpLocks/>
          </p:cNvCxnSpPr>
          <p:nvPr/>
        </p:nvCxnSpPr>
        <p:spPr>
          <a:xfrm flipH="1" flipV="1">
            <a:off x="5354700" y="1631917"/>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BA25F36-F86B-4A5B-A8C4-00E837D1F782}"/>
              </a:ext>
            </a:extLst>
          </p:cNvPr>
          <p:cNvSpPr txBox="1"/>
          <p:nvPr/>
        </p:nvSpPr>
        <p:spPr>
          <a:xfrm>
            <a:off x="723595" y="1222607"/>
            <a:ext cx="2035750" cy="369332"/>
          </a:xfrm>
          <a:prstGeom prst="rect">
            <a:avLst/>
          </a:prstGeom>
          <a:noFill/>
        </p:spPr>
        <p:txBody>
          <a:bodyPr wrap="none" rtlCol="0">
            <a:spAutoFit/>
          </a:bodyPr>
          <a:lstStyle/>
          <a:p>
            <a:r>
              <a:rPr lang="en-US" dirty="0"/>
              <a:t>Idle HTTP Request</a:t>
            </a:r>
            <a:endParaRPr lang="en-AT" dirty="0"/>
          </a:p>
        </p:txBody>
      </p:sp>
      <p:pic>
        <p:nvPicPr>
          <p:cNvPr id="48" name="Graphic 47">
            <a:extLst>
              <a:ext uri="{FF2B5EF4-FFF2-40B4-BE49-F238E27FC236}">
                <a16:creationId xmlns:a16="http://schemas.microsoft.com/office/drawing/2014/main" id="{CD19EA05-02C0-4073-8F36-3CB8B1996B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87422" y="806567"/>
            <a:ext cx="349846" cy="349846"/>
          </a:xfrm>
          <a:prstGeom prst="rect">
            <a:avLst/>
          </a:prstGeom>
        </p:spPr>
      </p:pic>
      <p:pic>
        <p:nvPicPr>
          <p:cNvPr id="50" name="Graphic 49">
            <a:extLst>
              <a:ext uri="{FF2B5EF4-FFF2-40B4-BE49-F238E27FC236}">
                <a16:creationId xmlns:a16="http://schemas.microsoft.com/office/drawing/2014/main" id="{04403F6A-4F75-48B1-9A8B-5CD9E73B721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71440" y="1223090"/>
            <a:ext cx="349846" cy="349846"/>
          </a:xfrm>
          <a:prstGeom prst="rect">
            <a:avLst/>
          </a:prstGeom>
        </p:spPr>
      </p:pic>
      <p:grpSp>
        <p:nvGrpSpPr>
          <p:cNvPr id="55" name="Group 54">
            <a:extLst>
              <a:ext uri="{FF2B5EF4-FFF2-40B4-BE49-F238E27FC236}">
                <a16:creationId xmlns:a16="http://schemas.microsoft.com/office/drawing/2014/main" id="{B5B6E4E5-91D4-48BE-875A-8DE70DDCD342}"/>
              </a:ext>
            </a:extLst>
          </p:cNvPr>
          <p:cNvGrpSpPr/>
          <p:nvPr/>
        </p:nvGrpSpPr>
        <p:grpSpPr>
          <a:xfrm>
            <a:off x="3057927" y="3178449"/>
            <a:ext cx="720080" cy="501102"/>
            <a:chOff x="3328023" y="1179079"/>
            <a:chExt cx="720080" cy="501102"/>
          </a:xfrm>
        </p:grpSpPr>
        <p:pic>
          <p:nvPicPr>
            <p:cNvPr id="56" name="Graphic 55">
              <a:extLst>
                <a:ext uri="{FF2B5EF4-FFF2-40B4-BE49-F238E27FC236}">
                  <a16:creationId xmlns:a16="http://schemas.microsoft.com/office/drawing/2014/main" id="{1EBC347F-FA0D-4D40-A4C9-31618A3EC09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57" name="Picture 2" descr="Angular – Wikipedia">
              <a:extLst>
                <a:ext uri="{FF2B5EF4-FFF2-40B4-BE49-F238E27FC236}">
                  <a16:creationId xmlns:a16="http://schemas.microsoft.com/office/drawing/2014/main" id="{07BD2B0F-EA81-4384-AC68-DAFFEF2CD7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58" name="Graphic 57">
            <a:extLst>
              <a:ext uri="{FF2B5EF4-FFF2-40B4-BE49-F238E27FC236}">
                <a16:creationId xmlns:a16="http://schemas.microsoft.com/office/drawing/2014/main" id="{DF372EA6-12AA-45B8-9FBD-754F0C39FB26}"/>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42619" y="3078158"/>
            <a:ext cx="559863" cy="701684"/>
          </a:xfrm>
          <a:prstGeom prst="rect">
            <a:avLst/>
          </a:prstGeom>
        </p:spPr>
      </p:pic>
      <p:cxnSp>
        <p:nvCxnSpPr>
          <p:cNvPr id="62" name="Straight Arrow Connector 61">
            <a:extLst>
              <a:ext uri="{FF2B5EF4-FFF2-40B4-BE49-F238E27FC236}">
                <a16:creationId xmlns:a16="http://schemas.microsoft.com/office/drawing/2014/main" id="{744C52CF-EFAC-4B11-8198-2F840D56531F}"/>
              </a:ext>
            </a:extLst>
          </p:cNvPr>
          <p:cNvCxnSpPr>
            <a:cxnSpLocks/>
          </p:cNvCxnSpPr>
          <p:nvPr/>
        </p:nvCxnSpPr>
        <p:spPr>
          <a:xfrm>
            <a:off x="3800617" y="3276218"/>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06300A4E-8315-45EE-8B26-8F0E8BD3D411}"/>
              </a:ext>
            </a:extLst>
          </p:cNvPr>
          <p:cNvSpPr txBox="1"/>
          <p:nvPr/>
        </p:nvSpPr>
        <p:spPr>
          <a:xfrm>
            <a:off x="689473" y="3227655"/>
            <a:ext cx="874983" cy="369332"/>
          </a:xfrm>
          <a:prstGeom prst="rect">
            <a:avLst/>
          </a:prstGeom>
          <a:noFill/>
        </p:spPr>
        <p:txBody>
          <a:bodyPr wrap="none" rtlCol="0">
            <a:spAutoFit/>
          </a:bodyPr>
          <a:lstStyle/>
          <a:p>
            <a:r>
              <a:rPr lang="en-US" dirty="0"/>
              <a:t>Polling</a:t>
            </a:r>
            <a:endParaRPr lang="en-AT" dirty="0"/>
          </a:p>
        </p:txBody>
      </p:sp>
      <p:grpSp>
        <p:nvGrpSpPr>
          <p:cNvPr id="74" name="Group 73">
            <a:extLst>
              <a:ext uri="{FF2B5EF4-FFF2-40B4-BE49-F238E27FC236}">
                <a16:creationId xmlns:a16="http://schemas.microsoft.com/office/drawing/2014/main" id="{D7ED8574-FBFE-4E59-B674-9EB231A0F637}"/>
              </a:ext>
            </a:extLst>
          </p:cNvPr>
          <p:cNvGrpSpPr/>
          <p:nvPr/>
        </p:nvGrpSpPr>
        <p:grpSpPr>
          <a:xfrm>
            <a:off x="5268360" y="2636290"/>
            <a:ext cx="1357999" cy="1540709"/>
            <a:chOff x="5268360" y="2636290"/>
            <a:chExt cx="1357999" cy="1540709"/>
          </a:xfrm>
        </p:grpSpPr>
        <p:pic>
          <p:nvPicPr>
            <p:cNvPr id="59" name="Graphic 58">
              <a:extLst>
                <a:ext uri="{FF2B5EF4-FFF2-40B4-BE49-F238E27FC236}">
                  <a16:creationId xmlns:a16="http://schemas.microsoft.com/office/drawing/2014/main" id="{EB278EFA-0031-4B3B-911A-BB1F91F4E23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2636290"/>
              <a:ext cx="349846" cy="438467"/>
            </a:xfrm>
            <a:prstGeom prst="rect">
              <a:avLst/>
            </a:prstGeom>
          </p:spPr>
        </p:pic>
        <p:pic>
          <p:nvPicPr>
            <p:cNvPr id="60" name="Graphic 59">
              <a:extLst>
                <a:ext uri="{FF2B5EF4-FFF2-40B4-BE49-F238E27FC236}">
                  <a16:creationId xmlns:a16="http://schemas.microsoft.com/office/drawing/2014/main" id="{38749D85-A310-45D5-BB32-023C2E7D12A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3187410"/>
              <a:ext cx="349846" cy="438467"/>
            </a:xfrm>
            <a:prstGeom prst="rect">
              <a:avLst/>
            </a:prstGeom>
          </p:spPr>
        </p:pic>
        <p:pic>
          <p:nvPicPr>
            <p:cNvPr id="61" name="Graphic 60">
              <a:extLst>
                <a:ext uri="{FF2B5EF4-FFF2-40B4-BE49-F238E27FC236}">
                  <a16:creationId xmlns:a16="http://schemas.microsoft.com/office/drawing/2014/main" id="{2E1F2B08-28FE-485C-B769-A0EB01112D1A}"/>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267095" y="3738531"/>
              <a:ext cx="359264" cy="438468"/>
            </a:xfrm>
            <a:prstGeom prst="rect">
              <a:avLst/>
            </a:prstGeom>
          </p:spPr>
        </p:pic>
        <p:cxnSp>
          <p:nvCxnSpPr>
            <p:cNvPr id="63" name="Straight Arrow Connector 62">
              <a:extLst>
                <a:ext uri="{FF2B5EF4-FFF2-40B4-BE49-F238E27FC236}">
                  <a16:creationId xmlns:a16="http://schemas.microsoft.com/office/drawing/2014/main" id="{1530087A-A037-46E3-8DCD-D6E4B87DDC6B}"/>
                </a:ext>
              </a:extLst>
            </p:cNvPr>
            <p:cNvCxnSpPr>
              <a:cxnSpLocks/>
            </p:cNvCxnSpPr>
            <p:nvPr/>
          </p:nvCxnSpPr>
          <p:spPr>
            <a:xfrm flipV="1">
              <a:off x="5284386" y="278448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6369541-FB24-44B0-A618-7B95D80CF871}"/>
                </a:ext>
              </a:extLst>
            </p:cNvPr>
            <p:cNvCxnSpPr>
              <a:cxnSpLocks/>
            </p:cNvCxnSpPr>
            <p:nvPr/>
          </p:nvCxnSpPr>
          <p:spPr>
            <a:xfrm flipV="1">
              <a:off x="5302482" y="3352262"/>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75FE40D-A75B-43C9-9AD3-240880A42826}"/>
                </a:ext>
              </a:extLst>
            </p:cNvPr>
            <p:cNvCxnSpPr>
              <a:cxnSpLocks/>
              <a:endCxn id="61" idx="1"/>
            </p:cNvCxnSpPr>
            <p:nvPr/>
          </p:nvCxnSpPr>
          <p:spPr>
            <a:xfrm>
              <a:off x="5320578" y="3571496"/>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989E9F0-2B62-458D-A215-18A03572A4FB}"/>
                </a:ext>
              </a:extLst>
            </p:cNvPr>
            <p:cNvCxnSpPr>
              <a:cxnSpLocks/>
            </p:cNvCxnSpPr>
            <p:nvPr/>
          </p:nvCxnSpPr>
          <p:spPr>
            <a:xfrm flipH="1">
              <a:off x="5268360" y="2873296"/>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2B273DB9-1B65-4810-96D6-D74FF745EFF6}"/>
                </a:ext>
              </a:extLst>
            </p:cNvPr>
            <p:cNvCxnSpPr>
              <a:cxnSpLocks/>
            </p:cNvCxnSpPr>
            <p:nvPr/>
          </p:nvCxnSpPr>
          <p:spPr>
            <a:xfrm flipH="1" flipV="1">
              <a:off x="5284385" y="3424707"/>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C34F892-28A3-457E-925A-0DA1125F2558}"/>
                </a:ext>
              </a:extLst>
            </p:cNvPr>
            <p:cNvCxnSpPr>
              <a:cxnSpLocks/>
            </p:cNvCxnSpPr>
            <p:nvPr/>
          </p:nvCxnSpPr>
          <p:spPr>
            <a:xfrm flipH="1" flipV="1">
              <a:off x="5320578" y="3636965"/>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1" name="Graphic 70">
              <a:extLst>
                <a:ext uri="{FF2B5EF4-FFF2-40B4-BE49-F238E27FC236}">
                  <a16:creationId xmlns:a16="http://schemas.microsoft.com/office/drawing/2014/main" id="{22160825-0CE1-4418-B8B0-0E04759FC7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3300" y="2811615"/>
              <a:ext cx="349846" cy="349846"/>
            </a:xfrm>
            <a:prstGeom prst="rect">
              <a:avLst/>
            </a:prstGeom>
          </p:spPr>
        </p:pic>
        <p:pic>
          <p:nvPicPr>
            <p:cNvPr id="72" name="Graphic 71">
              <a:extLst>
                <a:ext uri="{FF2B5EF4-FFF2-40B4-BE49-F238E27FC236}">
                  <a16:creationId xmlns:a16="http://schemas.microsoft.com/office/drawing/2014/main" id="{C229CB64-2FAE-4181-9F9D-A0DFEDC422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7318" y="3228138"/>
              <a:ext cx="349846" cy="349846"/>
            </a:xfrm>
            <a:prstGeom prst="rect">
              <a:avLst/>
            </a:prstGeom>
          </p:spPr>
        </p:pic>
      </p:grpSp>
      <p:cxnSp>
        <p:nvCxnSpPr>
          <p:cNvPr id="76" name="Straight Arrow Connector 75">
            <a:extLst>
              <a:ext uri="{FF2B5EF4-FFF2-40B4-BE49-F238E27FC236}">
                <a16:creationId xmlns:a16="http://schemas.microsoft.com/office/drawing/2014/main" id="{FEBA6508-0499-4980-A226-8294C858D447}"/>
              </a:ext>
            </a:extLst>
          </p:cNvPr>
          <p:cNvCxnSpPr>
            <a:cxnSpLocks/>
          </p:cNvCxnSpPr>
          <p:nvPr/>
        </p:nvCxnSpPr>
        <p:spPr>
          <a:xfrm>
            <a:off x="3800617" y="3410053"/>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460F59E-9362-43C3-BEBA-297028144537}"/>
              </a:ext>
            </a:extLst>
          </p:cNvPr>
          <p:cNvCxnSpPr>
            <a:cxnSpLocks/>
          </p:cNvCxnSpPr>
          <p:nvPr/>
        </p:nvCxnSpPr>
        <p:spPr>
          <a:xfrm>
            <a:off x="3800617" y="3494728"/>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0664674-2D0F-4666-B434-7D4D905E356F}"/>
              </a:ext>
            </a:extLst>
          </p:cNvPr>
          <p:cNvCxnSpPr>
            <a:cxnSpLocks/>
          </p:cNvCxnSpPr>
          <p:nvPr/>
        </p:nvCxnSpPr>
        <p:spPr>
          <a:xfrm>
            <a:off x="3802297" y="3571496"/>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E244D717-55FE-4503-BC6D-11560F73E14E}"/>
              </a:ext>
            </a:extLst>
          </p:cNvPr>
          <p:cNvGrpSpPr/>
          <p:nvPr/>
        </p:nvGrpSpPr>
        <p:grpSpPr>
          <a:xfrm>
            <a:off x="3058173" y="5281265"/>
            <a:ext cx="720080" cy="501102"/>
            <a:chOff x="3328023" y="1179079"/>
            <a:chExt cx="720080" cy="501102"/>
          </a:xfrm>
        </p:grpSpPr>
        <p:pic>
          <p:nvPicPr>
            <p:cNvPr id="80" name="Graphic 79">
              <a:extLst>
                <a:ext uri="{FF2B5EF4-FFF2-40B4-BE49-F238E27FC236}">
                  <a16:creationId xmlns:a16="http://schemas.microsoft.com/office/drawing/2014/main" id="{B5B0695D-5E60-4B23-9E6F-029B46DEB3A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220" t="19294" r="18943" b="24116"/>
            <a:stretch/>
          </p:blipFill>
          <p:spPr>
            <a:xfrm>
              <a:off x="3328023" y="1179079"/>
              <a:ext cx="720080" cy="501102"/>
            </a:xfrm>
            <a:prstGeom prst="rect">
              <a:avLst/>
            </a:prstGeom>
          </p:spPr>
        </p:pic>
        <p:pic>
          <p:nvPicPr>
            <p:cNvPr id="81" name="Picture 2" descr="Angular – Wikipedia">
              <a:extLst>
                <a:ext uri="{FF2B5EF4-FFF2-40B4-BE49-F238E27FC236}">
                  <a16:creationId xmlns:a16="http://schemas.microsoft.com/office/drawing/2014/main" id="{4157EE7D-B41B-49D6-96AE-218ED4CD3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669" y="1259076"/>
              <a:ext cx="296396" cy="296396"/>
            </a:xfrm>
            <a:prstGeom prst="rect">
              <a:avLst/>
            </a:prstGeom>
            <a:noFill/>
            <a:extLst>
              <a:ext uri="{909E8E84-426E-40DD-AFC4-6F175D3DCCD1}">
                <a14:hiddenFill xmlns:a14="http://schemas.microsoft.com/office/drawing/2010/main">
                  <a:solidFill>
                    <a:srgbClr val="FFFFFF"/>
                  </a:solidFill>
                </a14:hiddenFill>
              </a:ext>
            </a:extLst>
          </p:spPr>
        </p:pic>
      </p:grpSp>
      <p:pic>
        <p:nvPicPr>
          <p:cNvPr id="82" name="Graphic 81">
            <a:extLst>
              <a:ext uri="{FF2B5EF4-FFF2-40B4-BE49-F238E27FC236}">
                <a16:creationId xmlns:a16="http://schemas.microsoft.com/office/drawing/2014/main" id="{733D950B-A983-4C0D-A345-E3FFD6EFC70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4742865" y="5180974"/>
            <a:ext cx="559863" cy="701684"/>
          </a:xfrm>
          <a:prstGeom prst="rect">
            <a:avLst/>
          </a:prstGeom>
        </p:spPr>
      </p:pic>
      <p:cxnSp>
        <p:nvCxnSpPr>
          <p:cNvPr id="83" name="Straight Arrow Connector 82">
            <a:extLst>
              <a:ext uri="{FF2B5EF4-FFF2-40B4-BE49-F238E27FC236}">
                <a16:creationId xmlns:a16="http://schemas.microsoft.com/office/drawing/2014/main" id="{3FC1DDDD-940C-4C42-9A1A-194AC5ADDB6B}"/>
              </a:ext>
            </a:extLst>
          </p:cNvPr>
          <p:cNvCxnSpPr>
            <a:cxnSpLocks/>
          </p:cNvCxnSpPr>
          <p:nvPr/>
        </p:nvCxnSpPr>
        <p:spPr>
          <a:xfrm>
            <a:off x="3800617" y="5389655"/>
            <a:ext cx="96461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4FFE85A-BB03-486D-A049-A6AF5ABC46D6}"/>
              </a:ext>
            </a:extLst>
          </p:cNvPr>
          <p:cNvSpPr txBox="1"/>
          <p:nvPr/>
        </p:nvSpPr>
        <p:spPr>
          <a:xfrm>
            <a:off x="689719" y="5330471"/>
            <a:ext cx="1761893" cy="369332"/>
          </a:xfrm>
          <a:prstGeom prst="rect">
            <a:avLst/>
          </a:prstGeom>
          <a:noFill/>
        </p:spPr>
        <p:txBody>
          <a:bodyPr wrap="none" rtlCol="0">
            <a:spAutoFit/>
          </a:bodyPr>
          <a:lstStyle/>
          <a:p>
            <a:r>
              <a:rPr lang="en-US" dirty="0"/>
              <a:t>Server </a:t>
            </a:r>
            <a:r>
              <a:rPr lang="en-US" dirty="0">
                <a:sym typeface="Wingdings" panose="05000000000000000000" pitchFamily="2" charset="2"/>
              </a:rPr>
              <a:t> Client</a:t>
            </a:r>
            <a:endParaRPr lang="en-AT" dirty="0"/>
          </a:p>
        </p:txBody>
      </p:sp>
      <p:grpSp>
        <p:nvGrpSpPr>
          <p:cNvPr id="85" name="Group 84">
            <a:extLst>
              <a:ext uri="{FF2B5EF4-FFF2-40B4-BE49-F238E27FC236}">
                <a16:creationId xmlns:a16="http://schemas.microsoft.com/office/drawing/2014/main" id="{268736E4-AF8B-4E53-9CF9-E8239D50F167}"/>
              </a:ext>
            </a:extLst>
          </p:cNvPr>
          <p:cNvGrpSpPr/>
          <p:nvPr/>
        </p:nvGrpSpPr>
        <p:grpSpPr>
          <a:xfrm>
            <a:off x="5268606" y="4739106"/>
            <a:ext cx="1357999" cy="1540709"/>
            <a:chOff x="5268360" y="2636290"/>
            <a:chExt cx="1357999" cy="1540709"/>
          </a:xfrm>
        </p:grpSpPr>
        <p:pic>
          <p:nvPicPr>
            <p:cNvPr id="86" name="Graphic 85">
              <a:extLst>
                <a:ext uri="{FF2B5EF4-FFF2-40B4-BE49-F238E27FC236}">
                  <a16:creationId xmlns:a16="http://schemas.microsoft.com/office/drawing/2014/main" id="{9BD6DC29-9262-4BBE-9A54-BCE008DD267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2636290"/>
              <a:ext cx="349846" cy="438467"/>
            </a:xfrm>
            <a:prstGeom prst="rect">
              <a:avLst/>
            </a:prstGeom>
          </p:spPr>
        </p:pic>
        <p:pic>
          <p:nvPicPr>
            <p:cNvPr id="87" name="Graphic 86">
              <a:extLst>
                <a:ext uri="{FF2B5EF4-FFF2-40B4-BE49-F238E27FC236}">
                  <a16:creationId xmlns:a16="http://schemas.microsoft.com/office/drawing/2014/main" id="{79EF5570-E61D-449A-80FB-B55BF70D14C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2818" t="26069" r="31864" b="16647"/>
            <a:stretch/>
          </p:blipFill>
          <p:spPr>
            <a:xfrm>
              <a:off x="6267095" y="3187410"/>
              <a:ext cx="349846" cy="438467"/>
            </a:xfrm>
            <a:prstGeom prst="rect">
              <a:avLst/>
            </a:prstGeom>
          </p:spPr>
        </p:pic>
        <p:pic>
          <p:nvPicPr>
            <p:cNvPr id="88" name="Graphic 87">
              <a:extLst>
                <a:ext uri="{FF2B5EF4-FFF2-40B4-BE49-F238E27FC236}">
                  <a16:creationId xmlns:a16="http://schemas.microsoft.com/office/drawing/2014/main" id="{76ACFCE6-A98D-4FE8-A7D3-A4F5407187DC}"/>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2898" t="20353" r="31864" b="20353"/>
            <a:stretch/>
          </p:blipFill>
          <p:spPr>
            <a:xfrm>
              <a:off x="6267095" y="3738531"/>
              <a:ext cx="359264" cy="438468"/>
            </a:xfrm>
            <a:prstGeom prst="rect">
              <a:avLst/>
            </a:prstGeom>
          </p:spPr>
        </p:pic>
        <p:cxnSp>
          <p:nvCxnSpPr>
            <p:cNvPr id="89" name="Straight Arrow Connector 88">
              <a:extLst>
                <a:ext uri="{FF2B5EF4-FFF2-40B4-BE49-F238E27FC236}">
                  <a16:creationId xmlns:a16="http://schemas.microsoft.com/office/drawing/2014/main" id="{30E29326-1999-45B1-96C8-DAF56D395052}"/>
                </a:ext>
              </a:extLst>
            </p:cNvPr>
            <p:cNvCxnSpPr>
              <a:cxnSpLocks/>
            </p:cNvCxnSpPr>
            <p:nvPr/>
          </p:nvCxnSpPr>
          <p:spPr>
            <a:xfrm flipV="1">
              <a:off x="5284386" y="2784488"/>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CDF16B8-73EF-4D8A-A273-79D8A5079F32}"/>
                </a:ext>
              </a:extLst>
            </p:cNvPr>
            <p:cNvCxnSpPr>
              <a:cxnSpLocks/>
            </p:cNvCxnSpPr>
            <p:nvPr/>
          </p:nvCxnSpPr>
          <p:spPr>
            <a:xfrm flipV="1">
              <a:off x="5302482" y="3352262"/>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E9FA9F8-460B-4A6D-93A8-B1BDBBA36B21}"/>
                </a:ext>
              </a:extLst>
            </p:cNvPr>
            <p:cNvCxnSpPr>
              <a:cxnSpLocks/>
              <a:endCxn id="88" idx="1"/>
            </p:cNvCxnSpPr>
            <p:nvPr/>
          </p:nvCxnSpPr>
          <p:spPr>
            <a:xfrm>
              <a:off x="5320578" y="3571496"/>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CD48FBB-3A71-4804-9A03-98DC603EEEEB}"/>
                </a:ext>
              </a:extLst>
            </p:cNvPr>
            <p:cNvCxnSpPr>
              <a:cxnSpLocks/>
            </p:cNvCxnSpPr>
            <p:nvPr/>
          </p:nvCxnSpPr>
          <p:spPr>
            <a:xfrm flipH="1">
              <a:off x="5268360" y="2873296"/>
              <a:ext cx="964613" cy="402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B8B2AA97-45C0-4EE1-8C9A-FEF63112406E}"/>
                </a:ext>
              </a:extLst>
            </p:cNvPr>
            <p:cNvCxnSpPr>
              <a:cxnSpLocks/>
            </p:cNvCxnSpPr>
            <p:nvPr/>
          </p:nvCxnSpPr>
          <p:spPr>
            <a:xfrm flipH="1" flipV="1">
              <a:off x="5284385" y="3424707"/>
              <a:ext cx="964613" cy="22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180D8E4-5BA5-4D81-9A37-737BDC54E212}"/>
                </a:ext>
              </a:extLst>
            </p:cNvPr>
            <p:cNvCxnSpPr>
              <a:cxnSpLocks/>
            </p:cNvCxnSpPr>
            <p:nvPr/>
          </p:nvCxnSpPr>
          <p:spPr>
            <a:xfrm flipH="1" flipV="1">
              <a:off x="5320578" y="3636965"/>
              <a:ext cx="946517" cy="386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5" name="Graphic 94">
              <a:extLst>
                <a:ext uri="{FF2B5EF4-FFF2-40B4-BE49-F238E27FC236}">
                  <a16:creationId xmlns:a16="http://schemas.microsoft.com/office/drawing/2014/main" id="{5BB70919-979B-4E62-B419-464020E41E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53300" y="2811615"/>
              <a:ext cx="349846" cy="349846"/>
            </a:xfrm>
            <a:prstGeom prst="rect">
              <a:avLst/>
            </a:prstGeom>
          </p:spPr>
        </p:pic>
        <p:pic>
          <p:nvPicPr>
            <p:cNvPr id="96" name="Graphic 95">
              <a:extLst>
                <a:ext uri="{FF2B5EF4-FFF2-40B4-BE49-F238E27FC236}">
                  <a16:creationId xmlns:a16="http://schemas.microsoft.com/office/drawing/2014/main" id="{416EC7C5-7553-4049-83A5-5EFFDD5745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37318" y="3228138"/>
              <a:ext cx="349846" cy="349846"/>
            </a:xfrm>
            <a:prstGeom prst="rect">
              <a:avLst/>
            </a:prstGeom>
          </p:spPr>
        </p:pic>
      </p:grpSp>
      <p:cxnSp>
        <p:nvCxnSpPr>
          <p:cNvPr id="100" name="Straight Arrow Connector 99">
            <a:extLst>
              <a:ext uri="{FF2B5EF4-FFF2-40B4-BE49-F238E27FC236}">
                <a16:creationId xmlns:a16="http://schemas.microsoft.com/office/drawing/2014/main" id="{180EE352-4ED2-432D-99C2-037130CED923}"/>
              </a:ext>
            </a:extLst>
          </p:cNvPr>
          <p:cNvCxnSpPr>
            <a:cxnSpLocks/>
          </p:cNvCxnSpPr>
          <p:nvPr/>
        </p:nvCxnSpPr>
        <p:spPr>
          <a:xfrm flipH="1">
            <a:off x="3792465" y="5631670"/>
            <a:ext cx="964612"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2711111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fade">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1">
                                            <p:txEl>
                                              <p:pRg st="2" end="2"/>
                                            </p:txEl>
                                          </p:spTgt>
                                        </p:tgtEl>
                                        <p:attrNameLst>
                                          <p:attrName>style.visibility</p:attrName>
                                        </p:attrNameLst>
                                      </p:cBhvr>
                                      <p:to>
                                        <p:strVal val="visible"/>
                                      </p:to>
                                    </p:set>
                                    <p:animEffect transition="in" filter="fade">
                                      <p:cBhvr>
                                        <p:cTn id="86" dur="500"/>
                                        <p:tgtEl>
                                          <p:spTgt spid="21">
                                            <p:txEl>
                                              <p:pRg st="2" end="2"/>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1">
                                            <p:txEl>
                                              <p:pRg st="3" end="3"/>
                                            </p:txEl>
                                          </p:spTgt>
                                        </p:tgtEl>
                                        <p:attrNameLst>
                                          <p:attrName>style.visibility</p:attrName>
                                        </p:attrNameLst>
                                      </p:cBhvr>
                                      <p:to>
                                        <p:strVal val="visible"/>
                                      </p:to>
                                    </p:set>
                                    <p:animEffect transition="in" filter="fade">
                                      <p:cBhvr>
                                        <p:cTn id="89" dur="500"/>
                                        <p:tgtEl>
                                          <p:spTgt spid="21">
                                            <p:txEl>
                                              <p:pRg st="3" end="3"/>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fad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55"/>
                                        </p:tgtEl>
                                        <p:attrNameLst>
                                          <p:attrName>style.visibility</p:attrName>
                                        </p:attrNameLst>
                                      </p:cBhvr>
                                      <p:to>
                                        <p:strVal val="visible"/>
                                      </p:to>
                                    </p:set>
                                    <p:animEffect transition="in" filter="fade">
                                      <p:cBhvr>
                                        <p:cTn id="97" dur="500"/>
                                        <p:tgtEl>
                                          <p:spTgt spid="5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fade">
                                      <p:cBhvr>
                                        <p:cTn id="107" dur="500"/>
                                        <p:tgtEl>
                                          <p:spTgt spid="6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74"/>
                                        </p:tgtEl>
                                        <p:attrNameLst>
                                          <p:attrName>style.visibility</p:attrName>
                                        </p:attrNameLst>
                                      </p:cBhvr>
                                      <p:to>
                                        <p:strVal val="visible"/>
                                      </p:to>
                                    </p:set>
                                    <p:animEffect transition="in" filter="fade">
                                      <p:cBhvr>
                                        <p:cTn id="112" dur="500"/>
                                        <p:tgtEl>
                                          <p:spTgt spid="7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500"/>
                                        <p:tgtEl>
                                          <p:spTgt spid="76"/>
                                        </p:tgtEl>
                                      </p:cBhvr>
                                    </p:animEffect>
                                  </p:childTnLst>
                                </p:cTn>
                              </p:par>
                            </p:childTnLst>
                          </p:cTn>
                        </p:par>
                        <p:par>
                          <p:cTn id="118" fill="hold">
                            <p:stCondLst>
                              <p:cond delay="500"/>
                            </p:stCondLst>
                            <p:childTnLst>
                              <p:par>
                                <p:cTn id="119" presetID="10" presetClass="entr" presetSubtype="0" fill="hold" nodeType="afterEffect">
                                  <p:stCondLst>
                                    <p:cond delay="0"/>
                                  </p:stCondLst>
                                  <p:childTnLst>
                                    <p:set>
                                      <p:cBhvr>
                                        <p:cTn id="120" dur="1" fill="hold">
                                          <p:stCondLst>
                                            <p:cond delay="0"/>
                                          </p:stCondLst>
                                        </p:cTn>
                                        <p:tgtEl>
                                          <p:spTgt spid="77"/>
                                        </p:tgtEl>
                                        <p:attrNameLst>
                                          <p:attrName>style.visibility</p:attrName>
                                        </p:attrNameLst>
                                      </p:cBhvr>
                                      <p:to>
                                        <p:strVal val="visible"/>
                                      </p:to>
                                    </p:set>
                                    <p:animEffect transition="in" filter="fade">
                                      <p:cBhvr>
                                        <p:cTn id="121" dur="500"/>
                                        <p:tgtEl>
                                          <p:spTgt spid="77"/>
                                        </p:tgtEl>
                                      </p:cBhvr>
                                    </p:animEffect>
                                  </p:childTnLst>
                                </p:cTn>
                              </p:par>
                            </p:childTnLst>
                          </p:cTn>
                        </p:par>
                        <p:par>
                          <p:cTn id="122" fill="hold">
                            <p:stCondLst>
                              <p:cond delay="1000"/>
                            </p:stCondLst>
                            <p:childTnLst>
                              <p:par>
                                <p:cTn id="123" presetID="10" presetClass="entr" presetSubtype="0" fill="hold" nodeType="afterEffect">
                                  <p:stCondLst>
                                    <p:cond delay="0"/>
                                  </p:stCondLst>
                                  <p:childTnLst>
                                    <p:set>
                                      <p:cBhvr>
                                        <p:cTn id="124" dur="1" fill="hold">
                                          <p:stCondLst>
                                            <p:cond delay="0"/>
                                          </p:stCondLst>
                                        </p:cTn>
                                        <p:tgtEl>
                                          <p:spTgt spid="78"/>
                                        </p:tgtEl>
                                        <p:attrNameLst>
                                          <p:attrName>style.visibility</p:attrName>
                                        </p:attrNameLst>
                                      </p:cBhvr>
                                      <p:to>
                                        <p:strVal val="visible"/>
                                      </p:to>
                                    </p:set>
                                    <p:animEffect transition="in" filter="fade">
                                      <p:cBhvr>
                                        <p:cTn id="125" dur="500"/>
                                        <p:tgtEl>
                                          <p:spTgt spid="78"/>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21">
                                            <p:txEl>
                                              <p:pRg st="4" end="4"/>
                                            </p:txEl>
                                          </p:spTgt>
                                        </p:tgtEl>
                                        <p:attrNameLst>
                                          <p:attrName>style.visibility</p:attrName>
                                        </p:attrNameLst>
                                      </p:cBhvr>
                                      <p:to>
                                        <p:strVal val="visible"/>
                                      </p:to>
                                    </p:set>
                                    <p:animEffect transition="in" filter="fade">
                                      <p:cBhvr>
                                        <p:cTn id="130" dur="500"/>
                                        <p:tgtEl>
                                          <p:spTgt spid="21">
                                            <p:txEl>
                                              <p:pRg st="4" end="4"/>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1">
                                            <p:txEl>
                                              <p:pRg st="5" end="5"/>
                                            </p:txEl>
                                          </p:spTgt>
                                        </p:tgtEl>
                                        <p:attrNameLst>
                                          <p:attrName>style.visibility</p:attrName>
                                        </p:attrNameLst>
                                      </p:cBhvr>
                                      <p:to>
                                        <p:strVal val="visible"/>
                                      </p:to>
                                    </p:set>
                                    <p:animEffect transition="in" filter="fade">
                                      <p:cBhvr>
                                        <p:cTn id="133" dur="500"/>
                                        <p:tgtEl>
                                          <p:spTgt spid="21">
                                            <p:txEl>
                                              <p:pRg st="5" end="5"/>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84"/>
                                        </p:tgtEl>
                                        <p:attrNameLst>
                                          <p:attrName>style.visibility</p:attrName>
                                        </p:attrNameLst>
                                      </p:cBhvr>
                                      <p:to>
                                        <p:strVal val="visible"/>
                                      </p:to>
                                    </p:set>
                                    <p:animEffect transition="in" filter="fade">
                                      <p:cBhvr>
                                        <p:cTn id="136" dur="500"/>
                                        <p:tgtEl>
                                          <p:spTgt spid="84"/>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79"/>
                                        </p:tgtEl>
                                        <p:attrNameLst>
                                          <p:attrName>style.visibility</p:attrName>
                                        </p:attrNameLst>
                                      </p:cBhvr>
                                      <p:to>
                                        <p:strVal val="visible"/>
                                      </p:to>
                                    </p:set>
                                    <p:animEffect transition="in" filter="fade">
                                      <p:cBhvr>
                                        <p:cTn id="141" dur="500"/>
                                        <p:tgtEl>
                                          <p:spTgt spid="79"/>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82"/>
                                        </p:tgtEl>
                                        <p:attrNameLst>
                                          <p:attrName>style.visibility</p:attrName>
                                        </p:attrNameLst>
                                      </p:cBhvr>
                                      <p:to>
                                        <p:strVal val="visible"/>
                                      </p:to>
                                    </p:set>
                                    <p:animEffect transition="in" filter="fade">
                                      <p:cBhvr>
                                        <p:cTn id="146" dur="500"/>
                                        <p:tgtEl>
                                          <p:spTgt spid="8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83"/>
                                        </p:tgtEl>
                                        <p:attrNameLst>
                                          <p:attrName>style.visibility</p:attrName>
                                        </p:attrNameLst>
                                      </p:cBhvr>
                                      <p:to>
                                        <p:strVal val="visible"/>
                                      </p:to>
                                    </p:set>
                                    <p:animEffect transition="in" filter="fade">
                                      <p:cBhvr>
                                        <p:cTn id="151" dur="500"/>
                                        <p:tgtEl>
                                          <p:spTgt spid="83"/>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85"/>
                                        </p:tgtEl>
                                        <p:attrNameLst>
                                          <p:attrName>style.visibility</p:attrName>
                                        </p:attrNameLst>
                                      </p:cBhvr>
                                      <p:to>
                                        <p:strVal val="visible"/>
                                      </p:to>
                                    </p:set>
                                    <p:animEffect transition="in" filter="fade">
                                      <p:cBhvr>
                                        <p:cTn id="156" dur="500"/>
                                        <p:tgtEl>
                                          <p:spTgt spid="85"/>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100"/>
                                        </p:tgtEl>
                                        <p:attrNameLst>
                                          <p:attrName>style.visibility</p:attrName>
                                        </p:attrNameLst>
                                      </p:cBhvr>
                                      <p:to>
                                        <p:strVal val="visible"/>
                                      </p:to>
                                    </p:set>
                                    <p:animEffect transition="in" filter="fade">
                                      <p:cBhvr>
                                        <p:cTn id="161"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27" grpId="0"/>
      <p:bldP spid="70" grpId="0"/>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411FC0-F744-457B-97DC-D3EC6CD55071}"/>
              </a:ext>
            </a:extLst>
          </p:cNvPr>
          <p:cNvSpPr>
            <a:spLocks noGrp="1"/>
          </p:cNvSpPr>
          <p:nvPr>
            <p:ph type="title"/>
          </p:nvPr>
        </p:nvSpPr>
        <p:spPr/>
        <p:txBody>
          <a:bodyPr/>
          <a:lstStyle/>
          <a:p>
            <a:r>
              <a:rPr lang="en-US"/>
              <a:t>What are Websockets</a:t>
            </a:r>
          </a:p>
        </p:txBody>
      </p:sp>
      <p:sp>
        <p:nvSpPr>
          <p:cNvPr id="5" name="Content Placeholder 4">
            <a:extLst>
              <a:ext uri="{FF2B5EF4-FFF2-40B4-BE49-F238E27FC236}">
                <a16:creationId xmlns:a16="http://schemas.microsoft.com/office/drawing/2014/main" id="{10309CF8-3C1E-4C2B-9D55-55EE41F32BE0}"/>
              </a:ext>
            </a:extLst>
          </p:cNvPr>
          <p:cNvSpPr>
            <a:spLocks noGrp="1"/>
          </p:cNvSpPr>
          <p:nvPr>
            <p:ph sz="quarter" idx="12"/>
          </p:nvPr>
        </p:nvSpPr>
        <p:spPr/>
        <p:txBody>
          <a:bodyPr/>
          <a:lstStyle/>
          <a:p>
            <a:r>
              <a:rPr lang="en-US" dirty="0"/>
              <a:t>Full-duplex communication over a single TCP connection</a:t>
            </a:r>
          </a:p>
          <a:p>
            <a:r>
              <a:rPr lang="en-US" dirty="0"/>
              <a:t>Compatible with the HTTP</a:t>
            </a:r>
          </a:p>
          <a:p>
            <a:pPr lvl="1"/>
            <a:r>
              <a:rPr lang="en-US" dirty="0"/>
              <a:t>Over port 80 and 443</a:t>
            </a:r>
          </a:p>
          <a:p>
            <a:pPr lvl="1"/>
            <a:r>
              <a:rPr lang="en-US" dirty="0"/>
              <a:t>WebSocket handshake uses the HTTP Upgrade header</a:t>
            </a:r>
          </a:p>
          <a:p>
            <a:r>
              <a:rPr lang="en-US" dirty="0"/>
              <a:t>Demo: </a:t>
            </a:r>
            <a:r>
              <a:rPr lang="en-US" dirty="0">
                <a:hlinkClick r:id="rId2"/>
              </a:rPr>
              <a:t>https://www.websocket.org/echo.html</a:t>
            </a:r>
            <a:endParaRPr lang="en-US" dirty="0"/>
          </a:p>
        </p:txBody>
      </p:sp>
      <p:sp>
        <p:nvSpPr>
          <p:cNvPr id="7" name="Text Placeholder 6">
            <a:extLst>
              <a:ext uri="{FF2B5EF4-FFF2-40B4-BE49-F238E27FC236}">
                <a16:creationId xmlns:a16="http://schemas.microsoft.com/office/drawing/2014/main" id="{8298C620-3C8D-42D6-BEC3-F003AA0D155B}"/>
              </a:ext>
            </a:extLst>
          </p:cNvPr>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8689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27478D-7194-4E1A-9CB8-7F0C9CD1B2E4}"/>
              </a:ext>
            </a:extLst>
          </p:cNvPr>
          <p:cNvSpPr>
            <a:spLocks noGrp="1"/>
          </p:cNvSpPr>
          <p:nvPr>
            <p:ph type="title"/>
          </p:nvPr>
        </p:nvSpPr>
        <p:spPr/>
        <p:txBody>
          <a:bodyPr/>
          <a:lstStyle/>
          <a:p>
            <a:r>
              <a:rPr lang="en-US" dirty="0" err="1"/>
              <a:t>SignalR</a:t>
            </a:r>
            <a:r>
              <a:rPr lang="en-US" dirty="0"/>
              <a:t> Protocol (</a:t>
            </a:r>
            <a:r>
              <a:rPr lang="en-US" dirty="0">
                <a:hlinkClick r:id="rId2"/>
              </a:rPr>
              <a:t>GitHub</a:t>
            </a:r>
            <a:r>
              <a:rPr lang="en-US" dirty="0"/>
              <a:t>)</a:t>
            </a:r>
          </a:p>
        </p:txBody>
      </p:sp>
      <p:sp>
        <p:nvSpPr>
          <p:cNvPr id="5" name="Content Placeholder 4">
            <a:extLst>
              <a:ext uri="{FF2B5EF4-FFF2-40B4-BE49-F238E27FC236}">
                <a16:creationId xmlns:a16="http://schemas.microsoft.com/office/drawing/2014/main" id="{66D3ADA5-991A-493B-9508-C54733C77328}"/>
              </a:ext>
            </a:extLst>
          </p:cNvPr>
          <p:cNvSpPr>
            <a:spLocks noGrp="1"/>
          </p:cNvSpPr>
          <p:nvPr>
            <p:ph sz="quarter" idx="12"/>
          </p:nvPr>
        </p:nvSpPr>
        <p:spPr/>
        <p:txBody>
          <a:bodyPr/>
          <a:lstStyle/>
          <a:p>
            <a:r>
              <a:rPr lang="en-US" dirty="0"/>
              <a:t>Protocol for duplex RPC</a:t>
            </a:r>
          </a:p>
          <a:p>
            <a:pPr lvl="1"/>
            <a:r>
              <a:rPr lang="en-US" dirty="0"/>
              <a:t>Works with any message-based transport (</a:t>
            </a:r>
            <a:r>
              <a:rPr lang="en-US" dirty="0">
                <a:hlinkClick r:id="rId3"/>
              </a:rPr>
              <a:t>transport requirements</a:t>
            </a:r>
            <a:r>
              <a:rPr lang="en-US" dirty="0"/>
              <a:t>)</a:t>
            </a:r>
          </a:p>
          <a:p>
            <a:pPr lvl="1"/>
            <a:r>
              <a:rPr lang="en-US" dirty="0"/>
              <a:t>Encodings: JSON, </a:t>
            </a:r>
            <a:r>
              <a:rPr lang="en-US" dirty="0" err="1">
                <a:hlinkClick r:id="rId4"/>
              </a:rPr>
              <a:t>MessagePack</a:t>
            </a:r>
            <a:endParaRPr lang="en-US" dirty="0"/>
          </a:p>
          <a:p>
            <a:r>
              <a:rPr lang="en-US" dirty="0"/>
              <a:t>Handshaking</a:t>
            </a:r>
          </a:p>
          <a:p>
            <a:pPr lvl="1"/>
            <a:r>
              <a:rPr lang="en-US" dirty="0"/>
              <a:t>Client and server agreeing on a protocol version (handshake messages always JSON)</a:t>
            </a:r>
          </a:p>
          <a:p>
            <a:r>
              <a:rPr lang="en-US" dirty="0"/>
              <a:t>Invocation Types</a:t>
            </a:r>
          </a:p>
          <a:p>
            <a:pPr lvl="1"/>
            <a:r>
              <a:rPr lang="en-US" i="1" dirty="0"/>
              <a:t>Blocking invocation </a:t>
            </a:r>
            <a:r>
              <a:rPr lang="en-US" dirty="0"/>
              <a:t>– caller calls </a:t>
            </a:r>
            <a:r>
              <a:rPr lang="en-US" dirty="0" err="1"/>
              <a:t>callee</a:t>
            </a:r>
            <a:r>
              <a:rPr lang="en-US" dirty="0"/>
              <a:t> and expects optional result synchronously</a:t>
            </a:r>
          </a:p>
          <a:p>
            <a:pPr lvl="1"/>
            <a:r>
              <a:rPr lang="en-US" i="1" dirty="0"/>
              <a:t>Non-blocking invocation </a:t>
            </a:r>
            <a:r>
              <a:rPr lang="en-US" dirty="0"/>
              <a:t>– no result expected</a:t>
            </a:r>
          </a:p>
          <a:p>
            <a:pPr lvl="1"/>
            <a:r>
              <a:rPr lang="en-US" i="1" dirty="0"/>
              <a:t>Streaming invocation </a:t>
            </a:r>
            <a:r>
              <a:rPr lang="en-US" dirty="0"/>
              <a:t>– one or more results</a:t>
            </a:r>
          </a:p>
          <a:p>
            <a:r>
              <a:rPr lang="en-US" dirty="0"/>
              <a:t>Pings to detect unexpected disconnects</a:t>
            </a:r>
          </a:p>
        </p:txBody>
      </p:sp>
      <p:sp>
        <p:nvSpPr>
          <p:cNvPr id="6" name="Text Placeholder 5">
            <a:extLst>
              <a:ext uri="{FF2B5EF4-FFF2-40B4-BE49-F238E27FC236}">
                <a16:creationId xmlns:a16="http://schemas.microsoft.com/office/drawing/2014/main" id="{E01EB435-D094-4A9E-8FF1-878B434DBC11}"/>
              </a:ext>
            </a:extLst>
          </p:cNvPr>
          <p:cNvSpPr>
            <a:spLocks noGrp="1"/>
          </p:cNvSpPr>
          <p:nvPr>
            <p:ph type="body" sz="quarter" idx="23"/>
          </p:nvPr>
        </p:nvSpPr>
        <p:spPr/>
        <p:txBody>
          <a:bodyPr/>
          <a:lstStyle/>
          <a:p>
            <a:endParaRPr lang="en-US"/>
          </a:p>
        </p:txBody>
      </p:sp>
    </p:spTree>
    <p:extLst>
      <p:ext uri="{BB962C8B-B14F-4D97-AF65-F5344CB8AC3E}">
        <p14:creationId xmlns:p14="http://schemas.microsoft.com/office/powerpoint/2010/main" val="4225617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E989-A0CB-448F-A7E1-A4DB54B1DD57}"/>
              </a:ext>
            </a:extLst>
          </p:cNvPr>
          <p:cNvSpPr>
            <a:spLocks noGrp="1"/>
          </p:cNvSpPr>
          <p:nvPr>
            <p:ph type="title"/>
          </p:nvPr>
        </p:nvSpPr>
        <p:spPr/>
        <p:txBody>
          <a:bodyPr/>
          <a:lstStyle/>
          <a:p>
            <a:r>
              <a:rPr lang="de-AT" dirty="0" err="1"/>
              <a:t>SignalR</a:t>
            </a:r>
            <a:endParaRPr lang="de-AT" dirty="0"/>
          </a:p>
        </p:txBody>
      </p:sp>
      <p:sp>
        <p:nvSpPr>
          <p:cNvPr id="3" name="Content Placeholder 2">
            <a:extLst>
              <a:ext uri="{FF2B5EF4-FFF2-40B4-BE49-F238E27FC236}">
                <a16:creationId xmlns:a16="http://schemas.microsoft.com/office/drawing/2014/main" id="{47F6CE81-0681-438A-ACD0-F731C2E6F39B}"/>
              </a:ext>
            </a:extLst>
          </p:cNvPr>
          <p:cNvSpPr>
            <a:spLocks noGrp="1"/>
          </p:cNvSpPr>
          <p:nvPr>
            <p:ph sz="quarter" idx="12"/>
          </p:nvPr>
        </p:nvSpPr>
        <p:spPr/>
        <p:txBody>
          <a:bodyPr/>
          <a:lstStyle/>
          <a:p>
            <a:r>
              <a:rPr lang="de-AT" dirty="0"/>
              <a:t>Transports</a:t>
            </a:r>
          </a:p>
          <a:p>
            <a:pPr lvl="1"/>
            <a:r>
              <a:rPr lang="en-US" dirty="0"/>
              <a:t>WebSockets</a:t>
            </a:r>
          </a:p>
          <a:p>
            <a:pPr lvl="1"/>
            <a:r>
              <a:rPr lang="en-US" dirty="0"/>
              <a:t>Server-Sent Events</a:t>
            </a:r>
          </a:p>
          <a:p>
            <a:pPr lvl="1"/>
            <a:r>
              <a:rPr lang="en-US" dirty="0"/>
              <a:t>Long Polling</a:t>
            </a:r>
          </a:p>
          <a:p>
            <a:r>
              <a:rPr lang="en-US" dirty="0"/>
              <a:t>Very well integrated in ASP.NET Core</a:t>
            </a:r>
          </a:p>
          <a:p>
            <a:pPr lvl="1"/>
            <a:r>
              <a:rPr lang="en-US" dirty="0"/>
              <a:t>E.g. Web API and SignalR in a single project</a:t>
            </a:r>
          </a:p>
          <a:p>
            <a:r>
              <a:rPr lang="en-US" dirty="0"/>
              <a:t>Clients</a:t>
            </a:r>
          </a:p>
          <a:p>
            <a:pPr lvl="1"/>
            <a:r>
              <a:rPr lang="en-US" dirty="0"/>
              <a:t>JavaScript (compatible down to IE11)</a:t>
            </a:r>
          </a:p>
          <a:p>
            <a:pPr lvl="1"/>
            <a:r>
              <a:rPr lang="en-US" dirty="0"/>
              <a:t>.NET (including mobile apps on Xamarin)</a:t>
            </a:r>
          </a:p>
          <a:p>
            <a:pPr lvl="1"/>
            <a:r>
              <a:rPr lang="en-US" dirty="0"/>
              <a:t>Java</a:t>
            </a:r>
          </a:p>
          <a:p>
            <a:pPr lvl="1"/>
            <a:r>
              <a:rPr lang="en-US" dirty="0"/>
              <a:t>Experimental: C++, Swift</a:t>
            </a:r>
            <a:endParaRPr lang="de-AT" dirty="0"/>
          </a:p>
        </p:txBody>
      </p:sp>
      <p:sp>
        <p:nvSpPr>
          <p:cNvPr id="4" name="Text Placeholder 3">
            <a:extLst>
              <a:ext uri="{FF2B5EF4-FFF2-40B4-BE49-F238E27FC236}">
                <a16:creationId xmlns:a16="http://schemas.microsoft.com/office/drawing/2014/main" id="{BA984A56-2748-49F0-92D6-3B1F25DA73ED}"/>
              </a:ext>
            </a:extLst>
          </p:cNvPr>
          <p:cNvSpPr>
            <a:spLocks noGrp="1"/>
          </p:cNvSpPr>
          <p:nvPr>
            <p:ph type="body" sz="quarter" idx="23"/>
          </p:nvPr>
        </p:nvSpPr>
        <p:spPr/>
        <p:txBody>
          <a:bodyPr/>
          <a:lstStyle/>
          <a:p>
            <a:r>
              <a:rPr lang="de-AT" dirty="0">
                <a:hlinkClick r:id="rId2"/>
              </a:rPr>
              <a:t>https://docs.microsoft.com/en-us/aspnet/core/signalr/supported-platforms?view=aspnetcore-3.1</a:t>
            </a:r>
            <a:endParaRPr lang="de-AT" dirty="0"/>
          </a:p>
        </p:txBody>
      </p:sp>
    </p:spTree>
    <p:extLst>
      <p:ext uri="{BB962C8B-B14F-4D97-AF65-F5344CB8AC3E}">
        <p14:creationId xmlns:p14="http://schemas.microsoft.com/office/powerpoint/2010/main" val="1575182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CAF1D5-803B-49E2-AC06-613736F80AD2}"/>
              </a:ext>
            </a:extLst>
          </p:cNvPr>
          <p:cNvSpPr>
            <a:spLocks noGrp="1"/>
          </p:cNvSpPr>
          <p:nvPr>
            <p:ph type="title"/>
          </p:nvPr>
        </p:nvSpPr>
        <p:spPr/>
        <p:txBody>
          <a:bodyPr/>
          <a:lstStyle/>
          <a:p>
            <a:r>
              <a:rPr lang="en-US" dirty="0"/>
              <a:t>Challenges with </a:t>
            </a:r>
            <a:r>
              <a:rPr lang="en-US" dirty="0" err="1"/>
              <a:t>Websockets</a:t>
            </a:r>
            <a:endParaRPr lang="en-AT" dirty="0"/>
          </a:p>
        </p:txBody>
      </p:sp>
      <p:sp>
        <p:nvSpPr>
          <p:cNvPr id="7" name="Content Placeholder 6">
            <a:extLst>
              <a:ext uri="{FF2B5EF4-FFF2-40B4-BE49-F238E27FC236}">
                <a16:creationId xmlns:a16="http://schemas.microsoft.com/office/drawing/2014/main" id="{2A6E1B2F-1A5E-4271-AE5E-8F934C7AD4EC}"/>
              </a:ext>
            </a:extLst>
          </p:cNvPr>
          <p:cNvSpPr>
            <a:spLocks noGrp="1"/>
          </p:cNvSpPr>
          <p:nvPr>
            <p:ph sz="quarter" idx="12"/>
          </p:nvPr>
        </p:nvSpPr>
        <p:spPr/>
        <p:txBody>
          <a:bodyPr/>
          <a:lstStyle/>
          <a:p>
            <a:r>
              <a:rPr lang="en-US" dirty="0"/>
              <a:t>Very basic protocol</a:t>
            </a:r>
          </a:p>
          <a:p>
            <a:pPr lvl="1"/>
            <a:r>
              <a:rPr lang="en-US" dirty="0"/>
              <a:t>Solved with </a:t>
            </a:r>
            <a:r>
              <a:rPr lang="en-US" dirty="0" err="1"/>
              <a:t>SignalR</a:t>
            </a:r>
            <a:endParaRPr lang="en-US" dirty="0"/>
          </a:p>
          <a:p>
            <a:pPr lvl="1"/>
            <a:r>
              <a:rPr lang="en-US" dirty="0"/>
              <a:t>Problem with </a:t>
            </a:r>
            <a:r>
              <a:rPr lang="en-US" dirty="0" err="1"/>
              <a:t>SignalR</a:t>
            </a:r>
            <a:r>
              <a:rPr lang="en-US" dirty="0"/>
              <a:t>: Server-side not available for all languages</a:t>
            </a:r>
          </a:p>
          <a:p>
            <a:r>
              <a:rPr lang="en-US" dirty="0"/>
              <a:t>Hard to scale</a:t>
            </a:r>
          </a:p>
          <a:p>
            <a:pPr lvl="1"/>
            <a:r>
              <a:rPr lang="en-US" dirty="0"/>
              <a:t>Keep a network connection open to each connected client</a:t>
            </a:r>
          </a:p>
          <a:p>
            <a:pPr lvl="1"/>
            <a:r>
              <a:rPr lang="en-US" dirty="0"/>
              <a:t>Hard to handle state about connected clients in a server farm</a:t>
            </a:r>
          </a:p>
          <a:p>
            <a:r>
              <a:rPr lang="en-US" dirty="0">
                <a:solidFill>
                  <a:schemeClr val="accent2"/>
                </a:solidFill>
              </a:rPr>
              <a:t>Azure </a:t>
            </a:r>
            <a:r>
              <a:rPr lang="en-US" dirty="0" err="1">
                <a:solidFill>
                  <a:schemeClr val="accent2"/>
                </a:solidFill>
              </a:rPr>
              <a:t>SignalR</a:t>
            </a:r>
            <a:r>
              <a:rPr lang="en-US" dirty="0">
                <a:solidFill>
                  <a:schemeClr val="accent2"/>
                </a:solidFill>
              </a:rPr>
              <a:t> solves this!</a:t>
            </a:r>
          </a:p>
          <a:p>
            <a:pPr lvl="1"/>
            <a:r>
              <a:rPr lang="en-US" dirty="0"/>
              <a:t>Serverless </a:t>
            </a:r>
            <a:r>
              <a:rPr lang="en-US" dirty="0" err="1"/>
              <a:t>SignalR</a:t>
            </a:r>
            <a:endParaRPr lang="en-US" dirty="0"/>
          </a:p>
          <a:p>
            <a:pPr lvl="1"/>
            <a:r>
              <a:rPr lang="en-US" dirty="0"/>
              <a:t>Speaks </a:t>
            </a:r>
            <a:r>
              <a:rPr lang="en-US" dirty="0" err="1"/>
              <a:t>SignalR</a:t>
            </a:r>
            <a:r>
              <a:rPr lang="en-US" dirty="0"/>
              <a:t> to the (browser) client</a:t>
            </a:r>
          </a:p>
          <a:p>
            <a:pPr lvl="1"/>
            <a:r>
              <a:rPr lang="en-US" dirty="0"/>
              <a:t>Speaks RESTful Web API to the backend</a:t>
            </a:r>
          </a:p>
        </p:txBody>
      </p:sp>
      <p:sp>
        <p:nvSpPr>
          <p:cNvPr id="8" name="Text Placeholder 7">
            <a:extLst>
              <a:ext uri="{FF2B5EF4-FFF2-40B4-BE49-F238E27FC236}">
                <a16:creationId xmlns:a16="http://schemas.microsoft.com/office/drawing/2014/main" id="{961507EE-4E71-4FF2-922D-5C3195E74295}"/>
              </a:ext>
            </a:extLst>
          </p:cNvPr>
          <p:cNvSpPr>
            <a:spLocks noGrp="1"/>
          </p:cNvSpPr>
          <p:nvPr>
            <p:ph type="body" sz="quarter" idx="23"/>
          </p:nvPr>
        </p:nvSpPr>
        <p:spPr/>
        <p:txBody>
          <a:bodyPr/>
          <a:lstStyle/>
          <a:p>
            <a:endParaRPr lang="en-AT"/>
          </a:p>
        </p:txBody>
      </p:sp>
    </p:spTree>
    <p:extLst>
      <p:ext uri="{BB962C8B-B14F-4D97-AF65-F5344CB8AC3E}">
        <p14:creationId xmlns:p14="http://schemas.microsoft.com/office/powerpoint/2010/main" val="424108208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F1FB42-74B1-4C8F-B59D-D0F0926CBB66}"/>
              </a:ext>
            </a:extLst>
          </p:cNvPr>
          <p:cNvSpPr>
            <a:spLocks noGrp="1"/>
          </p:cNvSpPr>
          <p:nvPr>
            <p:ph type="title"/>
          </p:nvPr>
        </p:nvSpPr>
        <p:spPr/>
        <p:txBody>
          <a:bodyPr/>
          <a:lstStyle/>
          <a:p>
            <a:r>
              <a:rPr lang="en-US" dirty="0"/>
              <a:t>Purpose</a:t>
            </a:r>
          </a:p>
        </p:txBody>
      </p:sp>
      <p:sp>
        <p:nvSpPr>
          <p:cNvPr id="5" name="Text Placeholder 4">
            <a:extLst>
              <a:ext uri="{FF2B5EF4-FFF2-40B4-BE49-F238E27FC236}">
                <a16:creationId xmlns:a16="http://schemas.microsoft.com/office/drawing/2014/main" id="{D3763288-55ED-4B27-9057-A98EDBB1CA70}"/>
              </a:ext>
            </a:extLst>
          </p:cNvPr>
          <p:cNvSpPr>
            <a:spLocks noGrp="1"/>
          </p:cNvSpPr>
          <p:nvPr>
            <p:ph type="body" sz="quarter" idx="23"/>
          </p:nvPr>
        </p:nvSpPr>
        <p:spPr/>
        <p:txBody>
          <a:bodyPr/>
          <a:lstStyle/>
          <a:p>
            <a:endParaRPr lang="en-US" dirty="0"/>
          </a:p>
        </p:txBody>
      </p:sp>
      <p:sp>
        <p:nvSpPr>
          <p:cNvPr id="6" name="Text Placeholder 5">
            <a:extLst>
              <a:ext uri="{FF2B5EF4-FFF2-40B4-BE49-F238E27FC236}">
                <a16:creationId xmlns:a16="http://schemas.microsoft.com/office/drawing/2014/main" id="{698BFA6B-8A5D-4793-83E7-A4199F751740}"/>
              </a:ext>
            </a:extLst>
          </p:cNvPr>
          <p:cNvSpPr>
            <a:spLocks noGrp="1"/>
          </p:cNvSpPr>
          <p:nvPr>
            <p:ph type="body" sz="quarter" idx="24"/>
          </p:nvPr>
        </p:nvSpPr>
        <p:spPr/>
        <p:txBody>
          <a:bodyPr/>
          <a:lstStyle/>
          <a:p>
            <a:r>
              <a:rPr lang="en-US" dirty="0"/>
              <a:t>Scalability</a:t>
            </a:r>
          </a:p>
          <a:p>
            <a:pPr lvl="1"/>
            <a:r>
              <a:rPr lang="en-US" dirty="0"/>
              <a:t>Many clients</a:t>
            </a:r>
          </a:p>
          <a:p>
            <a:pPr lvl="1"/>
            <a:r>
              <a:rPr lang="en-US" dirty="0"/>
              <a:t>Multiple regions</a:t>
            </a:r>
          </a:p>
          <a:p>
            <a:r>
              <a:rPr lang="en-US" dirty="0"/>
              <a:t>Serverless</a:t>
            </a:r>
          </a:p>
          <a:p>
            <a:pPr lvl="1"/>
            <a:r>
              <a:rPr lang="en-US" dirty="0"/>
              <a:t>No own SignalR server necessary</a:t>
            </a:r>
          </a:p>
          <a:p>
            <a:pPr lvl="1"/>
            <a:r>
              <a:rPr lang="en-US" dirty="0"/>
              <a:t>Different platforms</a:t>
            </a:r>
          </a:p>
          <a:p>
            <a:pPr lvl="1"/>
            <a:r>
              <a:rPr lang="en-US" dirty="0">
                <a:solidFill>
                  <a:schemeClr val="accent2"/>
                </a:solidFill>
              </a:rPr>
              <a:t>Event-driven functions</a:t>
            </a:r>
          </a:p>
        </p:txBody>
      </p:sp>
      <p:sp>
        <p:nvSpPr>
          <p:cNvPr id="7" name="Text Placeholder 6">
            <a:extLst>
              <a:ext uri="{FF2B5EF4-FFF2-40B4-BE49-F238E27FC236}">
                <a16:creationId xmlns:a16="http://schemas.microsoft.com/office/drawing/2014/main" id="{8A8C006B-C23D-4B7B-87CE-297CFFD80A98}"/>
              </a:ext>
            </a:extLst>
          </p:cNvPr>
          <p:cNvSpPr>
            <a:spLocks noGrp="1"/>
          </p:cNvSpPr>
          <p:nvPr>
            <p:ph type="body" sz="quarter" idx="25"/>
          </p:nvPr>
        </p:nvSpPr>
        <p:spPr/>
        <p:txBody>
          <a:bodyPr/>
          <a:lstStyle/>
          <a:p>
            <a:endParaRPr lang="en-US" dirty="0"/>
          </a:p>
        </p:txBody>
      </p:sp>
      <p:pic>
        <p:nvPicPr>
          <p:cNvPr id="1026" name="Picture 2">
            <a:extLst>
              <a:ext uri="{FF2B5EF4-FFF2-40B4-BE49-F238E27FC236}">
                <a16:creationId xmlns:a16="http://schemas.microsoft.com/office/drawing/2014/main" id="{569B29EC-974B-4696-BEA7-AB14CECBED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7" t="-6521" r="-2047" b="-8175"/>
          <a:stretch/>
        </p:blipFill>
        <p:spPr bwMode="auto">
          <a:xfrm>
            <a:off x="491613" y="1917291"/>
            <a:ext cx="7108722" cy="3067664"/>
          </a:xfrm>
          <a:prstGeom prst="rect">
            <a:avLst/>
          </a:prstGeom>
          <a:solidFill>
            <a:schemeClr val="bg1"/>
          </a:solidFill>
        </p:spPr>
      </p:pic>
    </p:spTree>
    <p:extLst>
      <p:ext uri="{BB962C8B-B14F-4D97-AF65-F5344CB8AC3E}">
        <p14:creationId xmlns:p14="http://schemas.microsoft.com/office/powerpoint/2010/main" val="158757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Words>
  <Application>Microsoft Office PowerPoint</Application>
  <PresentationFormat>Widescreen</PresentationFormat>
  <Paragraphs>114</Paragraphs>
  <Slides>14</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Arial</vt:lpstr>
      <vt:lpstr>Calibri</vt:lpstr>
      <vt:lpstr>Calibri Light</vt:lpstr>
      <vt:lpstr>Consolas</vt:lpstr>
      <vt:lpstr>Lucida Console</vt:lpstr>
      <vt:lpstr>Segoe UI</vt:lpstr>
      <vt:lpstr>Segoe UI Light</vt:lpstr>
      <vt:lpstr>Segoe UI Semibold</vt:lpstr>
      <vt:lpstr>Segoe UI Semilight</vt:lpstr>
      <vt:lpstr>Wingdings 3</vt:lpstr>
      <vt:lpstr>Larissa-Design</vt:lpstr>
      <vt:lpstr>Office Theme</vt:lpstr>
      <vt:lpstr>Async Serverless</vt:lpstr>
      <vt:lpstr>Your Host</vt:lpstr>
      <vt:lpstr>Code Sample</vt:lpstr>
      <vt:lpstr>Patterns</vt:lpstr>
      <vt:lpstr>What are Websockets</vt:lpstr>
      <vt:lpstr>SignalR Protocol (GitHub)</vt:lpstr>
      <vt:lpstr>SignalR</vt:lpstr>
      <vt:lpstr>Challenges with Websockets</vt:lpstr>
      <vt:lpstr>Purpose</vt:lpstr>
      <vt:lpstr>Protocol</vt:lpstr>
      <vt:lpstr>PowerPoint Presentation</vt:lpstr>
      <vt:lpstr>What is Azure Heroes?</vt:lpstr>
      <vt:lpstr>The Learner badger is for anyone working with or learning about Azure!</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Serverless</dc:title>
  <dc:creator>Rainer Stropek</dc:creator>
  <cp:lastModifiedBy>Rainer Stropek</cp:lastModifiedBy>
  <cp:revision>2</cp:revision>
  <dcterms:created xsi:type="dcterms:W3CDTF">2020-07-06T10:38:21Z</dcterms:created>
  <dcterms:modified xsi:type="dcterms:W3CDTF">2020-07-06T16:57:59Z</dcterms:modified>
</cp:coreProperties>
</file>