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85" r:id="rId5"/>
    <p:sldId id="286" r:id="rId6"/>
    <p:sldId id="261" r:id="rId7"/>
    <p:sldId id="262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93" r:id="rId16"/>
    <p:sldId id="294" r:id="rId17"/>
    <p:sldId id="298" r:id="rId18"/>
    <p:sldId id="299" r:id="rId19"/>
    <p:sldId id="29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8A57"/>
    <a:srgbClr val="BDE9D1"/>
    <a:srgbClr val="0B2353"/>
    <a:srgbClr val="A3E1BF"/>
    <a:srgbClr val="DCF4E7"/>
    <a:srgbClr val="C6ECD7"/>
    <a:srgbClr val="88D8AC"/>
    <a:srgbClr val="AEE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4189-BB4D-40E3-963E-A652756A6CB9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1D28-EE82-45E1-9A22-2B136FF28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32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4189-BB4D-40E3-963E-A652756A6CB9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1D28-EE82-45E1-9A22-2B136FF28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6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4189-BB4D-40E3-963E-A652756A6CB9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1D28-EE82-45E1-9A22-2B136FF28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87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4189-BB4D-40E3-963E-A652756A6CB9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1D28-EE82-45E1-9A22-2B136FF28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77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4189-BB4D-40E3-963E-A652756A6CB9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1D28-EE82-45E1-9A22-2B136FF28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69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4189-BB4D-40E3-963E-A652756A6CB9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1D28-EE82-45E1-9A22-2B136FF28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56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4189-BB4D-40E3-963E-A652756A6CB9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1D28-EE82-45E1-9A22-2B136FF28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75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4189-BB4D-40E3-963E-A652756A6CB9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1D28-EE82-45E1-9A22-2B136FF28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9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4189-BB4D-40E3-963E-A652756A6CB9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1D28-EE82-45E1-9A22-2B136FF28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95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4189-BB4D-40E3-963E-A652756A6CB9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1D28-EE82-45E1-9A22-2B136FF28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19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4189-BB4D-40E3-963E-A652756A6CB9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E1D28-EE82-45E1-9A22-2B136FF28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8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34189-BB4D-40E3-963E-A652756A6CB9}" type="datetimeFigureOut">
              <a:rPr lang="ru-RU" smtClean="0"/>
              <a:t>28.12.2024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E1D28-EE82-45E1-9A22-2B136FF288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20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80752" cy="148075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480752" y="0"/>
            <a:ext cx="10711248" cy="1480752"/>
          </a:xfrm>
          <a:prstGeom prst="rect">
            <a:avLst/>
          </a:prstGeom>
          <a:solidFill>
            <a:srgbClr val="0B2353"/>
          </a:solidFill>
          <a:ln>
            <a:solidFill>
              <a:srgbClr val="0B2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1480752"/>
            <a:ext cx="1691640" cy="0"/>
          </a:xfrm>
          <a:prstGeom prst="line">
            <a:avLst/>
          </a:prstGeom>
          <a:ln>
            <a:solidFill>
              <a:srgbClr val="0B2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80752" y="232544"/>
            <a:ext cx="9646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Муромский институт (филиал) федерального государственного бюджетного</a:t>
            </a:r>
            <a:b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образовательного учреждения высшего образования «Владимирский государственный </a:t>
            </a:r>
          </a:p>
          <a:p>
            <a:pPr algn="ctr"/>
            <a:r>
              <a:rPr lang="ru-RU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 имени Александра Григорьевича и Николая Григорьевича Столетовых».</a:t>
            </a:r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1158240" y="1713295"/>
            <a:ext cx="9875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ru-RU" sz="4400" dirty="0">
              <a:solidFill>
                <a:srgbClr val="0B2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364" y="2961504"/>
            <a:ext cx="111232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    Разработка </a:t>
            </a:r>
            <a:r>
              <a:rPr lang="ru-RU" sz="44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АИС  </a:t>
            </a:r>
            <a:r>
              <a:rPr lang="ru-RU" sz="44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городской библиотеки</a:t>
            </a:r>
            <a:endParaRPr lang="ru-RU" sz="4400" dirty="0">
              <a:solidFill>
                <a:srgbClr val="0B2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8241" y="5173883"/>
            <a:ext cx="9875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en-US" sz="2000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ИБ-122 </a:t>
            </a:r>
            <a:r>
              <a:rPr lang="ru-RU" sz="20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Степыко Д.В. </a:t>
            </a:r>
            <a:endParaRPr lang="ru-RU" sz="2000" dirty="0">
              <a:solidFill>
                <a:srgbClr val="0B2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кандидат технических наук, доцент Колпаков А.А.</a:t>
            </a:r>
            <a:endParaRPr lang="ru-RU" sz="2000" dirty="0">
              <a:solidFill>
                <a:srgbClr val="0B23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88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0243" y="243068"/>
            <a:ext cx="5891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sz="4000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SQL-</a:t>
            </a:r>
            <a:r>
              <a:rPr lang="ru-RU" sz="4000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</a:t>
            </a:r>
            <a:endParaRPr lang="ru-RU" sz="4000" dirty="0">
              <a:solidFill>
                <a:srgbClr val="0B2353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289560" y="950954"/>
            <a:ext cx="4099560" cy="5602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6695" indent="450215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indent="450215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b.ID,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indent="450215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b.Название_книги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'Название книги',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indent="450215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b.Автор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indent="450215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b.Дата_публикации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'Дата публикации',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indent="450215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b.Статус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indent="450215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b.Количество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'Всего экземпляров',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indent="450215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(b.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COALESCE(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indent="450215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(SELECT COUNT(*)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indent="450215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FROM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IssueBooks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indent="450215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WHERE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i.BookId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b.ID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indent="450215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AND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i.ReturnDate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NULL), 0)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indent="450215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'Доступно'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indent="450215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ru-RU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Books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indent="450215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b.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COALESCE(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indent="450215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(SELECT COUNT(*)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indent="450215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FROM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IssueBooks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indent="450215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WHERE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i.BookId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b.ID 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indent="450215">
              <a:lnSpc>
                <a:spcPct val="150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AND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i.ReturnDate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NULL), 0)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6695" marR="71755"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ru-RU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b.Название_книги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19562" y="2544762"/>
            <a:ext cx="7660958" cy="153955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045681" y="4211488"/>
            <a:ext cx="3808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Рис.6  </a:t>
            </a:r>
            <a:r>
              <a:rPr lang="ru-RU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«Выданные книги».</a:t>
            </a:r>
            <a:endParaRPr lang="ru-RU" dirty="0">
              <a:solidFill>
                <a:srgbClr val="0B2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0243" y="243068"/>
            <a:ext cx="5891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sz="4000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SQL-</a:t>
            </a:r>
            <a:r>
              <a:rPr lang="ru-RU" sz="4000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</a:t>
            </a:r>
            <a:endParaRPr lang="ru-RU" sz="4000" dirty="0">
              <a:solidFill>
                <a:srgbClr val="0B2353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0040" y="1416040"/>
            <a:ext cx="6096000" cy="373948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Readers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Фамилия, Имя, Отчество,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Серия_паспорта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Номер_паспорта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Номер_телефона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Электронная_почта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VALUES (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@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@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@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FirstName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@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MiddleName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@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PassportSeries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@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PassportNumber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@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PhoneNumber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@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284720" y="15917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IssueBooks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Status = '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Возвращена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ReturnDate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@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ReturnDate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1755" indent="45021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IssueId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@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IssueId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38800" y="501145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 FROM Librarians WHERE ID_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Библиотекаря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@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LibrarianId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0243" y="243068"/>
            <a:ext cx="5891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  <a:endParaRPr lang="ru-RU" sz="4000" dirty="0">
              <a:solidFill>
                <a:srgbClr val="0B2353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037" y="950954"/>
            <a:ext cx="3010320" cy="49727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80001"/>
            <a:ext cx="5181600" cy="29146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493030" y="5002796"/>
            <a:ext cx="2616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Рис.7  </a:t>
            </a:r>
            <a:r>
              <a:rPr lang="ru-RU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загрузки.</a:t>
            </a:r>
            <a:endParaRPr lang="ru-RU" dirty="0">
              <a:solidFill>
                <a:srgbClr val="0B2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025360" y="5923698"/>
            <a:ext cx="2977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Рис.8  </a:t>
            </a:r>
            <a:r>
              <a:rPr lang="ru-RU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 авторизации.</a:t>
            </a:r>
            <a:endParaRPr lang="ru-RU" dirty="0">
              <a:solidFill>
                <a:srgbClr val="0B2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0243" y="243068"/>
            <a:ext cx="5891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  <a:endParaRPr lang="ru-RU" sz="4000" dirty="0">
              <a:solidFill>
                <a:srgbClr val="0B2353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43" y="1082497"/>
            <a:ext cx="8909313" cy="486110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662145" y="6075143"/>
            <a:ext cx="3219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Рис.9  </a:t>
            </a:r>
            <a:r>
              <a:rPr lang="ru-RU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администратора.</a:t>
            </a:r>
            <a:endParaRPr lang="ru-RU" dirty="0">
              <a:solidFill>
                <a:srgbClr val="0B2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0243" y="243068"/>
            <a:ext cx="5891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  <a:endParaRPr lang="ru-RU" sz="4000" dirty="0">
              <a:solidFill>
                <a:srgbClr val="0B2353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02" y="1429663"/>
            <a:ext cx="6042074" cy="395005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960" y="1429663"/>
            <a:ext cx="5645535" cy="382813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03345" y="5489097"/>
            <a:ext cx="3679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Рис.10  </a:t>
            </a:r>
            <a:r>
              <a:rPr lang="ru-RU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«Добавить книгу».</a:t>
            </a:r>
            <a:endParaRPr lang="ru-RU" dirty="0">
              <a:solidFill>
                <a:srgbClr val="0B2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06277" y="5489097"/>
            <a:ext cx="3032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Рис.11  </a:t>
            </a:r>
            <a:r>
              <a:rPr lang="ru-RU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«Читатели».</a:t>
            </a:r>
            <a:endParaRPr lang="ru-RU" dirty="0">
              <a:solidFill>
                <a:srgbClr val="0B2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6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0243" y="243068"/>
            <a:ext cx="5891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  <a:endParaRPr lang="ru-RU" sz="4000" dirty="0">
              <a:solidFill>
                <a:srgbClr val="0B2353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79" y="1542498"/>
            <a:ext cx="5436502" cy="36985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542498"/>
            <a:ext cx="5640089" cy="380674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288390" y="5463263"/>
            <a:ext cx="3477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Рис.12  </a:t>
            </a:r>
            <a:r>
              <a:rPr lang="ru-RU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«Выдать книгу».</a:t>
            </a:r>
            <a:endParaRPr lang="ru-RU" dirty="0">
              <a:solidFill>
                <a:srgbClr val="0B2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33344" y="5463263"/>
            <a:ext cx="3565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Рис.13  </a:t>
            </a:r>
            <a:r>
              <a:rPr lang="ru-RU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«Вернуть книгу».</a:t>
            </a:r>
            <a:endParaRPr lang="ru-RU" dirty="0">
              <a:solidFill>
                <a:srgbClr val="0B2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2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0243" y="243068"/>
            <a:ext cx="5891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  <a:endParaRPr lang="ru-RU" sz="4000" dirty="0">
              <a:solidFill>
                <a:srgbClr val="0B2353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80" y="2261095"/>
            <a:ext cx="3426340" cy="24226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923" y="1521193"/>
            <a:ext cx="5765157" cy="390246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65014" y="4865386"/>
            <a:ext cx="5377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Рис.14  – Сообщение об успешном возврате </a:t>
            </a:r>
          </a:p>
          <a:p>
            <a:pPr algn="ctr"/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книги.</a:t>
            </a:r>
            <a:endParaRPr lang="ru-RU" dirty="0">
              <a:solidFill>
                <a:srgbClr val="0B2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994701" y="5554619"/>
            <a:ext cx="3565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Рис.15  </a:t>
            </a:r>
            <a:r>
              <a:rPr lang="ru-RU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«Вернуть книгу».</a:t>
            </a:r>
            <a:endParaRPr lang="ru-RU" dirty="0">
              <a:solidFill>
                <a:srgbClr val="0B2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0243" y="243068"/>
            <a:ext cx="5891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  <a:endParaRPr lang="ru-RU" sz="4000" dirty="0">
              <a:solidFill>
                <a:srgbClr val="0B2353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60" y="1507966"/>
            <a:ext cx="5724786" cy="385969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61288" y="5555344"/>
            <a:ext cx="5377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Рис.16  – Раздел «Журнал событий»</a:t>
            </a:r>
            <a:endParaRPr lang="ru-RU" dirty="0">
              <a:solidFill>
                <a:srgbClr val="0B2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407" y="1423264"/>
            <a:ext cx="5965517" cy="40291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457210" y="5506822"/>
            <a:ext cx="5377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Рис.1</a:t>
            </a:r>
            <a:r>
              <a:rPr lang="en-US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Раздел «Библиотекари»</a:t>
            </a:r>
            <a:endParaRPr lang="ru-RU" dirty="0">
              <a:solidFill>
                <a:srgbClr val="0B2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0243" y="243068"/>
            <a:ext cx="5891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АИС</a:t>
            </a:r>
            <a:endParaRPr lang="ru-RU" sz="4000" dirty="0">
              <a:solidFill>
                <a:srgbClr val="0B2353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41" y="1416320"/>
            <a:ext cx="8056320" cy="43598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538" y="1232774"/>
            <a:ext cx="2972215" cy="49727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964773" y="5836186"/>
            <a:ext cx="5377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Рис.18  – Сообщение кнопки «Выход»</a:t>
            </a:r>
            <a:endParaRPr lang="ru-RU" dirty="0">
              <a:solidFill>
                <a:srgbClr val="0B2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697690" y="6241577"/>
            <a:ext cx="53779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Рис.19  – Авторизация</a:t>
            </a:r>
            <a:endParaRPr lang="ru-RU" dirty="0">
              <a:solidFill>
                <a:srgbClr val="0B2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80752" cy="148075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480752" y="0"/>
            <a:ext cx="10711248" cy="1480752"/>
          </a:xfrm>
          <a:prstGeom prst="rect">
            <a:avLst/>
          </a:prstGeom>
          <a:solidFill>
            <a:srgbClr val="0B2353"/>
          </a:solidFill>
          <a:ln>
            <a:solidFill>
              <a:srgbClr val="0B2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0" y="1480752"/>
            <a:ext cx="1691640" cy="0"/>
          </a:xfrm>
          <a:prstGeom prst="line">
            <a:avLst/>
          </a:prstGeom>
          <a:ln>
            <a:solidFill>
              <a:srgbClr val="0B23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86840" y="319750"/>
            <a:ext cx="9646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8120" y="2803679"/>
            <a:ext cx="1179576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данной курсовой работы были решены поставленные задачи, направленные на создание Автоматизированной Информационной Системы (АИС) для городской библиотеки. Основное внимание уделялось разработке базы данных, обеспечивающей эффективное управление книгами, читателями и процессами выдачи/возврата литературы. Использование такой системы позволяет автоматизировать процессы учета, поиска и выдачи книг.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8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4199" y="544824"/>
            <a:ext cx="10314465" cy="1815882"/>
          </a:xfrm>
          <a:prstGeom prst="rect">
            <a:avLst/>
          </a:prstGeom>
          <a:noFill/>
          <a:ln w="15875">
            <a:solidFill>
              <a:srgbClr val="2E8A57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 создание ИС для работы с БД городской библиотеки, которая будет обеспечивать удобное взаимодействие пользователей и персонала.</a:t>
            </a:r>
          </a:p>
          <a:p>
            <a:endParaRPr lang="ru-RU" sz="2800" dirty="0">
              <a:solidFill>
                <a:srgbClr val="0B2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4199" y="2873780"/>
            <a:ext cx="1331801" cy="523220"/>
          </a:xfrm>
          <a:prstGeom prst="rect">
            <a:avLst/>
          </a:prstGeom>
          <a:noFill/>
          <a:ln w="15875">
            <a:solidFill>
              <a:srgbClr val="2E8A57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800" dirty="0">
              <a:solidFill>
                <a:srgbClr val="0B2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4199" y="3542931"/>
            <a:ext cx="10314465" cy="2246769"/>
          </a:xfrm>
          <a:prstGeom prst="rect">
            <a:avLst/>
          </a:prstGeom>
          <a:noFill/>
          <a:ln w="15875">
            <a:solidFill>
              <a:srgbClr val="2E8A57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модели данных.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ru-RU" sz="2800" dirty="0">
              <a:solidFill>
                <a:srgbClr val="0B2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базу данных.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ru-RU" sz="2800" dirty="0">
              <a:solidFill>
                <a:srgbClr val="0B2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многопользовательское приложение.</a:t>
            </a:r>
            <a:endParaRPr lang="ru-RU" sz="2800" dirty="0">
              <a:solidFill>
                <a:srgbClr val="0B23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66738" y="246492"/>
            <a:ext cx="7631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 программирования</a:t>
            </a:r>
            <a:endParaRPr lang="ru-RU" sz="3600" dirty="0">
              <a:solidFill>
                <a:srgbClr val="0B2353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819888"/>
              </p:ext>
            </p:extLst>
          </p:nvPr>
        </p:nvGraphicFramePr>
        <p:xfrm>
          <a:off x="567157" y="1157471"/>
          <a:ext cx="11030673" cy="52741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76891">
                  <a:extLst>
                    <a:ext uri="{9D8B030D-6E8A-4147-A177-3AD203B41FA5}">
                      <a16:colId xmlns:a16="http://schemas.microsoft.com/office/drawing/2014/main" val="2245204310"/>
                    </a:ext>
                  </a:extLst>
                </a:gridCol>
                <a:gridCol w="3676891">
                  <a:extLst>
                    <a:ext uri="{9D8B030D-6E8A-4147-A177-3AD203B41FA5}">
                      <a16:colId xmlns:a16="http://schemas.microsoft.com/office/drawing/2014/main" val="1523880554"/>
                    </a:ext>
                  </a:extLst>
                </a:gridCol>
                <a:gridCol w="3676891">
                  <a:extLst>
                    <a:ext uri="{9D8B030D-6E8A-4147-A177-3AD203B41FA5}">
                      <a16:colId xmlns:a16="http://schemas.microsoft.com/office/drawing/2014/main" val="605378995"/>
                    </a:ext>
                  </a:extLst>
                </a:gridCol>
              </a:tblGrid>
              <a:tr h="8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2E8A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C++</a:t>
                      </a:r>
                      <a:endParaRPr lang="ru-RU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2E8A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C#</a:t>
                      </a:r>
                      <a:endParaRPr lang="ru-RU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2E8A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6320"/>
                  </a:ext>
                </a:extLst>
              </a:tr>
              <a:tr h="8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Производительность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8D8AC">
                        <a:alpha val="8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8D8AC">
                        <a:alpha val="8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8D8AC">
                        <a:alpha val="8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724748"/>
                  </a:ext>
                </a:extLst>
              </a:tr>
              <a:tr h="8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Сложность использования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6EC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Сложная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6EC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Простая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6EC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50376"/>
                  </a:ext>
                </a:extLst>
              </a:tr>
              <a:tr h="8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Гибкость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3E1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3E1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A3E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05960"/>
                  </a:ext>
                </a:extLst>
              </a:tr>
              <a:tr h="8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b="1" kern="10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Интеграция</a:t>
                      </a:r>
                      <a:endParaRPr lang="ru-RU" sz="2000" b="1" kern="100">
                        <a:solidFill>
                          <a:srgbClr val="0B235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6EC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Ограниченная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6EC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Отличная с .NET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6EC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569751"/>
                  </a:ext>
                </a:extLst>
              </a:tr>
              <a:tr h="8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b="1" kern="10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Безопасность</a:t>
                      </a:r>
                      <a:endParaRPr lang="ru-RU" sz="2000" b="1" kern="100">
                        <a:solidFill>
                          <a:srgbClr val="0B235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8D8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b="1" kern="10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 (ручное управление памятью)</a:t>
                      </a:r>
                      <a:endParaRPr lang="ru-RU" sz="2000" b="1" kern="100">
                        <a:solidFill>
                          <a:srgbClr val="0B235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8D8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(автоматическая сборка мусора)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8D8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581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0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08918" y="246492"/>
            <a:ext cx="7147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сред программирования</a:t>
            </a:r>
            <a:endParaRPr lang="ru-RU" sz="3600" dirty="0">
              <a:solidFill>
                <a:srgbClr val="0B2353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161221"/>
              </p:ext>
            </p:extLst>
          </p:nvPr>
        </p:nvGraphicFramePr>
        <p:xfrm>
          <a:off x="567157" y="1157471"/>
          <a:ext cx="11030673" cy="52317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76891">
                  <a:extLst>
                    <a:ext uri="{9D8B030D-6E8A-4147-A177-3AD203B41FA5}">
                      <a16:colId xmlns:a16="http://schemas.microsoft.com/office/drawing/2014/main" val="2245204310"/>
                    </a:ext>
                  </a:extLst>
                </a:gridCol>
                <a:gridCol w="3676891">
                  <a:extLst>
                    <a:ext uri="{9D8B030D-6E8A-4147-A177-3AD203B41FA5}">
                      <a16:colId xmlns:a16="http://schemas.microsoft.com/office/drawing/2014/main" val="1523880554"/>
                    </a:ext>
                  </a:extLst>
                </a:gridCol>
                <a:gridCol w="3676891">
                  <a:extLst>
                    <a:ext uri="{9D8B030D-6E8A-4147-A177-3AD203B41FA5}">
                      <a16:colId xmlns:a16="http://schemas.microsoft.com/office/drawing/2014/main" val="605378995"/>
                    </a:ext>
                  </a:extLst>
                </a:gridCol>
              </a:tblGrid>
              <a:tr h="8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8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Критерий</a:t>
                      </a:r>
                      <a:endParaRPr lang="ru-RU" sz="28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E8A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800" kern="100" dirty="0" err="1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Visual</a:t>
                      </a:r>
                      <a:r>
                        <a:rPr lang="ru-RU" sz="28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2800" kern="100" dirty="0" err="1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Studio</a:t>
                      </a:r>
                      <a:endParaRPr lang="ru-RU" sz="28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E8A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800" kern="100" dirty="0" err="1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Eclipse</a:t>
                      </a:r>
                      <a:endParaRPr lang="ru-RU" sz="28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E8A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6320"/>
                  </a:ext>
                </a:extLst>
              </a:tr>
              <a:tr h="8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Производительность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88D8AC">
                        <a:alpha val="8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88D8AC">
                        <a:alpha val="8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88D8AC">
                        <a:alpha val="8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724748"/>
                  </a:ext>
                </a:extLst>
              </a:tr>
              <a:tr h="8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Простота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C6EC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Простая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C6EC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Средняя</a:t>
                      </a:r>
                      <a:endParaRPr lang="ru-RU" sz="2000" b="1" kern="10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C6EC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50376"/>
                  </a:ext>
                </a:extLst>
              </a:tr>
              <a:tr h="8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Гибкость</a:t>
                      </a:r>
                      <a:endParaRPr lang="ru-RU" sz="2000" b="1" kern="10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A3E1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A3E1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A3E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05960"/>
                  </a:ext>
                </a:extLst>
              </a:tr>
              <a:tr h="8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Интеграция</a:t>
                      </a:r>
                      <a:endParaRPr lang="ru-RU" sz="2000" b="1" kern="10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C6EC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Отличная с экосистемой MS</a:t>
                      </a:r>
                      <a:endParaRPr lang="ru-RU" sz="2000" b="1" kern="10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C6EC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Кроссплатформенная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C6EC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569751"/>
                  </a:ext>
                </a:extLst>
              </a:tr>
              <a:tr h="8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Безопасность</a:t>
                      </a:r>
                      <a:endParaRPr lang="ru-RU" sz="2000" b="1" kern="10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88D8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000" b="1" kern="10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88D8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88D8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581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94673" y="261153"/>
            <a:ext cx="36026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СУБД</a:t>
            </a:r>
            <a:endParaRPr lang="ru-RU" sz="3600" dirty="0">
              <a:solidFill>
                <a:srgbClr val="0B2353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03886"/>
              </p:ext>
            </p:extLst>
          </p:nvPr>
        </p:nvGraphicFramePr>
        <p:xfrm>
          <a:off x="567157" y="1157471"/>
          <a:ext cx="11030673" cy="52741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76891">
                  <a:extLst>
                    <a:ext uri="{9D8B030D-6E8A-4147-A177-3AD203B41FA5}">
                      <a16:colId xmlns:a16="http://schemas.microsoft.com/office/drawing/2014/main" val="2245204310"/>
                    </a:ext>
                  </a:extLst>
                </a:gridCol>
                <a:gridCol w="3676891">
                  <a:extLst>
                    <a:ext uri="{9D8B030D-6E8A-4147-A177-3AD203B41FA5}">
                      <a16:colId xmlns:a16="http://schemas.microsoft.com/office/drawing/2014/main" val="1523880554"/>
                    </a:ext>
                  </a:extLst>
                </a:gridCol>
                <a:gridCol w="3676891">
                  <a:extLst>
                    <a:ext uri="{9D8B030D-6E8A-4147-A177-3AD203B41FA5}">
                      <a16:colId xmlns:a16="http://schemas.microsoft.com/office/drawing/2014/main" val="605378995"/>
                    </a:ext>
                  </a:extLst>
                </a:gridCol>
              </a:tblGrid>
              <a:tr h="8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8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Критерий</a:t>
                      </a:r>
                      <a:endParaRPr lang="ru-RU" sz="28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E8A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800" kern="100" dirty="0" err="1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SQLite</a:t>
                      </a:r>
                      <a:endParaRPr lang="ru-RU" sz="28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E8A5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800" kern="100" dirty="0" err="1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MySQL</a:t>
                      </a:r>
                      <a:endParaRPr lang="ru-RU" sz="28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2E8A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6320"/>
                  </a:ext>
                </a:extLst>
              </a:tr>
              <a:tr h="8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Производительность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88D8AC">
                        <a:alpha val="8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88D8AC">
                        <a:alpha val="8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88D8AC">
                        <a:alpha val="8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724748"/>
                  </a:ext>
                </a:extLst>
              </a:tr>
              <a:tr h="8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Простота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C6EC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Простая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C6EC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Средняя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C6EC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850376"/>
                  </a:ext>
                </a:extLst>
              </a:tr>
              <a:tr h="8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Гибкость</a:t>
                      </a:r>
                      <a:endParaRPr lang="ru-RU" sz="2000" b="1" kern="10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A3E1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Низкая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A3E1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A3E1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05960"/>
                  </a:ext>
                </a:extLst>
              </a:tr>
              <a:tr h="8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Интеграция</a:t>
                      </a:r>
                      <a:endParaRPr lang="ru-RU" sz="2000" b="1" kern="10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C6EC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Локальное хранилище данных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C6EC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Веб-разработка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C6EC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569751"/>
                  </a:ext>
                </a:extLst>
              </a:tr>
              <a:tr h="8719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Безопасность</a:t>
                      </a:r>
                      <a:endParaRPr lang="ru-RU" sz="2000" b="1" kern="10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88D8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88D8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700"/>
                        </a:spcAft>
                      </a:pPr>
                      <a:r>
                        <a:rPr lang="ru-RU" sz="2000" b="1" kern="100" dirty="0">
                          <a:solidFill>
                            <a:srgbClr val="0B2353"/>
                          </a:solidFill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Высокая</a:t>
                      </a:r>
                      <a:endParaRPr lang="ru-RU" sz="2000" b="1" kern="100" dirty="0">
                        <a:solidFill>
                          <a:srgbClr val="0B2353"/>
                        </a:solidFill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88D8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581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9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9710" y="266218"/>
            <a:ext cx="2692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  <a:endParaRPr lang="ru-RU" sz="3600" b="1" dirty="0">
              <a:solidFill>
                <a:srgbClr val="0B2353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69" y="2407877"/>
            <a:ext cx="3604853" cy="132592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710" y="2059177"/>
            <a:ext cx="2259450" cy="19832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4150" y="4236720"/>
            <a:ext cx="224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 1 - </a:t>
            </a:r>
            <a:r>
              <a:rPr lang="en-US" dirty="0"/>
              <a:t>bibliosoft.ru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981830" y="4236720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Рис. 2 - </a:t>
            </a:r>
            <a:r>
              <a:rPr lang="en-US" dirty="0"/>
              <a:t>cit-avers.ru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67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4765" y="219919"/>
            <a:ext cx="4722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модель</a:t>
            </a:r>
            <a:endParaRPr lang="ru-RU" sz="3200" dirty="0">
              <a:solidFill>
                <a:srgbClr val="0B235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03944" y="6123008"/>
            <a:ext cx="5984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en-US" sz="2000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0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Концептуальная модель данных.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87078" y="925975"/>
            <a:ext cx="10648709" cy="5104435"/>
          </a:xfrm>
          <a:prstGeom prst="rect">
            <a:avLst/>
          </a:prstGeom>
          <a:solidFill>
            <a:srgbClr val="2E8A5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14998" y="1026963"/>
            <a:ext cx="4962003" cy="490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2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4765" y="219919"/>
            <a:ext cx="4722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</a:t>
            </a:r>
            <a:endParaRPr lang="ru-RU" sz="3200" dirty="0">
              <a:solidFill>
                <a:srgbClr val="0B235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03944" y="6123008"/>
            <a:ext cx="5984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en-US" sz="20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0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Логическая модель данных.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87078" y="925975"/>
            <a:ext cx="10648709" cy="5104435"/>
          </a:xfrm>
          <a:prstGeom prst="rect">
            <a:avLst/>
          </a:prstGeom>
          <a:solidFill>
            <a:srgbClr val="2E8A5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49880" y="925975"/>
            <a:ext cx="6644640" cy="51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4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4765" y="219919"/>
            <a:ext cx="4722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</a:t>
            </a:r>
            <a:r>
              <a:rPr lang="ru-RU" sz="3200" dirty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ru-RU" sz="3200" dirty="0">
              <a:solidFill>
                <a:srgbClr val="0B235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03944" y="6123008"/>
            <a:ext cx="5984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en-US" sz="20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solidFill>
                  <a:srgbClr val="0B23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Физическая модель данных.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87078" y="925975"/>
            <a:ext cx="10648709" cy="5104435"/>
          </a:xfrm>
          <a:prstGeom prst="rect">
            <a:avLst/>
          </a:prstGeom>
          <a:solidFill>
            <a:srgbClr val="2E8A5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925975"/>
            <a:ext cx="7787640" cy="51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2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530</Words>
  <Application>Microsoft Office PowerPoint</Application>
  <PresentationFormat>Широкоэкранный</PresentationFormat>
  <Paragraphs>139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NSimSun</vt:lpstr>
      <vt:lpstr>Arial</vt:lpstr>
      <vt:lpstr>Calibri</vt:lpstr>
      <vt:lpstr>Calibri Light</vt:lpstr>
      <vt:lpstr>Liberation Serif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PC</dc:creator>
  <cp:lastModifiedBy>Denis Stepyko</cp:lastModifiedBy>
  <cp:revision>19</cp:revision>
  <dcterms:created xsi:type="dcterms:W3CDTF">2024-12-26T15:43:02Z</dcterms:created>
  <dcterms:modified xsi:type="dcterms:W3CDTF">2024-12-28T04:04:46Z</dcterms:modified>
</cp:coreProperties>
</file>