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Tahoma" panose="020B0604030504040204" pitchFamily="34" charset="0"/>
      <p:regular r:id="rId17"/>
      <p:bold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62" d="100"/>
          <a:sy n="162" d="100"/>
        </p:scale>
        <p:origin x="200" y="23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9f955f35a_0_1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" name="Google Shape;150;g259f955f35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9f955f35a_0_3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g259f955f35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760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380796" y="1296161"/>
            <a:ext cx="8382406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3086100" y="826211"/>
            <a:ext cx="5681980" cy="156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7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7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27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27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7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7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27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27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27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80796" y="1296161"/>
            <a:ext cx="8382406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542340" y="1338834"/>
            <a:ext cx="3333750" cy="2764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4984750" y="1102614"/>
            <a:ext cx="3683634" cy="332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7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7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27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27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7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7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27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27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27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obj">
  <p:cSld name="OBJECT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5209843" y="0"/>
            <a:ext cx="3934460" cy="5143500"/>
          </a:xfrm>
          <a:custGeom>
            <a:avLst/>
            <a:gdLst/>
            <a:ahLst/>
            <a:cxnLst/>
            <a:rect l="l" t="t" r="r" b="b"/>
            <a:pathLst>
              <a:path w="3934459" h="5143500" extrusionOk="0">
                <a:moveTo>
                  <a:pt x="3934156" y="0"/>
                </a:moveTo>
                <a:lnTo>
                  <a:pt x="2007057" y="0"/>
                </a:lnTo>
                <a:lnTo>
                  <a:pt x="1978076" y="27980"/>
                </a:lnTo>
                <a:lnTo>
                  <a:pt x="1920169" y="84605"/>
                </a:lnTo>
                <a:lnTo>
                  <a:pt x="1862370" y="142123"/>
                </a:lnTo>
                <a:lnTo>
                  <a:pt x="1804720" y="200544"/>
                </a:lnTo>
                <a:lnTo>
                  <a:pt x="1747258" y="259878"/>
                </a:lnTo>
                <a:lnTo>
                  <a:pt x="1718610" y="289890"/>
                </a:lnTo>
                <a:lnTo>
                  <a:pt x="1690025" y="320135"/>
                </a:lnTo>
                <a:lnTo>
                  <a:pt x="1661507" y="350613"/>
                </a:lnTo>
                <a:lnTo>
                  <a:pt x="1633061" y="381326"/>
                </a:lnTo>
                <a:lnTo>
                  <a:pt x="1604693" y="412275"/>
                </a:lnTo>
                <a:lnTo>
                  <a:pt x="1576407" y="443461"/>
                </a:lnTo>
                <a:lnTo>
                  <a:pt x="1548208" y="474885"/>
                </a:lnTo>
                <a:lnTo>
                  <a:pt x="1520102" y="506549"/>
                </a:lnTo>
                <a:lnTo>
                  <a:pt x="1492093" y="538455"/>
                </a:lnTo>
                <a:lnTo>
                  <a:pt x="1464187" y="570602"/>
                </a:lnTo>
                <a:lnTo>
                  <a:pt x="1436388" y="602994"/>
                </a:lnTo>
                <a:lnTo>
                  <a:pt x="1408702" y="635630"/>
                </a:lnTo>
                <a:lnTo>
                  <a:pt x="1381134" y="668513"/>
                </a:lnTo>
                <a:lnTo>
                  <a:pt x="1353688" y="701642"/>
                </a:lnTo>
                <a:lnTo>
                  <a:pt x="1326370" y="735021"/>
                </a:lnTo>
                <a:lnTo>
                  <a:pt x="1299184" y="768650"/>
                </a:lnTo>
                <a:lnTo>
                  <a:pt x="1272137" y="802530"/>
                </a:lnTo>
                <a:lnTo>
                  <a:pt x="1245232" y="836662"/>
                </a:lnTo>
                <a:lnTo>
                  <a:pt x="1218475" y="871049"/>
                </a:lnTo>
                <a:lnTo>
                  <a:pt x="1191870" y="905690"/>
                </a:lnTo>
                <a:lnTo>
                  <a:pt x="1165424" y="940588"/>
                </a:lnTo>
                <a:lnTo>
                  <a:pt x="1139140" y="975744"/>
                </a:lnTo>
                <a:lnTo>
                  <a:pt x="1113025" y="1011158"/>
                </a:lnTo>
                <a:lnTo>
                  <a:pt x="1087082" y="1046833"/>
                </a:lnTo>
                <a:lnTo>
                  <a:pt x="1061318" y="1082770"/>
                </a:lnTo>
                <a:lnTo>
                  <a:pt x="1035736" y="1118969"/>
                </a:lnTo>
                <a:lnTo>
                  <a:pt x="1010343" y="1155432"/>
                </a:lnTo>
                <a:lnTo>
                  <a:pt x="985142" y="1192161"/>
                </a:lnTo>
                <a:lnTo>
                  <a:pt x="960140" y="1229156"/>
                </a:lnTo>
                <a:lnTo>
                  <a:pt x="935341" y="1266419"/>
                </a:lnTo>
                <a:lnTo>
                  <a:pt x="910750" y="1303952"/>
                </a:lnTo>
                <a:lnTo>
                  <a:pt x="886372" y="1341754"/>
                </a:lnTo>
                <a:lnTo>
                  <a:pt x="862213" y="1379829"/>
                </a:lnTo>
                <a:lnTo>
                  <a:pt x="838277" y="1418177"/>
                </a:lnTo>
                <a:lnTo>
                  <a:pt x="814569" y="1456799"/>
                </a:lnTo>
                <a:lnTo>
                  <a:pt x="791094" y="1495696"/>
                </a:lnTo>
                <a:lnTo>
                  <a:pt x="767858" y="1534870"/>
                </a:lnTo>
                <a:lnTo>
                  <a:pt x="744866" y="1574323"/>
                </a:lnTo>
                <a:lnTo>
                  <a:pt x="722122" y="1614055"/>
                </a:lnTo>
                <a:lnTo>
                  <a:pt x="699631" y="1654068"/>
                </a:lnTo>
                <a:lnTo>
                  <a:pt x="677399" y="1694362"/>
                </a:lnTo>
                <a:lnTo>
                  <a:pt x="655430" y="1734940"/>
                </a:lnTo>
                <a:lnTo>
                  <a:pt x="633730" y="1775803"/>
                </a:lnTo>
                <a:lnTo>
                  <a:pt x="612304" y="1816951"/>
                </a:lnTo>
                <a:lnTo>
                  <a:pt x="591156" y="1858386"/>
                </a:lnTo>
                <a:lnTo>
                  <a:pt x="570292" y="1900110"/>
                </a:lnTo>
                <a:lnTo>
                  <a:pt x="549717" y="1942123"/>
                </a:lnTo>
                <a:lnTo>
                  <a:pt x="529435" y="1984427"/>
                </a:lnTo>
                <a:lnTo>
                  <a:pt x="509452" y="2027024"/>
                </a:lnTo>
                <a:lnTo>
                  <a:pt x="489773" y="2069914"/>
                </a:lnTo>
                <a:lnTo>
                  <a:pt x="470403" y="2113099"/>
                </a:lnTo>
                <a:lnTo>
                  <a:pt x="451347" y="2156579"/>
                </a:lnTo>
                <a:lnTo>
                  <a:pt x="432609" y="2200358"/>
                </a:lnTo>
                <a:lnTo>
                  <a:pt x="414196" y="2244434"/>
                </a:lnTo>
                <a:lnTo>
                  <a:pt x="396111" y="2288811"/>
                </a:lnTo>
                <a:lnTo>
                  <a:pt x="378361" y="2333489"/>
                </a:lnTo>
                <a:lnTo>
                  <a:pt x="360949" y="2378469"/>
                </a:lnTo>
                <a:lnTo>
                  <a:pt x="343882" y="2423753"/>
                </a:lnTo>
                <a:lnTo>
                  <a:pt x="327164" y="2469341"/>
                </a:lnTo>
                <a:lnTo>
                  <a:pt x="310800" y="2515236"/>
                </a:lnTo>
                <a:lnTo>
                  <a:pt x="294795" y="2561439"/>
                </a:lnTo>
                <a:lnTo>
                  <a:pt x="279154" y="2607951"/>
                </a:lnTo>
                <a:lnTo>
                  <a:pt x="263882" y="2654772"/>
                </a:lnTo>
                <a:lnTo>
                  <a:pt x="248985" y="2701905"/>
                </a:lnTo>
                <a:lnTo>
                  <a:pt x="234467" y="2749351"/>
                </a:lnTo>
                <a:lnTo>
                  <a:pt x="220334" y="2797110"/>
                </a:lnTo>
                <a:lnTo>
                  <a:pt x="206589" y="2845185"/>
                </a:lnTo>
                <a:lnTo>
                  <a:pt x="193239" y="2893576"/>
                </a:lnTo>
                <a:lnTo>
                  <a:pt x="180289" y="2942285"/>
                </a:lnTo>
                <a:lnTo>
                  <a:pt x="167743" y="2991314"/>
                </a:lnTo>
                <a:lnTo>
                  <a:pt x="155606" y="3040662"/>
                </a:lnTo>
                <a:lnTo>
                  <a:pt x="143885" y="3090332"/>
                </a:lnTo>
                <a:lnTo>
                  <a:pt x="132582" y="3140325"/>
                </a:lnTo>
                <a:lnTo>
                  <a:pt x="121704" y="3190642"/>
                </a:lnTo>
                <a:lnTo>
                  <a:pt x="111256" y="3241285"/>
                </a:lnTo>
                <a:lnTo>
                  <a:pt x="101243" y="3292254"/>
                </a:lnTo>
                <a:lnTo>
                  <a:pt x="91669" y="3343551"/>
                </a:lnTo>
                <a:lnTo>
                  <a:pt x="82540" y="3395178"/>
                </a:lnTo>
                <a:lnTo>
                  <a:pt x="73860" y="3447135"/>
                </a:lnTo>
                <a:lnTo>
                  <a:pt x="65636" y="3499423"/>
                </a:lnTo>
                <a:lnTo>
                  <a:pt x="57871" y="3552045"/>
                </a:lnTo>
                <a:lnTo>
                  <a:pt x="50571" y="3605002"/>
                </a:lnTo>
                <a:lnTo>
                  <a:pt x="43741" y="3658294"/>
                </a:lnTo>
                <a:lnTo>
                  <a:pt x="37386" y="3711923"/>
                </a:lnTo>
                <a:lnTo>
                  <a:pt x="31511" y="3765890"/>
                </a:lnTo>
                <a:lnTo>
                  <a:pt x="26120" y="3820197"/>
                </a:lnTo>
                <a:lnTo>
                  <a:pt x="21220" y="3874845"/>
                </a:lnTo>
                <a:lnTo>
                  <a:pt x="16815" y="3929834"/>
                </a:lnTo>
                <a:lnTo>
                  <a:pt x="12910" y="3985167"/>
                </a:lnTo>
                <a:lnTo>
                  <a:pt x="9510" y="4040845"/>
                </a:lnTo>
                <a:lnTo>
                  <a:pt x="6620" y="4096868"/>
                </a:lnTo>
                <a:lnTo>
                  <a:pt x="4246" y="4153239"/>
                </a:lnTo>
                <a:lnTo>
                  <a:pt x="2391" y="4209958"/>
                </a:lnTo>
                <a:lnTo>
                  <a:pt x="1062" y="4267027"/>
                </a:lnTo>
                <a:lnTo>
                  <a:pt x="263" y="4324446"/>
                </a:lnTo>
                <a:lnTo>
                  <a:pt x="0" y="4382218"/>
                </a:lnTo>
                <a:lnTo>
                  <a:pt x="276" y="4440344"/>
                </a:lnTo>
                <a:lnTo>
                  <a:pt x="1098" y="4498825"/>
                </a:lnTo>
                <a:lnTo>
                  <a:pt x="2471" y="4557661"/>
                </a:lnTo>
                <a:lnTo>
                  <a:pt x="4399" y="4616855"/>
                </a:lnTo>
                <a:lnTo>
                  <a:pt x="6887" y="4676408"/>
                </a:lnTo>
                <a:lnTo>
                  <a:pt x="9941" y="4736321"/>
                </a:lnTo>
                <a:lnTo>
                  <a:pt x="13565" y="4796594"/>
                </a:lnTo>
                <a:lnTo>
                  <a:pt x="17765" y="4857231"/>
                </a:lnTo>
                <a:lnTo>
                  <a:pt x="22546" y="4918231"/>
                </a:lnTo>
                <a:lnTo>
                  <a:pt x="27912" y="4979596"/>
                </a:lnTo>
                <a:lnTo>
                  <a:pt x="33869" y="5041328"/>
                </a:lnTo>
                <a:lnTo>
                  <a:pt x="40422" y="5103427"/>
                </a:lnTo>
                <a:lnTo>
                  <a:pt x="45010" y="5143497"/>
                </a:lnTo>
                <a:lnTo>
                  <a:pt x="3934156" y="5143497"/>
                </a:lnTo>
                <a:lnTo>
                  <a:pt x="3934156" y="0"/>
                </a:lnTo>
                <a:close/>
              </a:path>
            </a:pathLst>
          </a:custGeom>
          <a:solidFill>
            <a:srgbClr val="309DB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5501964" y="0"/>
            <a:ext cx="3642035" cy="514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>
            <a:off x="380796" y="1903222"/>
            <a:ext cx="8382406" cy="95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7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7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27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27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7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7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27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27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27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5209843" y="0"/>
            <a:ext cx="3934460" cy="5143500"/>
          </a:xfrm>
          <a:custGeom>
            <a:avLst/>
            <a:gdLst/>
            <a:ahLst/>
            <a:cxnLst/>
            <a:rect l="l" t="t" r="r" b="b"/>
            <a:pathLst>
              <a:path w="3934459" h="5143500" extrusionOk="0">
                <a:moveTo>
                  <a:pt x="3934156" y="0"/>
                </a:moveTo>
                <a:lnTo>
                  <a:pt x="2007057" y="0"/>
                </a:lnTo>
                <a:lnTo>
                  <a:pt x="1978076" y="27980"/>
                </a:lnTo>
                <a:lnTo>
                  <a:pt x="1920169" y="84605"/>
                </a:lnTo>
                <a:lnTo>
                  <a:pt x="1862370" y="142123"/>
                </a:lnTo>
                <a:lnTo>
                  <a:pt x="1804720" y="200544"/>
                </a:lnTo>
                <a:lnTo>
                  <a:pt x="1747258" y="259878"/>
                </a:lnTo>
                <a:lnTo>
                  <a:pt x="1718610" y="289890"/>
                </a:lnTo>
                <a:lnTo>
                  <a:pt x="1690025" y="320135"/>
                </a:lnTo>
                <a:lnTo>
                  <a:pt x="1661507" y="350613"/>
                </a:lnTo>
                <a:lnTo>
                  <a:pt x="1633061" y="381326"/>
                </a:lnTo>
                <a:lnTo>
                  <a:pt x="1604693" y="412275"/>
                </a:lnTo>
                <a:lnTo>
                  <a:pt x="1576407" y="443461"/>
                </a:lnTo>
                <a:lnTo>
                  <a:pt x="1548208" y="474885"/>
                </a:lnTo>
                <a:lnTo>
                  <a:pt x="1520102" y="506549"/>
                </a:lnTo>
                <a:lnTo>
                  <a:pt x="1492093" y="538455"/>
                </a:lnTo>
                <a:lnTo>
                  <a:pt x="1464187" y="570602"/>
                </a:lnTo>
                <a:lnTo>
                  <a:pt x="1436388" y="602994"/>
                </a:lnTo>
                <a:lnTo>
                  <a:pt x="1408702" y="635630"/>
                </a:lnTo>
                <a:lnTo>
                  <a:pt x="1381134" y="668513"/>
                </a:lnTo>
                <a:lnTo>
                  <a:pt x="1353688" y="701642"/>
                </a:lnTo>
                <a:lnTo>
                  <a:pt x="1326370" y="735021"/>
                </a:lnTo>
                <a:lnTo>
                  <a:pt x="1299184" y="768650"/>
                </a:lnTo>
                <a:lnTo>
                  <a:pt x="1272137" y="802530"/>
                </a:lnTo>
                <a:lnTo>
                  <a:pt x="1245232" y="836662"/>
                </a:lnTo>
                <a:lnTo>
                  <a:pt x="1218475" y="871049"/>
                </a:lnTo>
                <a:lnTo>
                  <a:pt x="1191870" y="905690"/>
                </a:lnTo>
                <a:lnTo>
                  <a:pt x="1165424" y="940588"/>
                </a:lnTo>
                <a:lnTo>
                  <a:pt x="1139140" y="975744"/>
                </a:lnTo>
                <a:lnTo>
                  <a:pt x="1113025" y="1011158"/>
                </a:lnTo>
                <a:lnTo>
                  <a:pt x="1087082" y="1046833"/>
                </a:lnTo>
                <a:lnTo>
                  <a:pt x="1061318" y="1082770"/>
                </a:lnTo>
                <a:lnTo>
                  <a:pt x="1035736" y="1118969"/>
                </a:lnTo>
                <a:lnTo>
                  <a:pt x="1010343" y="1155432"/>
                </a:lnTo>
                <a:lnTo>
                  <a:pt x="985142" y="1192161"/>
                </a:lnTo>
                <a:lnTo>
                  <a:pt x="960140" y="1229156"/>
                </a:lnTo>
                <a:lnTo>
                  <a:pt x="935341" y="1266419"/>
                </a:lnTo>
                <a:lnTo>
                  <a:pt x="910750" y="1303952"/>
                </a:lnTo>
                <a:lnTo>
                  <a:pt x="886372" y="1341754"/>
                </a:lnTo>
                <a:lnTo>
                  <a:pt x="862213" y="1379829"/>
                </a:lnTo>
                <a:lnTo>
                  <a:pt x="838277" y="1418177"/>
                </a:lnTo>
                <a:lnTo>
                  <a:pt x="814569" y="1456799"/>
                </a:lnTo>
                <a:lnTo>
                  <a:pt x="791094" y="1495696"/>
                </a:lnTo>
                <a:lnTo>
                  <a:pt x="767858" y="1534870"/>
                </a:lnTo>
                <a:lnTo>
                  <a:pt x="744866" y="1574323"/>
                </a:lnTo>
                <a:lnTo>
                  <a:pt x="722122" y="1614055"/>
                </a:lnTo>
                <a:lnTo>
                  <a:pt x="699631" y="1654068"/>
                </a:lnTo>
                <a:lnTo>
                  <a:pt x="677399" y="1694362"/>
                </a:lnTo>
                <a:lnTo>
                  <a:pt x="655430" y="1734940"/>
                </a:lnTo>
                <a:lnTo>
                  <a:pt x="633730" y="1775803"/>
                </a:lnTo>
                <a:lnTo>
                  <a:pt x="612304" y="1816951"/>
                </a:lnTo>
                <a:lnTo>
                  <a:pt x="591156" y="1858386"/>
                </a:lnTo>
                <a:lnTo>
                  <a:pt x="570292" y="1900110"/>
                </a:lnTo>
                <a:lnTo>
                  <a:pt x="549717" y="1942123"/>
                </a:lnTo>
                <a:lnTo>
                  <a:pt x="529435" y="1984427"/>
                </a:lnTo>
                <a:lnTo>
                  <a:pt x="509452" y="2027024"/>
                </a:lnTo>
                <a:lnTo>
                  <a:pt x="489773" y="2069914"/>
                </a:lnTo>
                <a:lnTo>
                  <a:pt x="470403" y="2113099"/>
                </a:lnTo>
                <a:lnTo>
                  <a:pt x="451347" y="2156579"/>
                </a:lnTo>
                <a:lnTo>
                  <a:pt x="432609" y="2200358"/>
                </a:lnTo>
                <a:lnTo>
                  <a:pt x="414196" y="2244434"/>
                </a:lnTo>
                <a:lnTo>
                  <a:pt x="396111" y="2288811"/>
                </a:lnTo>
                <a:lnTo>
                  <a:pt x="378361" y="2333489"/>
                </a:lnTo>
                <a:lnTo>
                  <a:pt x="360949" y="2378469"/>
                </a:lnTo>
                <a:lnTo>
                  <a:pt x="343882" y="2423753"/>
                </a:lnTo>
                <a:lnTo>
                  <a:pt x="327164" y="2469341"/>
                </a:lnTo>
                <a:lnTo>
                  <a:pt x="310800" y="2515236"/>
                </a:lnTo>
                <a:lnTo>
                  <a:pt x="294795" y="2561439"/>
                </a:lnTo>
                <a:lnTo>
                  <a:pt x="279154" y="2607951"/>
                </a:lnTo>
                <a:lnTo>
                  <a:pt x="263882" y="2654772"/>
                </a:lnTo>
                <a:lnTo>
                  <a:pt x="248985" y="2701905"/>
                </a:lnTo>
                <a:lnTo>
                  <a:pt x="234467" y="2749351"/>
                </a:lnTo>
                <a:lnTo>
                  <a:pt x="220334" y="2797110"/>
                </a:lnTo>
                <a:lnTo>
                  <a:pt x="206589" y="2845185"/>
                </a:lnTo>
                <a:lnTo>
                  <a:pt x="193239" y="2893576"/>
                </a:lnTo>
                <a:lnTo>
                  <a:pt x="180289" y="2942285"/>
                </a:lnTo>
                <a:lnTo>
                  <a:pt x="167743" y="2991314"/>
                </a:lnTo>
                <a:lnTo>
                  <a:pt x="155606" y="3040662"/>
                </a:lnTo>
                <a:lnTo>
                  <a:pt x="143885" y="3090332"/>
                </a:lnTo>
                <a:lnTo>
                  <a:pt x="132582" y="3140325"/>
                </a:lnTo>
                <a:lnTo>
                  <a:pt x="121704" y="3190642"/>
                </a:lnTo>
                <a:lnTo>
                  <a:pt x="111256" y="3241285"/>
                </a:lnTo>
                <a:lnTo>
                  <a:pt x="101243" y="3292254"/>
                </a:lnTo>
                <a:lnTo>
                  <a:pt x="91669" y="3343551"/>
                </a:lnTo>
                <a:lnTo>
                  <a:pt x="82540" y="3395178"/>
                </a:lnTo>
                <a:lnTo>
                  <a:pt x="73860" y="3447135"/>
                </a:lnTo>
                <a:lnTo>
                  <a:pt x="65636" y="3499423"/>
                </a:lnTo>
                <a:lnTo>
                  <a:pt x="57871" y="3552045"/>
                </a:lnTo>
                <a:lnTo>
                  <a:pt x="50571" y="3605002"/>
                </a:lnTo>
                <a:lnTo>
                  <a:pt x="43741" y="3658294"/>
                </a:lnTo>
                <a:lnTo>
                  <a:pt x="37386" y="3711923"/>
                </a:lnTo>
                <a:lnTo>
                  <a:pt x="31511" y="3765890"/>
                </a:lnTo>
                <a:lnTo>
                  <a:pt x="26120" y="3820197"/>
                </a:lnTo>
                <a:lnTo>
                  <a:pt x="21220" y="3874845"/>
                </a:lnTo>
                <a:lnTo>
                  <a:pt x="16815" y="3929834"/>
                </a:lnTo>
                <a:lnTo>
                  <a:pt x="12910" y="3985167"/>
                </a:lnTo>
                <a:lnTo>
                  <a:pt x="9510" y="4040845"/>
                </a:lnTo>
                <a:lnTo>
                  <a:pt x="6620" y="4096868"/>
                </a:lnTo>
                <a:lnTo>
                  <a:pt x="4246" y="4153239"/>
                </a:lnTo>
                <a:lnTo>
                  <a:pt x="2391" y="4209958"/>
                </a:lnTo>
                <a:lnTo>
                  <a:pt x="1062" y="4267027"/>
                </a:lnTo>
                <a:lnTo>
                  <a:pt x="263" y="4324446"/>
                </a:lnTo>
                <a:lnTo>
                  <a:pt x="0" y="4382218"/>
                </a:lnTo>
                <a:lnTo>
                  <a:pt x="276" y="4440344"/>
                </a:lnTo>
                <a:lnTo>
                  <a:pt x="1098" y="4498825"/>
                </a:lnTo>
                <a:lnTo>
                  <a:pt x="2471" y="4557661"/>
                </a:lnTo>
                <a:lnTo>
                  <a:pt x="4399" y="4616855"/>
                </a:lnTo>
                <a:lnTo>
                  <a:pt x="6887" y="4676408"/>
                </a:lnTo>
                <a:lnTo>
                  <a:pt x="9941" y="4736321"/>
                </a:lnTo>
                <a:lnTo>
                  <a:pt x="13565" y="4796594"/>
                </a:lnTo>
                <a:lnTo>
                  <a:pt x="17765" y="4857231"/>
                </a:lnTo>
                <a:lnTo>
                  <a:pt x="22546" y="4918231"/>
                </a:lnTo>
                <a:lnTo>
                  <a:pt x="27912" y="4979596"/>
                </a:lnTo>
                <a:lnTo>
                  <a:pt x="33869" y="5041328"/>
                </a:lnTo>
                <a:lnTo>
                  <a:pt x="40422" y="5103427"/>
                </a:lnTo>
                <a:lnTo>
                  <a:pt x="45010" y="5143497"/>
                </a:lnTo>
                <a:lnTo>
                  <a:pt x="3934156" y="5143497"/>
                </a:lnTo>
                <a:lnTo>
                  <a:pt x="3934156" y="0"/>
                </a:lnTo>
                <a:close/>
              </a:path>
            </a:pathLst>
          </a:custGeom>
          <a:solidFill>
            <a:srgbClr val="309DB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5501964" y="0"/>
            <a:ext cx="3642035" cy="5143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7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7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27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27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7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7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27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27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27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380796" y="1296161"/>
            <a:ext cx="8382406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7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7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27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27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7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7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27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27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27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58609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 extrusionOk="0">
                <a:moveTo>
                  <a:pt x="9144000" y="0"/>
                </a:moveTo>
                <a:lnTo>
                  <a:pt x="0" y="0"/>
                </a:lnTo>
                <a:lnTo>
                  <a:pt x="0" y="9525"/>
                </a:lnTo>
                <a:lnTo>
                  <a:pt x="9144000" y="9525"/>
                </a:lnTo>
                <a:lnTo>
                  <a:pt x="914400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177800" cy="562610"/>
          </a:xfrm>
          <a:custGeom>
            <a:avLst/>
            <a:gdLst/>
            <a:ahLst/>
            <a:cxnLst/>
            <a:rect l="l" t="t" r="r" b="b"/>
            <a:pathLst>
              <a:path w="177800" h="562610" extrusionOk="0">
                <a:moveTo>
                  <a:pt x="0" y="562355"/>
                </a:moveTo>
                <a:lnTo>
                  <a:pt x="177656" y="562355"/>
                </a:lnTo>
                <a:lnTo>
                  <a:pt x="177656" y="0"/>
                </a:lnTo>
                <a:lnTo>
                  <a:pt x="0" y="0"/>
                </a:lnTo>
                <a:lnTo>
                  <a:pt x="0" y="562355"/>
                </a:lnTo>
                <a:close/>
              </a:path>
            </a:pathLst>
          </a:custGeom>
          <a:solidFill>
            <a:srgbClr val="309DB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59702" y="4842509"/>
            <a:ext cx="208915" cy="218440"/>
          </a:xfrm>
          <a:custGeom>
            <a:avLst/>
            <a:gdLst/>
            <a:ahLst/>
            <a:cxnLst/>
            <a:rect l="l" t="t" r="r" b="b"/>
            <a:pathLst>
              <a:path w="208915" h="218439" extrusionOk="0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09DB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7213472" y="4743025"/>
            <a:ext cx="1727961" cy="33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80796" y="1296161"/>
            <a:ext cx="8382406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086100" y="826211"/>
            <a:ext cx="5681980" cy="156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12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27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2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2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127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127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27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2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380794" y="1448435"/>
            <a:ext cx="386715" cy="394335"/>
          </a:xfrm>
          <a:custGeom>
            <a:avLst/>
            <a:gdLst/>
            <a:ahLst/>
            <a:cxnLst/>
            <a:rect l="l" t="t" r="r" b="b"/>
            <a:pathLst>
              <a:path w="386715" h="394335" extrusionOk="0">
                <a:moveTo>
                  <a:pt x="386168" y="0"/>
                </a:moveTo>
                <a:lnTo>
                  <a:pt x="0" y="0"/>
                </a:lnTo>
                <a:lnTo>
                  <a:pt x="0" y="393953"/>
                </a:lnTo>
                <a:lnTo>
                  <a:pt x="52273" y="340740"/>
                </a:lnTo>
                <a:lnTo>
                  <a:pt x="52273" y="47370"/>
                </a:lnTo>
                <a:lnTo>
                  <a:pt x="339725" y="47370"/>
                </a:lnTo>
                <a:lnTo>
                  <a:pt x="386168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380796" y="1903222"/>
            <a:ext cx="4043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Pwny</a:t>
            </a:r>
            <a:endParaRPr sz="3600" b="1" i="0" u="none" strike="noStrike" cap="non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429677" y="3165725"/>
            <a:ext cx="14508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solidFill>
                  <a:srgbClr val="3878D7"/>
                </a:solidFill>
                <a:latin typeface="Tahoma"/>
                <a:ea typeface="Tahoma"/>
                <a:cs typeface="Tahoma"/>
                <a:sym typeface="Tahoma"/>
              </a:rPr>
              <a:t>Ivan </a:t>
            </a:r>
            <a:r>
              <a:rPr lang="en-US" b="1" dirty="0" err="1">
                <a:solidFill>
                  <a:srgbClr val="3878D7"/>
                </a:solidFill>
                <a:latin typeface="Tahoma"/>
                <a:ea typeface="Tahoma"/>
                <a:cs typeface="Tahoma"/>
                <a:sym typeface="Tahoma"/>
              </a:rPr>
              <a:t>Nikolskiy</a:t>
            </a:r>
            <a:endParaRPr sz="1400" b="0" i="0" u="none" strike="noStrike" cap="none" dirty="0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429671" y="2442147"/>
            <a:ext cx="40437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Advanced </a:t>
            </a:r>
            <a:r>
              <a:rPr lang="en-US" sz="1600" b="1" dirty="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&amp; extendable implant</a:t>
            </a:r>
            <a:endParaRPr sz="1600" b="1" i="0" u="none" strike="noStrike" cap="none" dirty="0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5209843" y="0"/>
            <a:ext cx="3934459" cy="5143500"/>
          </a:xfrm>
          <a:custGeom>
            <a:avLst/>
            <a:gdLst/>
            <a:ahLst/>
            <a:cxnLst/>
            <a:rect l="l" t="t" r="r" b="b"/>
            <a:pathLst>
              <a:path w="3934459" h="5143500" extrusionOk="0">
                <a:moveTo>
                  <a:pt x="3934156" y="0"/>
                </a:moveTo>
                <a:lnTo>
                  <a:pt x="2007057" y="0"/>
                </a:lnTo>
                <a:lnTo>
                  <a:pt x="1978076" y="27980"/>
                </a:lnTo>
                <a:lnTo>
                  <a:pt x="1920169" y="84605"/>
                </a:lnTo>
                <a:lnTo>
                  <a:pt x="1862370" y="142123"/>
                </a:lnTo>
                <a:lnTo>
                  <a:pt x="1804720" y="200544"/>
                </a:lnTo>
                <a:lnTo>
                  <a:pt x="1747258" y="259878"/>
                </a:lnTo>
                <a:lnTo>
                  <a:pt x="1718610" y="289890"/>
                </a:lnTo>
                <a:lnTo>
                  <a:pt x="1690025" y="320135"/>
                </a:lnTo>
                <a:lnTo>
                  <a:pt x="1661507" y="350613"/>
                </a:lnTo>
                <a:lnTo>
                  <a:pt x="1633061" y="381326"/>
                </a:lnTo>
                <a:lnTo>
                  <a:pt x="1604693" y="412275"/>
                </a:lnTo>
                <a:lnTo>
                  <a:pt x="1576407" y="443461"/>
                </a:lnTo>
                <a:lnTo>
                  <a:pt x="1548208" y="474885"/>
                </a:lnTo>
                <a:lnTo>
                  <a:pt x="1520102" y="506549"/>
                </a:lnTo>
                <a:lnTo>
                  <a:pt x="1492093" y="538455"/>
                </a:lnTo>
                <a:lnTo>
                  <a:pt x="1464187" y="570602"/>
                </a:lnTo>
                <a:lnTo>
                  <a:pt x="1436388" y="602994"/>
                </a:lnTo>
                <a:lnTo>
                  <a:pt x="1408702" y="635630"/>
                </a:lnTo>
                <a:lnTo>
                  <a:pt x="1381134" y="668513"/>
                </a:lnTo>
                <a:lnTo>
                  <a:pt x="1353688" y="701642"/>
                </a:lnTo>
                <a:lnTo>
                  <a:pt x="1326370" y="735021"/>
                </a:lnTo>
                <a:lnTo>
                  <a:pt x="1299184" y="768650"/>
                </a:lnTo>
                <a:lnTo>
                  <a:pt x="1272137" y="802530"/>
                </a:lnTo>
                <a:lnTo>
                  <a:pt x="1245232" y="836662"/>
                </a:lnTo>
                <a:lnTo>
                  <a:pt x="1218475" y="871049"/>
                </a:lnTo>
                <a:lnTo>
                  <a:pt x="1191870" y="905690"/>
                </a:lnTo>
                <a:lnTo>
                  <a:pt x="1165424" y="940588"/>
                </a:lnTo>
                <a:lnTo>
                  <a:pt x="1139140" y="975744"/>
                </a:lnTo>
                <a:lnTo>
                  <a:pt x="1113025" y="1011158"/>
                </a:lnTo>
                <a:lnTo>
                  <a:pt x="1087082" y="1046833"/>
                </a:lnTo>
                <a:lnTo>
                  <a:pt x="1061318" y="1082770"/>
                </a:lnTo>
                <a:lnTo>
                  <a:pt x="1035736" y="1118969"/>
                </a:lnTo>
                <a:lnTo>
                  <a:pt x="1010343" y="1155432"/>
                </a:lnTo>
                <a:lnTo>
                  <a:pt x="985142" y="1192161"/>
                </a:lnTo>
                <a:lnTo>
                  <a:pt x="960140" y="1229156"/>
                </a:lnTo>
                <a:lnTo>
                  <a:pt x="935341" y="1266419"/>
                </a:lnTo>
                <a:lnTo>
                  <a:pt x="910750" y="1303952"/>
                </a:lnTo>
                <a:lnTo>
                  <a:pt x="886372" y="1341754"/>
                </a:lnTo>
                <a:lnTo>
                  <a:pt x="862213" y="1379829"/>
                </a:lnTo>
                <a:lnTo>
                  <a:pt x="838277" y="1418177"/>
                </a:lnTo>
                <a:lnTo>
                  <a:pt x="814569" y="1456799"/>
                </a:lnTo>
                <a:lnTo>
                  <a:pt x="791094" y="1495696"/>
                </a:lnTo>
                <a:lnTo>
                  <a:pt x="767858" y="1534870"/>
                </a:lnTo>
                <a:lnTo>
                  <a:pt x="744866" y="1574323"/>
                </a:lnTo>
                <a:lnTo>
                  <a:pt x="722122" y="1614055"/>
                </a:lnTo>
                <a:lnTo>
                  <a:pt x="699631" y="1654068"/>
                </a:lnTo>
                <a:lnTo>
                  <a:pt x="677399" y="1694362"/>
                </a:lnTo>
                <a:lnTo>
                  <a:pt x="655430" y="1734940"/>
                </a:lnTo>
                <a:lnTo>
                  <a:pt x="633730" y="1775803"/>
                </a:lnTo>
                <a:lnTo>
                  <a:pt x="612304" y="1816951"/>
                </a:lnTo>
                <a:lnTo>
                  <a:pt x="591156" y="1858386"/>
                </a:lnTo>
                <a:lnTo>
                  <a:pt x="570292" y="1900110"/>
                </a:lnTo>
                <a:lnTo>
                  <a:pt x="549717" y="1942123"/>
                </a:lnTo>
                <a:lnTo>
                  <a:pt x="529435" y="1984427"/>
                </a:lnTo>
                <a:lnTo>
                  <a:pt x="509452" y="2027024"/>
                </a:lnTo>
                <a:lnTo>
                  <a:pt x="489773" y="2069914"/>
                </a:lnTo>
                <a:lnTo>
                  <a:pt x="470403" y="2113099"/>
                </a:lnTo>
                <a:lnTo>
                  <a:pt x="451347" y="2156579"/>
                </a:lnTo>
                <a:lnTo>
                  <a:pt x="432609" y="2200358"/>
                </a:lnTo>
                <a:lnTo>
                  <a:pt x="414196" y="2244434"/>
                </a:lnTo>
                <a:lnTo>
                  <a:pt x="396111" y="2288811"/>
                </a:lnTo>
                <a:lnTo>
                  <a:pt x="378361" y="2333489"/>
                </a:lnTo>
                <a:lnTo>
                  <a:pt x="360949" y="2378469"/>
                </a:lnTo>
                <a:lnTo>
                  <a:pt x="343882" y="2423753"/>
                </a:lnTo>
                <a:lnTo>
                  <a:pt x="327164" y="2469341"/>
                </a:lnTo>
                <a:lnTo>
                  <a:pt x="310800" y="2515236"/>
                </a:lnTo>
                <a:lnTo>
                  <a:pt x="294795" y="2561439"/>
                </a:lnTo>
                <a:lnTo>
                  <a:pt x="279154" y="2607951"/>
                </a:lnTo>
                <a:lnTo>
                  <a:pt x="263882" y="2654772"/>
                </a:lnTo>
                <a:lnTo>
                  <a:pt x="248985" y="2701905"/>
                </a:lnTo>
                <a:lnTo>
                  <a:pt x="234467" y="2749351"/>
                </a:lnTo>
                <a:lnTo>
                  <a:pt x="220334" y="2797110"/>
                </a:lnTo>
                <a:lnTo>
                  <a:pt x="206589" y="2845185"/>
                </a:lnTo>
                <a:lnTo>
                  <a:pt x="193239" y="2893576"/>
                </a:lnTo>
                <a:lnTo>
                  <a:pt x="180289" y="2942285"/>
                </a:lnTo>
                <a:lnTo>
                  <a:pt x="167743" y="2991314"/>
                </a:lnTo>
                <a:lnTo>
                  <a:pt x="155606" y="3040662"/>
                </a:lnTo>
                <a:lnTo>
                  <a:pt x="143885" y="3090332"/>
                </a:lnTo>
                <a:lnTo>
                  <a:pt x="132582" y="3140325"/>
                </a:lnTo>
                <a:lnTo>
                  <a:pt x="121704" y="3190642"/>
                </a:lnTo>
                <a:lnTo>
                  <a:pt x="111256" y="3241285"/>
                </a:lnTo>
                <a:lnTo>
                  <a:pt x="101243" y="3292254"/>
                </a:lnTo>
                <a:lnTo>
                  <a:pt x="91669" y="3343551"/>
                </a:lnTo>
                <a:lnTo>
                  <a:pt x="82540" y="3395178"/>
                </a:lnTo>
                <a:lnTo>
                  <a:pt x="73860" y="3447135"/>
                </a:lnTo>
                <a:lnTo>
                  <a:pt x="65636" y="3499423"/>
                </a:lnTo>
                <a:lnTo>
                  <a:pt x="57871" y="3552045"/>
                </a:lnTo>
                <a:lnTo>
                  <a:pt x="50571" y="3605002"/>
                </a:lnTo>
                <a:lnTo>
                  <a:pt x="43741" y="3658294"/>
                </a:lnTo>
                <a:lnTo>
                  <a:pt x="37386" y="3711923"/>
                </a:lnTo>
                <a:lnTo>
                  <a:pt x="31511" y="3765890"/>
                </a:lnTo>
                <a:lnTo>
                  <a:pt x="26120" y="3820197"/>
                </a:lnTo>
                <a:lnTo>
                  <a:pt x="21220" y="3874845"/>
                </a:lnTo>
                <a:lnTo>
                  <a:pt x="16815" y="3929834"/>
                </a:lnTo>
                <a:lnTo>
                  <a:pt x="12910" y="3985167"/>
                </a:lnTo>
                <a:lnTo>
                  <a:pt x="9510" y="4040845"/>
                </a:lnTo>
                <a:lnTo>
                  <a:pt x="6620" y="4096868"/>
                </a:lnTo>
                <a:lnTo>
                  <a:pt x="4246" y="4153239"/>
                </a:lnTo>
                <a:lnTo>
                  <a:pt x="2391" y="4209958"/>
                </a:lnTo>
                <a:lnTo>
                  <a:pt x="1062" y="4267027"/>
                </a:lnTo>
                <a:lnTo>
                  <a:pt x="263" y="4324446"/>
                </a:lnTo>
                <a:lnTo>
                  <a:pt x="0" y="4382218"/>
                </a:lnTo>
                <a:lnTo>
                  <a:pt x="276" y="4440344"/>
                </a:lnTo>
                <a:lnTo>
                  <a:pt x="1098" y="4498825"/>
                </a:lnTo>
                <a:lnTo>
                  <a:pt x="2471" y="4557661"/>
                </a:lnTo>
                <a:lnTo>
                  <a:pt x="4399" y="4616855"/>
                </a:lnTo>
                <a:lnTo>
                  <a:pt x="6887" y="4676408"/>
                </a:lnTo>
                <a:lnTo>
                  <a:pt x="9941" y="4736321"/>
                </a:lnTo>
                <a:lnTo>
                  <a:pt x="13565" y="4796594"/>
                </a:lnTo>
                <a:lnTo>
                  <a:pt x="17765" y="4857231"/>
                </a:lnTo>
                <a:lnTo>
                  <a:pt x="22546" y="4918231"/>
                </a:lnTo>
                <a:lnTo>
                  <a:pt x="27912" y="4979596"/>
                </a:lnTo>
                <a:lnTo>
                  <a:pt x="33869" y="5041328"/>
                </a:lnTo>
                <a:lnTo>
                  <a:pt x="40422" y="5103427"/>
                </a:lnTo>
                <a:lnTo>
                  <a:pt x="45010" y="5143497"/>
                </a:lnTo>
                <a:lnTo>
                  <a:pt x="3934156" y="5143497"/>
                </a:lnTo>
                <a:lnTo>
                  <a:pt x="3934156" y="0"/>
                </a:lnTo>
                <a:close/>
              </a:path>
            </a:pathLst>
          </a:custGeom>
          <a:solidFill>
            <a:srgbClr val="3878D7">
              <a:alpha val="800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500" y="210463"/>
            <a:ext cx="1607102" cy="339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D59C48-787E-4F46-D657-FB9B94985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411" y="1200460"/>
            <a:ext cx="2483374" cy="24833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/>
          <p:nvPr/>
        </p:nvSpPr>
        <p:spPr>
          <a:xfrm>
            <a:off x="4859876" y="1448431"/>
            <a:ext cx="2685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400" b="0" i="1" u="none" strike="noStrike" cap="non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EntySec’s website</a:t>
            </a:r>
            <a:endParaRPr sz="2200" b="1" i="0" u="none" strike="noStrike" cap="non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1" i="0" u="none" strike="noStrike" cap="non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entysec.com</a:t>
            </a:r>
            <a:endParaRPr sz="1000" b="0" i="0" u="none" strike="noStrike" cap="non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4424500" y="1561225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5"/>
          <p:cNvSpPr txBox="1"/>
          <p:nvPr/>
        </p:nvSpPr>
        <p:spPr>
          <a:xfrm>
            <a:off x="4859875" y="2299875"/>
            <a:ext cx="35700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400" b="0" i="1" u="none" strike="noStrike" cap="non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My website</a:t>
            </a:r>
            <a:endParaRPr sz="2200" b="1" i="0" u="none" strike="noStrike" cap="non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1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founder.entysec.com</a:t>
            </a:r>
            <a:endParaRPr sz="1000" b="0" i="0" u="none" strike="noStrike" cap="non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3" name="Google Shape;273;p15"/>
          <p:cNvSpPr/>
          <p:nvPr/>
        </p:nvSpPr>
        <p:spPr>
          <a:xfrm>
            <a:off x="4424500" y="2412675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4859863" y="3151325"/>
            <a:ext cx="3912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i="1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Pwny</a:t>
            </a:r>
            <a:endParaRPr sz="2200" b="1" i="0" u="none" strike="noStrike" cap="non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1" i="0" u="none" strike="noStrike" cap="non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entysec.com/</a:t>
            </a:r>
            <a:r>
              <a:rPr lang="en-US" sz="1800" b="1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pwny</a:t>
            </a:r>
            <a:endParaRPr sz="1000" b="0" i="0" u="none" strike="noStrike" cap="non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5" name="Google Shape;275;p15"/>
          <p:cNvSpPr/>
          <p:nvPr/>
        </p:nvSpPr>
        <p:spPr>
          <a:xfrm>
            <a:off x="4424488" y="3264125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500" y="210463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5"/>
          <p:cNvSpPr/>
          <p:nvPr/>
        </p:nvSpPr>
        <p:spPr>
          <a:xfrm>
            <a:off x="380794" y="1448435"/>
            <a:ext cx="386715" cy="394335"/>
          </a:xfrm>
          <a:custGeom>
            <a:avLst/>
            <a:gdLst/>
            <a:ahLst/>
            <a:cxnLst/>
            <a:rect l="l" t="t" r="r" b="b"/>
            <a:pathLst>
              <a:path w="386715" h="394335" extrusionOk="0">
                <a:moveTo>
                  <a:pt x="386168" y="0"/>
                </a:moveTo>
                <a:lnTo>
                  <a:pt x="0" y="0"/>
                </a:lnTo>
                <a:lnTo>
                  <a:pt x="0" y="393953"/>
                </a:lnTo>
                <a:lnTo>
                  <a:pt x="52273" y="340740"/>
                </a:lnTo>
                <a:lnTo>
                  <a:pt x="52273" y="47370"/>
                </a:lnTo>
                <a:lnTo>
                  <a:pt x="339725" y="47370"/>
                </a:lnTo>
                <a:lnTo>
                  <a:pt x="386168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380796" y="1903222"/>
            <a:ext cx="4043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600" b="1" i="0" u="none" strike="noStrike" cap="non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The End</a:t>
            </a:r>
            <a:endParaRPr sz="3600" b="1" i="0" u="none" strike="noStrike" cap="non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9" name="Google Shape;279;p15"/>
          <p:cNvSpPr txBox="1"/>
          <p:nvPr/>
        </p:nvSpPr>
        <p:spPr>
          <a:xfrm>
            <a:off x="429671" y="2442147"/>
            <a:ext cx="40437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600" b="1" i="0" u="none" strike="noStrike" cap="non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Thanks for Your Attention</a:t>
            </a:r>
            <a:endParaRPr sz="1600" b="1" i="0" u="none" strike="noStrike" cap="non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/>
        </p:nvSpPr>
        <p:spPr>
          <a:xfrm>
            <a:off x="2314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Pwny</a:t>
            </a:r>
            <a:endParaRPr sz="900" b="0" i="0" u="none" strike="noStrike" cap="none" dirty="0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3" name="Google Shape;63;p8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64" name="Google Shape;64;p8"/>
            <p:cNvSpPr/>
            <p:nvPr/>
          </p:nvSpPr>
          <p:spPr>
            <a:xfrm>
              <a:off x="0" y="55860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 extrusionOk="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0" y="0"/>
              <a:ext cx="177800" cy="562610"/>
            </a:xfrm>
            <a:custGeom>
              <a:avLst/>
              <a:gdLst/>
              <a:ahLst/>
              <a:cxnLst/>
              <a:rect l="l" t="t" r="r" b="b"/>
              <a:pathLst>
                <a:path w="177800" h="562610" extrusionOk="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8"/>
          <p:cNvSpPr/>
          <p:nvPr/>
        </p:nvSpPr>
        <p:spPr>
          <a:xfrm>
            <a:off x="159702" y="4842509"/>
            <a:ext cx="208915" cy="218440"/>
          </a:xfrm>
          <a:custGeom>
            <a:avLst/>
            <a:gdLst/>
            <a:ahLst/>
            <a:cxnLst/>
            <a:rect l="l" t="t" r="r" b="b"/>
            <a:pathLst>
              <a:path w="208915" h="218439" extrusionOk="0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345440" y="96138"/>
            <a:ext cx="10344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latin typeface="Tahoma"/>
                <a:ea typeface="Tahoma"/>
                <a:cs typeface="Tahoma"/>
                <a:sym typeface="Tahoma"/>
              </a:rPr>
              <a:t>Content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1482201" y="895056"/>
            <a:ext cx="26853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What is </a:t>
            </a:r>
            <a:r>
              <a:rPr lang="en-US" b="1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Pwny</a:t>
            </a:r>
            <a:r>
              <a:rPr lang="en-US" sz="1400" b="1" i="0" u="none" strike="noStrike" cap="non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1" u="none" strike="noStrike" cap="non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Basic overview of the tool</a:t>
            </a:r>
            <a:endParaRPr sz="1000" b="0" i="0" u="none" strike="noStrike" cap="non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1493001" y="1779569"/>
            <a:ext cx="2663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  <a:endParaRPr sz="1400" b="0" i="0" u="none" strike="noStrike" cap="none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i="1" dirty="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Describe Pwny</a:t>
            </a:r>
            <a:endParaRPr sz="1000" b="0" i="1" u="none" strike="noStrike" cap="none" dirty="0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5418961" y="895050"/>
            <a:ext cx="25284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What makes Pwny better</a:t>
            </a:r>
            <a:r>
              <a:rPr lang="en-US" sz="1400" b="1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sz="1400" b="1" i="0" u="none" strike="noStrike" cap="non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1" u="none" strike="noStrike" cap="non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Explain why </a:t>
            </a:r>
            <a:r>
              <a:rPr lang="en-US" sz="1000" i="1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Pwny</a:t>
            </a:r>
            <a:endParaRPr sz="1400" b="1" i="0" u="none" strike="noStrike" cap="non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5418950" y="1824800"/>
            <a:ext cx="25284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What exposes system to Pwny?</a:t>
            </a:r>
            <a:endParaRPr sz="1400" b="1" i="0" u="none" strike="noStrike" cap="non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1" u="none" strike="noStrike" cap="non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Provide examples of </a:t>
            </a:r>
            <a:r>
              <a:rPr lang="en-US" sz="1000" i="1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Pwny</a:t>
            </a:r>
            <a:r>
              <a:rPr lang="en-US" sz="1000" b="0" i="1" u="none" strike="noStrike" cap="non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 usage in the wild</a:t>
            </a:r>
            <a:endParaRPr sz="1000" b="0" i="0" u="none" strike="noStrike" cap="non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5418947" y="2748877"/>
            <a:ext cx="2592704" cy="0"/>
          </a:xfrm>
          <a:custGeom>
            <a:avLst/>
            <a:gdLst/>
            <a:ahLst/>
            <a:cxnLst/>
            <a:rect l="l" t="t" r="r" b="b"/>
            <a:pathLst>
              <a:path w="2592704" h="120000" extrusionOk="0">
                <a:moveTo>
                  <a:pt x="0" y="0"/>
                </a:moveTo>
                <a:lnTo>
                  <a:pt x="2592705" y="0"/>
                </a:lnTo>
              </a:path>
            </a:pathLst>
          </a:custGeom>
          <a:noFill/>
          <a:ln w="12700" cap="flat" cmpd="sng">
            <a:solidFill>
              <a:srgbClr val="BFBFB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8525" y="4750538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/>
          <p:nvPr/>
        </p:nvSpPr>
        <p:spPr>
          <a:xfrm>
            <a:off x="1482196" y="2748877"/>
            <a:ext cx="2592704" cy="0"/>
          </a:xfrm>
          <a:custGeom>
            <a:avLst/>
            <a:gdLst/>
            <a:ahLst/>
            <a:cxnLst/>
            <a:rect l="l" t="t" r="r" b="b"/>
            <a:pathLst>
              <a:path w="2592704" h="120000" extrusionOk="0">
                <a:moveTo>
                  <a:pt x="0" y="0"/>
                </a:moveTo>
                <a:lnTo>
                  <a:pt x="2592705" y="0"/>
                </a:lnTo>
              </a:path>
            </a:pathLst>
          </a:custGeom>
          <a:noFill/>
          <a:ln w="12700" cap="flat" cmpd="sng">
            <a:solidFill>
              <a:srgbClr val="BFBFB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1482196" y="1540427"/>
            <a:ext cx="2592704" cy="0"/>
          </a:xfrm>
          <a:custGeom>
            <a:avLst/>
            <a:gdLst/>
            <a:ahLst/>
            <a:cxnLst/>
            <a:rect l="l" t="t" r="r" b="b"/>
            <a:pathLst>
              <a:path w="2592704" h="120000" extrusionOk="0">
                <a:moveTo>
                  <a:pt x="0" y="0"/>
                </a:moveTo>
                <a:lnTo>
                  <a:pt x="2592705" y="0"/>
                </a:lnTo>
              </a:path>
            </a:pathLst>
          </a:custGeom>
          <a:noFill/>
          <a:ln w="12700" cap="flat" cmpd="sng">
            <a:solidFill>
              <a:srgbClr val="BFBFB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5418947" y="1540427"/>
            <a:ext cx="2592704" cy="0"/>
          </a:xfrm>
          <a:custGeom>
            <a:avLst/>
            <a:gdLst/>
            <a:ahLst/>
            <a:cxnLst/>
            <a:rect l="l" t="t" r="r" b="b"/>
            <a:pathLst>
              <a:path w="2592704" h="120000" extrusionOk="0">
                <a:moveTo>
                  <a:pt x="0" y="0"/>
                </a:moveTo>
                <a:lnTo>
                  <a:pt x="2592705" y="0"/>
                </a:lnTo>
              </a:path>
            </a:pathLst>
          </a:custGeom>
          <a:noFill/>
          <a:ln w="12700" cap="flat" cmpd="sng">
            <a:solidFill>
              <a:srgbClr val="BFBFB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1132350" y="1875963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1132350" y="946200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5090950" y="946188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5090950" y="1875938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5090950" y="3044088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5418950" y="2982350"/>
            <a:ext cx="21453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Additional information</a:t>
            </a:r>
            <a:endParaRPr sz="1400" b="1" i="0" u="none" strike="noStrike" cap="non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1" u="none" strike="noStrike" cap="non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1000" i="1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dditional information</a:t>
            </a:r>
            <a:endParaRPr sz="1000" b="0" i="0" u="none" strike="noStrike" cap="non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4683500" y="980082"/>
            <a:ext cx="0" cy="3537585"/>
          </a:xfrm>
          <a:custGeom>
            <a:avLst/>
            <a:gdLst/>
            <a:ahLst/>
            <a:cxnLst/>
            <a:rect l="l" t="t" r="r" b="b"/>
            <a:pathLst>
              <a:path w="120000" h="3537585" extrusionOk="0">
                <a:moveTo>
                  <a:pt x="0" y="0"/>
                </a:moveTo>
                <a:lnTo>
                  <a:pt x="0" y="3537038"/>
                </a:lnTo>
              </a:path>
            </a:pathLst>
          </a:custGeom>
          <a:noFill/>
          <a:ln w="12700" cap="flat" cmpd="sng">
            <a:solidFill>
              <a:srgbClr val="BFBFB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1132350" y="3044088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1460350" y="2982350"/>
            <a:ext cx="21453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Loading chain</a:t>
            </a:r>
            <a:endParaRPr sz="1400" b="1" i="0" u="none" strike="noStrike" cap="none" dirty="0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i="1" dirty="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Explain how implant works</a:t>
            </a:r>
            <a:endParaRPr sz="1000" b="0" i="0" u="none" strike="noStrike" cap="none" dirty="0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/>
          <p:nvPr/>
        </p:nvSpPr>
        <p:spPr>
          <a:xfrm>
            <a:off x="2314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Pwny</a:t>
            </a:r>
            <a:endParaRPr sz="900" b="0" i="0" u="none" strike="noStrike" cap="none" dirty="0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1" name="Google Shape;91;p9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92" name="Google Shape;92;p9"/>
            <p:cNvSpPr/>
            <p:nvPr/>
          </p:nvSpPr>
          <p:spPr>
            <a:xfrm>
              <a:off x="0" y="55860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 extrusionOk="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0" y="0"/>
              <a:ext cx="177800" cy="562610"/>
            </a:xfrm>
            <a:custGeom>
              <a:avLst/>
              <a:gdLst/>
              <a:ahLst/>
              <a:cxnLst/>
              <a:rect l="l" t="t" r="r" b="b"/>
              <a:pathLst>
                <a:path w="177800" h="562610" extrusionOk="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9"/>
          <p:cNvSpPr/>
          <p:nvPr/>
        </p:nvSpPr>
        <p:spPr>
          <a:xfrm>
            <a:off x="159702" y="4842509"/>
            <a:ext cx="208915" cy="218439"/>
          </a:xfrm>
          <a:custGeom>
            <a:avLst/>
            <a:gdLst/>
            <a:ahLst/>
            <a:cxnLst/>
            <a:rect l="l" t="t" r="r" b="b"/>
            <a:pathLst>
              <a:path w="208915" h="218439" extrusionOk="0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345474" y="96150"/>
            <a:ext cx="349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latin typeface="Tahoma"/>
                <a:ea typeface="Tahoma"/>
                <a:cs typeface="Tahoma"/>
                <a:sym typeface="Tahoma"/>
              </a:rPr>
              <a:t>Overview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" name="Google Shape;96;p9"/>
          <p:cNvSpPr txBox="1"/>
          <p:nvPr/>
        </p:nvSpPr>
        <p:spPr>
          <a:xfrm>
            <a:off x="590804" y="1100454"/>
            <a:ext cx="17070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PPP</a:t>
            </a: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7" name="Google Shape;97;p9"/>
          <p:cNvGrpSpPr/>
          <p:nvPr/>
        </p:nvGrpSpPr>
        <p:grpSpPr>
          <a:xfrm>
            <a:off x="3110864" y="2675483"/>
            <a:ext cx="5633084" cy="278764"/>
            <a:chOff x="3110864" y="2675483"/>
            <a:chExt cx="5633084" cy="278764"/>
          </a:xfrm>
        </p:grpSpPr>
        <p:sp>
          <p:nvSpPr>
            <p:cNvPr id="98" name="Google Shape;98;p9"/>
            <p:cNvSpPr/>
            <p:nvPr/>
          </p:nvSpPr>
          <p:spPr>
            <a:xfrm>
              <a:off x="3110864" y="2759328"/>
              <a:ext cx="5633084" cy="127000"/>
            </a:xfrm>
            <a:custGeom>
              <a:avLst/>
              <a:gdLst/>
              <a:ahLst/>
              <a:cxnLst/>
              <a:rect l="l" t="t" r="r" b="b"/>
              <a:pathLst>
                <a:path w="5633084" h="127000" extrusionOk="0">
                  <a:moveTo>
                    <a:pt x="127000" y="0"/>
                  </a:moveTo>
                  <a:lnTo>
                    <a:pt x="0" y="63500"/>
                  </a:lnTo>
                  <a:lnTo>
                    <a:pt x="127000" y="127000"/>
                  </a:lnTo>
                  <a:lnTo>
                    <a:pt x="127000" y="68198"/>
                  </a:lnTo>
                  <a:lnTo>
                    <a:pt x="114300" y="68198"/>
                  </a:lnTo>
                  <a:lnTo>
                    <a:pt x="114300" y="58673"/>
                  </a:lnTo>
                  <a:lnTo>
                    <a:pt x="127000" y="58673"/>
                  </a:lnTo>
                  <a:lnTo>
                    <a:pt x="127000" y="0"/>
                  </a:lnTo>
                  <a:close/>
                </a:path>
                <a:path w="5633084" h="127000" extrusionOk="0">
                  <a:moveTo>
                    <a:pt x="5505831" y="0"/>
                  </a:moveTo>
                  <a:lnTo>
                    <a:pt x="5505831" y="127000"/>
                  </a:lnTo>
                  <a:lnTo>
                    <a:pt x="5623433" y="68198"/>
                  </a:lnTo>
                  <a:lnTo>
                    <a:pt x="5518531" y="68198"/>
                  </a:lnTo>
                  <a:lnTo>
                    <a:pt x="5518531" y="58673"/>
                  </a:lnTo>
                  <a:lnTo>
                    <a:pt x="5623179" y="58673"/>
                  </a:lnTo>
                  <a:lnTo>
                    <a:pt x="5505831" y="0"/>
                  </a:lnTo>
                  <a:close/>
                </a:path>
                <a:path w="5633084" h="127000" extrusionOk="0">
                  <a:moveTo>
                    <a:pt x="127000" y="58673"/>
                  </a:moveTo>
                  <a:lnTo>
                    <a:pt x="114300" y="58673"/>
                  </a:lnTo>
                  <a:lnTo>
                    <a:pt x="114300" y="68198"/>
                  </a:lnTo>
                  <a:lnTo>
                    <a:pt x="127000" y="68198"/>
                  </a:lnTo>
                  <a:lnTo>
                    <a:pt x="127000" y="58673"/>
                  </a:lnTo>
                  <a:close/>
                </a:path>
                <a:path w="5633084" h="127000" extrusionOk="0">
                  <a:moveTo>
                    <a:pt x="5505831" y="58673"/>
                  </a:moveTo>
                  <a:lnTo>
                    <a:pt x="127000" y="58673"/>
                  </a:lnTo>
                  <a:lnTo>
                    <a:pt x="127000" y="68198"/>
                  </a:lnTo>
                  <a:lnTo>
                    <a:pt x="5505831" y="68198"/>
                  </a:lnTo>
                  <a:lnTo>
                    <a:pt x="5505831" y="58673"/>
                  </a:lnTo>
                  <a:close/>
                </a:path>
                <a:path w="5633084" h="127000" extrusionOk="0">
                  <a:moveTo>
                    <a:pt x="5623179" y="58673"/>
                  </a:moveTo>
                  <a:lnTo>
                    <a:pt x="5518531" y="58673"/>
                  </a:lnTo>
                  <a:lnTo>
                    <a:pt x="5518531" y="68198"/>
                  </a:lnTo>
                  <a:lnTo>
                    <a:pt x="5623433" y="68198"/>
                  </a:lnTo>
                  <a:lnTo>
                    <a:pt x="5632831" y="63500"/>
                  </a:lnTo>
                  <a:lnTo>
                    <a:pt x="5623179" y="58673"/>
                  </a:lnTo>
                  <a:close/>
                </a:path>
              </a:pathLst>
            </a:custGeom>
            <a:solidFill>
              <a:srgbClr val="7D7EA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4742560" y="2675483"/>
              <a:ext cx="2365375" cy="278764"/>
            </a:xfrm>
            <a:custGeom>
              <a:avLst/>
              <a:gdLst/>
              <a:ahLst/>
              <a:cxnLst/>
              <a:rect l="l" t="t" r="r" b="b"/>
              <a:pathLst>
                <a:path w="2365375" h="278764" extrusionOk="0">
                  <a:moveTo>
                    <a:pt x="2365120" y="0"/>
                  </a:moveTo>
                  <a:lnTo>
                    <a:pt x="0" y="0"/>
                  </a:lnTo>
                  <a:lnTo>
                    <a:pt x="0" y="278536"/>
                  </a:lnTo>
                  <a:lnTo>
                    <a:pt x="2365120" y="278536"/>
                  </a:lnTo>
                  <a:lnTo>
                    <a:pt x="2365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9"/>
          <p:cNvSpPr txBox="1"/>
          <p:nvPr/>
        </p:nvSpPr>
        <p:spPr>
          <a:xfrm>
            <a:off x="4811648" y="2658236"/>
            <a:ext cx="22257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D7EAB"/>
                </a:solidFill>
                <a:latin typeface="Tahoma"/>
                <a:ea typeface="Tahoma"/>
                <a:cs typeface="Tahoma"/>
                <a:sym typeface="Tahoma"/>
              </a:rPr>
              <a:t>Attack chain</a:t>
            </a: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" name="Google Shape;101;p9"/>
          <p:cNvSpPr txBox="1"/>
          <p:nvPr/>
        </p:nvSpPr>
        <p:spPr>
          <a:xfrm>
            <a:off x="3247125" y="3093850"/>
            <a:ext cx="14268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>
                <a:solidFill>
                  <a:srgbClr val="333366"/>
                </a:solidFill>
                <a:latin typeface="Tahoma"/>
                <a:ea typeface="Tahoma"/>
                <a:cs typeface="Tahoma"/>
                <a:sym typeface="Tahoma"/>
              </a:rPr>
              <a:t>Upload &amp; execute implant</a:t>
            </a:r>
            <a:endParaRPr sz="1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" name="Google Shape;102;p9"/>
          <p:cNvSpPr txBox="1"/>
          <p:nvPr/>
        </p:nvSpPr>
        <p:spPr>
          <a:xfrm>
            <a:off x="5315199" y="3093850"/>
            <a:ext cx="13041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>
                <a:solidFill>
                  <a:srgbClr val="333366"/>
                </a:solidFill>
                <a:latin typeface="Tahoma"/>
                <a:ea typeface="Tahoma"/>
                <a:cs typeface="Tahoma"/>
                <a:sym typeface="Tahoma"/>
              </a:rPr>
              <a:t>Send Pwny native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9"/>
          <p:cNvSpPr txBox="1"/>
          <p:nvPr/>
        </p:nvSpPr>
        <p:spPr>
          <a:xfrm>
            <a:off x="7199503" y="3093847"/>
            <a:ext cx="14268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33366"/>
                </a:solidFill>
                <a:latin typeface="Tahoma"/>
                <a:ea typeface="Tahoma"/>
                <a:cs typeface="Tahoma"/>
                <a:sym typeface="Tahoma"/>
              </a:rPr>
              <a:t>Contact with C2 via TCP/TLS + TLV</a:t>
            </a: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4844669" y="3200400"/>
            <a:ext cx="137795" cy="504189"/>
          </a:xfrm>
          <a:custGeom>
            <a:avLst/>
            <a:gdLst/>
            <a:ahLst/>
            <a:cxnLst/>
            <a:rect l="l" t="t" r="r" b="b"/>
            <a:pathLst>
              <a:path w="137795" h="504189" extrusionOk="0">
                <a:moveTo>
                  <a:pt x="18160" y="0"/>
                </a:moveTo>
                <a:lnTo>
                  <a:pt x="0" y="0"/>
                </a:lnTo>
                <a:lnTo>
                  <a:pt x="119379" y="252094"/>
                </a:lnTo>
                <a:lnTo>
                  <a:pt x="0" y="504190"/>
                </a:lnTo>
                <a:lnTo>
                  <a:pt x="18160" y="504190"/>
                </a:lnTo>
                <a:lnTo>
                  <a:pt x="137667" y="252094"/>
                </a:lnTo>
                <a:lnTo>
                  <a:pt x="18160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6720840" y="3200400"/>
            <a:ext cx="137795" cy="504189"/>
          </a:xfrm>
          <a:custGeom>
            <a:avLst/>
            <a:gdLst/>
            <a:ahLst/>
            <a:cxnLst/>
            <a:rect l="l" t="t" r="r" b="b"/>
            <a:pathLst>
              <a:path w="137795" h="504189" extrusionOk="0">
                <a:moveTo>
                  <a:pt x="18160" y="0"/>
                </a:moveTo>
                <a:lnTo>
                  <a:pt x="0" y="0"/>
                </a:lnTo>
                <a:lnTo>
                  <a:pt x="119506" y="252094"/>
                </a:lnTo>
                <a:lnTo>
                  <a:pt x="0" y="504190"/>
                </a:lnTo>
                <a:lnTo>
                  <a:pt x="18160" y="504190"/>
                </a:lnTo>
                <a:lnTo>
                  <a:pt x="137667" y="252094"/>
                </a:lnTo>
                <a:lnTo>
                  <a:pt x="18160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280463" y="896663"/>
            <a:ext cx="2330100" cy="15744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297538" y="2799613"/>
            <a:ext cx="2330100" cy="15744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3247132" y="3892850"/>
            <a:ext cx="175590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 dirty="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Most popular types of OS are supported (Linux, Windows, macOS, Apple iOS)</a:t>
            </a:r>
            <a:endParaRPr sz="12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1040650" y="2227387"/>
            <a:ext cx="807300" cy="807300"/>
          </a:xfrm>
          <a:prstGeom prst="flowChartConnector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1247458" y="2434177"/>
            <a:ext cx="393700" cy="393700"/>
          </a:xfrm>
          <a:custGeom>
            <a:avLst/>
            <a:gdLst/>
            <a:ahLst/>
            <a:cxnLst/>
            <a:rect l="l" t="t" r="r" b="b"/>
            <a:pathLst>
              <a:path w="393700" h="393700" extrusionOk="0">
                <a:moveTo>
                  <a:pt x="393585" y="168910"/>
                </a:moveTo>
                <a:lnTo>
                  <a:pt x="224929" y="168910"/>
                </a:lnTo>
                <a:lnTo>
                  <a:pt x="224929" y="0"/>
                </a:lnTo>
                <a:lnTo>
                  <a:pt x="168668" y="0"/>
                </a:lnTo>
                <a:lnTo>
                  <a:pt x="168668" y="168910"/>
                </a:lnTo>
                <a:lnTo>
                  <a:pt x="0" y="168910"/>
                </a:lnTo>
                <a:lnTo>
                  <a:pt x="0" y="224790"/>
                </a:lnTo>
                <a:lnTo>
                  <a:pt x="168668" y="224790"/>
                </a:lnTo>
                <a:lnTo>
                  <a:pt x="168668" y="393700"/>
                </a:lnTo>
                <a:lnTo>
                  <a:pt x="224929" y="393700"/>
                </a:lnTo>
                <a:lnTo>
                  <a:pt x="224929" y="224790"/>
                </a:lnTo>
                <a:lnTo>
                  <a:pt x="393585" y="224790"/>
                </a:lnTo>
                <a:lnTo>
                  <a:pt x="393585" y="16891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7199501" y="3842225"/>
            <a:ext cx="16020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1" u="none" strike="noStrike" cap="none">
                <a:solidFill>
                  <a:srgbClr val="7D7EAB"/>
                </a:solidFill>
                <a:latin typeface="Verdana"/>
                <a:ea typeface="Verdana"/>
                <a:cs typeface="Verdana"/>
                <a:sym typeface="Verdana"/>
              </a:rPr>
              <a:t>(i) Migrate it to the process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5315194" y="4187900"/>
            <a:ext cx="1755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i="1" dirty="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Sends whole Pwny payload</a:t>
            </a:r>
            <a:endParaRPr sz="12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9"/>
          <p:cNvSpPr txBox="1"/>
          <p:nvPr/>
        </p:nvSpPr>
        <p:spPr>
          <a:xfrm>
            <a:off x="643306" y="1048366"/>
            <a:ext cx="16020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Pure C + Objective-C (for macOS and Apple iOS)</a:t>
            </a: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661606" y="3088216"/>
            <a:ext cx="16020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Advanced process injection library</a:t>
            </a: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15" name="Google Shape;115;p9"/>
          <p:cNvGrpSpPr/>
          <p:nvPr/>
        </p:nvGrpSpPr>
        <p:grpSpPr>
          <a:xfrm>
            <a:off x="5301081" y="902770"/>
            <a:ext cx="1304036" cy="1303655"/>
            <a:chOff x="7018781" y="1061720"/>
            <a:chExt cx="1304036" cy="1303655"/>
          </a:xfrm>
        </p:grpSpPr>
        <p:sp>
          <p:nvSpPr>
            <p:cNvPr id="116" name="Google Shape;116;p9"/>
            <p:cNvSpPr/>
            <p:nvPr/>
          </p:nvSpPr>
          <p:spPr>
            <a:xfrm>
              <a:off x="7496047" y="1061720"/>
              <a:ext cx="826770" cy="1303655"/>
            </a:xfrm>
            <a:custGeom>
              <a:avLst/>
              <a:gdLst/>
              <a:ahLst/>
              <a:cxnLst/>
              <a:rect l="l" t="t" r="r" b="b"/>
              <a:pathLst>
                <a:path w="826770" h="1303655" extrusionOk="0">
                  <a:moveTo>
                    <a:pt x="174498" y="0"/>
                  </a:moveTo>
                  <a:lnTo>
                    <a:pt x="174498" y="149859"/>
                  </a:lnTo>
                  <a:lnTo>
                    <a:pt x="222822" y="152157"/>
                  </a:lnTo>
                  <a:lnTo>
                    <a:pt x="269849" y="158908"/>
                  </a:lnTo>
                  <a:lnTo>
                    <a:pt x="315369" y="169903"/>
                  </a:lnTo>
                  <a:lnTo>
                    <a:pt x="359170" y="184932"/>
                  </a:lnTo>
                  <a:lnTo>
                    <a:pt x="401043" y="203785"/>
                  </a:lnTo>
                  <a:lnTo>
                    <a:pt x="440776" y="226251"/>
                  </a:lnTo>
                  <a:lnTo>
                    <a:pt x="478159" y="252120"/>
                  </a:lnTo>
                  <a:lnTo>
                    <a:pt x="512982" y="281183"/>
                  </a:lnTo>
                  <a:lnTo>
                    <a:pt x="545033" y="313229"/>
                  </a:lnTo>
                  <a:lnTo>
                    <a:pt x="574103" y="348047"/>
                  </a:lnTo>
                  <a:lnTo>
                    <a:pt x="599979" y="385428"/>
                  </a:lnTo>
                  <a:lnTo>
                    <a:pt x="622453" y="425162"/>
                  </a:lnTo>
                  <a:lnTo>
                    <a:pt x="641313" y="467038"/>
                  </a:lnTo>
                  <a:lnTo>
                    <a:pt x="656348" y="510847"/>
                  </a:lnTo>
                  <a:lnTo>
                    <a:pt x="667348" y="556377"/>
                  </a:lnTo>
                  <a:lnTo>
                    <a:pt x="674103" y="603419"/>
                  </a:lnTo>
                  <a:lnTo>
                    <a:pt x="676401" y="651763"/>
                  </a:lnTo>
                  <a:lnTo>
                    <a:pt x="674103" y="700086"/>
                  </a:lnTo>
                  <a:lnTo>
                    <a:pt x="667348" y="747110"/>
                  </a:lnTo>
                  <a:lnTo>
                    <a:pt x="656348" y="792624"/>
                  </a:lnTo>
                  <a:lnTo>
                    <a:pt x="641313" y="836418"/>
                  </a:lnTo>
                  <a:lnTo>
                    <a:pt x="622453" y="878282"/>
                  </a:lnTo>
                  <a:lnTo>
                    <a:pt x="599979" y="918006"/>
                  </a:lnTo>
                  <a:lnTo>
                    <a:pt x="574103" y="955379"/>
                  </a:lnTo>
                  <a:lnTo>
                    <a:pt x="545033" y="990190"/>
                  </a:lnTo>
                  <a:lnTo>
                    <a:pt x="512982" y="1022230"/>
                  </a:lnTo>
                  <a:lnTo>
                    <a:pt x="478159" y="1051288"/>
                  </a:lnTo>
                  <a:lnTo>
                    <a:pt x="440776" y="1077155"/>
                  </a:lnTo>
                  <a:lnTo>
                    <a:pt x="401043" y="1099618"/>
                  </a:lnTo>
                  <a:lnTo>
                    <a:pt x="359170" y="1118470"/>
                  </a:lnTo>
                  <a:lnTo>
                    <a:pt x="315369" y="1133498"/>
                  </a:lnTo>
                  <a:lnTo>
                    <a:pt x="269849" y="1144492"/>
                  </a:lnTo>
                  <a:lnTo>
                    <a:pt x="222822" y="1151243"/>
                  </a:lnTo>
                  <a:lnTo>
                    <a:pt x="174498" y="1153540"/>
                  </a:lnTo>
                  <a:lnTo>
                    <a:pt x="140465" y="1152397"/>
                  </a:lnTo>
                  <a:lnTo>
                    <a:pt x="106648" y="1148968"/>
                  </a:lnTo>
                  <a:lnTo>
                    <a:pt x="73163" y="1143253"/>
                  </a:lnTo>
                  <a:lnTo>
                    <a:pt x="40131" y="1135252"/>
                  </a:lnTo>
                  <a:lnTo>
                    <a:pt x="0" y="1279652"/>
                  </a:lnTo>
                  <a:lnTo>
                    <a:pt x="47330" y="1290955"/>
                  </a:lnTo>
                  <a:lnTo>
                    <a:pt x="94662" y="1298636"/>
                  </a:lnTo>
                  <a:lnTo>
                    <a:pt x="141838" y="1302781"/>
                  </a:lnTo>
                  <a:lnTo>
                    <a:pt x="188705" y="1303477"/>
                  </a:lnTo>
                  <a:lnTo>
                    <a:pt x="235107" y="1300814"/>
                  </a:lnTo>
                  <a:lnTo>
                    <a:pt x="280889" y="1294877"/>
                  </a:lnTo>
                  <a:lnTo>
                    <a:pt x="325895" y="1285755"/>
                  </a:lnTo>
                  <a:lnTo>
                    <a:pt x="369971" y="1273536"/>
                  </a:lnTo>
                  <a:lnTo>
                    <a:pt x="412961" y="1258307"/>
                  </a:lnTo>
                  <a:lnTo>
                    <a:pt x="454709" y="1240155"/>
                  </a:lnTo>
                  <a:lnTo>
                    <a:pt x="495061" y="1219168"/>
                  </a:lnTo>
                  <a:lnTo>
                    <a:pt x="533862" y="1195434"/>
                  </a:lnTo>
                  <a:lnTo>
                    <a:pt x="570956" y="1169040"/>
                  </a:lnTo>
                  <a:lnTo>
                    <a:pt x="606188" y="1140074"/>
                  </a:lnTo>
                  <a:lnTo>
                    <a:pt x="639403" y="1108623"/>
                  </a:lnTo>
                  <a:lnTo>
                    <a:pt x="670445" y="1074776"/>
                  </a:lnTo>
                  <a:lnTo>
                    <a:pt x="699160" y="1038619"/>
                  </a:lnTo>
                  <a:lnTo>
                    <a:pt x="725391" y="1000241"/>
                  </a:lnTo>
                  <a:lnTo>
                    <a:pt x="748985" y="959728"/>
                  </a:lnTo>
                  <a:lnTo>
                    <a:pt x="769786" y="917169"/>
                  </a:lnTo>
                  <a:lnTo>
                    <a:pt x="787637" y="872651"/>
                  </a:lnTo>
                  <a:lnTo>
                    <a:pt x="802385" y="826262"/>
                  </a:lnTo>
                  <a:lnTo>
                    <a:pt x="813689" y="778914"/>
                  </a:lnTo>
                  <a:lnTo>
                    <a:pt x="821370" y="731568"/>
                  </a:lnTo>
                  <a:lnTo>
                    <a:pt x="825515" y="684378"/>
                  </a:lnTo>
                  <a:lnTo>
                    <a:pt x="826211" y="637498"/>
                  </a:lnTo>
                  <a:lnTo>
                    <a:pt x="823548" y="591085"/>
                  </a:lnTo>
                  <a:lnTo>
                    <a:pt x="817611" y="545294"/>
                  </a:lnTo>
                  <a:lnTo>
                    <a:pt x="808489" y="500279"/>
                  </a:lnTo>
                  <a:lnTo>
                    <a:pt x="796270" y="456196"/>
                  </a:lnTo>
                  <a:lnTo>
                    <a:pt x="781041" y="413200"/>
                  </a:lnTo>
                  <a:lnTo>
                    <a:pt x="762889" y="371445"/>
                  </a:lnTo>
                  <a:lnTo>
                    <a:pt x="741902" y="331088"/>
                  </a:lnTo>
                  <a:lnTo>
                    <a:pt x="718168" y="292284"/>
                  </a:lnTo>
                  <a:lnTo>
                    <a:pt x="691774" y="255187"/>
                  </a:lnTo>
                  <a:lnTo>
                    <a:pt x="662808" y="219952"/>
                  </a:lnTo>
                  <a:lnTo>
                    <a:pt x="631357" y="186735"/>
                  </a:lnTo>
                  <a:lnTo>
                    <a:pt x="597510" y="155692"/>
                  </a:lnTo>
                  <a:lnTo>
                    <a:pt x="561353" y="126976"/>
                  </a:lnTo>
                  <a:lnTo>
                    <a:pt x="522975" y="100743"/>
                  </a:lnTo>
                  <a:lnTo>
                    <a:pt x="482462" y="77149"/>
                  </a:lnTo>
                  <a:lnTo>
                    <a:pt x="439903" y="56349"/>
                  </a:lnTo>
                  <a:lnTo>
                    <a:pt x="395385" y="38497"/>
                  </a:lnTo>
                  <a:lnTo>
                    <a:pt x="348996" y="23749"/>
                  </a:lnTo>
                  <a:lnTo>
                    <a:pt x="306068" y="13394"/>
                  </a:lnTo>
                  <a:lnTo>
                    <a:pt x="262556" y="5969"/>
                  </a:lnTo>
                  <a:lnTo>
                    <a:pt x="218640" y="1496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7180071" y="2043938"/>
              <a:ext cx="356234" cy="297814"/>
            </a:xfrm>
            <a:custGeom>
              <a:avLst/>
              <a:gdLst/>
              <a:ahLst/>
              <a:cxnLst/>
              <a:rect l="l" t="t" r="r" b="b"/>
              <a:pathLst>
                <a:path w="356234" h="297814" extrusionOk="0">
                  <a:moveTo>
                    <a:pt x="112775" y="0"/>
                  </a:moveTo>
                  <a:lnTo>
                    <a:pt x="0" y="98806"/>
                  </a:lnTo>
                  <a:lnTo>
                    <a:pt x="32584" y="133364"/>
                  </a:lnTo>
                  <a:lnTo>
                    <a:pt x="67462" y="165346"/>
                  </a:lnTo>
                  <a:lnTo>
                    <a:pt x="104475" y="194648"/>
                  </a:lnTo>
                  <a:lnTo>
                    <a:pt x="143462" y="221170"/>
                  </a:lnTo>
                  <a:lnTo>
                    <a:pt x="184265" y="244811"/>
                  </a:lnTo>
                  <a:lnTo>
                    <a:pt x="226724" y="265469"/>
                  </a:lnTo>
                  <a:lnTo>
                    <a:pt x="270681" y="283044"/>
                  </a:lnTo>
                  <a:lnTo>
                    <a:pt x="315975" y="297434"/>
                  </a:lnTo>
                  <a:lnTo>
                    <a:pt x="356107" y="153035"/>
                  </a:lnTo>
                  <a:lnTo>
                    <a:pt x="309843" y="137730"/>
                  </a:lnTo>
                  <a:lnTo>
                    <a:pt x="265477" y="118100"/>
                  </a:lnTo>
                  <a:lnTo>
                    <a:pt x="223297" y="94329"/>
                  </a:lnTo>
                  <a:lnTo>
                    <a:pt x="183594" y="66599"/>
                  </a:lnTo>
                  <a:lnTo>
                    <a:pt x="146657" y="35095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309D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7180071" y="2043938"/>
              <a:ext cx="356234" cy="297814"/>
            </a:xfrm>
            <a:custGeom>
              <a:avLst/>
              <a:gdLst/>
              <a:ahLst/>
              <a:cxnLst/>
              <a:rect l="l" t="t" r="r" b="b"/>
              <a:pathLst>
                <a:path w="356234" h="297814" extrusionOk="0">
                  <a:moveTo>
                    <a:pt x="0" y="98806"/>
                  </a:moveTo>
                  <a:lnTo>
                    <a:pt x="32584" y="133364"/>
                  </a:lnTo>
                  <a:lnTo>
                    <a:pt x="67462" y="165346"/>
                  </a:lnTo>
                  <a:lnTo>
                    <a:pt x="104475" y="194648"/>
                  </a:lnTo>
                  <a:lnTo>
                    <a:pt x="143462" y="221170"/>
                  </a:lnTo>
                  <a:lnTo>
                    <a:pt x="184265" y="244811"/>
                  </a:lnTo>
                  <a:lnTo>
                    <a:pt x="226724" y="265469"/>
                  </a:lnTo>
                  <a:lnTo>
                    <a:pt x="270681" y="283044"/>
                  </a:lnTo>
                  <a:lnTo>
                    <a:pt x="315975" y="297434"/>
                  </a:lnTo>
                  <a:lnTo>
                    <a:pt x="356107" y="153035"/>
                  </a:lnTo>
                  <a:lnTo>
                    <a:pt x="309843" y="137730"/>
                  </a:lnTo>
                  <a:lnTo>
                    <a:pt x="265477" y="118100"/>
                  </a:lnTo>
                  <a:lnTo>
                    <a:pt x="223297" y="94329"/>
                  </a:lnTo>
                  <a:lnTo>
                    <a:pt x="183594" y="66599"/>
                  </a:lnTo>
                  <a:lnTo>
                    <a:pt x="146657" y="35095"/>
                  </a:lnTo>
                  <a:lnTo>
                    <a:pt x="112775" y="0"/>
                  </a:lnTo>
                  <a:lnTo>
                    <a:pt x="0" y="98806"/>
                  </a:lnTo>
                  <a:close/>
                </a:path>
              </a:pathLst>
            </a:custGeom>
            <a:solidFill>
              <a:srgbClr val="242A75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9" name="Google Shape;119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060056" y="1892300"/>
              <a:ext cx="235839" cy="253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9"/>
            <p:cNvSpPr/>
            <p:nvPr/>
          </p:nvSpPr>
          <p:spPr>
            <a:xfrm>
              <a:off x="7018781" y="1061720"/>
              <a:ext cx="652145" cy="888364"/>
            </a:xfrm>
            <a:custGeom>
              <a:avLst/>
              <a:gdLst/>
              <a:ahLst/>
              <a:cxnLst/>
              <a:rect l="l" t="t" r="r" b="b"/>
              <a:pathLst>
                <a:path w="652145" h="888364" extrusionOk="0">
                  <a:moveTo>
                    <a:pt x="651764" y="0"/>
                  </a:moveTo>
                  <a:lnTo>
                    <a:pt x="603127" y="1787"/>
                  </a:lnTo>
                  <a:lnTo>
                    <a:pt x="555460" y="7067"/>
                  </a:lnTo>
                  <a:lnTo>
                    <a:pt x="508889" y="15713"/>
                  </a:lnTo>
                  <a:lnTo>
                    <a:pt x="463541" y="27598"/>
                  </a:lnTo>
                  <a:lnTo>
                    <a:pt x="419540" y="42597"/>
                  </a:lnTo>
                  <a:lnTo>
                    <a:pt x="377014" y="60583"/>
                  </a:lnTo>
                  <a:lnTo>
                    <a:pt x="336089" y="81430"/>
                  </a:lnTo>
                  <a:lnTo>
                    <a:pt x="296889" y="105013"/>
                  </a:lnTo>
                  <a:lnTo>
                    <a:pt x="259543" y="131205"/>
                  </a:lnTo>
                  <a:lnTo>
                    <a:pt x="224175" y="159880"/>
                  </a:lnTo>
                  <a:lnTo>
                    <a:pt x="190912" y="190912"/>
                  </a:lnTo>
                  <a:lnTo>
                    <a:pt x="159880" y="224175"/>
                  </a:lnTo>
                  <a:lnTo>
                    <a:pt x="131205" y="259543"/>
                  </a:lnTo>
                  <a:lnTo>
                    <a:pt x="105013" y="296889"/>
                  </a:lnTo>
                  <a:lnTo>
                    <a:pt x="81430" y="336089"/>
                  </a:lnTo>
                  <a:lnTo>
                    <a:pt x="60583" y="377014"/>
                  </a:lnTo>
                  <a:lnTo>
                    <a:pt x="42597" y="419540"/>
                  </a:lnTo>
                  <a:lnTo>
                    <a:pt x="27598" y="463541"/>
                  </a:lnTo>
                  <a:lnTo>
                    <a:pt x="15713" y="508889"/>
                  </a:lnTo>
                  <a:lnTo>
                    <a:pt x="7067" y="555460"/>
                  </a:lnTo>
                  <a:lnTo>
                    <a:pt x="1787" y="603127"/>
                  </a:lnTo>
                  <a:lnTo>
                    <a:pt x="0" y="651763"/>
                  </a:lnTo>
                  <a:lnTo>
                    <a:pt x="1793" y="700117"/>
                  </a:lnTo>
                  <a:lnTo>
                    <a:pt x="7152" y="748117"/>
                  </a:lnTo>
                  <a:lnTo>
                    <a:pt x="16047" y="795562"/>
                  </a:lnTo>
                  <a:lnTo>
                    <a:pt x="28448" y="842251"/>
                  </a:lnTo>
                  <a:lnTo>
                    <a:pt x="44323" y="887983"/>
                  </a:lnTo>
                  <a:lnTo>
                    <a:pt x="184023" y="833627"/>
                  </a:lnTo>
                  <a:lnTo>
                    <a:pt x="168647" y="787750"/>
                  </a:lnTo>
                  <a:lnTo>
                    <a:pt x="157894" y="741469"/>
                  </a:lnTo>
                  <a:lnTo>
                    <a:pt x="151645" y="695058"/>
                  </a:lnTo>
                  <a:lnTo>
                    <a:pt x="149780" y="648789"/>
                  </a:lnTo>
                  <a:lnTo>
                    <a:pt x="152179" y="602933"/>
                  </a:lnTo>
                  <a:lnTo>
                    <a:pt x="158721" y="557764"/>
                  </a:lnTo>
                  <a:lnTo>
                    <a:pt x="169288" y="513552"/>
                  </a:lnTo>
                  <a:lnTo>
                    <a:pt x="183758" y="470571"/>
                  </a:lnTo>
                  <a:lnTo>
                    <a:pt x="202013" y="429093"/>
                  </a:lnTo>
                  <a:lnTo>
                    <a:pt x="223933" y="389389"/>
                  </a:lnTo>
                  <a:lnTo>
                    <a:pt x="249397" y="351732"/>
                  </a:lnTo>
                  <a:lnTo>
                    <a:pt x="278285" y="316395"/>
                  </a:lnTo>
                  <a:lnTo>
                    <a:pt x="310478" y="283649"/>
                  </a:lnTo>
                  <a:lnTo>
                    <a:pt x="345856" y="253766"/>
                  </a:lnTo>
                  <a:lnTo>
                    <a:pt x="384299" y="227020"/>
                  </a:lnTo>
                  <a:lnTo>
                    <a:pt x="425687" y="203681"/>
                  </a:lnTo>
                  <a:lnTo>
                    <a:pt x="469900" y="184022"/>
                  </a:lnTo>
                  <a:lnTo>
                    <a:pt x="514050" y="169148"/>
                  </a:lnTo>
                  <a:lnTo>
                    <a:pt x="559260" y="158464"/>
                  </a:lnTo>
                  <a:lnTo>
                    <a:pt x="605256" y="152018"/>
                  </a:lnTo>
                  <a:lnTo>
                    <a:pt x="651764" y="149859"/>
                  </a:lnTo>
                  <a:lnTo>
                    <a:pt x="651764" y="0"/>
                  </a:lnTo>
                  <a:close/>
                </a:path>
              </a:pathLst>
            </a:custGeom>
            <a:solidFill>
              <a:srgbClr val="B4257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7018781" y="1061720"/>
              <a:ext cx="652145" cy="888364"/>
            </a:xfrm>
            <a:custGeom>
              <a:avLst/>
              <a:gdLst/>
              <a:ahLst/>
              <a:cxnLst/>
              <a:rect l="l" t="t" r="r" b="b"/>
              <a:pathLst>
                <a:path w="652145" h="888364" extrusionOk="0">
                  <a:moveTo>
                    <a:pt x="651764" y="0"/>
                  </a:moveTo>
                  <a:lnTo>
                    <a:pt x="603127" y="1787"/>
                  </a:lnTo>
                  <a:lnTo>
                    <a:pt x="555460" y="7067"/>
                  </a:lnTo>
                  <a:lnTo>
                    <a:pt x="508889" y="15713"/>
                  </a:lnTo>
                  <a:lnTo>
                    <a:pt x="463541" y="27598"/>
                  </a:lnTo>
                  <a:lnTo>
                    <a:pt x="419540" y="42597"/>
                  </a:lnTo>
                  <a:lnTo>
                    <a:pt x="377014" y="60583"/>
                  </a:lnTo>
                  <a:lnTo>
                    <a:pt x="336089" y="81430"/>
                  </a:lnTo>
                  <a:lnTo>
                    <a:pt x="296889" y="105013"/>
                  </a:lnTo>
                  <a:lnTo>
                    <a:pt x="259543" y="131205"/>
                  </a:lnTo>
                  <a:lnTo>
                    <a:pt x="224175" y="159880"/>
                  </a:lnTo>
                  <a:lnTo>
                    <a:pt x="190912" y="190912"/>
                  </a:lnTo>
                  <a:lnTo>
                    <a:pt x="159880" y="224175"/>
                  </a:lnTo>
                  <a:lnTo>
                    <a:pt x="131205" y="259543"/>
                  </a:lnTo>
                  <a:lnTo>
                    <a:pt x="105013" y="296889"/>
                  </a:lnTo>
                  <a:lnTo>
                    <a:pt x="81430" y="336089"/>
                  </a:lnTo>
                  <a:lnTo>
                    <a:pt x="60583" y="377014"/>
                  </a:lnTo>
                  <a:lnTo>
                    <a:pt x="42597" y="419540"/>
                  </a:lnTo>
                  <a:lnTo>
                    <a:pt x="27598" y="463541"/>
                  </a:lnTo>
                  <a:lnTo>
                    <a:pt x="15713" y="508889"/>
                  </a:lnTo>
                  <a:lnTo>
                    <a:pt x="7067" y="555460"/>
                  </a:lnTo>
                  <a:lnTo>
                    <a:pt x="1787" y="603127"/>
                  </a:lnTo>
                  <a:lnTo>
                    <a:pt x="0" y="651763"/>
                  </a:lnTo>
                  <a:lnTo>
                    <a:pt x="1793" y="700117"/>
                  </a:lnTo>
                  <a:lnTo>
                    <a:pt x="7152" y="748117"/>
                  </a:lnTo>
                  <a:lnTo>
                    <a:pt x="16047" y="795562"/>
                  </a:lnTo>
                  <a:lnTo>
                    <a:pt x="28448" y="842251"/>
                  </a:lnTo>
                  <a:lnTo>
                    <a:pt x="44323" y="887983"/>
                  </a:lnTo>
                  <a:lnTo>
                    <a:pt x="184023" y="833627"/>
                  </a:lnTo>
                  <a:lnTo>
                    <a:pt x="168647" y="787750"/>
                  </a:lnTo>
                  <a:lnTo>
                    <a:pt x="157894" y="741469"/>
                  </a:lnTo>
                  <a:lnTo>
                    <a:pt x="151645" y="695058"/>
                  </a:lnTo>
                  <a:lnTo>
                    <a:pt x="149780" y="648789"/>
                  </a:lnTo>
                  <a:lnTo>
                    <a:pt x="152179" y="602933"/>
                  </a:lnTo>
                  <a:lnTo>
                    <a:pt x="158721" y="557764"/>
                  </a:lnTo>
                  <a:lnTo>
                    <a:pt x="169288" y="513552"/>
                  </a:lnTo>
                  <a:lnTo>
                    <a:pt x="183758" y="470571"/>
                  </a:lnTo>
                  <a:lnTo>
                    <a:pt x="202013" y="429093"/>
                  </a:lnTo>
                  <a:lnTo>
                    <a:pt x="223933" y="389389"/>
                  </a:lnTo>
                  <a:lnTo>
                    <a:pt x="249397" y="351732"/>
                  </a:lnTo>
                  <a:lnTo>
                    <a:pt x="278285" y="316395"/>
                  </a:lnTo>
                  <a:lnTo>
                    <a:pt x="310478" y="283649"/>
                  </a:lnTo>
                  <a:lnTo>
                    <a:pt x="345856" y="253766"/>
                  </a:lnTo>
                  <a:lnTo>
                    <a:pt x="384299" y="227020"/>
                  </a:lnTo>
                  <a:lnTo>
                    <a:pt x="425687" y="203681"/>
                  </a:lnTo>
                  <a:lnTo>
                    <a:pt x="469900" y="184022"/>
                  </a:lnTo>
                  <a:lnTo>
                    <a:pt x="514050" y="169148"/>
                  </a:lnTo>
                  <a:lnTo>
                    <a:pt x="559260" y="158464"/>
                  </a:lnTo>
                  <a:lnTo>
                    <a:pt x="605256" y="152018"/>
                  </a:lnTo>
                  <a:lnTo>
                    <a:pt x="651764" y="149859"/>
                  </a:lnTo>
                  <a:lnTo>
                    <a:pt x="65176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9"/>
          <p:cNvSpPr txBox="1"/>
          <p:nvPr/>
        </p:nvSpPr>
        <p:spPr>
          <a:xfrm>
            <a:off x="5570525" y="1337100"/>
            <a:ext cx="7341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76200" marR="5080" lvl="0" indent="-641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Most targeted OSes</a:t>
            </a:r>
            <a:endParaRPr sz="11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9"/>
          <p:cNvSpPr txBox="1"/>
          <p:nvPr/>
        </p:nvSpPr>
        <p:spPr>
          <a:xfrm>
            <a:off x="4645380" y="896673"/>
            <a:ext cx="7341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50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B42573"/>
                </a:solidFill>
                <a:latin typeface="Tahoma"/>
                <a:ea typeface="Tahoma"/>
                <a:cs typeface="Tahoma"/>
                <a:sym typeface="Tahoma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Linux (VPS/VDS)</a:t>
            </a:r>
            <a:endParaRPr sz="9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9"/>
          <p:cNvSpPr txBox="1"/>
          <p:nvPr/>
        </p:nvSpPr>
        <p:spPr>
          <a:xfrm>
            <a:off x="4629252" y="1789738"/>
            <a:ext cx="6834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50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7D7EAB"/>
                </a:solidFill>
                <a:latin typeface="Tahoma"/>
                <a:ea typeface="Tahoma"/>
                <a:cs typeface="Tahoma"/>
                <a:sym typeface="Tahoma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Apple iOS (PC)</a:t>
            </a:r>
            <a:endParaRPr sz="9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4861534" y="2153720"/>
            <a:ext cx="8313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50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65699E"/>
                </a:solidFill>
                <a:latin typeface="Tahoma"/>
                <a:ea typeface="Tahoma"/>
                <a:cs typeface="Tahoma"/>
                <a:sym typeface="Tahoma"/>
              </a:rPr>
              <a:t>9%</a:t>
            </a:r>
            <a:endParaRPr sz="900" b="0" i="0" u="none" strike="noStrike" cap="none">
              <a:solidFill>
                <a:srgbClr val="65699E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macOS (PC)</a:t>
            </a:r>
            <a:endParaRPr sz="9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6649450" y="1412125"/>
            <a:ext cx="11373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3878D7"/>
                </a:solidFill>
                <a:latin typeface="Tahoma"/>
                <a:ea typeface="Tahoma"/>
                <a:cs typeface="Tahoma"/>
                <a:sym typeface="Tahoma"/>
              </a:rPr>
              <a:t>75%</a:t>
            </a:r>
            <a:endParaRPr sz="900" b="0" i="0" u="none" strike="noStrike" cap="non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Windows (VPS/VDS/PC)</a:t>
            </a:r>
            <a:endParaRPr sz="9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7" name="Google Shape;12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0600" y="4750525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/>
          <p:nvPr/>
        </p:nvSpPr>
        <p:spPr>
          <a:xfrm>
            <a:off x="5315199" y="3640875"/>
            <a:ext cx="14268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i="1">
                <a:solidFill>
                  <a:srgbClr val="7D7EAB"/>
                </a:solidFill>
                <a:latin typeface="Verdana"/>
                <a:ea typeface="Verdana"/>
                <a:cs typeface="Verdana"/>
                <a:sym typeface="Verdana"/>
              </a:rPr>
              <a:t>In-memory execution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/>
        </p:nvSpPr>
        <p:spPr>
          <a:xfrm>
            <a:off x="2314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Pwny</a:t>
            </a:r>
            <a:endParaRPr sz="900" b="0" i="0" u="none" strike="noStrike" cap="none" dirty="0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34" name="Google Shape;134;p10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135" name="Google Shape;135;p10"/>
            <p:cNvSpPr/>
            <p:nvPr/>
          </p:nvSpPr>
          <p:spPr>
            <a:xfrm>
              <a:off x="0" y="55860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 extrusionOk="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0" y="0"/>
              <a:ext cx="177800" cy="562610"/>
            </a:xfrm>
            <a:custGeom>
              <a:avLst/>
              <a:gdLst/>
              <a:ahLst/>
              <a:cxnLst/>
              <a:rect l="l" t="t" r="r" b="b"/>
              <a:pathLst>
                <a:path w="177800" h="562610" extrusionOk="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10"/>
          <p:cNvSpPr/>
          <p:nvPr/>
        </p:nvSpPr>
        <p:spPr>
          <a:xfrm>
            <a:off x="159702" y="4842509"/>
            <a:ext cx="208915" cy="218439"/>
          </a:xfrm>
          <a:custGeom>
            <a:avLst/>
            <a:gdLst/>
            <a:ahLst/>
            <a:cxnLst/>
            <a:rect l="l" t="t" r="r" b="b"/>
            <a:pathLst>
              <a:path w="208915" h="218439" extrusionOk="0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345474" y="96150"/>
            <a:ext cx="349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 dirty="0">
                <a:latin typeface="Tahoma"/>
                <a:ea typeface="Tahoma"/>
                <a:cs typeface="Tahoma"/>
                <a:sym typeface="Tahoma"/>
              </a:rPr>
              <a:t>Loading chain</a:t>
            </a:r>
            <a:endParaRPr sz="2000"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0600" y="4750525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/>
          <p:nvPr/>
        </p:nvSpPr>
        <p:spPr>
          <a:xfrm>
            <a:off x="873689" y="2377131"/>
            <a:ext cx="2114550" cy="389255"/>
          </a:xfrm>
          <a:custGeom>
            <a:avLst/>
            <a:gdLst/>
            <a:ahLst/>
            <a:cxnLst/>
            <a:rect l="l" t="t" r="r" b="b"/>
            <a:pathLst>
              <a:path w="2114550" h="389255" extrusionOk="0">
                <a:moveTo>
                  <a:pt x="2114550" y="0"/>
                </a:moveTo>
                <a:lnTo>
                  <a:pt x="0" y="0"/>
                </a:lnTo>
                <a:lnTo>
                  <a:pt x="0" y="389216"/>
                </a:lnTo>
                <a:lnTo>
                  <a:pt x="2114550" y="389216"/>
                </a:lnTo>
                <a:lnTo>
                  <a:pt x="2114550" y="0"/>
                </a:lnTo>
                <a:close/>
              </a:path>
            </a:pathLst>
          </a:custGeom>
          <a:solidFill>
            <a:srgbClr val="242A75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6155714" y="2377131"/>
            <a:ext cx="2114550" cy="389255"/>
          </a:xfrm>
          <a:custGeom>
            <a:avLst/>
            <a:gdLst/>
            <a:ahLst/>
            <a:cxnLst/>
            <a:rect l="l" t="t" r="r" b="b"/>
            <a:pathLst>
              <a:path w="2114550" h="389255" extrusionOk="0">
                <a:moveTo>
                  <a:pt x="2114550" y="0"/>
                </a:moveTo>
                <a:lnTo>
                  <a:pt x="0" y="0"/>
                </a:lnTo>
                <a:lnTo>
                  <a:pt x="0" y="389216"/>
                </a:lnTo>
                <a:lnTo>
                  <a:pt x="2114550" y="389216"/>
                </a:lnTo>
                <a:lnTo>
                  <a:pt x="2114550" y="0"/>
                </a:lnTo>
                <a:close/>
              </a:path>
            </a:pathLst>
          </a:custGeom>
          <a:solidFill>
            <a:srgbClr val="242A75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0"/>
          <p:cNvSpPr txBox="1"/>
          <p:nvPr/>
        </p:nvSpPr>
        <p:spPr>
          <a:xfrm>
            <a:off x="3449387" y="2325550"/>
            <a:ext cx="22452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100" i="1">
                <a:solidFill>
                  <a:srgbClr val="3878D7"/>
                </a:solidFill>
                <a:latin typeface="Tahoma"/>
                <a:ea typeface="Tahoma"/>
                <a:cs typeface="Tahoma"/>
                <a:sym typeface="Tahoma"/>
              </a:rPr>
              <a:t>TCP connection established</a:t>
            </a:r>
            <a:endParaRPr sz="1100" b="0" i="1" u="none" strike="noStrike" cap="non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4378599" y="2635249"/>
            <a:ext cx="458400" cy="458700"/>
          </a:xfrm>
          <a:prstGeom prst="flowChartConnector">
            <a:avLst/>
          </a:prstGeom>
          <a:solidFill>
            <a:srgbClr val="3878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3408" y="2750135"/>
            <a:ext cx="228875" cy="2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0"/>
          <p:cNvSpPr/>
          <p:nvPr/>
        </p:nvSpPr>
        <p:spPr>
          <a:xfrm>
            <a:off x="3156687" y="2508250"/>
            <a:ext cx="2830625" cy="127000"/>
          </a:xfrm>
          <a:custGeom>
            <a:avLst/>
            <a:gdLst/>
            <a:ahLst/>
            <a:cxnLst/>
            <a:rect l="l" t="t" r="r" b="b"/>
            <a:pathLst>
              <a:path w="5633084" h="127000" extrusionOk="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68198"/>
                </a:lnTo>
                <a:lnTo>
                  <a:pt x="114300" y="68198"/>
                </a:lnTo>
                <a:lnTo>
                  <a:pt x="114300" y="58673"/>
                </a:lnTo>
                <a:lnTo>
                  <a:pt x="127000" y="58673"/>
                </a:lnTo>
                <a:lnTo>
                  <a:pt x="127000" y="0"/>
                </a:lnTo>
                <a:close/>
              </a:path>
              <a:path w="5633084" h="127000" extrusionOk="0">
                <a:moveTo>
                  <a:pt x="5505831" y="0"/>
                </a:moveTo>
                <a:lnTo>
                  <a:pt x="5505831" y="127000"/>
                </a:lnTo>
                <a:lnTo>
                  <a:pt x="5623433" y="68198"/>
                </a:lnTo>
                <a:lnTo>
                  <a:pt x="5518531" y="68198"/>
                </a:lnTo>
                <a:lnTo>
                  <a:pt x="5518531" y="58673"/>
                </a:lnTo>
                <a:lnTo>
                  <a:pt x="5623179" y="58673"/>
                </a:lnTo>
                <a:lnTo>
                  <a:pt x="5505831" y="0"/>
                </a:lnTo>
                <a:close/>
              </a:path>
              <a:path w="5633084" h="127000" extrusionOk="0">
                <a:moveTo>
                  <a:pt x="127000" y="58673"/>
                </a:moveTo>
                <a:lnTo>
                  <a:pt x="114300" y="58673"/>
                </a:lnTo>
                <a:lnTo>
                  <a:pt x="114300" y="68198"/>
                </a:lnTo>
                <a:lnTo>
                  <a:pt x="127000" y="68198"/>
                </a:lnTo>
                <a:lnTo>
                  <a:pt x="127000" y="58673"/>
                </a:lnTo>
                <a:close/>
              </a:path>
              <a:path w="5633084" h="127000" extrusionOk="0">
                <a:moveTo>
                  <a:pt x="5505831" y="58673"/>
                </a:moveTo>
                <a:lnTo>
                  <a:pt x="127000" y="58673"/>
                </a:lnTo>
                <a:lnTo>
                  <a:pt x="127000" y="68198"/>
                </a:lnTo>
                <a:lnTo>
                  <a:pt x="5505831" y="68198"/>
                </a:lnTo>
                <a:lnTo>
                  <a:pt x="5505831" y="58673"/>
                </a:lnTo>
                <a:close/>
              </a:path>
              <a:path w="5633084" h="127000" extrusionOk="0">
                <a:moveTo>
                  <a:pt x="5623179" y="58673"/>
                </a:moveTo>
                <a:lnTo>
                  <a:pt x="5518531" y="58673"/>
                </a:lnTo>
                <a:lnTo>
                  <a:pt x="5518531" y="68198"/>
                </a:lnTo>
                <a:lnTo>
                  <a:pt x="5623433" y="68198"/>
                </a:lnTo>
                <a:lnTo>
                  <a:pt x="5632831" y="63500"/>
                </a:lnTo>
                <a:lnTo>
                  <a:pt x="5623179" y="58673"/>
                </a:lnTo>
                <a:close/>
              </a:path>
            </a:pathLst>
          </a:custGeom>
          <a:solidFill>
            <a:srgbClr val="7D7EA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 txBox="1"/>
          <p:nvPr/>
        </p:nvSpPr>
        <p:spPr>
          <a:xfrm>
            <a:off x="945925" y="2442600"/>
            <a:ext cx="19707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C2</a:t>
            </a: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10"/>
          <p:cNvSpPr txBox="1"/>
          <p:nvPr/>
        </p:nvSpPr>
        <p:spPr>
          <a:xfrm>
            <a:off x="6227350" y="2442600"/>
            <a:ext cx="19707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Target</a:t>
            </a: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/>
        </p:nvSpPr>
        <p:spPr>
          <a:xfrm>
            <a:off x="2314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Pwny</a:t>
            </a:r>
            <a:endParaRPr sz="900" b="0" i="0" u="none" strike="noStrike" cap="none" dirty="0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53" name="Google Shape;153;p11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154" name="Google Shape;154;p11"/>
            <p:cNvSpPr/>
            <p:nvPr/>
          </p:nvSpPr>
          <p:spPr>
            <a:xfrm>
              <a:off x="0" y="55860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 extrusionOk="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0" y="0"/>
              <a:ext cx="177800" cy="562610"/>
            </a:xfrm>
            <a:custGeom>
              <a:avLst/>
              <a:gdLst/>
              <a:ahLst/>
              <a:cxnLst/>
              <a:rect l="l" t="t" r="r" b="b"/>
              <a:pathLst>
                <a:path w="177800" h="562610" extrusionOk="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11"/>
          <p:cNvSpPr/>
          <p:nvPr/>
        </p:nvSpPr>
        <p:spPr>
          <a:xfrm>
            <a:off x="159702" y="4842509"/>
            <a:ext cx="208915" cy="218439"/>
          </a:xfrm>
          <a:custGeom>
            <a:avLst/>
            <a:gdLst/>
            <a:ahLst/>
            <a:cxnLst/>
            <a:rect l="l" t="t" r="r" b="b"/>
            <a:pathLst>
              <a:path w="208915" h="218439" extrusionOk="0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345474" y="96150"/>
            <a:ext cx="349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 dirty="0">
                <a:latin typeface="Tahoma"/>
                <a:ea typeface="Tahoma"/>
                <a:cs typeface="Tahoma"/>
                <a:sym typeface="Tahoma"/>
              </a:rPr>
              <a:t>Loading chain</a:t>
            </a:r>
            <a:endParaRPr sz="2000"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0600" y="4750525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1"/>
          <p:cNvSpPr/>
          <p:nvPr/>
        </p:nvSpPr>
        <p:spPr>
          <a:xfrm>
            <a:off x="873689" y="2377131"/>
            <a:ext cx="2114550" cy="389255"/>
          </a:xfrm>
          <a:custGeom>
            <a:avLst/>
            <a:gdLst/>
            <a:ahLst/>
            <a:cxnLst/>
            <a:rect l="l" t="t" r="r" b="b"/>
            <a:pathLst>
              <a:path w="2114550" h="389255" extrusionOk="0">
                <a:moveTo>
                  <a:pt x="2114550" y="0"/>
                </a:moveTo>
                <a:lnTo>
                  <a:pt x="0" y="0"/>
                </a:lnTo>
                <a:lnTo>
                  <a:pt x="0" y="389216"/>
                </a:lnTo>
                <a:lnTo>
                  <a:pt x="2114550" y="389216"/>
                </a:lnTo>
                <a:lnTo>
                  <a:pt x="2114550" y="0"/>
                </a:lnTo>
                <a:close/>
              </a:path>
            </a:pathLst>
          </a:custGeom>
          <a:solidFill>
            <a:srgbClr val="242A75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6155714" y="2377131"/>
            <a:ext cx="2114550" cy="389255"/>
          </a:xfrm>
          <a:custGeom>
            <a:avLst/>
            <a:gdLst/>
            <a:ahLst/>
            <a:cxnLst/>
            <a:rect l="l" t="t" r="r" b="b"/>
            <a:pathLst>
              <a:path w="2114550" h="389255" extrusionOk="0">
                <a:moveTo>
                  <a:pt x="2114550" y="0"/>
                </a:moveTo>
                <a:lnTo>
                  <a:pt x="0" y="0"/>
                </a:lnTo>
                <a:lnTo>
                  <a:pt x="0" y="389216"/>
                </a:lnTo>
                <a:lnTo>
                  <a:pt x="2114550" y="389216"/>
                </a:lnTo>
                <a:lnTo>
                  <a:pt x="2114550" y="0"/>
                </a:lnTo>
                <a:close/>
              </a:path>
            </a:pathLst>
          </a:custGeom>
          <a:solidFill>
            <a:srgbClr val="242A75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1"/>
          <p:cNvSpPr txBox="1"/>
          <p:nvPr/>
        </p:nvSpPr>
        <p:spPr>
          <a:xfrm>
            <a:off x="3449387" y="2325550"/>
            <a:ext cx="22452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100" i="1">
                <a:solidFill>
                  <a:srgbClr val="3878D7"/>
                </a:solidFill>
                <a:latin typeface="Tahoma"/>
                <a:ea typeface="Tahoma"/>
                <a:cs typeface="Tahoma"/>
                <a:sym typeface="Tahoma"/>
              </a:rPr>
              <a:t>TCP connection established</a:t>
            </a:r>
            <a:endParaRPr sz="1100" b="0" i="1" u="none" strike="noStrike" cap="non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3156687" y="2508250"/>
            <a:ext cx="2830625" cy="127000"/>
          </a:xfrm>
          <a:custGeom>
            <a:avLst/>
            <a:gdLst/>
            <a:ahLst/>
            <a:cxnLst/>
            <a:rect l="l" t="t" r="r" b="b"/>
            <a:pathLst>
              <a:path w="5633084" h="127000" extrusionOk="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68198"/>
                </a:lnTo>
                <a:lnTo>
                  <a:pt x="114300" y="68198"/>
                </a:lnTo>
                <a:lnTo>
                  <a:pt x="114300" y="58673"/>
                </a:lnTo>
                <a:lnTo>
                  <a:pt x="127000" y="58673"/>
                </a:lnTo>
                <a:lnTo>
                  <a:pt x="127000" y="0"/>
                </a:lnTo>
                <a:close/>
              </a:path>
              <a:path w="5633084" h="127000" extrusionOk="0">
                <a:moveTo>
                  <a:pt x="5505831" y="0"/>
                </a:moveTo>
                <a:lnTo>
                  <a:pt x="5505831" y="127000"/>
                </a:lnTo>
                <a:lnTo>
                  <a:pt x="5623433" y="68198"/>
                </a:lnTo>
                <a:lnTo>
                  <a:pt x="5518531" y="68198"/>
                </a:lnTo>
                <a:lnTo>
                  <a:pt x="5518531" y="58673"/>
                </a:lnTo>
                <a:lnTo>
                  <a:pt x="5623179" y="58673"/>
                </a:lnTo>
                <a:lnTo>
                  <a:pt x="5505831" y="0"/>
                </a:lnTo>
                <a:close/>
              </a:path>
              <a:path w="5633084" h="127000" extrusionOk="0">
                <a:moveTo>
                  <a:pt x="127000" y="58673"/>
                </a:moveTo>
                <a:lnTo>
                  <a:pt x="114300" y="58673"/>
                </a:lnTo>
                <a:lnTo>
                  <a:pt x="114300" y="68198"/>
                </a:lnTo>
                <a:lnTo>
                  <a:pt x="127000" y="68198"/>
                </a:lnTo>
                <a:lnTo>
                  <a:pt x="127000" y="58673"/>
                </a:lnTo>
                <a:close/>
              </a:path>
              <a:path w="5633084" h="127000" extrusionOk="0">
                <a:moveTo>
                  <a:pt x="5505831" y="58673"/>
                </a:moveTo>
                <a:lnTo>
                  <a:pt x="127000" y="58673"/>
                </a:lnTo>
                <a:lnTo>
                  <a:pt x="127000" y="68198"/>
                </a:lnTo>
                <a:lnTo>
                  <a:pt x="5505831" y="68198"/>
                </a:lnTo>
                <a:lnTo>
                  <a:pt x="5505831" y="58673"/>
                </a:lnTo>
                <a:close/>
              </a:path>
              <a:path w="5633084" h="127000" extrusionOk="0">
                <a:moveTo>
                  <a:pt x="5623179" y="58673"/>
                </a:moveTo>
                <a:lnTo>
                  <a:pt x="5518531" y="58673"/>
                </a:lnTo>
                <a:lnTo>
                  <a:pt x="5518531" y="68198"/>
                </a:lnTo>
                <a:lnTo>
                  <a:pt x="5623433" y="68198"/>
                </a:lnTo>
                <a:lnTo>
                  <a:pt x="5632831" y="63500"/>
                </a:lnTo>
                <a:lnTo>
                  <a:pt x="5623179" y="58673"/>
                </a:lnTo>
                <a:close/>
              </a:path>
            </a:pathLst>
          </a:custGeom>
          <a:solidFill>
            <a:srgbClr val="7D7EA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945925" y="2442600"/>
            <a:ext cx="19707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C2</a:t>
            </a: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" name="Google Shape;164;p11"/>
          <p:cNvSpPr txBox="1"/>
          <p:nvPr/>
        </p:nvSpPr>
        <p:spPr>
          <a:xfrm>
            <a:off x="6227350" y="2442600"/>
            <a:ext cx="19707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Target</a:t>
            </a: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5485270" y="2700888"/>
            <a:ext cx="144132" cy="219686"/>
          </a:xfrm>
          <a:custGeom>
            <a:avLst/>
            <a:gdLst/>
            <a:ahLst/>
            <a:cxnLst/>
            <a:rect l="l" t="t" r="r" b="b"/>
            <a:pathLst>
              <a:path w="369570" h="1351914" extrusionOk="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w="19050" cap="flat" cmpd="sng">
            <a:solidFill>
              <a:srgbClr val="3878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"/>
          <p:cNvSpPr txBox="1"/>
          <p:nvPr/>
        </p:nvSpPr>
        <p:spPr>
          <a:xfrm>
            <a:off x="3514562" y="2719388"/>
            <a:ext cx="19707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100" i="1">
                <a:solidFill>
                  <a:srgbClr val="3878D7"/>
                </a:solidFill>
                <a:latin typeface="Tahoma"/>
                <a:ea typeface="Tahoma"/>
                <a:cs typeface="Tahoma"/>
                <a:sym typeface="Tahoma"/>
              </a:rPr>
              <a:t>Sending and setting up Pwny</a:t>
            </a:r>
            <a:endParaRPr sz="1100" b="0" i="1" u="none" strike="noStrike" cap="non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/>
        </p:nvSpPr>
        <p:spPr>
          <a:xfrm>
            <a:off x="2314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Pwny</a:t>
            </a:r>
            <a:endParaRPr sz="900" b="0" i="0" u="none" strike="noStrike" cap="none" dirty="0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72" name="Google Shape;172;p12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173" name="Google Shape;173;p12"/>
            <p:cNvSpPr/>
            <p:nvPr/>
          </p:nvSpPr>
          <p:spPr>
            <a:xfrm>
              <a:off x="0" y="55860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 extrusionOk="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0" y="0"/>
              <a:ext cx="177800" cy="562610"/>
            </a:xfrm>
            <a:custGeom>
              <a:avLst/>
              <a:gdLst/>
              <a:ahLst/>
              <a:cxnLst/>
              <a:rect l="l" t="t" r="r" b="b"/>
              <a:pathLst>
                <a:path w="177800" h="562610" extrusionOk="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12"/>
          <p:cNvSpPr/>
          <p:nvPr/>
        </p:nvSpPr>
        <p:spPr>
          <a:xfrm>
            <a:off x="159702" y="4842509"/>
            <a:ext cx="208915" cy="218439"/>
          </a:xfrm>
          <a:custGeom>
            <a:avLst/>
            <a:gdLst/>
            <a:ahLst/>
            <a:cxnLst/>
            <a:rect l="l" t="t" r="r" b="b"/>
            <a:pathLst>
              <a:path w="208915" h="218439" extrusionOk="0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 txBox="1">
            <a:spLocks noGrp="1"/>
          </p:cNvSpPr>
          <p:nvPr>
            <p:ph type="title"/>
          </p:nvPr>
        </p:nvSpPr>
        <p:spPr>
          <a:xfrm>
            <a:off x="345474" y="96150"/>
            <a:ext cx="349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 dirty="0">
                <a:latin typeface="Tahoma"/>
                <a:ea typeface="Tahoma"/>
                <a:cs typeface="Tahoma"/>
                <a:sym typeface="Tahoma"/>
              </a:rPr>
              <a:t>Loading chain</a:t>
            </a:r>
            <a:endParaRPr sz="2000" dirty="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7" name="Google Shape;17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0600" y="4750525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2"/>
          <p:cNvSpPr/>
          <p:nvPr/>
        </p:nvSpPr>
        <p:spPr>
          <a:xfrm>
            <a:off x="873689" y="2377131"/>
            <a:ext cx="2114550" cy="389255"/>
          </a:xfrm>
          <a:custGeom>
            <a:avLst/>
            <a:gdLst/>
            <a:ahLst/>
            <a:cxnLst/>
            <a:rect l="l" t="t" r="r" b="b"/>
            <a:pathLst>
              <a:path w="2114550" h="389255" extrusionOk="0">
                <a:moveTo>
                  <a:pt x="2114550" y="0"/>
                </a:moveTo>
                <a:lnTo>
                  <a:pt x="0" y="0"/>
                </a:lnTo>
                <a:lnTo>
                  <a:pt x="0" y="389216"/>
                </a:lnTo>
                <a:lnTo>
                  <a:pt x="2114550" y="389216"/>
                </a:lnTo>
                <a:lnTo>
                  <a:pt x="2114550" y="0"/>
                </a:lnTo>
                <a:close/>
              </a:path>
            </a:pathLst>
          </a:custGeom>
          <a:solidFill>
            <a:srgbClr val="242A75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/>
          <p:nvPr/>
        </p:nvSpPr>
        <p:spPr>
          <a:xfrm>
            <a:off x="6155714" y="2377131"/>
            <a:ext cx="2114550" cy="389255"/>
          </a:xfrm>
          <a:custGeom>
            <a:avLst/>
            <a:gdLst/>
            <a:ahLst/>
            <a:cxnLst/>
            <a:rect l="l" t="t" r="r" b="b"/>
            <a:pathLst>
              <a:path w="2114550" h="389255" extrusionOk="0">
                <a:moveTo>
                  <a:pt x="2114550" y="0"/>
                </a:moveTo>
                <a:lnTo>
                  <a:pt x="0" y="0"/>
                </a:lnTo>
                <a:lnTo>
                  <a:pt x="0" y="389216"/>
                </a:lnTo>
                <a:lnTo>
                  <a:pt x="2114550" y="389216"/>
                </a:lnTo>
                <a:lnTo>
                  <a:pt x="2114550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2"/>
          <p:cNvSpPr txBox="1"/>
          <p:nvPr/>
        </p:nvSpPr>
        <p:spPr>
          <a:xfrm>
            <a:off x="3449387" y="2325550"/>
            <a:ext cx="22452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100" i="1">
                <a:solidFill>
                  <a:srgbClr val="3878D7"/>
                </a:solidFill>
                <a:latin typeface="Tahoma"/>
                <a:ea typeface="Tahoma"/>
                <a:cs typeface="Tahoma"/>
                <a:sym typeface="Tahoma"/>
              </a:rPr>
              <a:t>TCP + TLV connection established</a:t>
            </a:r>
            <a:endParaRPr sz="1100" b="0" i="1" u="none" strike="noStrike" cap="non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" name="Google Shape;181;p12"/>
          <p:cNvSpPr/>
          <p:nvPr/>
        </p:nvSpPr>
        <p:spPr>
          <a:xfrm>
            <a:off x="3156687" y="2508250"/>
            <a:ext cx="2830625" cy="127000"/>
          </a:xfrm>
          <a:custGeom>
            <a:avLst/>
            <a:gdLst/>
            <a:ahLst/>
            <a:cxnLst/>
            <a:rect l="l" t="t" r="r" b="b"/>
            <a:pathLst>
              <a:path w="5633084" h="127000" extrusionOk="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68198"/>
                </a:lnTo>
                <a:lnTo>
                  <a:pt x="114300" y="68198"/>
                </a:lnTo>
                <a:lnTo>
                  <a:pt x="114300" y="58673"/>
                </a:lnTo>
                <a:lnTo>
                  <a:pt x="127000" y="58673"/>
                </a:lnTo>
                <a:lnTo>
                  <a:pt x="127000" y="0"/>
                </a:lnTo>
                <a:close/>
              </a:path>
              <a:path w="5633084" h="127000" extrusionOk="0">
                <a:moveTo>
                  <a:pt x="5505831" y="0"/>
                </a:moveTo>
                <a:lnTo>
                  <a:pt x="5505831" y="127000"/>
                </a:lnTo>
                <a:lnTo>
                  <a:pt x="5623433" y="68198"/>
                </a:lnTo>
                <a:lnTo>
                  <a:pt x="5518531" y="68198"/>
                </a:lnTo>
                <a:lnTo>
                  <a:pt x="5518531" y="58673"/>
                </a:lnTo>
                <a:lnTo>
                  <a:pt x="5623179" y="58673"/>
                </a:lnTo>
                <a:lnTo>
                  <a:pt x="5505831" y="0"/>
                </a:lnTo>
                <a:close/>
              </a:path>
              <a:path w="5633084" h="127000" extrusionOk="0">
                <a:moveTo>
                  <a:pt x="127000" y="58673"/>
                </a:moveTo>
                <a:lnTo>
                  <a:pt x="114300" y="58673"/>
                </a:lnTo>
                <a:lnTo>
                  <a:pt x="114300" y="68198"/>
                </a:lnTo>
                <a:lnTo>
                  <a:pt x="127000" y="68198"/>
                </a:lnTo>
                <a:lnTo>
                  <a:pt x="127000" y="58673"/>
                </a:lnTo>
                <a:close/>
              </a:path>
              <a:path w="5633084" h="127000" extrusionOk="0">
                <a:moveTo>
                  <a:pt x="5505831" y="58673"/>
                </a:moveTo>
                <a:lnTo>
                  <a:pt x="127000" y="58673"/>
                </a:lnTo>
                <a:lnTo>
                  <a:pt x="127000" y="68198"/>
                </a:lnTo>
                <a:lnTo>
                  <a:pt x="5505831" y="68198"/>
                </a:lnTo>
                <a:lnTo>
                  <a:pt x="5505831" y="58673"/>
                </a:lnTo>
                <a:close/>
              </a:path>
              <a:path w="5633084" h="127000" extrusionOk="0">
                <a:moveTo>
                  <a:pt x="5623179" y="58673"/>
                </a:moveTo>
                <a:lnTo>
                  <a:pt x="5518531" y="58673"/>
                </a:lnTo>
                <a:lnTo>
                  <a:pt x="5518531" y="68198"/>
                </a:lnTo>
                <a:lnTo>
                  <a:pt x="5623433" y="68198"/>
                </a:lnTo>
                <a:lnTo>
                  <a:pt x="5632831" y="63500"/>
                </a:lnTo>
                <a:lnTo>
                  <a:pt x="5623179" y="58673"/>
                </a:lnTo>
                <a:close/>
              </a:path>
            </a:pathLst>
          </a:custGeom>
          <a:solidFill>
            <a:srgbClr val="7D7EA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945925" y="2442600"/>
            <a:ext cx="19707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C2</a:t>
            </a: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6227350" y="2442600"/>
            <a:ext cx="19707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Target</a:t>
            </a: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6090412" y="2828375"/>
            <a:ext cx="22452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100" i="1">
                <a:solidFill>
                  <a:srgbClr val="3878D7"/>
                </a:solidFill>
                <a:latin typeface="Tahoma"/>
                <a:ea typeface="Tahoma"/>
                <a:cs typeface="Tahoma"/>
                <a:sym typeface="Tahoma"/>
              </a:rPr>
              <a:t>Loaded essential API calls</a:t>
            </a:r>
            <a:endParaRPr sz="1100" b="0" i="1" u="none" strike="noStrike" cap="non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873699" y="3358724"/>
            <a:ext cx="458400" cy="458700"/>
          </a:xfrm>
          <a:prstGeom prst="flowChartConnector">
            <a:avLst/>
          </a:prstGeom>
          <a:solidFill>
            <a:srgbClr val="3878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8508" y="3473610"/>
            <a:ext cx="228875" cy="2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2"/>
          <p:cNvSpPr txBox="1"/>
          <p:nvPr/>
        </p:nvSpPr>
        <p:spPr>
          <a:xfrm>
            <a:off x="1477189" y="3473582"/>
            <a:ext cx="26853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No additional connections</a:t>
            </a:r>
            <a:endParaRPr sz="1400" b="1" i="0" u="none" strike="noStrike" cap="non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5487674" y="3358686"/>
            <a:ext cx="458400" cy="458700"/>
          </a:xfrm>
          <a:prstGeom prst="flowChartConnector">
            <a:avLst/>
          </a:prstGeom>
          <a:solidFill>
            <a:srgbClr val="3878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2483" y="3473572"/>
            <a:ext cx="228875" cy="2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2"/>
          <p:cNvSpPr txBox="1"/>
          <p:nvPr/>
        </p:nvSpPr>
        <p:spPr>
          <a:xfrm>
            <a:off x="6091164" y="3473544"/>
            <a:ext cx="26853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Pwny loaded in-memory</a:t>
            </a:r>
            <a:endParaRPr sz="1400" b="1" i="0" u="none" strike="noStrike" cap="non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3822774" y="2635238"/>
            <a:ext cx="14268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1" i="1">
                <a:solidFill>
                  <a:srgbClr val="7D7EAB"/>
                </a:solidFill>
                <a:latin typeface="Verdana"/>
                <a:ea typeface="Verdana"/>
                <a:cs typeface="Verdana"/>
                <a:sym typeface="Verdana"/>
              </a:rPr>
              <a:t>session upgrade</a:t>
            </a:r>
            <a:endParaRPr sz="11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/>
        </p:nvSpPr>
        <p:spPr>
          <a:xfrm>
            <a:off x="2314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Pwny</a:t>
            </a:r>
            <a:endParaRPr sz="900" b="0" i="0" u="none" strike="noStrike" cap="none" dirty="0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97" name="Google Shape;197;p13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198" name="Google Shape;198;p13"/>
            <p:cNvSpPr/>
            <p:nvPr/>
          </p:nvSpPr>
          <p:spPr>
            <a:xfrm>
              <a:off x="0" y="55860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 extrusionOk="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0" y="0"/>
              <a:ext cx="177800" cy="562610"/>
            </a:xfrm>
            <a:custGeom>
              <a:avLst/>
              <a:gdLst/>
              <a:ahLst/>
              <a:cxnLst/>
              <a:rect l="l" t="t" r="r" b="b"/>
              <a:pathLst>
                <a:path w="177800" h="562610" extrusionOk="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13"/>
          <p:cNvSpPr/>
          <p:nvPr/>
        </p:nvSpPr>
        <p:spPr>
          <a:xfrm>
            <a:off x="159702" y="4842509"/>
            <a:ext cx="208915" cy="218439"/>
          </a:xfrm>
          <a:custGeom>
            <a:avLst/>
            <a:gdLst/>
            <a:ahLst/>
            <a:cxnLst/>
            <a:rect l="l" t="t" r="r" b="b"/>
            <a:pathLst>
              <a:path w="208915" h="218439" extrusionOk="0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345474" y="96150"/>
            <a:ext cx="34989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latin typeface="Tahoma"/>
                <a:ea typeface="Tahoma"/>
                <a:cs typeface="Tahoma"/>
                <a:sym typeface="Tahoma"/>
              </a:rPr>
              <a:t>What makes Pwny better?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" name="Google Shape;202;p13"/>
          <p:cNvSpPr/>
          <p:nvPr/>
        </p:nvSpPr>
        <p:spPr>
          <a:xfrm>
            <a:off x="270194" y="2569255"/>
            <a:ext cx="8603615" cy="1764029"/>
          </a:xfrm>
          <a:custGeom>
            <a:avLst/>
            <a:gdLst/>
            <a:ahLst/>
            <a:cxnLst/>
            <a:rect l="l" t="t" r="r" b="b"/>
            <a:pathLst>
              <a:path w="8603615" h="1764029" extrusionOk="0">
                <a:moveTo>
                  <a:pt x="8603361" y="0"/>
                </a:moveTo>
                <a:lnTo>
                  <a:pt x="0" y="0"/>
                </a:lnTo>
                <a:lnTo>
                  <a:pt x="0" y="1764030"/>
                </a:lnTo>
                <a:lnTo>
                  <a:pt x="8603361" y="1764030"/>
                </a:lnTo>
                <a:lnTo>
                  <a:pt x="8603361" y="0"/>
                </a:lnTo>
                <a:close/>
              </a:path>
            </a:pathLst>
          </a:custGeom>
          <a:solidFill>
            <a:srgbClr val="D9D9D9">
              <a:alpha val="4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46275" y="2744850"/>
            <a:ext cx="1266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Process migration</a:t>
            </a:r>
          </a:p>
        </p:txBody>
      </p:sp>
      <p:sp>
        <p:nvSpPr>
          <p:cNvPr id="204" name="Google Shape;204;p13"/>
          <p:cNvSpPr/>
          <p:nvPr/>
        </p:nvSpPr>
        <p:spPr>
          <a:xfrm>
            <a:off x="1697635" y="2714048"/>
            <a:ext cx="5736590" cy="1512570"/>
          </a:xfrm>
          <a:custGeom>
            <a:avLst/>
            <a:gdLst/>
            <a:ahLst/>
            <a:cxnLst/>
            <a:rect l="l" t="t" r="r" b="b"/>
            <a:pathLst>
              <a:path w="5736590" h="1512570" extrusionOk="0">
                <a:moveTo>
                  <a:pt x="1434083" y="0"/>
                </a:moveTo>
                <a:lnTo>
                  <a:pt x="1434083" y="1512036"/>
                </a:lnTo>
              </a:path>
              <a:path w="5736590" h="1512570" extrusionOk="0">
                <a:moveTo>
                  <a:pt x="0" y="0"/>
                </a:moveTo>
                <a:lnTo>
                  <a:pt x="0" y="1512036"/>
                </a:lnTo>
              </a:path>
              <a:path w="5736590" h="1512570" extrusionOk="0">
                <a:moveTo>
                  <a:pt x="2868167" y="0"/>
                </a:moveTo>
                <a:lnTo>
                  <a:pt x="2868167" y="1512036"/>
                </a:lnTo>
              </a:path>
              <a:path w="5736590" h="1512570" extrusionOk="0">
                <a:moveTo>
                  <a:pt x="4302252" y="0"/>
                </a:moveTo>
                <a:lnTo>
                  <a:pt x="4302252" y="1512036"/>
                </a:lnTo>
              </a:path>
              <a:path w="5736590" h="1512570" extrusionOk="0">
                <a:moveTo>
                  <a:pt x="5736463" y="0"/>
                </a:moveTo>
                <a:lnTo>
                  <a:pt x="5736463" y="1512036"/>
                </a:lnTo>
              </a:path>
            </a:pathLst>
          </a:custGeom>
          <a:noFill/>
          <a:ln w="12700" cap="flat" cmpd="sng">
            <a:solidFill>
              <a:srgbClr val="309DB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1794775" y="2744850"/>
            <a:ext cx="1266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Dynamic extensions</a:t>
            </a:r>
          </a:p>
        </p:txBody>
      </p:sp>
      <p:sp>
        <p:nvSpPr>
          <p:cNvPr id="206" name="Google Shape;206;p13"/>
          <p:cNvSpPr txBox="1"/>
          <p:nvPr/>
        </p:nvSpPr>
        <p:spPr>
          <a:xfrm>
            <a:off x="3227500" y="2744838"/>
            <a:ext cx="12669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TLV support</a:t>
            </a:r>
            <a:endParaRPr sz="1200" b="1" i="0" u="none" strike="noStrike" cap="none" dirty="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4652925" y="2722588"/>
            <a:ext cx="1266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Simple </a:t>
            </a:r>
            <a:r>
              <a:rPr lang="en-US" sz="1200" b="1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z</a:t>
            </a:r>
            <a:r>
              <a:rPr lang="en-US" sz="1200" b="1" i="0" u="none" strike="noStrike" cap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ero-impact API</a:t>
            </a:r>
            <a:endParaRPr sz="1200" b="1" i="0" u="none" strike="noStrike" cap="none" dirty="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6085800" y="2722588"/>
            <a:ext cx="12669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Portable</a:t>
            </a:r>
            <a:endParaRPr sz="1200" b="1" i="0" u="none" strike="noStrike" cap="none" dirty="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518675" y="2714038"/>
            <a:ext cx="12669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Fully injectable</a:t>
            </a:r>
            <a:endParaRPr sz="1200" b="1" i="0" u="none" strike="noStrike" cap="none" dirty="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822360" y="982722"/>
            <a:ext cx="1314600" cy="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66"/>
                </a:solidFill>
                <a:latin typeface="Tahoma"/>
                <a:ea typeface="Tahoma"/>
                <a:cs typeface="Tahoma"/>
                <a:sym typeface="Tahoma"/>
              </a:rPr>
              <a:t>Load API calls</a:t>
            </a:r>
            <a:endParaRPr sz="14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2890428" y="982722"/>
            <a:ext cx="10668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66"/>
                </a:solidFill>
                <a:latin typeface="Tahoma"/>
                <a:ea typeface="Tahoma"/>
                <a:cs typeface="Tahoma"/>
                <a:sym typeface="Tahoma"/>
              </a:rPr>
              <a:t>Find API call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4774728" y="982722"/>
            <a:ext cx="14268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66"/>
                </a:solidFill>
                <a:latin typeface="Tahoma"/>
                <a:ea typeface="Tahoma"/>
                <a:cs typeface="Tahoma"/>
                <a:sym typeface="Tahoma"/>
              </a:rPr>
              <a:t>Execute API call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3" name="Google Shape;213;p13"/>
          <p:cNvSpPr/>
          <p:nvPr/>
        </p:nvSpPr>
        <p:spPr>
          <a:xfrm>
            <a:off x="2419894" y="1089275"/>
            <a:ext cx="137795" cy="504189"/>
          </a:xfrm>
          <a:custGeom>
            <a:avLst/>
            <a:gdLst/>
            <a:ahLst/>
            <a:cxnLst/>
            <a:rect l="l" t="t" r="r" b="b"/>
            <a:pathLst>
              <a:path w="137795" h="504189" extrusionOk="0">
                <a:moveTo>
                  <a:pt x="18160" y="0"/>
                </a:moveTo>
                <a:lnTo>
                  <a:pt x="0" y="0"/>
                </a:lnTo>
                <a:lnTo>
                  <a:pt x="119379" y="252094"/>
                </a:lnTo>
                <a:lnTo>
                  <a:pt x="0" y="504190"/>
                </a:lnTo>
                <a:lnTo>
                  <a:pt x="18160" y="504190"/>
                </a:lnTo>
                <a:lnTo>
                  <a:pt x="137667" y="252094"/>
                </a:lnTo>
                <a:lnTo>
                  <a:pt x="18160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4296065" y="1089275"/>
            <a:ext cx="137795" cy="504189"/>
          </a:xfrm>
          <a:custGeom>
            <a:avLst/>
            <a:gdLst/>
            <a:ahLst/>
            <a:cxnLst/>
            <a:rect l="l" t="t" r="r" b="b"/>
            <a:pathLst>
              <a:path w="137795" h="504189" extrusionOk="0">
                <a:moveTo>
                  <a:pt x="18160" y="0"/>
                </a:moveTo>
                <a:lnTo>
                  <a:pt x="0" y="0"/>
                </a:lnTo>
                <a:lnTo>
                  <a:pt x="119506" y="252094"/>
                </a:lnTo>
                <a:lnTo>
                  <a:pt x="0" y="504190"/>
                </a:lnTo>
                <a:lnTo>
                  <a:pt x="18160" y="504190"/>
                </a:lnTo>
                <a:lnTo>
                  <a:pt x="137667" y="252094"/>
                </a:lnTo>
                <a:lnTo>
                  <a:pt x="18160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822344" y="1490913"/>
            <a:ext cx="1755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Load </a:t>
            </a:r>
            <a:r>
              <a:rPr lang="en-US" sz="1200" i="1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essential</a:t>
            </a:r>
            <a:r>
              <a:rPr lang="en-US" sz="1200" b="0" i="1" u="none" strike="noStrike" cap="non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 calls and/or dynamic extension API calls</a:t>
            </a:r>
            <a:endParaRPr sz="12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6" name="Google Shape;216;p13"/>
          <p:cNvSpPr/>
          <p:nvPr/>
        </p:nvSpPr>
        <p:spPr>
          <a:xfrm>
            <a:off x="6479290" y="1089275"/>
            <a:ext cx="137795" cy="504189"/>
          </a:xfrm>
          <a:custGeom>
            <a:avLst/>
            <a:gdLst/>
            <a:ahLst/>
            <a:cxnLst/>
            <a:rect l="l" t="t" r="r" b="b"/>
            <a:pathLst>
              <a:path w="137795" h="504189" extrusionOk="0">
                <a:moveTo>
                  <a:pt x="18160" y="0"/>
                </a:moveTo>
                <a:lnTo>
                  <a:pt x="0" y="0"/>
                </a:lnTo>
                <a:lnTo>
                  <a:pt x="119506" y="252094"/>
                </a:lnTo>
                <a:lnTo>
                  <a:pt x="0" y="504190"/>
                </a:lnTo>
                <a:lnTo>
                  <a:pt x="18160" y="504190"/>
                </a:lnTo>
                <a:lnTo>
                  <a:pt x="137667" y="252094"/>
                </a:lnTo>
                <a:lnTo>
                  <a:pt x="18160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3"/>
          <p:cNvSpPr txBox="1"/>
          <p:nvPr/>
        </p:nvSpPr>
        <p:spPr>
          <a:xfrm>
            <a:off x="6894828" y="982722"/>
            <a:ext cx="14268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66"/>
                </a:solidFill>
                <a:latin typeface="Tahoma"/>
                <a:ea typeface="Tahoma"/>
                <a:cs typeface="Tahoma"/>
                <a:sym typeface="Tahoma"/>
              </a:rPr>
              <a:t>Unload API calls</a:t>
            </a: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8" name="Google Shape;218;p13"/>
          <p:cNvSpPr txBox="1"/>
          <p:nvPr/>
        </p:nvSpPr>
        <p:spPr>
          <a:xfrm>
            <a:off x="2890439" y="1490913"/>
            <a:ext cx="1356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Search for specific API call received from C2</a:t>
            </a:r>
            <a:endParaRPr sz="12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4778564" y="1490913"/>
            <a:ext cx="1356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Execute found method and send result</a:t>
            </a:r>
            <a:endParaRPr sz="12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6930239" y="1490913"/>
            <a:ext cx="13560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Unload all API calls (even dynamic) and free all objects</a:t>
            </a:r>
            <a:endParaRPr sz="12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1" name="Google Shape;22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0600" y="4750525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03;p13">
            <a:extLst>
              <a:ext uri="{FF2B5EF4-FFF2-40B4-BE49-F238E27FC236}">
                <a16:creationId xmlns:a16="http://schemas.microsoft.com/office/drawing/2014/main" id="{9395F6DC-92A7-7AC1-6E8B-50EC831B0C82}"/>
              </a:ext>
            </a:extLst>
          </p:cNvPr>
          <p:cNvSpPr txBox="1"/>
          <p:nvPr/>
        </p:nvSpPr>
        <p:spPr>
          <a:xfrm>
            <a:off x="378093" y="3281934"/>
            <a:ext cx="1266900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Built-in process migration that supports Linux, macOS and Windows</a:t>
            </a:r>
          </a:p>
        </p:txBody>
      </p:sp>
      <p:sp>
        <p:nvSpPr>
          <p:cNvPr id="3" name="Google Shape;203;p13">
            <a:extLst>
              <a:ext uri="{FF2B5EF4-FFF2-40B4-BE49-F238E27FC236}">
                <a16:creationId xmlns:a16="http://schemas.microsoft.com/office/drawing/2014/main" id="{BFABB268-2FE6-7313-DF1E-2AFC22935117}"/>
              </a:ext>
            </a:extLst>
          </p:cNvPr>
          <p:cNvSpPr txBox="1"/>
          <p:nvPr/>
        </p:nvSpPr>
        <p:spPr>
          <a:xfrm>
            <a:off x="1752892" y="3302737"/>
            <a:ext cx="1266900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Can be dynamically extended on any system with TABs</a:t>
            </a:r>
          </a:p>
        </p:txBody>
      </p:sp>
      <p:sp>
        <p:nvSpPr>
          <p:cNvPr id="6" name="Google Shape;203;p13">
            <a:extLst>
              <a:ext uri="{FF2B5EF4-FFF2-40B4-BE49-F238E27FC236}">
                <a16:creationId xmlns:a16="http://schemas.microsoft.com/office/drawing/2014/main" id="{FEC72A25-4E4E-FF40-8362-5014A04EC912}"/>
              </a:ext>
            </a:extLst>
          </p:cNvPr>
          <p:cNvSpPr txBox="1"/>
          <p:nvPr/>
        </p:nvSpPr>
        <p:spPr>
          <a:xfrm>
            <a:off x="3202908" y="3290464"/>
            <a:ext cx="1266900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TLV support guarantee that no data will be lost during C2 contact</a:t>
            </a:r>
          </a:p>
        </p:txBody>
      </p:sp>
      <p:sp>
        <p:nvSpPr>
          <p:cNvPr id="9" name="Google Shape;203;p13">
            <a:extLst>
              <a:ext uri="{FF2B5EF4-FFF2-40B4-BE49-F238E27FC236}">
                <a16:creationId xmlns:a16="http://schemas.microsoft.com/office/drawing/2014/main" id="{9AA0DEDA-291F-1DF4-C823-0DA1F29F666B}"/>
              </a:ext>
            </a:extLst>
          </p:cNvPr>
          <p:cNvSpPr txBox="1"/>
          <p:nvPr/>
        </p:nvSpPr>
        <p:spPr>
          <a:xfrm>
            <a:off x="4652925" y="3278414"/>
            <a:ext cx="1266900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algn="ctr">
              <a:spcBef>
                <a:spcPts val="25"/>
              </a:spcBef>
              <a:buSzPts val="1200"/>
            </a:pPr>
            <a:r>
              <a:rPr lang="en-US" sz="1200" b="0" i="0" u="none" strike="noStrike" cap="none" dirty="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API is easy to master and its calls have low impact on CPU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-US" sz="1200" b="0" i="0" u="none" strike="noStrike" cap="none" dirty="0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203;p13">
            <a:extLst>
              <a:ext uri="{FF2B5EF4-FFF2-40B4-BE49-F238E27FC236}">
                <a16:creationId xmlns:a16="http://schemas.microsoft.com/office/drawing/2014/main" id="{4AB93A6D-6F67-2FA9-4384-45E827756863}"/>
              </a:ext>
            </a:extLst>
          </p:cNvPr>
          <p:cNvSpPr txBox="1"/>
          <p:nvPr/>
        </p:nvSpPr>
        <p:spPr>
          <a:xfrm>
            <a:off x="6102942" y="3278414"/>
            <a:ext cx="12669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Can be ported to any POSIX-like system</a:t>
            </a:r>
          </a:p>
        </p:txBody>
      </p:sp>
      <p:sp>
        <p:nvSpPr>
          <p:cNvPr id="11" name="Google Shape;203;p13">
            <a:extLst>
              <a:ext uri="{FF2B5EF4-FFF2-40B4-BE49-F238E27FC236}">
                <a16:creationId xmlns:a16="http://schemas.microsoft.com/office/drawing/2014/main" id="{871BAF8B-02A0-6D2E-06EE-00F088802717}"/>
              </a:ext>
            </a:extLst>
          </p:cNvPr>
          <p:cNvSpPr txBox="1"/>
          <p:nvPr/>
        </p:nvSpPr>
        <p:spPr>
          <a:xfrm>
            <a:off x="7518675" y="3278414"/>
            <a:ext cx="1266900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Pwny executes from the memory and does not touch the disk</a:t>
            </a:r>
            <a:endParaRPr lang="en-US" sz="1200" b="0" i="0" u="none" strike="noStrike" cap="none" dirty="0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/>
        </p:nvSpPr>
        <p:spPr>
          <a:xfrm>
            <a:off x="2314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Pwny</a:t>
            </a:r>
            <a:endParaRPr sz="900" b="0" i="0" u="none" strike="noStrike" cap="none" dirty="0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97" name="Google Shape;197;p13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198" name="Google Shape;198;p13"/>
            <p:cNvSpPr/>
            <p:nvPr/>
          </p:nvSpPr>
          <p:spPr>
            <a:xfrm>
              <a:off x="0" y="55860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 extrusionOk="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0" y="0"/>
              <a:ext cx="177800" cy="562610"/>
            </a:xfrm>
            <a:custGeom>
              <a:avLst/>
              <a:gdLst/>
              <a:ahLst/>
              <a:cxnLst/>
              <a:rect l="l" t="t" r="r" b="b"/>
              <a:pathLst>
                <a:path w="177800" h="562610" extrusionOk="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13"/>
          <p:cNvSpPr/>
          <p:nvPr/>
        </p:nvSpPr>
        <p:spPr>
          <a:xfrm>
            <a:off x="159702" y="4842509"/>
            <a:ext cx="208915" cy="218439"/>
          </a:xfrm>
          <a:custGeom>
            <a:avLst/>
            <a:gdLst/>
            <a:ahLst/>
            <a:cxnLst/>
            <a:rect l="l" t="t" r="r" b="b"/>
            <a:pathLst>
              <a:path w="208915" h="218439" extrusionOk="0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345474" y="96150"/>
            <a:ext cx="3498900" cy="321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 dirty="0">
                <a:latin typeface="Tahoma"/>
                <a:ea typeface="Tahoma"/>
                <a:cs typeface="Tahoma"/>
                <a:sym typeface="Tahoma"/>
              </a:rPr>
              <a:t>Additional features</a:t>
            </a:r>
            <a:endParaRPr sz="2000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" name="Google Shape;202;p13"/>
          <p:cNvSpPr/>
          <p:nvPr/>
        </p:nvSpPr>
        <p:spPr>
          <a:xfrm>
            <a:off x="270194" y="992698"/>
            <a:ext cx="8603615" cy="1764029"/>
          </a:xfrm>
          <a:custGeom>
            <a:avLst/>
            <a:gdLst/>
            <a:ahLst/>
            <a:cxnLst/>
            <a:rect l="l" t="t" r="r" b="b"/>
            <a:pathLst>
              <a:path w="8603615" h="1764029" extrusionOk="0">
                <a:moveTo>
                  <a:pt x="8603361" y="0"/>
                </a:moveTo>
                <a:lnTo>
                  <a:pt x="0" y="0"/>
                </a:lnTo>
                <a:lnTo>
                  <a:pt x="0" y="1764030"/>
                </a:lnTo>
                <a:lnTo>
                  <a:pt x="8603361" y="1764030"/>
                </a:lnTo>
                <a:lnTo>
                  <a:pt x="8603361" y="0"/>
                </a:lnTo>
                <a:close/>
              </a:path>
            </a:pathLst>
          </a:custGeom>
          <a:solidFill>
            <a:srgbClr val="D9D9D9">
              <a:alpha val="4392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46275" y="1168293"/>
            <a:ext cx="1266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Encrypted negotiation</a:t>
            </a:r>
          </a:p>
        </p:txBody>
      </p:sp>
      <p:sp>
        <p:nvSpPr>
          <p:cNvPr id="204" name="Google Shape;204;p13"/>
          <p:cNvSpPr/>
          <p:nvPr/>
        </p:nvSpPr>
        <p:spPr>
          <a:xfrm>
            <a:off x="1697635" y="1137491"/>
            <a:ext cx="5736590" cy="1512570"/>
          </a:xfrm>
          <a:custGeom>
            <a:avLst/>
            <a:gdLst/>
            <a:ahLst/>
            <a:cxnLst/>
            <a:rect l="l" t="t" r="r" b="b"/>
            <a:pathLst>
              <a:path w="5736590" h="1512570" extrusionOk="0">
                <a:moveTo>
                  <a:pt x="1434083" y="0"/>
                </a:moveTo>
                <a:lnTo>
                  <a:pt x="1434083" y="1512036"/>
                </a:lnTo>
              </a:path>
              <a:path w="5736590" h="1512570" extrusionOk="0">
                <a:moveTo>
                  <a:pt x="0" y="0"/>
                </a:moveTo>
                <a:lnTo>
                  <a:pt x="0" y="1512036"/>
                </a:lnTo>
              </a:path>
              <a:path w="5736590" h="1512570" extrusionOk="0">
                <a:moveTo>
                  <a:pt x="2868167" y="0"/>
                </a:moveTo>
                <a:lnTo>
                  <a:pt x="2868167" y="1512036"/>
                </a:lnTo>
              </a:path>
              <a:path w="5736590" h="1512570" extrusionOk="0">
                <a:moveTo>
                  <a:pt x="4302252" y="0"/>
                </a:moveTo>
                <a:lnTo>
                  <a:pt x="4302252" y="1512036"/>
                </a:lnTo>
              </a:path>
              <a:path w="5736590" h="1512570" extrusionOk="0">
                <a:moveTo>
                  <a:pt x="5736463" y="0"/>
                </a:moveTo>
                <a:lnTo>
                  <a:pt x="5736463" y="1512036"/>
                </a:lnTo>
              </a:path>
            </a:pathLst>
          </a:custGeom>
          <a:noFill/>
          <a:ln w="12700" cap="flat" cmpd="sng">
            <a:solidFill>
              <a:srgbClr val="309DB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1794775" y="1168293"/>
            <a:ext cx="1266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Low memory usage</a:t>
            </a:r>
          </a:p>
        </p:txBody>
      </p:sp>
      <p:sp>
        <p:nvSpPr>
          <p:cNvPr id="206" name="Google Shape;206;p13"/>
          <p:cNvSpPr txBox="1"/>
          <p:nvPr/>
        </p:nvSpPr>
        <p:spPr>
          <a:xfrm>
            <a:off x="3227500" y="1168281"/>
            <a:ext cx="1266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Console &amp; Python API</a:t>
            </a:r>
            <a:endParaRPr sz="1200" b="1" i="0" u="none" strike="noStrike" cap="none" dirty="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4652925" y="1146031"/>
            <a:ext cx="1266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Smart event loops</a:t>
            </a:r>
            <a:endParaRPr sz="1200" b="1" i="0" u="none" strike="noStrike" cap="none" dirty="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6085800" y="1146031"/>
            <a:ext cx="12669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Extendable Tunnels</a:t>
            </a:r>
            <a:endParaRPr sz="1200" b="1" i="0" u="none" strike="noStrike" cap="none" dirty="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518675" y="1137481"/>
            <a:ext cx="12669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</a:t>
            </a:r>
            <a:r>
              <a:rPr lang="en-US" sz="1200" b="1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ti-Server</a:t>
            </a:r>
            <a:endParaRPr sz="1200" b="1" i="0" u="none" strike="noStrike" cap="none" dirty="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1" name="Google Shape;22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0600" y="4750525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03;p13">
            <a:extLst>
              <a:ext uri="{FF2B5EF4-FFF2-40B4-BE49-F238E27FC236}">
                <a16:creationId xmlns:a16="http://schemas.microsoft.com/office/drawing/2014/main" id="{9395F6DC-92A7-7AC1-6E8B-50EC831B0C82}"/>
              </a:ext>
            </a:extLst>
          </p:cNvPr>
          <p:cNvSpPr txBox="1"/>
          <p:nvPr/>
        </p:nvSpPr>
        <p:spPr>
          <a:xfrm>
            <a:off x="378093" y="1705377"/>
            <a:ext cx="126690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Pwny has built-in support for TLSv1.3 traffic encryption</a:t>
            </a:r>
            <a:endParaRPr lang="en-US" sz="1200" b="0" i="0" u="none" strike="noStrike" cap="none" dirty="0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Google Shape;203;p13">
            <a:extLst>
              <a:ext uri="{FF2B5EF4-FFF2-40B4-BE49-F238E27FC236}">
                <a16:creationId xmlns:a16="http://schemas.microsoft.com/office/drawing/2014/main" id="{BFABB268-2FE6-7313-DF1E-2AFC22935117}"/>
              </a:ext>
            </a:extLst>
          </p:cNvPr>
          <p:cNvSpPr txBox="1"/>
          <p:nvPr/>
        </p:nvSpPr>
        <p:spPr>
          <a:xfrm>
            <a:off x="1752892" y="1726180"/>
            <a:ext cx="126690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Built-</a:t>
            </a:r>
            <a:r>
              <a:rPr lang="en-US" sz="1200" dirty="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in g</a:t>
            </a:r>
            <a:r>
              <a:rPr lang="en-US" sz="1200" b="0" i="0" u="none" strike="noStrike" cap="none" dirty="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arbage collector reduces memory usage</a:t>
            </a:r>
          </a:p>
        </p:txBody>
      </p:sp>
      <p:sp>
        <p:nvSpPr>
          <p:cNvPr id="6" name="Google Shape;203;p13">
            <a:extLst>
              <a:ext uri="{FF2B5EF4-FFF2-40B4-BE49-F238E27FC236}">
                <a16:creationId xmlns:a16="http://schemas.microsoft.com/office/drawing/2014/main" id="{FEC72A25-4E4E-FF40-8362-5014A04EC912}"/>
              </a:ext>
            </a:extLst>
          </p:cNvPr>
          <p:cNvSpPr txBox="1"/>
          <p:nvPr/>
        </p:nvSpPr>
        <p:spPr>
          <a:xfrm>
            <a:off x="3202908" y="1713907"/>
            <a:ext cx="126690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Pwny can be controlled via the console or the Python API</a:t>
            </a:r>
          </a:p>
        </p:txBody>
      </p:sp>
      <p:sp>
        <p:nvSpPr>
          <p:cNvPr id="9" name="Google Shape;203;p13">
            <a:extLst>
              <a:ext uri="{FF2B5EF4-FFF2-40B4-BE49-F238E27FC236}">
                <a16:creationId xmlns:a16="http://schemas.microsoft.com/office/drawing/2014/main" id="{9AA0DEDA-291F-1DF4-C823-0DA1F29F666B}"/>
              </a:ext>
            </a:extLst>
          </p:cNvPr>
          <p:cNvSpPr txBox="1"/>
          <p:nvPr/>
        </p:nvSpPr>
        <p:spPr>
          <a:xfrm>
            <a:off x="4652925" y="1701857"/>
            <a:ext cx="1266900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algn="ctr">
              <a:spcBef>
                <a:spcPts val="25"/>
              </a:spcBef>
              <a:buSzPts val="1200"/>
            </a:pPr>
            <a:r>
              <a:rPr lang="en-US" sz="1200" dirty="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Pwny is designed with smart asynchronous event loops</a:t>
            </a:r>
            <a:endParaRPr lang="en-US" sz="1200" b="0" i="0" u="none" strike="noStrike" cap="none" dirty="0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203;p13">
            <a:extLst>
              <a:ext uri="{FF2B5EF4-FFF2-40B4-BE49-F238E27FC236}">
                <a16:creationId xmlns:a16="http://schemas.microsoft.com/office/drawing/2014/main" id="{4AB93A6D-6F67-2FA9-4384-45E827756863}"/>
              </a:ext>
            </a:extLst>
          </p:cNvPr>
          <p:cNvSpPr txBox="1"/>
          <p:nvPr/>
        </p:nvSpPr>
        <p:spPr>
          <a:xfrm>
            <a:off x="6102942" y="1701857"/>
            <a:ext cx="126690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More communication methods can be added</a:t>
            </a:r>
          </a:p>
        </p:txBody>
      </p:sp>
      <p:sp>
        <p:nvSpPr>
          <p:cNvPr id="11" name="Google Shape;203;p13">
            <a:extLst>
              <a:ext uri="{FF2B5EF4-FFF2-40B4-BE49-F238E27FC236}">
                <a16:creationId xmlns:a16="http://schemas.microsoft.com/office/drawing/2014/main" id="{871BAF8B-02A0-6D2E-06EE-00F088802717}"/>
              </a:ext>
            </a:extLst>
          </p:cNvPr>
          <p:cNvSpPr txBox="1"/>
          <p:nvPr/>
        </p:nvSpPr>
        <p:spPr>
          <a:xfrm>
            <a:off x="7518675" y="1701857"/>
            <a:ext cx="126690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Pwny can communicate with multiple servers at once</a:t>
            </a:r>
          </a:p>
        </p:txBody>
      </p:sp>
      <p:sp>
        <p:nvSpPr>
          <p:cNvPr id="4" name="Google Shape;178;p12">
            <a:extLst>
              <a:ext uri="{FF2B5EF4-FFF2-40B4-BE49-F238E27FC236}">
                <a16:creationId xmlns:a16="http://schemas.microsoft.com/office/drawing/2014/main" id="{9FE6D2AA-65D3-3D9F-7887-1A3EF346F0F8}"/>
              </a:ext>
            </a:extLst>
          </p:cNvPr>
          <p:cNvSpPr/>
          <p:nvPr/>
        </p:nvSpPr>
        <p:spPr>
          <a:xfrm>
            <a:off x="873689" y="3756625"/>
            <a:ext cx="2114550" cy="389255"/>
          </a:xfrm>
          <a:custGeom>
            <a:avLst/>
            <a:gdLst/>
            <a:ahLst/>
            <a:cxnLst/>
            <a:rect l="l" t="t" r="r" b="b"/>
            <a:pathLst>
              <a:path w="2114550" h="389255" extrusionOk="0">
                <a:moveTo>
                  <a:pt x="2114550" y="0"/>
                </a:moveTo>
                <a:lnTo>
                  <a:pt x="0" y="0"/>
                </a:lnTo>
                <a:lnTo>
                  <a:pt x="0" y="389216"/>
                </a:lnTo>
                <a:lnTo>
                  <a:pt x="2114550" y="389216"/>
                </a:lnTo>
                <a:lnTo>
                  <a:pt x="2114550" y="0"/>
                </a:lnTo>
                <a:close/>
              </a:path>
            </a:pathLst>
          </a:custGeom>
          <a:solidFill>
            <a:srgbClr val="242A75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79;p12">
            <a:extLst>
              <a:ext uri="{FF2B5EF4-FFF2-40B4-BE49-F238E27FC236}">
                <a16:creationId xmlns:a16="http://schemas.microsoft.com/office/drawing/2014/main" id="{A9F7BCB3-6A19-7783-82FC-9613C5DCED48}"/>
              </a:ext>
            </a:extLst>
          </p:cNvPr>
          <p:cNvSpPr/>
          <p:nvPr/>
        </p:nvSpPr>
        <p:spPr>
          <a:xfrm>
            <a:off x="6155714" y="3756625"/>
            <a:ext cx="2114550" cy="389255"/>
          </a:xfrm>
          <a:custGeom>
            <a:avLst/>
            <a:gdLst/>
            <a:ahLst/>
            <a:cxnLst/>
            <a:rect l="l" t="t" r="r" b="b"/>
            <a:pathLst>
              <a:path w="2114550" h="389255" extrusionOk="0">
                <a:moveTo>
                  <a:pt x="2114550" y="0"/>
                </a:moveTo>
                <a:lnTo>
                  <a:pt x="0" y="0"/>
                </a:lnTo>
                <a:lnTo>
                  <a:pt x="0" y="389216"/>
                </a:lnTo>
                <a:lnTo>
                  <a:pt x="2114550" y="389216"/>
                </a:lnTo>
                <a:lnTo>
                  <a:pt x="2114550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0;p12">
            <a:extLst>
              <a:ext uri="{FF2B5EF4-FFF2-40B4-BE49-F238E27FC236}">
                <a16:creationId xmlns:a16="http://schemas.microsoft.com/office/drawing/2014/main" id="{2E521FB1-C8F6-4AF4-B53D-7CBDEF810A83}"/>
              </a:ext>
            </a:extLst>
          </p:cNvPr>
          <p:cNvSpPr txBox="1"/>
          <p:nvPr/>
        </p:nvSpPr>
        <p:spPr>
          <a:xfrm>
            <a:off x="3449387" y="3705044"/>
            <a:ext cx="22452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100" i="1" dirty="0">
                <a:solidFill>
                  <a:srgbClr val="3878D7"/>
                </a:solidFill>
                <a:latin typeface="Tahoma"/>
                <a:ea typeface="Tahoma"/>
                <a:cs typeface="Tahoma"/>
                <a:sym typeface="Tahoma"/>
              </a:rPr>
              <a:t>TLS connection established</a:t>
            </a:r>
            <a:endParaRPr sz="1100" b="0" i="1" u="none" strike="noStrike" cap="none" dirty="0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" name="Google Shape;181;p12">
            <a:extLst>
              <a:ext uri="{FF2B5EF4-FFF2-40B4-BE49-F238E27FC236}">
                <a16:creationId xmlns:a16="http://schemas.microsoft.com/office/drawing/2014/main" id="{AF61EFD0-C179-0BF5-0ABB-5BBD97D45B68}"/>
              </a:ext>
            </a:extLst>
          </p:cNvPr>
          <p:cNvSpPr/>
          <p:nvPr/>
        </p:nvSpPr>
        <p:spPr>
          <a:xfrm>
            <a:off x="3156687" y="3887744"/>
            <a:ext cx="2830625" cy="127000"/>
          </a:xfrm>
          <a:custGeom>
            <a:avLst/>
            <a:gdLst/>
            <a:ahLst/>
            <a:cxnLst/>
            <a:rect l="l" t="t" r="r" b="b"/>
            <a:pathLst>
              <a:path w="5633084" h="127000" extrusionOk="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68198"/>
                </a:lnTo>
                <a:lnTo>
                  <a:pt x="114300" y="68198"/>
                </a:lnTo>
                <a:lnTo>
                  <a:pt x="114300" y="58673"/>
                </a:lnTo>
                <a:lnTo>
                  <a:pt x="127000" y="58673"/>
                </a:lnTo>
                <a:lnTo>
                  <a:pt x="127000" y="0"/>
                </a:lnTo>
                <a:close/>
              </a:path>
              <a:path w="5633084" h="127000" extrusionOk="0">
                <a:moveTo>
                  <a:pt x="5505831" y="0"/>
                </a:moveTo>
                <a:lnTo>
                  <a:pt x="5505831" y="127000"/>
                </a:lnTo>
                <a:lnTo>
                  <a:pt x="5623433" y="68198"/>
                </a:lnTo>
                <a:lnTo>
                  <a:pt x="5518531" y="68198"/>
                </a:lnTo>
                <a:lnTo>
                  <a:pt x="5518531" y="58673"/>
                </a:lnTo>
                <a:lnTo>
                  <a:pt x="5623179" y="58673"/>
                </a:lnTo>
                <a:lnTo>
                  <a:pt x="5505831" y="0"/>
                </a:lnTo>
                <a:close/>
              </a:path>
              <a:path w="5633084" h="127000" extrusionOk="0">
                <a:moveTo>
                  <a:pt x="127000" y="58673"/>
                </a:moveTo>
                <a:lnTo>
                  <a:pt x="114300" y="58673"/>
                </a:lnTo>
                <a:lnTo>
                  <a:pt x="114300" y="68198"/>
                </a:lnTo>
                <a:lnTo>
                  <a:pt x="127000" y="68198"/>
                </a:lnTo>
                <a:lnTo>
                  <a:pt x="127000" y="58673"/>
                </a:lnTo>
                <a:close/>
              </a:path>
              <a:path w="5633084" h="127000" extrusionOk="0">
                <a:moveTo>
                  <a:pt x="5505831" y="58673"/>
                </a:moveTo>
                <a:lnTo>
                  <a:pt x="127000" y="58673"/>
                </a:lnTo>
                <a:lnTo>
                  <a:pt x="127000" y="68198"/>
                </a:lnTo>
                <a:lnTo>
                  <a:pt x="5505831" y="68198"/>
                </a:lnTo>
                <a:lnTo>
                  <a:pt x="5505831" y="58673"/>
                </a:lnTo>
                <a:close/>
              </a:path>
              <a:path w="5633084" h="127000" extrusionOk="0">
                <a:moveTo>
                  <a:pt x="5623179" y="58673"/>
                </a:moveTo>
                <a:lnTo>
                  <a:pt x="5518531" y="58673"/>
                </a:lnTo>
                <a:lnTo>
                  <a:pt x="5518531" y="68198"/>
                </a:lnTo>
                <a:lnTo>
                  <a:pt x="5623433" y="68198"/>
                </a:lnTo>
                <a:lnTo>
                  <a:pt x="5632831" y="63500"/>
                </a:lnTo>
                <a:lnTo>
                  <a:pt x="5623179" y="58673"/>
                </a:lnTo>
                <a:close/>
              </a:path>
            </a:pathLst>
          </a:custGeom>
          <a:solidFill>
            <a:srgbClr val="7D7EA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82;p12">
            <a:extLst>
              <a:ext uri="{FF2B5EF4-FFF2-40B4-BE49-F238E27FC236}">
                <a16:creationId xmlns:a16="http://schemas.microsoft.com/office/drawing/2014/main" id="{712E6142-DB81-CC2C-2DB8-4A6F3AA90AD9}"/>
              </a:ext>
            </a:extLst>
          </p:cNvPr>
          <p:cNvSpPr txBox="1"/>
          <p:nvPr/>
        </p:nvSpPr>
        <p:spPr>
          <a:xfrm>
            <a:off x="945925" y="3822094"/>
            <a:ext cx="19707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C2</a:t>
            </a: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83;p12">
            <a:extLst>
              <a:ext uri="{FF2B5EF4-FFF2-40B4-BE49-F238E27FC236}">
                <a16:creationId xmlns:a16="http://schemas.microsoft.com/office/drawing/2014/main" id="{31FCE46C-3025-336B-7A78-8B0DD64F83C6}"/>
              </a:ext>
            </a:extLst>
          </p:cNvPr>
          <p:cNvSpPr txBox="1"/>
          <p:nvPr/>
        </p:nvSpPr>
        <p:spPr>
          <a:xfrm>
            <a:off x="6227350" y="3822094"/>
            <a:ext cx="19707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Target</a:t>
            </a: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84;p12">
            <a:extLst>
              <a:ext uri="{FF2B5EF4-FFF2-40B4-BE49-F238E27FC236}">
                <a16:creationId xmlns:a16="http://schemas.microsoft.com/office/drawing/2014/main" id="{59FB6ED9-3135-CC9A-D478-ECD6C87AD735}"/>
              </a:ext>
            </a:extLst>
          </p:cNvPr>
          <p:cNvSpPr txBox="1"/>
          <p:nvPr/>
        </p:nvSpPr>
        <p:spPr>
          <a:xfrm>
            <a:off x="6090412" y="4207869"/>
            <a:ext cx="22452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100" i="1">
                <a:solidFill>
                  <a:srgbClr val="3878D7"/>
                </a:solidFill>
                <a:latin typeface="Tahoma"/>
                <a:ea typeface="Tahoma"/>
                <a:cs typeface="Tahoma"/>
                <a:sym typeface="Tahoma"/>
              </a:rPr>
              <a:t>Loaded essential API calls</a:t>
            </a:r>
            <a:endParaRPr sz="1100" b="0" i="1" u="none" strike="noStrike" cap="non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91;p12">
            <a:extLst>
              <a:ext uri="{FF2B5EF4-FFF2-40B4-BE49-F238E27FC236}">
                <a16:creationId xmlns:a16="http://schemas.microsoft.com/office/drawing/2014/main" id="{74624340-2D98-B81B-E20B-512883C8B8F2}"/>
              </a:ext>
            </a:extLst>
          </p:cNvPr>
          <p:cNvSpPr txBox="1"/>
          <p:nvPr/>
        </p:nvSpPr>
        <p:spPr>
          <a:xfrm>
            <a:off x="3822774" y="4014732"/>
            <a:ext cx="1639978" cy="182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1" i="1" u="none" strike="noStrike" cap="none" dirty="0">
                <a:solidFill>
                  <a:srgbClr val="7D7EAB"/>
                </a:solidFill>
                <a:latin typeface="Verdana"/>
                <a:ea typeface="Verdana"/>
                <a:cs typeface="Verdana"/>
                <a:sym typeface="Verdana"/>
              </a:rPr>
              <a:t>Encrypted channel</a:t>
            </a:r>
            <a:endParaRPr sz="11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Google Shape;178;p12">
            <a:extLst>
              <a:ext uri="{FF2B5EF4-FFF2-40B4-BE49-F238E27FC236}">
                <a16:creationId xmlns:a16="http://schemas.microsoft.com/office/drawing/2014/main" id="{FEE8DA55-9A52-C140-BF7F-9E1988EFA005}"/>
              </a:ext>
            </a:extLst>
          </p:cNvPr>
          <p:cNvSpPr/>
          <p:nvPr/>
        </p:nvSpPr>
        <p:spPr>
          <a:xfrm>
            <a:off x="6155714" y="3222201"/>
            <a:ext cx="2114550" cy="389255"/>
          </a:xfrm>
          <a:custGeom>
            <a:avLst/>
            <a:gdLst/>
            <a:ahLst/>
            <a:cxnLst/>
            <a:rect l="l" t="t" r="r" b="b"/>
            <a:pathLst>
              <a:path w="2114550" h="389255" extrusionOk="0">
                <a:moveTo>
                  <a:pt x="2114550" y="0"/>
                </a:moveTo>
                <a:lnTo>
                  <a:pt x="0" y="0"/>
                </a:lnTo>
                <a:lnTo>
                  <a:pt x="0" y="389216"/>
                </a:lnTo>
                <a:lnTo>
                  <a:pt x="2114550" y="389216"/>
                </a:lnTo>
                <a:lnTo>
                  <a:pt x="2114550" y="0"/>
                </a:lnTo>
                <a:close/>
              </a:path>
            </a:pathLst>
          </a:custGeom>
          <a:solidFill>
            <a:srgbClr val="242A75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82;p12">
            <a:extLst>
              <a:ext uri="{FF2B5EF4-FFF2-40B4-BE49-F238E27FC236}">
                <a16:creationId xmlns:a16="http://schemas.microsoft.com/office/drawing/2014/main" id="{2777011B-9329-74D3-4B97-C42FFEDEEB7D}"/>
              </a:ext>
            </a:extLst>
          </p:cNvPr>
          <p:cNvSpPr txBox="1"/>
          <p:nvPr/>
        </p:nvSpPr>
        <p:spPr>
          <a:xfrm>
            <a:off x="6227950" y="3287670"/>
            <a:ext cx="19707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TABs</a:t>
            </a:r>
            <a:endParaRPr sz="1600" b="0" i="0" u="none" strike="noStrike" cap="none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2364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/>
        </p:nvSpPr>
        <p:spPr>
          <a:xfrm>
            <a:off x="2314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Pwny</a:t>
            </a:r>
            <a:endParaRPr sz="900" b="0" i="0" u="none" strike="noStrike" cap="none" dirty="0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27" name="Google Shape;227;p14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228" name="Google Shape;228;p14"/>
            <p:cNvSpPr/>
            <p:nvPr/>
          </p:nvSpPr>
          <p:spPr>
            <a:xfrm>
              <a:off x="0" y="558609"/>
              <a:ext cx="9144000" cy="9525"/>
            </a:xfrm>
            <a:custGeom>
              <a:avLst/>
              <a:gdLst/>
              <a:ahLst/>
              <a:cxnLst/>
              <a:rect l="l" t="t" r="r" b="b"/>
              <a:pathLst>
                <a:path w="9144000" h="9525" extrusionOk="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0" y="0"/>
              <a:ext cx="177800" cy="562610"/>
            </a:xfrm>
            <a:custGeom>
              <a:avLst/>
              <a:gdLst/>
              <a:ahLst/>
              <a:cxnLst/>
              <a:rect l="l" t="t" r="r" b="b"/>
              <a:pathLst>
                <a:path w="177800" h="562610" extrusionOk="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14"/>
          <p:cNvSpPr/>
          <p:nvPr/>
        </p:nvSpPr>
        <p:spPr>
          <a:xfrm>
            <a:off x="159702" y="4842509"/>
            <a:ext cx="208915" cy="218439"/>
          </a:xfrm>
          <a:custGeom>
            <a:avLst/>
            <a:gdLst/>
            <a:ahLst/>
            <a:cxnLst/>
            <a:rect l="l" t="t" r="r" b="b"/>
            <a:pathLst>
              <a:path w="208915" h="218439" extrusionOk="0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345475" y="96150"/>
            <a:ext cx="4257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latin typeface="Tahoma"/>
                <a:ea typeface="Tahoma"/>
                <a:cs typeface="Tahoma"/>
                <a:sym typeface="Tahoma"/>
              </a:rPr>
              <a:t>What exposes system to Pwny?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2" name="Google Shape;2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8803" y="2249423"/>
            <a:ext cx="3710940" cy="48158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4"/>
          <p:cNvSpPr txBox="1"/>
          <p:nvPr/>
        </p:nvSpPr>
        <p:spPr>
          <a:xfrm>
            <a:off x="5338064" y="2353182"/>
            <a:ext cx="28536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Safe delivery with no loss</a:t>
            </a: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4" name="Google Shape;23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19471" y="2859023"/>
            <a:ext cx="3710940" cy="48005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4"/>
          <p:cNvSpPr txBox="1"/>
          <p:nvPr/>
        </p:nvSpPr>
        <p:spPr>
          <a:xfrm>
            <a:off x="5447538" y="2962401"/>
            <a:ext cx="26562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Evade and hide execution</a:t>
            </a: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6" name="Google Shape;23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08803" y="1632204"/>
            <a:ext cx="3710940" cy="48006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4"/>
          <p:cNvSpPr txBox="1"/>
          <p:nvPr/>
        </p:nvSpPr>
        <p:spPr>
          <a:xfrm>
            <a:off x="5038350" y="1735075"/>
            <a:ext cx="34989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Find appropriate entry point</a:t>
            </a: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8" name="Google Shape;238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19471" y="3470147"/>
            <a:ext cx="3710940" cy="48005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4"/>
          <p:cNvSpPr txBox="1"/>
          <p:nvPr/>
        </p:nvSpPr>
        <p:spPr>
          <a:xfrm>
            <a:off x="5016174" y="3573525"/>
            <a:ext cx="34989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Clean up and leave no footprints </a:t>
            </a: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Google Shape;240;p14"/>
          <p:cNvSpPr txBox="1"/>
          <p:nvPr/>
        </p:nvSpPr>
        <p:spPr>
          <a:xfrm>
            <a:off x="1023875" y="850125"/>
            <a:ext cx="26562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Appropriate entry points</a:t>
            </a: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41" name="Google Shape;241;p14"/>
          <p:cNvGrpSpPr/>
          <p:nvPr/>
        </p:nvGrpSpPr>
        <p:grpSpPr>
          <a:xfrm>
            <a:off x="1361112" y="1637283"/>
            <a:ext cx="2392245" cy="2392679"/>
            <a:chOff x="1361112" y="1637283"/>
            <a:chExt cx="2392245" cy="2392679"/>
          </a:xfrm>
        </p:grpSpPr>
        <p:sp>
          <p:nvSpPr>
            <p:cNvPr id="242" name="Google Shape;242;p14"/>
            <p:cNvSpPr/>
            <p:nvPr/>
          </p:nvSpPr>
          <p:spPr>
            <a:xfrm>
              <a:off x="2557018" y="1637283"/>
              <a:ext cx="1196339" cy="2383790"/>
            </a:xfrm>
            <a:custGeom>
              <a:avLst/>
              <a:gdLst/>
              <a:ahLst/>
              <a:cxnLst/>
              <a:rect l="l" t="t" r="r" b="b"/>
              <a:pathLst>
                <a:path w="1196339" h="2383790" extrusionOk="0">
                  <a:moveTo>
                    <a:pt x="0" y="0"/>
                  </a:moveTo>
                  <a:lnTo>
                    <a:pt x="0" y="478408"/>
                  </a:lnTo>
                  <a:lnTo>
                    <a:pt x="47188" y="479935"/>
                  </a:lnTo>
                  <a:lnTo>
                    <a:pt x="93560" y="484452"/>
                  </a:lnTo>
                  <a:lnTo>
                    <a:pt x="139024" y="491864"/>
                  </a:lnTo>
                  <a:lnTo>
                    <a:pt x="183483" y="502076"/>
                  </a:lnTo>
                  <a:lnTo>
                    <a:pt x="226843" y="514996"/>
                  </a:lnTo>
                  <a:lnTo>
                    <a:pt x="269010" y="530527"/>
                  </a:lnTo>
                  <a:lnTo>
                    <a:pt x="309889" y="548575"/>
                  </a:lnTo>
                  <a:lnTo>
                    <a:pt x="349385" y="569046"/>
                  </a:lnTo>
                  <a:lnTo>
                    <a:pt x="387405" y="591845"/>
                  </a:lnTo>
                  <a:lnTo>
                    <a:pt x="423852" y="616877"/>
                  </a:lnTo>
                  <a:lnTo>
                    <a:pt x="458634" y="644049"/>
                  </a:lnTo>
                  <a:lnTo>
                    <a:pt x="491655" y="673264"/>
                  </a:lnTo>
                  <a:lnTo>
                    <a:pt x="522821" y="704430"/>
                  </a:lnTo>
                  <a:lnTo>
                    <a:pt x="552036" y="737451"/>
                  </a:lnTo>
                  <a:lnTo>
                    <a:pt x="579208" y="772233"/>
                  </a:lnTo>
                  <a:lnTo>
                    <a:pt x="604240" y="808680"/>
                  </a:lnTo>
                  <a:lnTo>
                    <a:pt x="627039" y="846700"/>
                  </a:lnTo>
                  <a:lnTo>
                    <a:pt x="647510" y="886196"/>
                  </a:lnTo>
                  <a:lnTo>
                    <a:pt x="665558" y="927075"/>
                  </a:lnTo>
                  <a:lnTo>
                    <a:pt x="681089" y="969242"/>
                  </a:lnTo>
                  <a:lnTo>
                    <a:pt x="694009" y="1012602"/>
                  </a:lnTo>
                  <a:lnTo>
                    <a:pt x="704221" y="1057061"/>
                  </a:lnTo>
                  <a:lnTo>
                    <a:pt x="711633" y="1102525"/>
                  </a:lnTo>
                  <a:lnTo>
                    <a:pt x="716150" y="1148897"/>
                  </a:lnTo>
                  <a:lnTo>
                    <a:pt x="717677" y="1196085"/>
                  </a:lnTo>
                  <a:lnTo>
                    <a:pt x="716008" y="1245276"/>
                  </a:lnTo>
                  <a:lnTo>
                    <a:pt x="711072" y="1293640"/>
                  </a:lnTo>
                  <a:lnTo>
                    <a:pt x="702972" y="1341062"/>
                  </a:lnTo>
                  <a:lnTo>
                    <a:pt x="691809" y="1387426"/>
                  </a:lnTo>
                  <a:lnTo>
                    <a:pt x="677688" y="1432615"/>
                  </a:lnTo>
                  <a:lnTo>
                    <a:pt x="660710" y="1476514"/>
                  </a:lnTo>
                  <a:lnTo>
                    <a:pt x="640980" y="1519006"/>
                  </a:lnTo>
                  <a:lnTo>
                    <a:pt x="618600" y="1559976"/>
                  </a:lnTo>
                  <a:lnTo>
                    <a:pt x="593673" y="1599307"/>
                  </a:lnTo>
                  <a:lnTo>
                    <a:pt x="566302" y="1636884"/>
                  </a:lnTo>
                  <a:lnTo>
                    <a:pt x="536590" y="1672590"/>
                  </a:lnTo>
                  <a:lnTo>
                    <a:pt x="504641" y="1706308"/>
                  </a:lnTo>
                  <a:lnTo>
                    <a:pt x="470556" y="1737924"/>
                  </a:lnTo>
                  <a:lnTo>
                    <a:pt x="434439" y="1767321"/>
                  </a:lnTo>
                  <a:lnTo>
                    <a:pt x="396393" y="1794383"/>
                  </a:lnTo>
                  <a:lnTo>
                    <a:pt x="356521" y="1818993"/>
                  </a:lnTo>
                  <a:lnTo>
                    <a:pt x="314926" y="1841037"/>
                  </a:lnTo>
                  <a:lnTo>
                    <a:pt x="271711" y="1860397"/>
                  </a:lnTo>
                  <a:lnTo>
                    <a:pt x="226978" y="1876958"/>
                  </a:lnTo>
                  <a:lnTo>
                    <a:pt x="180832" y="1890603"/>
                  </a:lnTo>
                  <a:lnTo>
                    <a:pt x="133374" y="1901216"/>
                  </a:lnTo>
                  <a:lnTo>
                    <a:pt x="84708" y="1908682"/>
                  </a:lnTo>
                  <a:lnTo>
                    <a:pt x="141224" y="2383713"/>
                  </a:lnTo>
                  <a:lnTo>
                    <a:pt x="188880" y="2377093"/>
                  </a:lnTo>
                  <a:lnTo>
                    <a:pt x="235837" y="2368668"/>
                  </a:lnTo>
                  <a:lnTo>
                    <a:pt x="282062" y="2358477"/>
                  </a:lnTo>
                  <a:lnTo>
                    <a:pt x="327524" y="2346559"/>
                  </a:lnTo>
                  <a:lnTo>
                    <a:pt x="372192" y="2332955"/>
                  </a:lnTo>
                  <a:lnTo>
                    <a:pt x="416035" y="2317704"/>
                  </a:lnTo>
                  <a:lnTo>
                    <a:pt x="459021" y="2300846"/>
                  </a:lnTo>
                  <a:lnTo>
                    <a:pt x="501120" y="2282420"/>
                  </a:lnTo>
                  <a:lnTo>
                    <a:pt x="542299" y="2262467"/>
                  </a:lnTo>
                  <a:lnTo>
                    <a:pt x="582528" y="2241026"/>
                  </a:lnTo>
                  <a:lnTo>
                    <a:pt x="621775" y="2218136"/>
                  </a:lnTo>
                  <a:lnTo>
                    <a:pt x="660009" y="2193838"/>
                  </a:lnTo>
                  <a:lnTo>
                    <a:pt x="697199" y="2168171"/>
                  </a:lnTo>
                  <a:lnTo>
                    <a:pt x="733314" y="2141174"/>
                  </a:lnTo>
                  <a:lnTo>
                    <a:pt x="768322" y="2112888"/>
                  </a:lnTo>
                  <a:lnTo>
                    <a:pt x="802192" y="2083352"/>
                  </a:lnTo>
                  <a:lnTo>
                    <a:pt x="834893" y="2052606"/>
                  </a:lnTo>
                  <a:lnTo>
                    <a:pt x="866394" y="2020690"/>
                  </a:lnTo>
                  <a:lnTo>
                    <a:pt x="896663" y="1987643"/>
                  </a:lnTo>
                  <a:lnTo>
                    <a:pt x="925669" y="1953504"/>
                  </a:lnTo>
                  <a:lnTo>
                    <a:pt x="953381" y="1918314"/>
                  </a:lnTo>
                  <a:lnTo>
                    <a:pt x="979767" y="1882113"/>
                  </a:lnTo>
                  <a:lnTo>
                    <a:pt x="1004797" y="1844940"/>
                  </a:lnTo>
                  <a:lnTo>
                    <a:pt x="1028438" y="1806834"/>
                  </a:lnTo>
                  <a:lnTo>
                    <a:pt x="1050661" y="1767836"/>
                  </a:lnTo>
                  <a:lnTo>
                    <a:pt x="1071433" y="1727984"/>
                  </a:lnTo>
                  <a:lnTo>
                    <a:pt x="1090723" y="1687320"/>
                  </a:lnTo>
                  <a:lnTo>
                    <a:pt x="1108500" y="1645882"/>
                  </a:lnTo>
                  <a:lnTo>
                    <a:pt x="1124734" y="1603710"/>
                  </a:lnTo>
                  <a:lnTo>
                    <a:pt x="1139391" y="1560845"/>
                  </a:lnTo>
                  <a:lnTo>
                    <a:pt x="1152442" y="1517324"/>
                  </a:lnTo>
                  <a:lnTo>
                    <a:pt x="1163855" y="1473189"/>
                  </a:lnTo>
                  <a:lnTo>
                    <a:pt x="1173598" y="1428479"/>
                  </a:lnTo>
                  <a:lnTo>
                    <a:pt x="1181642" y="1383234"/>
                  </a:lnTo>
                  <a:lnTo>
                    <a:pt x="1187953" y="1337493"/>
                  </a:lnTo>
                  <a:lnTo>
                    <a:pt x="1192501" y="1291296"/>
                  </a:lnTo>
                  <a:lnTo>
                    <a:pt x="1195255" y="1244683"/>
                  </a:lnTo>
                  <a:lnTo>
                    <a:pt x="1196184" y="1197693"/>
                  </a:lnTo>
                  <a:lnTo>
                    <a:pt x="1195255" y="1150366"/>
                  </a:lnTo>
                  <a:lnTo>
                    <a:pt x="1192439" y="1102743"/>
                  </a:lnTo>
                  <a:lnTo>
                    <a:pt x="1187704" y="1054861"/>
                  </a:lnTo>
                  <a:lnTo>
                    <a:pt x="1180952" y="1006405"/>
                  </a:lnTo>
                  <a:lnTo>
                    <a:pt x="1172318" y="958635"/>
                  </a:lnTo>
                  <a:lnTo>
                    <a:pt x="1161843" y="911589"/>
                  </a:lnTo>
                  <a:lnTo>
                    <a:pt x="1149567" y="865302"/>
                  </a:lnTo>
                  <a:lnTo>
                    <a:pt x="1135531" y="819811"/>
                  </a:lnTo>
                  <a:lnTo>
                    <a:pt x="1119775" y="775151"/>
                  </a:lnTo>
                  <a:lnTo>
                    <a:pt x="1102341" y="731359"/>
                  </a:lnTo>
                  <a:lnTo>
                    <a:pt x="1083268" y="688471"/>
                  </a:lnTo>
                  <a:lnTo>
                    <a:pt x="1062598" y="646522"/>
                  </a:lnTo>
                  <a:lnTo>
                    <a:pt x="1040370" y="605550"/>
                  </a:lnTo>
                  <a:lnTo>
                    <a:pt x="1016626" y="565589"/>
                  </a:lnTo>
                  <a:lnTo>
                    <a:pt x="991406" y="526677"/>
                  </a:lnTo>
                  <a:lnTo>
                    <a:pt x="964751" y="488848"/>
                  </a:lnTo>
                  <a:lnTo>
                    <a:pt x="936701" y="452140"/>
                  </a:lnTo>
                  <a:lnTo>
                    <a:pt x="907297" y="416588"/>
                  </a:lnTo>
                  <a:lnTo>
                    <a:pt x="876579" y="382229"/>
                  </a:lnTo>
                  <a:lnTo>
                    <a:pt x="844589" y="349098"/>
                  </a:lnTo>
                  <a:lnTo>
                    <a:pt x="811366" y="317231"/>
                  </a:lnTo>
                  <a:lnTo>
                    <a:pt x="776951" y="286665"/>
                  </a:lnTo>
                  <a:lnTo>
                    <a:pt x="741386" y="257436"/>
                  </a:lnTo>
                  <a:lnTo>
                    <a:pt x="704710" y="229579"/>
                  </a:lnTo>
                  <a:lnTo>
                    <a:pt x="666964" y="203131"/>
                  </a:lnTo>
                  <a:lnTo>
                    <a:pt x="628189" y="178128"/>
                  </a:lnTo>
                  <a:lnTo>
                    <a:pt x="588425" y="154606"/>
                  </a:lnTo>
                  <a:lnTo>
                    <a:pt x="547713" y="132601"/>
                  </a:lnTo>
                  <a:lnTo>
                    <a:pt x="506094" y="112149"/>
                  </a:lnTo>
                  <a:lnTo>
                    <a:pt x="463607" y="93286"/>
                  </a:lnTo>
                  <a:lnTo>
                    <a:pt x="420295" y="76049"/>
                  </a:lnTo>
                  <a:lnTo>
                    <a:pt x="376197" y="60473"/>
                  </a:lnTo>
                  <a:lnTo>
                    <a:pt x="331353" y="46594"/>
                  </a:lnTo>
                  <a:lnTo>
                    <a:pt x="285806" y="34449"/>
                  </a:lnTo>
                  <a:lnTo>
                    <a:pt x="239594" y="24073"/>
                  </a:lnTo>
                  <a:lnTo>
                    <a:pt x="192759" y="15503"/>
                  </a:lnTo>
                  <a:lnTo>
                    <a:pt x="145342" y="8774"/>
                  </a:lnTo>
                  <a:lnTo>
                    <a:pt x="97382" y="3923"/>
                  </a:lnTo>
                  <a:lnTo>
                    <a:pt x="48921" y="9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4E5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557018" y="1637283"/>
              <a:ext cx="1196339" cy="2383790"/>
            </a:xfrm>
            <a:custGeom>
              <a:avLst/>
              <a:gdLst/>
              <a:ahLst/>
              <a:cxnLst/>
              <a:rect l="l" t="t" r="r" b="b"/>
              <a:pathLst>
                <a:path w="1196339" h="2383790" extrusionOk="0">
                  <a:moveTo>
                    <a:pt x="141224" y="2383713"/>
                  </a:moveTo>
                  <a:lnTo>
                    <a:pt x="188880" y="2377093"/>
                  </a:lnTo>
                  <a:lnTo>
                    <a:pt x="235837" y="2368668"/>
                  </a:lnTo>
                  <a:lnTo>
                    <a:pt x="282062" y="2358477"/>
                  </a:lnTo>
                  <a:lnTo>
                    <a:pt x="327524" y="2346559"/>
                  </a:lnTo>
                  <a:lnTo>
                    <a:pt x="372192" y="2332955"/>
                  </a:lnTo>
                  <a:lnTo>
                    <a:pt x="416035" y="2317704"/>
                  </a:lnTo>
                  <a:lnTo>
                    <a:pt x="459021" y="2300846"/>
                  </a:lnTo>
                  <a:lnTo>
                    <a:pt x="501120" y="2282420"/>
                  </a:lnTo>
                  <a:lnTo>
                    <a:pt x="542299" y="2262467"/>
                  </a:lnTo>
                  <a:lnTo>
                    <a:pt x="582528" y="2241026"/>
                  </a:lnTo>
                  <a:lnTo>
                    <a:pt x="621775" y="2218136"/>
                  </a:lnTo>
                  <a:lnTo>
                    <a:pt x="660009" y="2193838"/>
                  </a:lnTo>
                  <a:lnTo>
                    <a:pt x="697199" y="2168171"/>
                  </a:lnTo>
                  <a:lnTo>
                    <a:pt x="733314" y="2141174"/>
                  </a:lnTo>
                  <a:lnTo>
                    <a:pt x="768322" y="2112888"/>
                  </a:lnTo>
                  <a:lnTo>
                    <a:pt x="802192" y="2083352"/>
                  </a:lnTo>
                  <a:lnTo>
                    <a:pt x="834893" y="2052606"/>
                  </a:lnTo>
                  <a:lnTo>
                    <a:pt x="866394" y="2020690"/>
                  </a:lnTo>
                  <a:lnTo>
                    <a:pt x="896663" y="1987643"/>
                  </a:lnTo>
                  <a:lnTo>
                    <a:pt x="925669" y="1953504"/>
                  </a:lnTo>
                  <a:lnTo>
                    <a:pt x="953381" y="1918314"/>
                  </a:lnTo>
                  <a:lnTo>
                    <a:pt x="979767" y="1882113"/>
                  </a:lnTo>
                  <a:lnTo>
                    <a:pt x="1004797" y="1844940"/>
                  </a:lnTo>
                  <a:lnTo>
                    <a:pt x="1028438" y="1806834"/>
                  </a:lnTo>
                  <a:lnTo>
                    <a:pt x="1050661" y="1767836"/>
                  </a:lnTo>
                  <a:lnTo>
                    <a:pt x="1071433" y="1727984"/>
                  </a:lnTo>
                  <a:lnTo>
                    <a:pt x="1090723" y="1687320"/>
                  </a:lnTo>
                  <a:lnTo>
                    <a:pt x="1108500" y="1645882"/>
                  </a:lnTo>
                  <a:lnTo>
                    <a:pt x="1124734" y="1603710"/>
                  </a:lnTo>
                  <a:lnTo>
                    <a:pt x="1139391" y="1560845"/>
                  </a:lnTo>
                  <a:lnTo>
                    <a:pt x="1152442" y="1517324"/>
                  </a:lnTo>
                  <a:lnTo>
                    <a:pt x="1163855" y="1473189"/>
                  </a:lnTo>
                  <a:lnTo>
                    <a:pt x="1173598" y="1428479"/>
                  </a:lnTo>
                  <a:lnTo>
                    <a:pt x="1181642" y="1383234"/>
                  </a:lnTo>
                  <a:lnTo>
                    <a:pt x="1187953" y="1337493"/>
                  </a:lnTo>
                  <a:lnTo>
                    <a:pt x="1192501" y="1291296"/>
                  </a:lnTo>
                  <a:lnTo>
                    <a:pt x="1195255" y="1244683"/>
                  </a:lnTo>
                  <a:lnTo>
                    <a:pt x="1196184" y="1197693"/>
                  </a:lnTo>
                  <a:lnTo>
                    <a:pt x="1195255" y="1150366"/>
                  </a:lnTo>
                  <a:lnTo>
                    <a:pt x="1192439" y="1102743"/>
                  </a:lnTo>
                  <a:lnTo>
                    <a:pt x="1187704" y="1054861"/>
                  </a:lnTo>
                  <a:lnTo>
                    <a:pt x="1180952" y="1006405"/>
                  </a:lnTo>
                  <a:lnTo>
                    <a:pt x="1172318" y="958635"/>
                  </a:lnTo>
                  <a:lnTo>
                    <a:pt x="1161843" y="911589"/>
                  </a:lnTo>
                  <a:lnTo>
                    <a:pt x="1149567" y="865302"/>
                  </a:lnTo>
                  <a:lnTo>
                    <a:pt x="1135531" y="819811"/>
                  </a:lnTo>
                  <a:lnTo>
                    <a:pt x="1119775" y="775151"/>
                  </a:lnTo>
                  <a:lnTo>
                    <a:pt x="1102341" y="731359"/>
                  </a:lnTo>
                  <a:lnTo>
                    <a:pt x="1083268" y="688471"/>
                  </a:lnTo>
                  <a:lnTo>
                    <a:pt x="1062598" y="646522"/>
                  </a:lnTo>
                  <a:lnTo>
                    <a:pt x="1040370" y="605550"/>
                  </a:lnTo>
                  <a:lnTo>
                    <a:pt x="1016626" y="565589"/>
                  </a:lnTo>
                  <a:lnTo>
                    <a:pt x="991406" y="526677"/>
                  </a:lnTo>
                  <a:lnTo>
                    <a:pt x="964751" y="488848"/>
                  </a:lnTo>
                  <a:lnTo>
                    <a:pt x="936701" y="452140"/>
                  </a:lnTo>
                  <a:lnTo>
                    <a:pt x="907297" y="416588"/>
                  </a:lnTo>
                  <a:lnTo>
                    <a:pt x="876579" y="382229"/>
                  </a:lnTo>
                  <a:lnTo>
                    <a:pt x="844589" y="349098"/>
                  </a:lnTo>
                  <a:lnTo>
                    <a:pt x="811366" y="317231"/>
                  </a:lnTo>
                  <a:lnTo>
                    <a:pt x="776951" y="286665"/>
                  </a:lnTo>
                  <a:lnTo>
                    <a:pt x="741386" y="257436"/>
                  </a:lnTo>
                  <a:lnTo>
                    <a:pt x="704710" y="229579"/>
                  </a:lnTo>
                  <a:lnTo>
                    <a:pt x="666964" y="203131"/>
                  </a:lnTo>
                  <a:lnTo>
                    <a:pt x="628189" y="178128"/>
                  </a:lnTo>
                  <a:lnTo>
                    <a:pt x="588425" y="154606"/>
                  </a:lnTo>
                  <a:lnTo>
                    <a:pt x="547713" y="132601"/>
                  </a:lnTo>
                  <a:lnTo>
                    <a:pt x="506094" y="112149"/>
                  </a:lnTo>
                  <a:lnTo>
                    <a:pt x="463607" y="93286"/>
                  </a:lnTo>
                  <a:lnTo>
                    <a:pt x="420295" y="76049"/>
                  </a:lnTo>
                  <a:lnTo>
                    <a:pt x="376197" y="60473"/>
                  </a:lnTo>
                  <a:lnTo>
                    <a:pt x="331353" y="46594"/>
                  </a:lnTo>
                  <a:lnTo>
                    <a:pt x="285806" y="34449"/>
                  </a:lnTo>
                  <a:lnTo>
                    <a:pt x="239594" y="24073"/>
                  </a:lnTo>
                  <a:lnTo>
                    <a:pt x="192759" y="15503"/>
                  </a:lnTo>
                  <a:lnTo>
                    <a:pt x="145342" y="8774"/>
                  </a:lnTo>
                  <a:lnTo>
                    <a:pt x="97382" y="3923"/>
                  </a:lnTo>
                  <a:lnTo>
                    <a:pt x="48921" y="986"/>
                  </a:lnTo>
                  <a:lnTo>
                    <a:pt x="0" y="0"/>
                  </a:lnTo>
                  <a:lnTo>
                    <a:pt x="0" y="478408"/>
                  </a:lnTo>
                  <a:lnTo>
                    <a:pt x="47188" y="479935"/>
                  </a:lnTo>
                  <a:lnTo>
                    <a:pt x="93560" y="484452"/>
                  </a:lnTo>
                  <a:lnTo>
                    <a:pt x="139024" y="491864"/>
                  </a:lnTo>
                  <a:lnTo>
                    <a:pt x="183483" y="502076"/>
                  </a:lnTo>
                  <a:lnTo>
                    <a:pt x="226843" y="514996"/>
                  </a:lnTo>
                  <a:lnTo>
                    <a:pt x="269010" y="530527"/>
                  </a:lnTo>
                  <a:lnTo>
                    <a:pt x="309889" y="548575"/>
                  </a:lnTo>
                  <a:lnTo>
                    <a:pt x="349385" y="569046"/>
                  </a:lnTo>
                  <a:lnTo>
                    <a:pt x="387405" y="591845"/>
                  </a:lnTo>
                  <a:lnTo>
                    <a:pt x="423852" y="616877"/>
                  </a:lnTo>
                  <a:lnTo>
                    <a:pt x="458634" y="644049"/>
                  </a:lnTo>
                  <a:lnTo>
                    <a:pt x="491655" y="673264"/>
                  </a:lnTo>
                  <a:lnTo>
                    <a:pt x="522821" y="704430"/>
                  </a:lnTo>
                  <a:lnTo>
                    <a:pt x="552036" y="737451"/>
                  </a:lnTo>
                  <a:lnTo>
                    <a:pt x="579208" y="772233"/>
                  </a:lnTo>
                  <a:lnTo>
                    <a:pt x="604240" y="808680"/>
                  </a:lnTo>
                  <a:lnTo>
                    <a:pt x="627039" y="846700"/>
                  </a:lnTo>
                  <a:lnTo>
                    <a:pt x="647510" y="886196"/>
                  </a:lnTo>
                  <a:lnTo>
                    <a:pt x="665558" y="927075"/>
                  </a:lnTo>
                  <a:lnTo>
                    <a:pt x="681089" y="969242"/>
                  </a:lnTo>
                  <a:lnTo>
                    <a:pt x="694009" y="1012602"/>
                  </a:lnTo>
                  <a:lnTo>
                    <a:pt x="704221" y="1057061"/>
                  </a:lnTo>
                  <a:lnTo>
                    <a:pt x="711633" y="1102525"/>
                  </a:lnTo>
                  <a:lnTo>
                    <a:pt x="716150" y="1148897"/>
                  </a:lnTo>
                  <a:lnTo>
                    <a:pt x="717677" y="1196085"/>
                  </a:lnTo>
                  <a:lnTo>
                    <a:pt x="716008" y="1245276"/>
                  </a:lnTo>
                  <a:lnTo>
                    <a:pt x="711072" y="1293640"/>
                  </a:lnTo>
                  <a:lnTo>
                    <a:pt x="702972" y="1341062"/>
                  </a:lnTo>
                  <a:lnTo>
                    <a:pt x="691809" y="1387426"/>
                  </a:lnTo>
                  <a:lnTo>
                    <a:pt x="677688" y="1432615"/>
                  </a:lnTo>
                  <a:lnTo>
                    <a:pt x="660710" y="1476514"/>
                  </a:lnTo>
                  <a:lnTo>
                    <a:pt x="640980" y="1519006"/>
                  </a:lnTo>
                  <a:lnTo>
                    <a:pt x="618600" y="1559976"/>
                  </a:lnTo>
                  <a:lnTo>
                    <a:pt x="593673" y="1599307"/>
                  </a:lnTo>
                  <a:lnTo>
                    <a:pt x="566302" y="1636884"/>
                  </a:lnTo>
                  <a:lnTo>
                    <a:pt x="536590" y="1672590"/>
                  </a:lnTo>
                  <a:lnTo>
                    <a:pt x="504641" y="1706308"/>
                  </a:lnTo>
                  <a:lnTo>
                    <a:pt x="470556" y="1737924"/>
                  </a:lnTo>
                  <a:lnTo>
                    <a:pt x="434439" y="1767321"/>
                  </a:lnTo>
                  <a:lnTo>
                    <a:pt x="396393" y="1794383"/>
                  </a:lnTo>
                  <a:lnTo>
                    <a:pt x="356521" y="1818993"/>
                  </a:lnTo>
                  <a:lnTo>
                    <a:pt x="314926" y="1841037"/>
                  </a:lnTo>
                  <a:lnTo>
                    <a:pt x="271711" y="1860397"/>
                  </a:lnTo>
                  <a:lnTo>
                    <a:pt x="226978" y="1876958"/>
                  </a:lnTo>
                  <a:lnTo>
                    <a:pt x="180832" y="1890603"/>
                  </a:lnTo>
                  <a:lnTo>
                    <a:pt x="133374" y="1901216"/>
                  </a:lnTo>
                  <a:lnTo>
                    <a:pt x="84708" y="1908682"/>
                  </a:lnTo>
                  <a:lnTo>
                    <a:pt x="141224" y="2383713"/>
                  </a:lnTo>
                  <a:close/>
                </a:path>
              </a:pathLst>
            </a:custGeom>
            <a:noFill/>
            <a:ln w="9525" cap="flat" cmpd="sng">
              <a:solidFill>
                <a:srgbClr val="F9F9F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583436" y="3250183"/>
              <a:ext cx="1115060" cy="779779"/>
            </a:xfrm>
            <a:custGeom>
              <a:avLst/>
              <a:gdLst/>
              <a:ahLst/>
              <a:cxnLst/>
              <a:rect l="l" t="t" r="r" b="b"/>
              <a:pathLst>
                <a:path w="1115060" h="779779" extrusionOk="0">
                  <a:moveTo>
                    <a:pt x="389508" y="0"/>
                  </a:moveTo>
                  <a:lnTo>
                    <a:pt x="0" y="277749"/>
                  </a:lnTo>
                  <a:lnTo>
                    <a:pt x="30039" y="318037"/>
                  </a:lnTo>
                  <a:lnTo>
                    <a:pt x="61562" y="356822"/>
                  </a:lnTo>
                  <a:lnTo>
                    <a:pt x="94512" y="394077"/>
                  </a:lnTo>
                  <a:lnTo>
                    <a:pt x="128831" y="429777"/>
                  </a:lnTo>
                  <a:lnTo>
                    <a:pt x="164463" y="463898"/>
                  </a:lnTo>
                  <a:lnTo>
                    <a:pt x="201351" y="496413"/>
                  </a:lnTo>
                  <a:lnTo>
                    <a:pt x="239436" y="527299"/>
                  </a:lnTo>
                  <a:lnTo>
                    <a:pt x="278663" y="556528"/>
                  </a:lnTo>
                  <a:lnTo>
                    <a:pt x="318974" y="584078"/>
                  </a:lnTo>
                  <a:lnTo>
                    <a:pt x="360312" y="609921"/>
                  </a:lnTo>
                  <a:lnTo>
                    <a:pt x="402620" y="634033"/>
                  </a:lnTo>
                  <a:lnTo>
                    <a:pt x="445841" y="656388"/>
                  </a:lnTo>
                  <a:lnTo>
                    <a:pt x="489918" y="676962"/>
                  </a:lnTo>
                  <a:lnTo>
                    <a:pt x="534793" y="695729"/>
                  </a:lnTo>
                  <a:lnTo>
                    <a:pt x="580410" y="712664"/>
                  </a:lnTo>
                  <a:lnTo>
                    <a:pt x="626711" y="727741"/>
                  </a:lnTo>
                  <a:lnTo>
                    <a:pt x="673640" y="740936"/>
                  </a:lnTo>
                  <a:lnTo>
                    <a:pt x="721138" y="752223"/>
                  </a:lnTo>
                  <a:lnTo>
                    <a:pt x="769150" y="761578"/>
                  </a:lnTo>
                  <a:lnTo>
                    <a:pt x="817618" y="768974"/>
                  </a:lnTo>
                  <a:lnTo>
                    <a:pt x="866485" y="774386"/>
                  </a:lnTo>
                  <a:lnTo>
                    <a:pt x="915694" y="777790"/>
                  </a:lnTo>
                  <a:lnTo>
                    <a:pt x="965187" y="779160"/>
                  </a:lnTo>
                  <a:lnTo>
                    <a:pt x="1014909" y="778470"/>
                  </a:lnTo>
                  <a:lnTo>
                    <a:pt x="1064800" y="775697"/>
                  </a:lnTo>
                  <a:lnTo>
                    <a:pt x="1114806" y="770813"/>
                  </a:lnTo>
                  <a:lnTo>
                    <a:pt x="1058290" y="295783"/>
                  </a:lnTo>
                  <a:lnTo>
                    <a:pt x="1009568" y="299889"/>
                  </a:lnTo>
                  <a:lnTo>
                    <a:pt x="961082" y="300679"/>
                  </a:lnTo>
                  <a:lnTo>
                    <a:pt x="912979" y="298219"/>
                  </a:lnTo>
                  <a:lnTo>
                    <a:pt x="865407" y="292572"/>
                  </a:lnTo>
                  <a:lnTo>
                    <a:pt x="818513" y="283804"/>
                  </a:lnTo>
                  <a:lnTo>
                    <a:pt x="772445" y="271980"/>
                  </a:lnTo>
                  <a:lnTo>
                    <a:pt x="727348" y="257166"/>
                  </a:lnTo>
                  <a:lnTo>
                    <a:pt x="683371" y="239426"/>
                  </a:lnTo>
                  <a:lnTo>
                    <a:pt x="640660" y="218826"/>
                  </a:lnTo>
                  <a:lnTo>
                    <a:pt x="599363" y="195430"/>
                  </a:lnTo>
                  <a:lnTo>
                    <a:pt x="559627" y="169304"/>
                  </a:lnTo>
                  <a:lnTo>
                    <a:pt x="521598" y="140513"/>
                  </a:lnTo>
                  <a:lnTo>
                    <a:pt x="485425" y="109122"/>
                  </a:lnTo>
                  <a:lnTo>
                    <a:pt x="451255" y="75196"/>
                  </a:lnTo>
                  <a:lnTo>
                    <a:pt x="419233" y="38800"/>
                  </a:lnTo>
                  <a:lnTo>
                    <a:pt x="389508" y="0"/>
                  </a:lnTo>
                  <a:close/>
                </a:path>
              </a:pathLst>
            </a:custGeom>
            <a:solidFill>
              <a:srgbClr val="24768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1583436" y="3250183"/>
              <a:ext cx="1115060" cy="779779"/>
            </a:xfrm>
            <a:custGeom>
              <a:avLst/>
              <a:gdLst/>
              <a:ahLst/>
              <a:cxnLst/>
              <a:rect l="l" t="t" r="r" b="b"/>
              <a:pathLst>
                <a:path w="1115060" h="779779" extrusionOk="0">
                  <a:moveTo>
                    <a:pt x="0" y="277749"/>
                  </a:moveTo>
                  <a:lnTo>
                    <a:pt x="30039" y="318037"/>
                  </a:lnTo>
                  <a:lnTo>
                    <a:pt x="61562" y="356822"/>
                  </a:lnTo>
                  <a:lnTo>
                    <a:pt x="94512" y="394077"/>
                  </a:lnTo>
                  <a:lnTo>
                    <a:pt x="128831" y="429777"/>
                  </a:lnTo>
                  <a:lnTo>
                    <a:pt x="164463" y="463898"/>
                  </a:lnTo>
                  <a:lnTo>
                    <a:pt x="201351" y="496413"/>
                  </a:lnTo>
                  <a:lnTo>
                    <a:pt x="239436" y="527299"/>
                  </a:lnTo>
                  <a:lnTo>
                    <a:pt x="278663" y="556528"/>
                  </a:lnTo>
                  <a:lnTo>
                    <a:pt x="318974" y="584078"/>
                  </a:lnTo>
                  <a:lnTo>
                    <a:pt x="360312" y="609921"/>
                  </a:lnTo>
                  <a:lnTo>
                    <a:pt x="402620" y="634033"/>
                  </a:lnTo>
                  <a:lnTo>
                    <a:pt x="445841" y="656388"/>
                  </a:lnTo>
                  <a:lnTo>
                    <a:pt x="489918" y="676962"/>
                  </a:lnTo>
                  <a:lnTo>
                    <a:pt x="534793" y="695729"/>
                  </a:lnTo>
                  <a:lnTo>
                    <a:pt x="580410" y="712664"/>
                  </a:lnTo>
                  <a:lnTo>
                    <a:pt x="626711" y="727741"/>
                  </a:lnTo>
                  <a:lnTo>
                    <a:pt x="673640" y="740936"/>
                  </a:lnTo>
                  <a:lnTo>
                    <a:pt x="721138" y="752223"/>
                  </a:lnTo>
                  <a:lnTo>
                    <a:pt x="769150" y="761578"/>
                  </a:lnTo>
                  <a:lnTo>
                    <a:pt x="817618" y="768974"/>
                  </a:lnTo>
                  <a:lnTo>
                    <a:pt x="866485" y="774386"/>
                  </a:lnTo>
                  <a:lnTo>
                    <a:pt x="915694" y="777790"/>
                  </a:lnTo>
                  <a:lnTo>
                    <a:pt x="965187" y="779160"/>
                  </a:lnTo>
                  <a:lnTo>
                    <a:pt x="1014909" y="778470"/>
                  </a:lnTo>
                  <a:lnTo>
                    <a:pt x="1064800" y="775697"/>
                  </a:lnTo>
                  <a:lnTo>
                    <a:pt x="1114806" y="770813"/>
                  </a:lnTo>
                  <a:lnTo>
                    <a:pt x="1058290" y="295783"/>
                  </a:lnTo>
                  <a:lnTo>
                    <a:pt x="1009568" y="299889"/>
                  </a:lnTo>
                  <a:lnTo>
                    <a:pt x="961082" y="300679"/>
                  </a:lnTo>
                  <a:lnTo>
                    <a:pt x="912979" y="298219"/>
                  </a:lnTo>
                  <a:lnTo>
                    <a:pt x="865407" y="292572"/>
                  </a:lnTo>
                  <a:lnTo>
                    <a:pt x="818513" y="283804"/>
                  </a:lnTo>
                  <a:lnTo>
                    <a:pt x="772445" y="271980"/>
                  </a:lnTo>
                  <a:lnTo>
                    <a:pt x="727348" y="257166"/>
                  </a:lnTo>
                  <a:lnTo>
                    <a:pt x="683371" y="239426"/>
                  </a:lnTo>
                  <a:lnTo>
                    <a:pt x="640660" y="218826"/>
                  </a:lnTo>
                  <a:lnTo>
                    <a:pt x="599363" y="195430"/>
                  </a:lnTo>
                  <a:lnTo>
                    <a:pt x="559627" y="169304"/>
                  </a:lnTo>
                  <a:lnTo>
                    <a:pt x="521598" y="140513"/>
                  </a:lnTo>
                  <a:lnTo>
                    <a:pt x="485425" y="109122"/>
                  </a:lnTo>
                  <a:lnTo>
                    <a:pt x="451255" y="75196"/>
                  </a:lnTo>
                  <a:lnTo>
                    <a:pt x="419233" y="38800"/>
                  </a:lnTo>
                  <a:lnTo>
                    <a:pt x="389508" y="0"/>
                  </a:lnTo>
                  <a:lnTo>
                    <a:pt x="0" y="277749"/>
                  </a:lnTo>
                  <a:close/>
                </a:path>
              </a:pathLst>
            </a:custGeom>
            <a:noFill/>
            <a:ln w="9525" cap="flat" cmpd="sng">
              <a:solidFill>
                <a:srgbClr val="F9F9F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1363853" y="2882772"/>
              <a:ext cx="609600" cy="645160"/>
            </a:xfrm>
            <a:custGeom>
              <a:avLst/>
              <a:gdLst/>
              <a:ahLst/>
              <a:cxnLst/>
              <a:rect l="l" t="t" r="r" b="b"/>
              <a:pathLst>
                <a:path w="609600" h="645160" extrusionOk="0">
                  <a:moveTo>
                    <a:pt x="477266" y="0"/>
                  </a:moveTo>
                  <a:lnTo>
                    <a:pt x="0" y="32893"/>
                  </a:lnTo>
                  <a:lnTo>
                    <a:pt x="4592" y="83609"/>
                  </a:lnTo>
                  <a:lnTo>
                    <a:pt x="11321" y="133959"/>
                  </a:lnTo>
                  <a:lnTo>
                    <a:pt x="20163" y="183877"/>
                  </a:lnTo>
                  <a:lnTo>
                    <a:pt x="31094" y="233300"/>
                  </a:lnTo>
                  <a:lnTo>
                    <a:pt x="44090" y="282163"/>
                  </a:lnTo>
                  <a:lnTo>
                    <a:pt x="59128" y="330401"/>
                  </a:lnTo>
                  <a:lnTo>
                    <a:pt x="76184" y="377950"/>
                  </a:lnTo>
                  <a:lnTo>
                    <a:pt x="95234" y="424746"/>
                  </a:lnTo>
                  <a:lnTo>
                    <a:pt x="116256" y="470723"/>
                  </a:lnTo>
                  <a:lnTo>
                    <a:pt x="139225" y="515817"/>
                  </a:lnTo>
                  <a:lnTo>
                    <a:pt x="164119" y="559965"/>
                  </a:lnTo>
                  <a:lnTo>
                    <a:pt x="190912" y="603100"/>
                  </a:lnTo>
                  <a:lnTo>
                    <a:pt x="219583" y="645160"/>
                  </a:lnTo>
                  <a:lnTo>
                    <a:pt x="609091" y="367410"/>
                  </a:lnTo>
                  <a:lnTo>
                    <a:pt x="581669" y="326052"/>
                  </a:lnTo>
                  <a:lnTo>
                    <a:pt x="557258" y="283053"/>
                  </a:lnTo>
                  <a:lnTo>
                    <a:pt x="535915" y="238580"/>
                  </a:lnTo>
                  <a:lnTo>
                    <a:pt x="517699" y="192801"/>
                  </a:lnTo>
                  <a:lnTo>
                    <a:pt x="502668" y="145886"/>
                  </a:lnTo>
                  <a:lnTo>
                    <a:pt x="490880" y="98002"/>
                  </a:lnTo>
                  <a:lnTo>
                    <a:pt x="482393" y="49317"/>
                  </a:lnTo>
                  <a:lnTo>
                    <a:pt x="477266" y="0"/>
                  </a:lnTo>
                  <a:close/>
                </a:path>
              </a:pathLst>
            </a:custGeom>
            <a:solidFill>
              <a:srgbClr val="309D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1363853" y="2882772"/>
              <a:ext cx="609600" cy="645160"/>
            </a:xfrm>
            <a:custGeom>
              <a:avLst/>
              <a:gdLst/>
              <a:ahLst/>
              <a:cxnLst/>
              <a:rect l="l" t="t" r="r" b="b"/>
              <a:pathLst>
                <a:path w="609600" h="645160" extrusionOk="0">
                  <a:moveTo>
                    <a:pt x="0" y="32893"/>
                  </a:moveTo>
                  <a:lnTo>
                    <a:pt x="4592" y="83609"/>
                  </a:lnTo>
                  <a:lnTo>
                    <a:pt x="11321" y="133959"/>
                  </a:lnTo>
                  <a:lnTo>
                    <a:pt x="20163" y="183877"/>
                  </a:lnTo>
                  <a:lnTo>
                    <a:pt x="31094" y="233300"/>
                  </a:lnTo>
                  <a:lnTo>
                    <a:pt x="44090" y="282163"/>
                  </a:lnTo>
                  <a:lnTo>
                    <a:pt x="59128" y="330401"/>
                  </a:lnTo>
                  <a:lnTo>
                    <a:pt x="76184" y="377950"/>
                  </a:lnTo>
                  <a:lnTo>
                    <a:pt x="95234" y="424746"/>
                  </a:lnTo>
                  <a:lnTo>
                    <a:pt x="116256" y="470723"/>
                  </a:lnTo>
                  <a:lnTo>
                    <a:pt x="139225" y="515817"/>
                  </a:lnTo>
                  <a:lnTo>
                    <a:pt x="164119" y="559965"/>
                  </a:lnTo>
                  <a:lnTo>
                    <a:pt x="190912" y="603100"/>
                  </a:lnTo>
                  <a:lnTo>
                    <a:pt x="219583" y="645160"/>
                  </a:lnTo>
                  <a:lnTo>
                    <a:pt x="609091" y="367410"/>
                  </a:lnTo>
                  <a:lnTo>
                    <a:pt x="581669" y="326052"/>
                  </a:lnTo>
                  <a:lnTo>
                    <a:pt x="557258" y="283053"/>
                  </a:lnTo>
                  <a:lnTo>
                    <a:pt x="535915" y="238580"/>
                  </a:lnTo>
                  <a:lnTo>
                    <a:pt x="517699" y="192801"/>
                  </a:lnTo>
                  <a:lnTo>
                    <a:pt x="502668" y="145886"/>
                  </a:lnTo>
                  <a:lnTo>
                    <a:pt x="490880" y="98002"/>
                  </a:lnTo>
                  <a:lnTo>
                    <a:pt x="482393" y="49317"/>
                  </a:lnTo>
                  <a:lnTo>
                    <a:pt x="477266" y="0"/>
                  </a:lnTo>
                  <a:lnTo>
                    <a:pt x="0" y="32893"/>
                  </a:lnTo>
                  <a:close/>
                </a:path>
              </a:pathLst>
            </a:custGeom>
            <a:noFill/>
            <a:ln w="9525" cap="flat" cmpd="sng">
              <a:solidFill>
                <a:srgbClr val="F9F9F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1361112" y="1846960"/>
              <a:ext cx="790575" cy="1068705"/>
            </a:xfrm>
            <a:custGeom>
              <a:avLst/>
              <a:gdLst/>
              <a:ahLst/>
              <a:cxnLst/>
              <a:rect l="l" t="t" r="r" b="b"/>
              <a:pathLst>
                <a:path w="790575" h="1068705" extrusionOk="0">
                  <a:moveTo>
                    <a:pt x="519503" y="0"/>
                  </a:moveTo>
                  <a:lnTo>
                    <a:pt x="479873" y="28383"/>
                  </a:lnTo>
                  <a:lnTo>
                    <a:pt x="441625" y="58197"/>
                  </a:lnTo>
                  <a:lnTo>
                    <a:pt x="404784" y="89388"/>
                  </a:lnTo>
                  <a:lnTo>
                    <a:pt x="369374" y="121907"/>
                  </a:lnTo>
                  <a:lnTo>
                    <a:pt x="335421" y="155700"/>
                  </a:lnTo>
                  <a:lnTo>
                    <a:pt x="302949" y="190717"/>
                  </a:lnTo>
                  <a:lnTo>
                    <a:pt x="271982" y="226906"/>
                  </a:lnTo>
                  <a:lnTo>
                    <a:pt x="242547" y="264216"/>
                  </a:lnTo>
                  <a:lnTo>
                    <a:pt x="214667" y="302595"/>
                  </a:lnTo>
                  <a:lnTo>
                    <a:pt x="188368" y="341992"/>
                  </a:lnTo>
                  <a:lnTo>
                    <a:pt x="163673" y="382354"/>
                  </a:lnTo>
                  <a:lnTo>
                    <a:pt x="140609" y="423632"/>
                  </a:lnTo>
                  <a:lnTo>
                    <a:pt x="119199" y="465772"/>
                  </a:lnTo>
                  <a:lnTo>
                    <a:pt x="99469" y="508724"/>
                  </a:lnTo>
                  <a:lnTo>
                    <a:pt x="81443" y="552436"/>
                  </a:lnTo>
                  <a:lnTo>
                    <a:pt x="65147" y="596857"/>
                  </a:lnTo>
                  <a:lnTo>
                    <a:pt x="50604" y="641934"/>
                  </a:lnTo>
                  <a:lnTo>
                    <a:pt x="37840" y="687618"/>
                  </a:lnTo>
                  <a:lnTo>
                    <a:pt x="26880" y="733855"/>
                  </a:lnTo>
                  <a:lnTo>
                    <a:pt x="17748" y="780595"/>
                  </a:lnTo>
                  <a:lnTo>
                    <a:pt x="10469" y="827786"/>
                  </a:lnTo>
                  <a:lnTo>
                    <a:pt x="5068" y="875377"/>
                  </a:lnTo>
                  <a:lnTo>
                    <a:pt x="1570" y="923315"/>
                  </a:lnTo>
                  <a:lnTo>
                    <a:pt x="0" y="971551"/>
                  </a:lnTo>
                  <a:lnTo>
                    <a:pt x="381" y="1020031"/>
                  </a:lnTo>
                  <a:lnTo>
                    <a:pt x="2740" y="1068705"/>
                  </a:lnTo>
                  <a:lnTo>
                    <a:pt x="480006" y="1035812"/>
                  </a:lnTo>
                  <a:lnTo>
                    <a:pt x="478317" y="985245"/>
                  </a:lnTo>
                  <a:lnTo>
                    <a:pt x="480157" y="935099"/>
                  </a:lnTo>
                  <a:lnTo>
                    <a:pt x="485450" y="885536"/>
                  </a:lnTo>
                  <a:lnTo>
                    <a:pt x="494118" y="836715"/>
                  </a:lnTo>
                  <a:lnTo>
                    <a:pt x="506083" y="788797"/>
                  </a:lnTo>
                  <a:lnTo>
                    <a:pt x="521270" y="741942"/>
                  </a:lnTo>
                  <a:lnTo>
                    <a:pt x="539600" y="696311"/>
                  </a:lnTo>
                  <a:lnTo>
                    <a:pt x="560996" y="652064"/>
                  </a:lnTo>
                  <a:lnTo>
                    <a:pt x="585382" y="609363"/>
                  </a:lnTo>
                  <a:lnTo>
                    <a:pt x="612679" y="568367"/>
                  </a:lnTo>
                  <a:lnTo>
                    <a:pt x="642811" y="529237"/>
                  </a:lnTo>
                  <a:lnTo>
                    <a:pt x="675700" y="492134"/>
                  </a:lnTo>
                  <a:lnTo>
                    <a:pt x="711269" y="457217"/>
                  </a:lnTo>
                  <a:lnTo>
                    <a:pt x="749442" y="424649"/>
                  </a:lnTo>
                  <a:lnTo>
                    <a:pt x="790140" y="394588"/>
                  </a:lnTo>
                  <a:lnTo>
                    <a:pt x="519503" y="0"/>
                  </a:lnTo>
                  <a:close/>
                </a:path>
              </a:pathLst>
            </a:custGeom>
            <a:solidFill>
              <a:srgbClr val="7ACAD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361112" y="1846960"/>
              <a:ext cx="790575" cy="1068705"/>
            </a:xfrm>
            <a:custGeom>
              <a:avLst/>
              <a:gdLst/>
              <a:ahLst/>
              <a:cxnLst/>
              <a:rect l="l" t="t" r="r" b="b"/>
              <a:pathLst>
                <a:path w="790575" h="1068705" extrusionOk="0">
                  <a:moveTo>
                    <a:pt x="519503" y="0"/>
                  </a:moveTo>
                  <a:lnTo>
                    <a:pt x="479873" y="28383"/>
                  </a:lnTo>
                  <a:lnTo>
                    <a:pt x="441625" y="58197"/>
                  </a:lnTo>
                  <a:lnTo>
                    <a:pt x="404784" y="89388"/>
                  </a:lnTo>
                  <a:lnTo>
                    <a:pt x="369374" y="121907"/>
                  </a:lnTo>
                  <a:lnTo>
                    <a:pt x="335421" y="155700"/>
                  </a:lnTo>
                  <a:lnTo>
                    <a:pt x="302949" y="190717"/>
                  </a:lnTo>
                  <a:lnTo>
                    <a:pt x="271982" y="226906"/>
                  </a:lnTo>
                  <a:lnTo>
                    <a:pt x="242547" y="264216"/>
                  </a:lnTo>
                  <a:lnTo>
                    <a:pt x="214667" y="302595"/>
                  </a:lnTo>
                  <a:lnTo>
                    <a:pt x="188368" y="341992"/>
                  </a:lnTo>
                  <a:lnTo>
                    <a:pt x="163673" y="382354"/>
                  </a:lnTo>
                  <a:lnTo>
                    <a:pt x="140609" y="423632"/>
                  </a:lnTo>
                  <a:lnTo>
                    <a:pt x="119199" y="465772"/>
                  </a:lnTo>
                  <a:lnTo>
                    <a:pt x="99469" y="508724"/>
                  </a:lnTo>
                  <a:lnTo>
                    <a:pt x="81443" y="552436"/>
                  </a:lnTo>
                  <a:lnTo>
                    <a:pt x="65147" y="596857"/>
                  </a:lnTo>
                  <a:lnTo>
                    <a:pt x="50604" y="641934"/>
                  </a:lnTo>
                  <a:lnTo>
                    <a:pt x="37840" y="687618"/>
                  </a:lnTo>
                  <a:lnTo>
                    <a:pt x="26880" y="733855"/>
                  </a:lnTo>
                  <a:lnTo>
                    <a:pt x="17748" y="780595"/>
                  </a:lnTo>
                  <a:lnTo>
                    <a:pt x="10469" y="827786"/>
                  </a:lnTo>
                  <a:lnTo>
                    <a:pt x="5068" y="875377"/>
                  </a:lnTo>
                  <a:lnTo>
                    <a:pt x="1570" y="923315"/>
                  </a:lnTo>
                  <a:lnTo>
                    <a:pt x="0" y="971551"/>
                  </a:lnTo>
                  <a:lnTo>
                    <a:pt x="381" y="1020031"/>
                  </a:lnTo>
                  <a:lnTo>
                    <a:pt x="2740" y="1068705"/>
                  </a:lnTo>
                  <a:lnTo>
                    <a:pt x="480006" y="1035812"/>
                  </a:lnTo>
                  <a:lnTo>
                    <a:pt x="478317" y="985245"/>
                  </a:lnTo>
                  <a:lnTo>
                    <a:pt x="480157" y="935099"/>
                  </a:lnTo>
                  <a:lnTo>
                    <a:pt x="485450" y="885536"/>
                  </a:lnTo>
                  <a:lnTo>
                    <a:pt x="494118" y="836715"/>
                  </a:lnTo>
                  <a:lnTo>
                    <a:pt x="506083" y="788797"/>
                  </a:lnTo>
                  <a:lnTo>
                    <a:pt x="521270" y="741942"/>
                  </a:lnTo>
                  <a:lnTo>
                    <a:pt x="539600" y="696311"/>
                  </a:lnTo>
                  <a:lnTo>
                    <a:pt x="560996" y="652064"/>
                  </a:lnTo>
                  <a:lnTo>
                    <a:pt x="585382" y="609363"/>
                  </a:lnTo>
                  <a:lnTo>
                    <a:pt x="612679" y="568367"/>
                  </a:lnTo>
                  <a:lnTo>
                    <a:pt x="642811" y="529237"/>
                  </a:lnTo>
                  <a:lnTo>
                    <a:pt x="675700" y="492134"/>
                  </a:lnTo>
                  <a:lnTo>
                    <a:pt x="711269" y="457217"/>
                  </a:lnTo>
                  <a:lnTo>
                    <a:pt x="749442" y="424649"/>
                  </a:lnTo>
                  <a:lnTo>
                    <a:pt x="790140" y="394588"/>
                  </a:lnTo>
                  <a:lnTo>
                    <a:pt x="51950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F9F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880616" y="1637283"/>
              <a:ext cx="676910" cy="604519"/>
            </a:xfrm>
            <a:custGeom>
              <a:avLst/>
              <a:gdLst/>
              <a:ahLst/>
              <a:cxnLst/>
              <a:rect l="l" t="t" r="r" b="b"/>
              <a:pathLst>
                <a:path w="676910" h="604519" extrusionOk="0">
                  <a:moveTo>
                    <a:pt x="676401" y="0"/>
                  </a:moveTo>
                  <a:lnTo>
                    <a:pt x="624764" y="1116"/>
                  </a:lnTo>
                  <a:lnTo>
                    <a:pt x="573366" y="4450"/>
                  </a:lnTo>
                  <a:lnTo>
                    <a:pt x="522274" y="9980"/>
                  </a:lnTo>
                  <a:lnTo>
                    <a:pt x="471558" y="17686"/>
                  </a:lnTo>
                  <a:lnTo>
                    <a:pt x="421285" y="27546"/>
                  </a:lnTo>
                  <a:lnTo>
                    <a:pt x="371524" y="39538"/>
                  </a:lnTo>
                  <a:lnTo>
                    <a:pt x="322341" y="53641"/>
                  </a:lnTo>
                  <a:lnTo>
                    <a:pt x="273806" y="69834"/>
                  </a:lnTo>
                  <a:lnTo>
                    <a:pt x="225987" y="88095"/>
                  </a:lnTo>
                  <a:lnTo>
                    <a:pt x="178950" y="108403"/>
                  </a:lnTo>
                  <a:lnTo>
                    <a:pt x="132765" y="130737"/>
                  </a:lnTo>
                  <a:lnTo>
                    <a:pt x="87500" y="155074"/>
                  </a:lnTo>
                  <a:lnTo>
                    <a:pt x="43222" y="181395"/>
                  </a:lnTo>
                  <a:lnTo>
                    <a:pt x="0" y="209676"/>
                  </a:lnTo>
                  <a:lnTo>
                    <a:pt x="270636" y="604265"/>
                  </a:lnTo>
                  <a:lnTo>
                    <a:pt x="311260" y="578342"/>
                  </a:lnTo>
                  <a:lnTo>
                    <a:pt x="353358" y="555295"/>
                  </a:lnTo>
                  <a:lnTo>
                    <a:pt x="396776" y="535173"/>
                  </a:lnTo>
                  <a:lnTo>
                    <a:pt x="441360" y="518020"/>
                  </a:lnTo>
                  <a:lnTo>
                    <a:pt x="486957" y="503882"/>
                  </a:lnTo>
                  <a:lnTo>
                    <a:pt x="533414" y="492807"/>
                  </a:lnTo>
                  <a:lnTo>
                    <a:pt x="580576" y="484838"/>
                  </a:lnTo>
                  <a:lnTo>
                    <a:pt x="628289" y="480024"/>
                  </a:lnTo>
                  <a:lnTo>
                    <a:pt x="676401" y="478408"/>
                  </a:lnTo>
                  <a:lnTo>
                    <a:pt x="676401" y="0"/>
                  </a:lnTo>
                  <a:close/>
                </a:path>
              </a:pathLst>
            </a:custGeom>
            <a:solidFill>
              <a:srgbClr val="A6DCE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880616" y="1637283"/>
              <a:ext cx="676910" cy="604519"/>
            </a:xfrm>
            <a:custGeom>
              <a:avLst/>
              <a:gdLst/>
              <a:ahLst/>
              <a:cxnLst/>
              <a:rect l="l" t="t" r="r" b="b"/>
              <a:pathLst>
                <a:path w="676910" h="604519" extrusionOk="0">
                  <a:moveTo>
                    <a:pt x="676401" y="0"/>
                  </a:moveTo>
                  <a:lnTo>
                    <a:pt x="624764" y="1116"/>
                  </a:lnTo>
                  <a:lnTo>
                    <a:pt x="573366" y="4450"/>
                  </a:lnTo>
                  <a:lnTo>
                    <a:pt x="522274" y="9980"/>
                  </a:lnTo>
                  <a:lnTo>
                    <a:pt x="471558" y="17686"/>
                  </a:lnTo>
                  <a:lnTo>
                    <a:pt x="421285" y="27546"/>
                  </a:lnTo>
                  <a:lnTo>
                    <a:pt x="371524" y="39538"/>
                  </a:lnTo>
                  <a:lnTo>
                    <a:pt x="322341" y="53641"/>
                  </a:lnTo>
                  <a:lnTo>
                    <a:pt x="273806" y="69834"/>
                  </a:lnTo>
                  <a:lnTo>
                    <a:pt x="225987" y="88095"/>
                  </a:lnTo>
                  <a:lnTo>
                    <a:pt x="178950" y="108403"/>
                  </a:lnTo>
                  <a:lnTo>
                    <a:pt x="132765" y="130737"/>
                  </a:lnTo>
                  <a:lnTo>
                    <a:pt x="87500" y="155074"/>
                  </a:lnTo>
                  <a:lnTo>
                    <a:pt x="43222" y="181395"/>
                  </a:lnTo>
                  <a:lnTo>
                    <a:pt x="0" y="209676"/>
                  </a:lnTo>
                  <a:lnTo>
                    <a:pt x="270636" y="604265"/>
                  </a:lnTo>
                  <a:lnTo>
                    <a:pt x="311260" y="578342"/>
                  </a:lnTo>
                  <a:lnTo>
                    <a:pt x="353358" y="555295"/>
                  </a:lnTo>
                  <a:lnTo>
                    <a:pt x="396776" y="535173"/>
                  </a:lnTo>
                  <a:lnTo>
                    <a:pt x="441360" y="518020"/>
                  </a:lnTo>
                  <a:lnTo>
                    <a:pt x="486957" y="503882"/>
                  </a:lnTo>
                  <a:lnTo>
                    <a:pt x="533414" y="492807"/>
                  </a:lnTo>
                  <a:lnTo>
                    <a:pt x="580576" y="484838"/>
                  </a:lnTo>
                  <a:lnTo>
                    <a:pt x="628289" y="480024"/>
                  </a:lnTo>
                  <a:lnTo>
                    <a:pt x="676401" y="478408"/>
                  </a:lnTo>
                  <a:lnTo>
                    <a:pt x="67640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F9F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14"/>
          <p:cNvSpPr txBox="1"/>
          <p:nvPr/>
        </p:nvSpPr>
        <p:spPr>
          <a:xfrm>
            <a:off x="1974775" y="2688713"/>
            <a:ext cx="1164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Top flaws</a:t>
            </a:r>
            <a:endParaRPr sz="18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3451986" y="3862222"/>
            <a:ext cx="7257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184E5B"/>
                </a:solidFill>
                <a:latin typeface="Tahoma"/>
                <a:ea typeface="Tahoma"/>
                <a:cs typeface="Tahoma"/>
                <a:sym typeface="Tahoma"/>
              </a:rPr>
              <a:t>48%</a:t>
            </a: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Buffer errors</a:t>
            </a:r>
            <a:endParaRPr sz="11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4" name="Google Shape;254;p14"/>
          <p:cNvSpPr txBox="1"/>
          <p:nvPr/>
        </p:nvSpPr>
        <p:spPr>
          <a:xfrm>
            <a:off x="497177" y="3207850"/>
            <a:ext cx="879000" cy="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3401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309DB5"/>
                </a:solidFill>
                <a:latin typeface="Tahoma"/>
                <a:ea typeface="Tahoma"/>
                <a:cs typeface="Tahoma"/>
                <a:sym typeface="Tahoma"/>
              </a:rPr>
              <a:t>9%</a:t>
            </a: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5080" lvl="0" indent="88265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Weak protection</a:t>
            </a:r>
            <a:endParaRPr sz="11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966317" y="3952747"/>
            <a:ext cx="8280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146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247688"/>
                </a:solidFill>
                <a:latin typeface="Tahoma"/>
                <a:ea typeface="Tahoma"/>
                <a:cs typeface="Tahoma"/>
                <a:sym typeface="Tahoma"/>
              </a:rPr>
              <a:t>17%</a:t>
            </a: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File upload</a:t>
            </a:r>
            <a:endParaRPr sz="11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296951" y="2249425"/>
            <a:ext cx="6351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Code injection</a:t>
            </a:r>
            <a:endParaRPr sz="11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296952" y="1376300"/>
            <a:ext cx="13104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64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A6DCE7"/>
                </a:solidFill>
                <a:latin typeface="Tahoma"/>
                <a:ea typeface="Tahoma"/>
                <a:cs typeface="Tahoma"/>
                <a:sym typeface="Tahoma"/>
              </a:rPr>
              <a:t>10%</a:t>
            </a: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75285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Other</a:t>
            </a:r>
            <a:endParaRPr sz="11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ACADC"/>
                </a:solidFill>
                <a:latin typeface="Tahoma"/>
                <a:ea typeface="Tahoma"/>
                <a:cs typeface="Tahoma"/>
                <a:sym typeface="Tahoma"/>
              </a:rPr>
              <a:t>17%</a:t>
            </a: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58" name="Google Shape;258;p14"/>
          <p:cNvGrpSpPr/>
          <p:nvPr/>
        </p:nvGrpSpPr>
        <p:grpSpPr>
          <a:xfrm>
            <a:off x="839597" y="1392427"/>
            <a:ext cx="2993643" cy="2566836"/>
            <a:chOff x="839597" y="1392427"/>
            <a:chExt cx="2993643" cy="2566836"/>
          </a:xfrm>
        </p:grpSpPr>
        <p:sp>
          <p:nvSpPr>
            <p:cNvPr id="259" name="Google Shape;259;p14"/>
            <p:cNvSpPr/>
            <p:nvPr/>
          </p:nvSpPr>
          <p:spPr>
            <a:xfrm>
              <a:off x="3062351" y="3829430"/>
              <a:ext cx="770889" cy="0"/>
            </a:xfrm>
            <a:custGeom>
              <a:avLst/>
              <a:gdLst/>
              <a:ahLst/>
              <a:cxnLst/>
              <a:rect l="l" t="t" r="r" b="b"/>
              <a:pathLst>
                <a:path w="770889" h="120000" extrusionOk="0">
                  <a:moveTo>
                    <a:pt x="0" y="0"/>
                  </a:moveTo>
                  <a:lnTo>
                    <a:pt x="770763" y="0"/>
                  </a:lnTo>
                </a:path>
              </a:pathLst>
            </a:custGeom>
            <a:noFill/>
            <a:ln w="9525" cap="flat" cmpd="sng">
              <a:solidFill>
                <a:srgbClr val="184E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839597" y="1911730"/>
              <a:ext cx="1008380" cy="0"/>
            </a:xfrm>
            <a:custGeom>
              <a:avLst/>
              <a:gdLst/>
              <a:ahLst/>
              <a:cxnLst/>
              <a:rect l="l" t="t" r="r" b="b"/>
              <a:pathLst>
                <a:path w="1008380" h="120000" extrusionOk="0">
                  <a:moveTo>
                    <a:pt x="0" y="0"/>
                  </a:moveTo>
                  <a:lnTo>
                    <a:pt x="1007998" y="0"/>
                  </a:lnTo>
                </a:path>
              </a:pathLst>
            </a:custGeom>
            <a:noFill/>
            <a:ln w="9525" cap="flat" cmpd="sng">
              <a:solidFill>
                <a:srgbClr val="7ACA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1075334" y="3214623"/>
              <a:ext cx="648335" cy="0"/>
            </a:xfrm>
            <a:custGeom>
              <a:avLst/>
              <a:gdLst/>
              <a:ahLst/>
              <a:cxnLst/>
              <a:rect l="l" t="t" r="r" b="b"/>
              <a:pathLst>
                <a:path w="648335" h="120000" extrusionOk="0">
                  <a:moveTo>
                    <a:pt x="0" y="0"/>
                  </a:moveTo>
                  <a:lnTo>
                    <a:pt x="648055" y="0"/>
                  </a:lnTo>
                </a:path>
              </a:pathLst>
            </a:custGeom>
            <a:noFill/>
            <a:ln w="9525" cap="flat" cmpd="sng">
              <a:solidFill>
                <a:srgbClr val="309DB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1388872" y="3959263"/>
              <a:ext cx="1025525" cy="0"/>
            </a:xfrm>
            <a:custGeom>
              <a:avLst/>
              <a:gdLst/>
              <a:ahLst/>
              <a:cxnLst/>
              <a:rect l="l" t="t" r="r" b="b"/>
              <a:pathLst>
                <a:path w="1025525" h="120000" extrusionOk="0">
                  <a:moveTo>
                    <a:pt x="0" y="0"/>
                  </a:moveTo>
                  <a:lnTo>
                    <a:pt x="1025397" y="0"/>
                  </a:lnTo>
                </a:path>
              </a:pathLst>
            </a:custGeom>
            <a:noFill/>
            <a:ln w="9525" cap="flat" cmpd="sng">
              <a:solidFill>
                <a:srgbClr val="2476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1221333" y="1392427"/>
              <a:ext cx="1032510" cy="424814"/>
            </a:xfrm>
            <a:custGeom>
              <a:avLst/>
              <a:gdLst/>
              <a:ahLst/>
              <a:cxnLst/>
              <a:rect l="l" t="t" r="r" b="b"/>
              <a:pathLst>
                <a:path w="1032510" h="424814" extrusionOk="0">
                  <a:moveTo>
                    <a:pt x="0" y="0"/>
                  </a:moveTo>
                  <a:lnTo>
                    <a:pt x="1032027" y="0"/>
                  </a:lnTo>
                </a:path>
                <a:path w="1032510" h="424814" extrusionOk="0">
                  <a:moveTo>
                    <a:pt x="1025423" y="0"/>
                  </a:moveTo>
                  <a:lnTo>
                    <a:pt x="1025423" y="424561"/>
                  </a:lnTo>
                </a:path>
              </a:pathLst>
            </a:custGeom>
            <a:noFill/>
            <a:ln w="9525" cap="flat" cmpd="sng">
              <a:solidFill>
                <a:srgbClr val="A6DCE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14"/>
          <p:cNvSpPr txBox="1"/>
          <p:nvPr/>
        </p:nvSpPr>
        <p:spPr>
          <a:xfrm>
            <a:off x="5107051" y="843483"/>
            <a:ext cx="32805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Focusing on 4 things</a:t>
            </a:r>
            <a:endParaRPr sz="1600" b="0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5" name="Google Shape;265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90600" y="4750525"/>
            <a:ext cx="1607102" cy="33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42A75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480</Words>
  <Application>Microsoft Macintosh PowerPoint</Application>
  <PresentationFormat>On-screen Show (16:9)</PresentationFormat>
  <Paragraphs>128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Verdana</vt:lpstr>
      <vt:lpstr>Office Theme</vt:lpstr>
      <vt:lpstr>PowerPoint Presentation</vt:lpstr>
      <vt:lpstr>Content</vt:lpstr>
      <vt:lpstr>Overview</vt:lpstr>
      <vt:lpstr>Loading chain</vt:lpstr>
      <vt:lpstr>Loading chain</vt:lpstr>
      <vt:lpstr>Loading chain</vt:lpstr>
      <vt:lpstr>What makes Pwny better?</vt:lpstr>
      <vt:lpstr>Additional features</vt:lpstr>
      <vt:lpstr>What exposes system to Pwny?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(Student  C00303425) Ivan Nikolskiy</cp:lastModifiedBy>
  <cp:revision>2</cp:revision>
  <dcterms:modified xsi:type="dcterms:W3CDTF">2024-04-25T15:44:47Z</dcterms:modified>
</cp:coreProperties>
</file>