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9144000" cy="5143500"/>
  <p:embeddedFontLst>
    <p:embeddedFont>
      <p:font typeface="Tahoma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Tahoma-bold.fntdata"/><Relationship Id="rId16" Type="http://schemas.openxmlformats.org/officeDocument/2006/relationships/font" Target="fonts/Tahom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9" name="Google Shape;49;p1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0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4" name="Google Shape;254;p10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925169e29f_1_2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0" name="Google Shape;60;g2925169e29f_1_2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925169e29f_1_71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5" name="Google Shape;85;g2925169e29f_1_71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97640b3d55_0_0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5" name="Google Shape;105;g297640b3d55_0_0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97640b3d55_0_24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g297640b3d55_0_24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925169e29f_1_107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3" name="Google Shape;143;g2925169e29f_1_107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92b860fd8c_0_4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4" name="Google Shape;174;g292b860fd8c_0_4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92b860fd8c_0_102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0" name="Google Shape;210;g292b860fd8c_0_102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92b860fd8c_0_131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0" name="Google Shape;230;g292b860fd8c_0_131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380796" y="1296161"/>
            <a:ext cx="8382406" cy="5740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242A75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3086100" y="826211"/>
            <a:ext cx="5681980" cy="15659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231444" y="4843922"/>
            <a:ext cx="1697355" cy="1657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27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127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127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27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27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127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127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127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127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2018 Capital Markets Day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380796" y="1296161"/>
            <a:ext cx="8382406" cy="5740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242A75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542340" y="1338834"/>
            <a:ext cx="3333750" cy="276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>
                <a:solidFill>
                  <a:srgbClr val="242A75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2" type="body"/>
          </p:nvPr>
        </p:nvSpPr>
        <p:spPr>
          <a:xfrm>
            <a:off x="4984750" y="1102614"/>
            <a:ext cx="3683634" cy="33229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>
                <a:solidFill>
                  <a:srgbClr val="242A75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231444" y="4843922"/>
            <a:ext cx="1697355" cy="1657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27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127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127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27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27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127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127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127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127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2018 Capital Markets Day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obj">
  <p:cSld name="OBJECT">
    <p:bg>
      <p:bgPr>
        <a:solidFill>
          <a:schemeClr val="l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5209843" y="0"/>
            <a:ext cx="3934460" cy="5143500"/>
          </a:xfrm>
          <a:custGeom>
            <a:rect b="b" l="l" r="r" t="t"/>
            <a:pathLst>
              <a:path extrusionOk="0" h="5143500" w="3934459">
                <a:moveTo>
                  <a:pt x="3934156" y="0"/>
                </a:moveTo>
                <a:lnTo>
                  <a:pt x="2007057" y="0"/>
                </a:lnTo>
                <a:lnTo>
                  <a:pt x="1978076" y="27980"/>
                </a:lnTo>
                <a:lnTo>
                  <a:pt x="1920169" y="84605"/>
                </a:lnTo>
                <a:lnTo>
                  <a:pt x="1862370" y="142123"/>
                </a:lnTo>
                <a:lnTo>
                  <a:pt x="1804720" y="200544"/>
                </a:lnTo>
                <a:lnTo>
                  <a:pt x="1747258" y="259878"/>
                </a:lnTo>
                <a:lnTo>
                  <a:pt x="1718610" y="289890"/>
                </a:lnTo>
                <a:lnTo>
                  <a:pt x="1690025" y="320135"/>
                </a:lnTo>
                <a:lnTo>
                  <a:pt x="1661507" y="350613"/>
                </a:lnTo>
                <a:lnTo>
                  <a:pt x="1633061" y="381326"/>
                </a:lnTo>
                <a:lnTo>
                  <a:pt x="1604693" y="412275"/>
                </a:lnTo>
                <a:lnTo>
                  <a:pt x="1576407" y="443461"/>
                </a:lnTo>
                <a:lnTo>
                  <a:pt x="1548208" y="474885"/>
                </a:lnTo>
                <a:lnTo>
                  <a:pt x="1520102" y="506549"/>
                </a:lnTo>
                <a:lnTo>
                  <a:pt x="1492093" y="538455"/>
                </a:lnTo>
                <a:lnTo>
                  <a:pt x="1464187" y="570602"/>
                </a:lnTo>
                <a:lnTo>
                  <a:pt x="1436388" y="602994"/>
                </a:lnTo>
                <a:lnTo>
                  <a:pt x="1408702" y="635630"/>
                </a:lnTo>
                <a:lnTo>
                  <a:pt x="1381134" y="668513"/>
                </a:lnTo>
                <a:lnTo>
                  <a:pt x="1353688" y="701642"/>
                </a:lnTo>
                <a:lnTo>
                  <a:pt x="1326370" y="735021"/>
                </a:lnTo>
                <a:lnTo>
                  <a:pt x="1299184" y="768650"/>
                </a:lnTo>
                <a:lnTo>
                  <a:pt x="1272137" y="802530"/>
                </a:lnTo>
                <a:lnTo>
                  <a:pt x="1245232" y="836662"/>
                </a:lnTo>
                <a:lnTo>
                  <a:pt x="1218475" y="871049"/>
                </a:lnTo>
                <a:lnTo>
                  <a:pt x="1191870" y="905690"/>
                </a:lnTo>
                <a:lnTo>
                  <a:pt x="1165424" y="940588"/>
                </a:lnTo>
                <a:lnTo>
                  <a:pt x="1139140" y="975744"/>
                </a:lnTo>
                <a:lnTo>
                  <a:pt x="1113025" y="1011158"/>
                </a:lnTo>
                <a:lnTo>
                  <a:pt x="1087082" y="1046833"/>
                </a:lnTo>
                <a:lnTo>
                  <a:pt x="1061318" y="1082770"/>
                </a:lnTo>
                <a:lnTo>
                  <a:pt x="1035736" y="1118969"/>
                </a:lnTo>
                <a:lnTo>
                  <a:pt x="1010343" y="1155432"/>
                </a:lnTo>
                <a:lnTo>
                  <a:pt x="985142" y="1192161"/>
                </a:lnTo>
                <a:lnTo>
                  <a:pt x="960140" y="1229156"/>
                </a:lnTo>
                <a:lnTo>
                  <a:pt x="935341" y="1266419"/>
                </a:lnTo>
                <a:lnTo>
                  <a:pt x="910750" y="1303952"/>
                </a:lnTo>
                <a:lnTo>
                  <a:pt x="886372" y="1341754"/>
                </a:lnTo>
                <a:lnTo>
                  <a:pt x="862213" y="1379829"/>
                </a:lnTo>
                <a:lnTo>
                  <a:pt x="838277" y="1418177"/>
                </a:lnTo>
                <a:lnTo>
                  <a:pt x="814569" y="1456799"/>
                </a:lnTo>
                <a:lnTo>
                  <a:pt x="791094" y="1495696"/>
                </a:lnTo>
                <a:lnTo>
                  <a:pt x="767858" y="1534870"/>
                </a:lnTo>
                <a:lnTo>
                  <a:pt x="744866" y="1574323"/>
                </a:lnTo>
                <a:lnTo>
                  <a:pt x="722122" y="1614055"/>
                </a:lnTo>
                <a:lnTo>
                  <a:pt x="699631" y="1654068"/>
                </a:lnTo>
                <a:lnTo>
                  <a:pt x="677399" y="1694362"/>
                </a:lnTo>
                <a:lnTo>
                  <a:pt x="655430" y="1734940"/>
                </a:lnTo>
                <a:lnTo>
                  <a:pt x="633730" y="1775803"/>
                </a:lnTo>
                <a:lnTo>
                  <a:pt x="612304" y="1816951"/>
                </a:lnTo>
                <a:lnTo>
                  <a:pt x="591156" y="1858386"/>
                </a:lnTo>
                <a:lnTo>
                  <a:pt x="570292" y="1900110"/>
                </a:lnTo>
                <a:lnTo>
                  <a:pt x="549717" y="1942123"/>
                </a:lnTo>
                <a:lnTo>
                  <a:pt x="529435" y="1984427"/>
                </a:lnTo>
                <a:lnTo>
                  <a:pt x="509452" y="2027024"/>
                </a:lnTo>
                <a:lnTo>
                  <a:pt x="489773" y="2069914"/>
                </a:lnTo>
                <a:lnTo>
                  <a:pt x="470403" y="2113099"/>
                </a:lnTo>
                <a:lnTo>
                  <a:pt x="451347" y="2156579"/>
                </a:lnTo>
                <a:lnTo>
                  <a:pt x="432609" y="2200358"/>
                </a:lnTo>
                <a:lnTo>
                  <a:pt x="414196" y="2244434"/>
                </a:lnTo>
                <a:lnTo>
                  <a:pt x="396111" y="2288811"/>
                </a:lnTo>
                <a:lnTo>
                  <a:pt x="378361" y="2333489"/>
                </a:lnTo>
                <a:lnTo>
                  <a:pt x="360949" y="2378469"/>
                </a:lnTo>
                <a:lnTo>
                  <a:pt x="343882" y="2423753"/>
                </a:lnTo>
                <a:lnTo>
                  <a:pt x="327164" y="2469341"/>
                </a:lnTo>
                <a:lnTo>
                  <a:pt x="310800" y="2515236"/>
                </a:lnTo>
                <a:lnTo>
                  <a:pt x="294795" y="2561439"/>
                </a:lnTo>
                <a:lnTo>
                  <a:pt x="279154" y="2607951"/>
                </a:lnTo>
                <a:lnTo>
                  <a:pt x="263882" y="2654772"/>
                </a:lnTo>
                <a:lnTo>
                  <a:pt x="248985" y="2701905"/>
                </a:lnTo>
                <a:lnTo>
                  <a:pt x="234467" y="2749351"/>
                </a:lnTo>
                <a:lnTo>
                  <a:pt x="220334" y="2797110"/>
                </a:lnTo>
                <a:lnTo>
                  <a:pt x="206589" y="2845185"/>
                </a:lnTo>
                <a:lnTo>
                  <a:pt x="193239" y="2893576"/>
                </a:lnTo>
                <a:lnTo>
                  <a:pt x="180289" y="2942285"/>
                </a:lnTo>
                <a:lnTo>
                  <a:pt x="167743" y="2991314"/>
                </a:lnTo>
                <a:lnTo>
                  <a:pt x="155606" y="3040662"/>
                </a:lnTo>
                <a:lnTo>
                  <a:pt x="143885" y="3090332"/>
                </a:lnTo>
                <a:lnTo>
                  <a:pt x="132582" y="3140325"/>
                </a:lnTo>
                <a:lnTo>
                  <a:pt x="121704" y="3190642"/>
                </a:lnTo>
                <a:lnTo>
                  <a:pt x="111256" y="3241285"/>
                </a:lnTo>
                <a:lnTo>
                  <a:pt x="101243" y="3292254"/>
                </a:lnTo>
                <a:lnTo>
                  <a:pt x="91669" y="3343551"/>
                </a:lnTo>
                <a:lnTo>
                  <a:pt x="82540" y="3395178"/>
                </a:lnTo>
                <a:lnTo>
                  <a:pt x="73860" y="3447135"/>
                </a:lnTo>
                <a:lnTo>
                  <a:pt x="65636" y="3499423"/>
                </a:lnTo>
                <a:lnTo>
                  <a:pt x="57871" y="3552045"/>
                </a:lnTo>
                <a:lnTo>
                  <a:pt x="50571" y="3605002"/>
                </a:lnTo>
                <a:lnTo>
                  <a:pt x="43741" y="3658294"/>
                </a:lnTo>
                <a:lnTo>
                  <a:pt x="37386" y="3711923"/>
                </a:lnTo>
                <a:lnTo>
                  <a:pt x="31511" y="3765890"/>
                </a:lnTo>
                <a:lnTo>
                  <a:pt x="26120" y="3820197"/>
                </a:lnTo>
                <a:lnTo>
                  <a:pt x="21220" y="3874845"/>
                </a:lnTo>
                <a:lnTo>
                  <a:pt x="16815" y="3929834"/>
                </a:lnTo>
                <a:lnTo>
                  <a:pt x="12910" y="3985167"/>
                </a:lnTo>
                <a:lnTo>
                  <a:pt x="9510" y="4040845"/>
                </a:lnTo>
                <a:lnTo>
                  <a:pt x="6620" y="4096868"/>
                </a:lnTo>
                <a:lnTo>
                  <a:pt x="4246" y="4153239"/>
                </a:lnTo>
                <a:lnTo>
                  <a:pt x="2391" y="4209958"/>
                </a:lnTo>
                <a:lnTo>
                  <a:pt x="1062" y="4267027"/>
                </a:lnTo>
                <a:lnTo>
                  <a:pt x="263" y="4324446"/>
                </a:lnTo>
                <a:lnTo>
                  <a:pt x="0" y="4382218"/>
                </a:lnTo>
                <a:lnTo>
                  <a:pt x="276" y="4440344"/>
                </a:lnTo>
                <a:lnTo>
                  <a:pt x="1098" y="4498825"/>
                </a:lnTo>
                <a:lnTo>
                  <a:pt x="2471" y="4557661"/>
                </a:lnTo>
                <a:lnTo>
                  <a:pt x="4399" y="4616855"/>
                </a:lnTo>
                <a:lnTo>
                  <a:pt x="6887" y="4676408"/>
                </a:lnTo>
                <a:lnTo>
                  <a:pt x="9941" y="4736321"/>
                </a:lnTo>
                <a:lnTo>
                  <a:pt x="13565" y="4796594"/>
                </a:lnTo>
                <a:lnTo>
                  <a:pt x="17765" y="4857231"/>
                </a:lnTo>
                <a:lnTo>
                  <a:pt x="22546" y="4918231"/>
                </a:lnTo>
                <a:lnTo>
                  <a:pt x="27912" y="4979596"/>
                </a:lnTo>
                <a:lnTo>
                  <a:pt x="33869" y="5041328"/>
                </a:lnTo>
                <a:lnTo>
                  <a:pt x="40422" y="5103427"/>
                </a:lnTo>
                <a:lnTo>
                  <a:pt x="45010" y="5143497"/>
                </a:lnTo>
                <a:lnTo>
                  <a:pt x="3934156" y="5143497"/>
                </a:lnTo>
                <a:lnTo>
                  <a:pt x="3934156" y="0"/>
                </a:lnTo>
                <a:close/>
              </a:path>
            </a:pathLst>
          </a:custGeom>
          <a:solidFill>
            <a:srgbClr val="309DB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"/>
          <p:cNvSpPr/>
          <p:nvPr/>
        </p:nvSpPr>
        <p:spPr>
          <a:xfrm>
            <a:off x="5501964" y="0"/>
            <a:ext cx="3642035" cy="51434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"/>
          <p:cNvSpPr txBox="1"/>
          <p:nvPr>
            <p:ph type="ctrTitle"/>
          </p:nvPr>
        </p:nvSpPr>
        <p:spPr>
          <a:xfrm>
            <a:off x="380796" y="1903222"/>
            <a:ext cx="8382406" cy="953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231444" y="4843922"/>
            <a:ext cx="1697355" cy="1657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27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127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127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27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27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127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127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127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127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2018 Capital Markets Day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bg>
      <p:bgPr>
        <a:solidFill>
          <a:schemeClr val="lt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>
            <a:off x="5209843" y="0"/>
            <a:ext cx="3934460" cy="5143500"/>
          </a:xfrm>
          <a:custGeom>
            <a:rect b="b" l="l" r="r" t="t"/>
            <a:pathLst>
              <a:path extrusionOk="0" h="5143500" w="3934459">
                <a:moveTo>
                  <a:pt x="3934156" y="0"/>
                </a:moveTo>
                <a:lnTo>
                  <a:pt x="2007057" y="0"/>
                </a:lnTo>
                <a:lnTo>
                  <a:pt x="1978076" y="27980"/>
                </a:lnTo>
                <a:lnTo>
                  <a:pt x="1920169" y="84605"/>
                </a:lnTo>
                <a:lnTo>
                  <a:pt x="1862370" y="142123"/>
                </a:lnTo>
                <a:lnTo>
                  <a:pt x="1804720" y="200544"/>
                </a:lnTo>
                <a:lnTo>
                  <a:pt x="1747258" y="259878"/>
                </a:lnTo>
                <a:lnTo>
                  <a:pt x="1718610" y="289890"/>
                </a:lnTo>
                <a:lnTo>
                  <a:pt x="1690025" y="320135"/>
                </a:lnTo>
                <a:lnTo>
                  <a:pt x="1661507" y="350613"/>
                </a:lnTo>
                <a:lnTo>
                  <a:pt x="1633061" y="381326"/>
                </a:lnTo>
                <a:lnTo>
                  <a:pt x="1604693" y="412275"/>
                </a:lnTo>
                <a:lnTo>
                  <a:pt x="1576407" y="443461"/>
                </a:lnTo>
                <a:lnTo>
                  <a:pt x="1548208" y="474885"/>
                </a:lnTo>
                <a:lnTo>
                  <a:pt x="1520102" y="506549"/>
                </a:lnTo>
                <a:lnTo>
                  <a:pt x="1492093" y="538455"/>
                </a:lnTo>
                <a:lnTo>
                  <a:pt x="1464187" y="570602"/>
                </a:lnTo>
                <a:lnTo>
                  <a:pt x="1436388" y="602994"/>
                </a:lnTo>
                <a:lnTo>
                  <a:pt x="1408702" y="635630"/>
                </a:lnTo>
                <a:lnTo>
                  <a:pt x="1381134" y="668513"/>
                </a:lnTo>
                <a:lnTo>
                  <a:pt x="1353688" y="701642"/>
                </a:lnTo>
                <a:lnTo>
                  <a:pt x="1326370" y="735021"/>
                </a:lnTo>
                <a:lnTo>
                  <a:pt x="1299184" y="768650"/>
                </a:lnTo>
                <a:lnTo>
                  <a:pt x="1272137" y="802530"/>
                </a:lnTo>
                <a:lnTo>
                  <a:pt x="1245232" y="836662"/>
                </a:lnTo>
                <a:lnTo>
                  <a:pt x="1218475" y="871049"/>
                </a:lnTo>
                <a:lnTo>
                  <a:pt x="1191870" y="905690"/>
                </a:lnTo>
                <a:lnTo>
                  <a:pt x="1165424" y="940588"/>
                </a:lnTo>
                <a:lnTo>
                  <a:pt x="1139140" y="975744"/>
                </a:lnTo>
                <a:lnTo>
                  <a:pt x="1113025" y="1011158"/>
                </a:lnTo>
                <a:lnTo>
                  <a:pt x="1087082" y="1046833"/>
                </a:lnTo>
                <a:lnTo>
                  <a:pt x="1061318" y="1082770"/>
                </a:lnTo>
                <a:lnTo>
                  <a:pt x="1035736" y="1118969"/>
                </a:lnTo>
                <a:lnTo>
                  <a:pt x="1010343" y="1155432"/>
                </a:lnTo>
                <a:lnTo>
                  <a:pt x="985142" y="1192161"/>
                </a:lnTo>
                <a:lnTo>
                  <a:pt x="960140" y="1229156"/>
                </a:lnTo>
                <a:lnTo>
                  <a:pt x="935341" y="1266419"/>
                </a:lnTo>
                <a:lnTo>
                  <a:pt x="910750" y="1303952"/>
                </a:lnTo>
                <a:lnTo>
                  <a:pt x="886372" y="1341754"/>
                </a:lnTo>
                <a:lnTo>
                  <a:pt x="862213" y="1379829"/>
                </a:lnTo>
                <a:lnTo>
                  <a:pt x="838277" y="1418177"/>
                </a:lnTo>
                <a:lnTo>
                  <a:pt x="814569" y="1456799"/>
                </a:lnTo>
                <a:lnTo>
                  <a:pt x="791094" y="1495696"/>
                </a:lnTo>
                <a:lnTo>
                  <a:pt x="767858" y="1534870"/>
                </a:lnTo>
                <a:lnTo>
                  <a:pt x="744866" y="1574323"/>
                </a:lnTo>
                <a:lnTo>
                  <a:pt x="722122" y="1614055"/>
                </a:lnTo>
                <a:lnTo>
                  <a:pt x="699631" y="1654068"/>
                </a:lnTo>
                <a:lnTo>
                  <a:pt x="677399" y="1694362"/>
                </a:lnTo>
                <a:lnTo>
                  <a:pt x="655430" y="1734940"/>
                </a:lnTo>
                <a:lnTo>
                  <a:pt x="633730" y="1775803"/>
                </a:lnTo>
                <a:lnTo>
                  <a:pt x="612304" y="1816951"/>
                </a:lnTo>
                <a:lnTo>
                  <a:pt x="591156" y="1858386"/>
                </a:lnTo>
                <a:lnTo>
                  <a:pt x="570292" y="1900110"/>
                </a:lnTo>
                <a:lnTo>
                  <a:pt x="549717" y="1942123"/>
                </a:lnTo>
                <a:lnTo>
                  <a:pt x="529435" y="1984427"/>
                </a:lnTo>
                <a:lnTo>
                  <a:pt x="509452" y="2027024"/>
                </a:lnTo>
                <a:lnTo>
                  <a:pt x="489773" y="2069914"/>
                </a:lnTo>
                <a:lnTo>
                  <a:pt x="470403" y="2113099"/>
                </a:lnTo>
                <a:lnTo>
                  <a:pt x="451347" y="2156579"/>
                </a:lnTo>
                <a:lnTo>
                  <a:pt x="432609" y="2200358"/>
                </a:lnTo>
                <a:lnTo>
                  <a:pt x="414196" y="2244434"/>
                </a:lnTo>
                <a:lnTo>
                  <a:pt x="396111" y="2288811"/>
                </a:lnTo>
                <a:lnTo>
                  <a:pt x="378361" y="2333489"/>
                </a:lnTo>
                <a:lnTo>
                  <a:pt x="360949" y="2378469"/>
                </a:lnTo>
                <a:lnTo>
                  <a:pt x="343882" y="2423753"/>
                </a:lnTo>
                <a:lnTo>
                  <a:pt x="327164" y="2469341"/>
                </a:lnTo>
                <a:lnTo>
                  <a:pt x="310800" y="2515236"/>
                </a:lnTo>
                <a:lnTo>
                  <a:pt x="294795" y="2561439"/>
                </a:lnTo>
                <a:lnTo>
                  <a:pt x="279154" y="2607951"/>
                </a:lnTo>
                <a:lnTo>
                  <a:pt x="263882" y="2654772"/>
                </a:lnTo>
                <a:lnTo>
                  <a:pt x="248985" y="2701905"/>
                </a:lnTo>
                <a:lnTo>
                  <a:pt x="234467" y="2749351"/>
                </a:lnTo>
                <a:lnTo>
                  <a:pt x="220334" y="2797110"/>
                </a:lnTo>
                <a:lnTo>
                  <a:pt x="206589" y="2845185"/>
                </a:lnTo>
                <a:lnTo>
                  <a:pt x="193239" y="2893576"/>
                </a:lnTo>
                <a:lnTo>
                  <a:pt x="180289" y="2942285"/>
                </a:lnTo>
                <a:lnTo>
                  <a:pt x="167743" y="2991314"/>
                </a:lnTo>
                <a:lnTo>
                  <a:pt x="155606" y="3040662"/>
                </a:lnTo>
                <a:lnTo>
                  <a:pt x="143885" y="3090332"/>
                </a:lnTo>
                <a:lnTo>
                  <a:pt x="132582" y="3140325"/>
                </a:lnTo>
                <a:lnTo>
                  <a:pt x="121704" y="3190642"/>
                </a:lnTo>
                <a:lnTo>
                  <a:pt x="111256" y="3241285"/>
                </a:lnTo>
                <a:lnTo>
                  <a:pt x="101243" y="3292254"/>
                </a:lnTo>
                <a:lnTo>
                  <a:pt x="91669" y="3343551"/>
                </a:lnTo>
                <a:lnTo>
                  <a:pt x="82540" y="3395178"/>
                </a:lnTo>
                <a:lnTo>
                  <a:pt x="73860" y="3447135"/>
                </a:lnTo>
                <a:lnTo>
                  <a:pt x="65636" y="3499423"/>
                </a:lnTo>
                <a:lnTo>
                  <a:pt x="57871" y="3552045"/>
                </a:lnTo>
                <a:lnTo>
                  <a:pt x="50571" y="3605002"/>
                </a:lnTo>
                <a:lnTo>
                  <a:pt x="43741" y="3658294"/>
                </a:lnTo>
                <a:lnTo>
                  <a:pt x="37386" y="3711923"/>
                </a:lnTo>
                <a:lnTo>
                  <a:pt x="31511" y="3765890"/>
                </a:lnTo>
                <a:lnTo>
                  <a:pt x="26120" y="3820197"/>
                </a:lnTo>
                <a:lnTo>
                  <a:pt x="21220" y="3874845"/>
                </a:lnTo>
                <a:lnTo>
                  <a:pt x="16815" y="3929834"/>
                </a:lnTo>
                <a:lnTo>
                  <a:pt x="12910" y="3985167"/>
                </a:lnTo>
                <a:lnTo>
                  <a:pt x="9510" y="4040845"/>
                </a:lnTo>
                <a:lnTo>
                  <a:pt x="6620" y="4096868"/>
                </a:lnTo>
                <a:lnTo>
                  <a:pt x="4246" y="4153239"/>
                </a:lnTo>
                <a:lnTo>
                  <a:pt x="2391" y="4209958"/>
                </a:lnTo>
                <a:lnTo>
                  <a:pt x="1062" y="4267027"/>
                </a:lnTo>
                <a:lnTo>
                  <a:pt x="263" y="4324446"/>
                </a:lnTo>
                <a:lnTo>
                  <a:pt x="0" y="4382218"/>
                </a:lnTo>
                <a:lnTo>
                  <a:pt x="276" y="4440344"/>
                </a:lnTo>
                <a:lnTo>
                  <a:pt x="1098" y="4498825"/>
                </a:lnTo>
                <a:lnTo>
                  <a:pt x="2471" y="4557661"/>
                </a:lnTo>
                <a:lnTo>
                  <a:pt x="4399" y="4616855"/>
                </a:lnTo>
                <a:lnTo>
                  <a:pt x="6887" y="4676408"/>
                </a:lnTo>
                <a:lnTo>
                  <a:pt x="9941" y="4736321"/>
                </a:lnTo>
                <a:lnTo>
                  <a:pt x="13565" y="4796594"/>
                </a:lnTo>
                <a:lnTo>
                  <a:pt x="17765" y="4857231"/>
                </a:lnTo>
                <a:lnTo>
                  <a:pt x="22546" y="4918231"/>
                </a:lnTo>
                <a:lnTo>
                  <a:pt x="27912" y="4979596"/>
                </a:lnTo>
                <a:lnTo>
                  <a:pt x="33869" y="5041328"/>
                </a:lnTo>
                <a:lnTo>
                  <a:pt x="40422" y="5103427"/>
                </a:lnTo>
                <a:lnTo>
                  <a:pt x="45010" y="5143497"/>
                </a:lnTo>
                <a:lnTo>
                  <a:pt x="3934156" y="5143497"/>
                </a:lnTo>
                <a:lnTo>
                  <a:pt x="3934156" y="0"/>
                </a:lnTo>
                <a:close/>
              </a:path>
            </a:pathLst>
          </a:custGeom>
          <a:solidFill>
            <a:srgbClr val="309DB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5"/>
          <p:cNvSpPr/>
          <p:nvPr/>
        </p:nvSpPr>
        <p:spPr>
          <a:xfrm>
            <a:off x="5501964" y="0"/>
            <a:ext cx="3642035" cy="51434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231444" y="4843922"/>
            <a:ext cx="1697355" cy="1657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27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127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127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27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27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127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127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127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127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2018 Capital Markets Day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380796" y="1296161"/>
            <a:ext cx="8382406" cy="5740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242A75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231444" y="4843922"/>
            <a:ext cx="1697355" cy="1657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27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127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127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27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27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127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127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127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127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2018 Capital Markets Day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558609"/>
            <a:ext cx="9144000" cy="9525"/>
          </a:xfrm>
          <a:custGeom>
            <a:rect b="b" l="l" r="r" t="t"/>
            <a:pathLst>
              <a:path extrusionOk="0" h="9525" w="9144000">
                <a:moveTo>
                  <a:pt x="9144000" y="0"/>
                </a:moveTo>
                <a:lnTo>
                  <a:pt x="0" y="0"/>
                </a:lnTo>
                <a:lnTo>
                  <a:pt x="0" y="9525"/>
                </a:lnTo>
                <a:lnTo>
                  <a:pt x="9144000" y="9525"/>
                </a:lnTo>
                <a:lnTo>
                  <a:pt x="9144000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0" y="0"/>
            <a:ext cx="177800" cy="562610"/>
          </a:xfrm>
          <a:custGeom>
            <a:rect b="b" l="l" r="r" t="t"/>
            <a:pathLst>
              <a:path extrusionOk="0" h="562610" w="177800">
                <a:moveTo>
                  <a:pt x="0" y="562355"/>
                </a:moveTo>
                <a:lnTo>
                  <a:pt x="177656" y="562355"/>
                </a:lnTo>
                <a:lnTo>
                  <a:pt x="177656" y="0"/>
                </a:lnTo>
                <a:lnTo>
                  <a:pt x="0" y="0"/>
                </a:lnTo>
                <a:lnTo>
                  <a:pt x="0" y="562355"/>
                </a:lnTo>
                <a:close/>
              </a:path>
            </a:pathLst>
          </a:custGeom>
          <a:solidFill>
            <a:srgbClr val="309DB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"/>
          <p:cNvSpPr/>
          <p:nvPr/>
        </p:nvSpPr>
        <p:spPr>
          <a:xfrm>
            <a:off x="159702" y="4842509"/>
            <a:ext cx="208915" cy="218440"/>
          </a:xfrm>
          <a:custGeom>
            <a:rect b="b" l="l" r="r" t="t"/>
            <a:pathLst>
              <a:path extrusionOk="0" h="218439" w="208915">
                <a:moveTo>
                  <a:pt x="208356" y="198120"/>
                </a:moveTo>
                <a:lnTo>
                  <a:pt x="19723" y="198120"/>
                </a:lnTo>
                <a:lnTo>
                  <a:pt x="19723" y="0"/>
                </a:lnTo>
                <a:lnTo>
                  <a:pt x="0" y="0"/>
                </a:lnTo>
                <a:lnTo>
                  <a:pt x="0" y="198120"/>
                </a:lnTo>
                <a:lnTo>
                  <a:pt x="0" y="218440"/>
                </a:lnTo>
                <a:lnTo>
                  <a:pt x="208356" y="218440"/>
                </a:lnTo>
                <a:lnTo>
                  <a:pt x="208356" y="198120"/>
                </a:lnTo>
                <a:close/>
              </a:path>
            </a:pathLst>
          </a:custGeom>
          <a:solidFill>
            <a:srgbClr val="309DB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7213472" y="4743025"/>
            <a:ext cx="1727961" cy="3323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"/>
          <p:cNvSpPr txBox="1"/>
          <p:nvPr>
            <p:ph type="title"/>
          </p:nvPr>
        </p:nvSpPr>
        <p:spPr>
          <a:xfrm>
            <a:off x="380796" y="1296161"/>
            <a:ext cx="8382406" cy="5740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242A75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086100" y="826211"/>
            <a:ext cx="5681980" cy="15659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231444" y="4843922"/>
            <a:ext cx="1697355" cy="1657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2018 Capital Markets Day - </a:t>
            </a: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5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14.png"/><Relationship Id="rId7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/>
          <p:nvPr/>
        </p:nvSpPr>
        <p:spPr>
          <a:xfrm>
            <a:off x="380794" y="1448435"/>
            <a:ext cx="386715" cy="394335"/>
          </a:xfrm>
          <a:custGeom>
            <a:rect b="b" l="l" r="r" t="t"/>
            <a:pathLst>
              <a:path extrusionOk="0" h="394335" w="386715">
                <a:moveTo>
                  <a:pt x="386168" y="0"/>
                </a:moveTo>
                <a:lnTo>
                  <a:pt x="0" y="0"/>
                </a:lnTo>
                <a:lnTo>
                  <a:pt x="0" y="393953"/>
                </a:lnTo>
                <a:lnTo>
                  <a:pt x="52273" y="340740"/>
                </a:lnTo>
                <a:lnTo>
                  <a:pt x="52273" y="47370"/>
                </a:lnTo>
                <a:lnTo>
                  <a:pt x="339725" y="47370"/>
                </a:lnTo>
                <a:lnTo>
                  <a:pt x="386168" y="0"/>
                </a:lnTo>
                <a:close/>
              </a:path>
            </a:pathLst>
          </a:custGeom>
          <a:solidFill>
            <a:srgbClr val="3878D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7"/>
          <p:cNvSpPr txBox="1"/>
          <p:nvPr/>
        </p:nvSpPr>
        <p:spPr>
          <a:xfrm>
            <a:off x="380801" y="1903225"/>
            <a:ext cx="49257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1406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600">
                <a:solidFill>
                  <a:srgbClr val="242A75"/>
                </a:solidFill>
                <a:latin typeface="Tahoma"/>
                <a:ea typeface="Tahoma"/>
                <a:cs typeface="Tahoma"/>
                <a:sym typeface="Tahoma"/>
              </a:rPr>
              <a:t>iOS Malware</a:t>
            </a:r>
            <a:endParaRPr b="1" i="0" sz="3600" u="none" cap="none" strike="noStrike">
              <a:solidFill>
                <a:srgbClr val="242A75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3" name="Google Shape;53;p7"/>
          <p:cNvSpPr txBox="1"/>
          <p:nvPr/>
        </p:nvSpPr>
        <p:spPr>
          <a:xfrm>
            <a:off x="429677" y="3165725"/>
            <a:ext cx="14508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3878D7"/>
                </a:solidFill>
                <a:latin typeface="Tahoma"/>
                <a:ea typeface="Tahoma"/>
                <a:cs typeface="Tahoma"/>
                <a:sym typeface="Tahoma"/>
              </a:rPr>
              <a:t>Ivan Nikolskiy</a:t>
            </a:r>
            <a:endParaRPr b="0" i="0" sz="1400" u="none" cap="none" strike="noStrike">
              <a:solidFill>
                <a:srgbClr val="3878D7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4" name="Google Shape;54;p7"/>
          <p:cNvSpPr txBox="1"/>
          <p:nvPr/>
        </p:nvSpPr>
        <p:spPr>
          <a:xfrm>
            <a:off x="429671" y="2442147"/>
            <a:ext cx="40437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1406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US" sz="1600">
                <a:solidFill>
                  <a:srgbClr val="242A75"/>
                </a:solidFill>
                <a:latin typeface="Tahoma"/>
                <a:ea typeface="Tahoma"/>
                <a:cs typeface="Tahoma"/>
                <a:sym typeface="Tahoma"/>
              </a:rPr>
              <a:t>Overview of Apple iOS malware</a:t>
            </a:r>
            <a:endParaRPr b="1" i="0" sz="1600" u="none" cap="none" strike="noStrike">
              <a:solidFill>
                <a:srgbClr val="242A75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5" name="Google Shape;5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500" y="210463"/>
            <a:ext cx="1607102" cy="33963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7"/>
          <p:cNvSpPr/>
          <p:nvPr/>
        </p:nvSpPr>
        <p:spPr>
          <a:xfrm>
            <a:off x="5209843" y="0"/>
            <a:ext cx="3934459" cy="5143500"/>
          </a:xfrm>
          <a:custGeom>
            <a:rect b="b" l="l" r="r" t="t"/>
            <a:pathLst>
              <a:path extrusionOk="0" h="5143500" w="3934459">
                <a:moveTo>
                  <a:pt x="3934156" y="0"/>
                </a:moveTo>
                <a:lnTo>
                  <a:pt x="2007057" y="0"/>
                </a:lnTo>
                <a:lnTo>
                  <a:pt x="1978076" y="27980"/>
                </a:lnTo>
                <a:lnTo>
                  <a:pt x="1920169" y="84605"/>
                </a:lnTo>
                <a:lnTo>
                  <a:pt x="1862370" y="142123"/>
                </a:lnTo>
                <a:lnTo>
                  <a:pt x="1804720" y="200544"/>
                </a:lnTo>
                <a:lnTo>
                  <a:pt x="1747258" y="259878"/>
                </a:lnTo>
                <a:lnTo>
                  <a:pt x="1718610" y="289890"/>
                </a:lnTo>
                <a:lnTo>
                  <a:pt x="1690025" y="320135"/>
                </a:lnTo>
                <a:lnTo>
                  <a:pt x="1661507" y="350613"/>
                </a:lnTo>
                <a:lnTo>
                  <a:pt x="1633061" y="381326"/>
                </a:lnTo>
                <a:lnTo>
                  <a:pt x="1604693" y="412275"/>
                </a:lnTo>
                <a:lnTo>
                  <a:pt x="1576407" y="443461"/>
                </a:lnTo>
                <a:lnTo>
                  <a:pt x="1548208" y="474885"/>
                </a:lnTo>
                <a:lnTo>
                  <a:pt x="1520102" y="506549"/>
                </a:lnTo>
                <a:lnTo>
                  <a:pt x="1492093" y="538455"/>
                </a:lnTo>
                <a:lnTo>
                  <a:pt x="1464187" y="570602"/>
                </a:lnTo>
                <a:lnTo>
                  <a:pt x="1436388" y="602994"/>
                </a:lnTo>
                <a:lnTo>
                  <a:pt x="1408702" y="635630"/>
                </a:lnTo>
                <a:lnTo>
                  <a:pt x="1381134" y="668513"/>
                </a:lnTo>
                <a:lnTo>
                  <a:pt x="1353688" y="701642"/>
                </a:lnTo>
                <a:lnTo>
                  <a:pt x="1326370" y="735021"/>
                </a:lnTo>
                <a:lnTo>
                  <a:pt x="1299184" y="768650"/>
                </a:lnTo>
                <a:lnTo>
                  <a:pt x="1272137" y="802530"/>
                </a:lnTo>
                <a:lnTo>
                  <a:pt x="1245232" y="836662"/>
                </a:lnTo>
                <a:lnTo>
                  <a:pt x="1218475" y="871049"/>
                </a:lnTo>
                <a:lnTo>
                  <a:pt x="1191870" y="905690"/>
                </a:lnTo>
                <a:lnTo>
                  <a:pt x="1165424" y="940588"/>
                </a:lnTo>
                <a:lnTo>
                  <a:pt x="1139140" y="975744"/>
                </a:lnTo>
                <a:lnTo>
                  <a:pt x="1113025" y="1011158"/>
                </a:lnTo>
                <a:lnTo>
                  <a:pt x="1087082" y="1046833"/>
                </a:lnTo>
                <a:lnTo>
                  <a:pt x="1061318" y="1082770"/>
                </a:lnTo>
                <a:lnTo>
                  <a:pt x="1035736" y="1118969"/>
                </a:lnTo>
                <a:lnTo>
                  <a:pt x="1010343" y="1155432"/>
                </a:lnTo>
                <a:lnTo>
                  <a:pt x="985142" y="1192161"/>
                </a:lnTo>
                <a:lnTo>
                  <a:pt x="960140" y="1229156"/>
                </a:lnTo>
                <a:lnTo>
                  <a:pt x="935341" y="1266419"/>
                </a:lnTo>
                <a:lnTo>
                  <a:pt x="910750" y="1303952"/>
                </a:lnTo>
                <a:lnTo>
                  <a:pt x="886372" y="1341754"/>
                </a:lnTo>
                <a:lnTo>
                  <a:pt x="862213" y="1379829"/>
                </a:lnTo>
                <a:lnTo>
                  <a:pt x="838277" y="1418177"/>
                </a:lnTo>
                <a:lnTo>
                  <a:pt x="814569" y="1456799"/>
                </a:lnTo>
                <a:lnTo>
                  <a:pt x="791094" y="1495696"/>
                </a:lnTo>
                <a:lnTo>
                  <a:pt x="767858" y="1534870"/>
                </a:lnTo>
                <a:lnTo>
                  <a:pt x="744866" y="1574323"/>
                </a:lnTo>
                <a:lnTo>
                  <a:pt x="722122" y="1614055"/>
                </a:lnTo>
                <a:lnTo>
                  <a:pt x="699631" y="1654068"/>
                </a:lnTo>
                <a:lnTo>
                  <a:pt x="677399" y="1694362"/>
                </a:lnTo>
                <a:lnTo>
                  <a:pt x="655430" y="1734940"/>
                </a:lnTo>
                <a:lnTo>
                  <a:pt x="633730" y="1775803"/>
                </a:lnTo>
                <a:lnTo>
                  <a:pt x="612304" y="1816951"/>
                </a:lnTo>
                <a:lnTo>
                  <a:pt x="591156" y="1858386"/>
                </a:lnTo>
                <a:lnTo>
                  <a:pt x="570292" y="1900110"/>
                </a:lnTo>
                <a:lnTo>
                  <a:pt x="549717" y="1942123"/>
                </a:lnTo>
                <a:lnTo>
                  <a:pt x="529435" y="1984427"/>
                </a:lnTo>
                <a:lnTo>
                  <a:pt x="509452" y="2027024"/>
                </a:lnTo>
                <a:lnTo>
                  <a:pt x="489773" y="2069914"/>
                </a:lnTo>
                <a:lnTo>
                  <a:pt x="470403" y="2113099"/>
                </a:lnTo>
                <a:lnTo>
                  <a:pt x="451347" y="2156579"/>
                </a:lnTo>
                <a:lnTo>
                  <a:pt x="432609" y="2200358"/>
                </a:lnTo>
                <a:lnTo>
                  <a:pt x="414196" y="2244434"/>
                </a:lnTo>
                <a:lnTo>
                  <a:pt x="396111" y="2288811"/>
                </a:lnTo>
                <a:lnTo>
                  <a:pt x="378361" y="2333489"/>
                </a:lnTo>
                <a:lnTo>
                  <a:pt x="360949" y="2378469"/>
                </a:lnTo>
                <a:lnTo>
                  <a:pt x="343882" y="2423753"/>
                </a:lnTo>
                <a:lnTo>
                  <a:pt x="327164" y="2469341"/>
                </a:lnTo>
                <a:lnTo>
                  <a:pt x="310800" y="2515236"/>
                </a:lnTo>
                <a:lnTo>
                  <a:pt x="294795" y="2561439"/>
                </a:lnTo>
                <a:lnTo>
                  <a:pt x="279154" y="2607951"/>
                </a:lnTo>
                <a:lnTo>
                  <a:pt x="263882" y="2654772"/>
                </a:lnTo>
                <a:lnTo>
                  <a:pt x="248985" y="2701905"/>
                </a:lnTo>
                <a:lnTo>
                  <a:pt x="234467" y="2749351"/>
                </a:lnTo>
                <a:lnTo>
                  <a:pt x="220334" y="2797110"/>
                </a:lnTo>
                <a:lnTo>
                  <a:pt x="206589" y="2845185"/>
                </a:lnTo>
                <a:lnTo>
                  <a:pt x="193239" y="2893576"/>
                </a:lnTo>
                <a:lnTo>
                  <a:pt x="180289" y="2942285"/>
                </a:lnTo>
                <a:lnTo>
                  <a:pt x="167743" y="2991314"/>
                </a:lnTo>
                <a:lnTo>
                  <a:pt x="155606" y="3040662"/>
                </a:lnTo>
                <a:lnTo>
                  <a:pt x="143885" y="3090332"/>
                </a:lnTo>
                <a:lnTo>
                  <a:pt x="132582" y="3140325"/>
                </a:lnTo>
                <a:lnTo>
                  <a:pt x="121704" y="3190642"/>
                </a:lnTo>
                <a:lnTo>
                  <a:pt x="111256" y="3241285"/>
                </a:lnTo>
                <a:lnTo>
                  <a:pt x="101243" y="3292254"/>
                </a:lnTo>
                <a:lnTo>
                  <a:pt x="91669" y="3343551"/>
                </a:lnTo>
                <a:lnTo>
                  <a:pt x="82540" y="3395178"/>
                </a:lnTo>
                <a:lnTo>
                  <a:pt x="73860" y="3447135"/>
                </a:lnTo>
                <a:lnTo>
                  <a:pt x="65636" y="3499423"/>
                </a:lnTo>
                <a:lnTo>
                  <a:pt x="57871" y="3552045"/>
                </a:lnTo>
                <a:lnTo>
                  <a:pt x="50571" y="3605002"/>
                </a:lnTo>
                <a:lnTo>
                  <a:pt x="43741" y="3658294"/>
                </a:lnTo>
                <a:lnTo>
                  <a:pt x="37386" y="3711923"/>
                </a:lnTo>
                <a:lnTo>
                  <a:pt x="31511" y="3765890"/>
                </a:lnTo>
                <a:lnTo>
                  <a:pt x="26120" y="3820197"/>
                </a:lnTo>
                <a:lnTo>
                  <a:pt x="21220" y="3874845"/>
                </a:lnTo>
                <a:lnTo>
                  <a:pt x="16815" y="3929834"/>
                </a:lnTo>
                <a:lnTo>
                  <a:pt x="12910" y="3985167"/>
                </a:lnTo>
                <a:lnTo>
                  <a:pt x="9510" y="4040845"/>
                </a:lnTo>
                <a:lnTo>
                  <a:pt x="6620" y="4096868"/>
                </a:lnTo>
                <a:lnTo>
                  <a:pt x="4246" y="4153239"/>
                </a:lnTo>
                <a:lnTo>
                  <a:pt x="2391" y="4209958"/>
                </a:lnTo>
                <a:lnTo>
                  <a:pt x="1062" y="4267027"/>
                </a:lnTo>
                <a:lnTo>
                  <a:pt x="263" y="4324446"/>
                </a:lnTo>
                <a:lnTo>
                  <a:pt x="0" y="4382218"/>
                </a:lnTo>
                <a:lnTo>
                  <a:pt x="276" y="4440344"/>
                </a:lnTo>
                <a:lnTo>
                  <a:pt x="1098" y="4498825"/>
                </a:lnTo>
                <a:lnTo>
                  <a:pt x="2471" y="4557661"/>
                </a:lnTo>
                <a:lnTo>
                  <a:pt x="4399" y="4616855"/>
                </a:lnTo>
                <a:lnTo>
                  <a:pt x="6887" y="4676408"/>
                </a:lnTo>
                <a:lnTo>
                  <a:pt x="9941" y="4736321"/>
                </a:lnTo>
                <a:lnTo>
                  <a:pt x="13565" y="4796594"/>
                </a:lnTo>
                <a:lnTo>
                  <a:pt x="17765" y="4857231"/>
                </a:lnTo>
                <a:lnTo>
                  <a:pt x="22546" y="4918231"/>
                </a:lnTo>
                <a:lnTo>
                  <a:pt x="27912" y="4979596"/>
                </a:lnTo>
                <a:lnTo>
                  <a:pt x="33869" y="5041328"/>
                </a:lnTo>
                <a:lnTo>
                  <a:pt x="40422" y="5103427"/>
                </a:lnTo>
                <a:lnTo>
                  <a:pt x="45010" y="5143497"/>
                </a:lnTo>
                <a:lnTo>
                  <a:pt x="3934156" y="5143497"/>
                </a:lnTo>
                <a:lnTo>
                  <a:pt x="3934156" y="0"/>
                </a:lnTo>
                <a:close/>
              </a:path>
            </a:pathLst>
          </a:custGeom>
          <a:solidFill>
            <a:srgbClr val="3878D7">
              <a:alpha val="800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9002" y="1503072"/>
            <a:ext cx="2137353" cy="21373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6"/>
          <p:cNvSpPr txBox="1"/>
          <p:nvPr/>
        </p:nvSpPr>
        <p:spPr>
          <a:xfrm>
            <a:off x="4859876" y="1448431"/>
            <a:ext cx="2685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1" lang="en-US" sz="1400" u="none" cap="none" strike="noStrike">
                <a:solidFill>
                  <a:srgbClr val="3878D7"/>
                </a:solidFill>
                <a:latin typeface="Verdana"/>
                <a:ea typeface="Verdana"/>
                <a:cs typeface="Verdana"/>
                <a:sym typeface="Verdana"/>
              </a:rPr>
              <a:t>EntySec’s website</a:t>
            </a:r>
            <a:endParaRPr b="1" i="0" sz="2200" u="none" cap="none" strike="noStrike">
              <a:solidFill>
                <a:srgbClr val="242A75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800" u="none" cap="none" strike="noStrike">
                <a:solidFill>
                  <a:srgbClr val="242A75"/>
                </a:solidFill>
                <a:latin typeface="Tahoma"/>
                <a:ea typeface="Tahoma"/>
                <a:cs typeface="Tahoma"/>
                <a:sym typeface="Tahoma"/>
              </a:rPr>
              <a:t>entysec.com</a:t>
            </a:r>
            <a:endParaRPr b="0" i="0" sz="1000" u="none" cap="none" strike="noStrike">
              <a:solidFill>
                <a:srgbClr val="3878D7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7" name="Google Shape;257;p16"/>
          <p:cNvSpPr/>
          <p:nvPr/>
        </p:nvSpPr>
        <p:spPr>
          <a:xfrm>
            <a:off x="4424500" y="1561225"/>
            <a:ext cx="280500" cy="280500"/>
          </a:xfrm>
          <a:prstGeom prst="rect">
            <a:avLst/>
          </a:prstGeom>
          <a:solidFill>
            <a:srgbClr val="3878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6"/>
          <p:cNvSpPr txBox="1"/>
          <p:nvPr/>
        </p:nvSpPr>
        <p:spPr>
          <a:xfrm>
            <a:off x="4859875" y="2299875"/>
            <a:ext cx="35700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1" lang="en-US" sz="1400" u="none" cap="none" strike="noStrike">
                <a:solidFill>
                  <a:srgbClr val="3878D7"/>
                </a:solidFill>
                <a:latin typeface="Verdana"/>
                <a:ea typeface="Verdana"/>
                <a:cs typeface="Verdana"/>
                <a:sym typeface="Verdana"/>
              </a:rPr>
              <a:t>My website</a:t>
            </a:r>
            <a:endParaRPr b="1" i="0" sz="2200" u="none" cap="none" strike="noStrike">
              <a:solidFill>
                <a:srgbClr val="242A75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800" u="none" cap="none" strike="noStrike">
                <a:solidFill>
                  <a:srgbClr val="242A75"/>
                </a:solidFill>
                <a:latin typeface="Tahoma"/>
                <a:ea typeface="Tahoma"/>
                <a:cs typeface="Tahoma"/>
                <a:sym typeface="Tahoma"/>
              </a:rPr>
              <a:t>founder.entysec.com</a:t>
            </a:r>
            <a:endParaRPr b="0" i="0" sz="1000" u="none" cap="none" strike="noStrike">
              <a:solidFill>
                <a:srgbClr val="3878D7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9" name="Google Shape;259;p16"/>
          <p:cNvSpPr/>
          <p:nvPr/>
        </p:nvSpPr>
        <p:spPr>
          <a:xfrm>
            <a:off x="4424500" y="2412675"/>
            <a:ext cx="280500" cy="280500"/>
          </a:xfrm>
          <a:prstGeom prst="rect">
            <a:avLst/>
          </a:prstGeom>
          <a:solidFill>
            <a:srgbClr val="3878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0" name="Google Shape;26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500" y="210463"/>
            <a:ext cx="1607102" cy="33963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16"/>
          <p:cNvSpPr/>
          <p:nvPr/>
        </p:nvSpPr>
        <p:spPr>
          <a:xfrm>
            <a:off x="380794" y="1448435"/>
            <a:ext cx="386715" cy="394335"/>
          </a:xfrm>
          <a:custGeom>
            <a:rect b="b" l="l" r="r" t="t"/>
            <a:pathLst>
              <a:path extrusionOk="0" h="394335" w="386715">
                <a:moveTo>
                  <a:pt x="386168" y="0"/>
                </a:moveTo>
                <a:lnTo>
                  <a:pt x="0" y="0"/>
                </a:lnTo>
                <a:lnTo>
                  <a:pt x="0" y="393953"/>
                </a:lnTo>
                <a:lnTo>
                  <a:pt x="52273" y="340740"/>
                </a:lnTo>
                <a:lnTo>
                  <a:pt x="52273" y="47370"/>
                </a:lnTo>
                <a:lnTo>
                  <a:pt x="339725" y="47370"/>
                </a:lnTo>
                <a:lnTo>
                  <a:pt x="386168" y="0"/>
                </a:lnTo>
                <a:close/>
              </a:path>
            </a:pathLst>
          </a:custGeom>
          <a:solidFill>
            <a:srgbClr val="3878D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6"/>
          <p:cNvSpPr txBox="1"/>
          <p:nvPr/>
        </p:nvSpPr>
        <p:spPr>
          <a:xfrm>
            <a:off x="380796" y="1903222"/>
            <a:ext cx="40437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1406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600" u="none" cap="none" strike="noStrike">
                <a:solidFill>
                  <a:srgbClr val="242A75"/>
                </a:solidFill>
                <a:latin typeface="Tahoma"/>
                <a:ea typeface="Tahoma"/>
                <a:cs typeface="Tahoma"/>
                <a:sym typeface="Tahoma"/>
              </a:rPr>
              <a:t>The End</a:t>
            </a:r>
            <a:endParaRPr b="1" i="0" sz="3600" u="none" cap="none" strike="noStrike">
              <a:solidFill>
                <a:srgbClr val="242A75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3" name="Google Shape;263;p16"/>
          <p:cNvSpPr txBox="1"/>
          <p:nvPr/>
        </p:nvSpPr>
        <p:spPr>
          <a:xfrm>
            <a:off x="429671" y="2442147"/>
            <a:ext cx="40437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1406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600" u="none" cap="none" strike="noStrike">
                <a:solidFill>
                  <a:srgbClr val="242A75"/>
                </a:solidFill>
                <a:latin typeface="Tahoma"/>
                <a:ea typeface="Tahoma"/>
                <a:cs typeface="Tahoma"/>
                <a:sym typeface="Tahoma"/>
              </a:rPr>
              <a:t>Thanks for Your Attention</a:t>
            </a:r>
            <a:endParaRPr b="1" i="0" sz="1600" u="none" cap="none" strike="noStrike">
              <a:solidFill>
                <a:srgbClr val="242A75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4" name="Google Shape;264;p16"/>
          <p:cNvSpPr txBox="1"/>
          <p:nvPr/>
        </p:nvSpPr>
        <p:spPr>
          <a:xfrm>
            <a:off x="816175" y="3464300"/>
            <a:ext cx="4735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i="1" lang="en-US">
                <a:solidFill>
                  <a:srgbClr val="3878D7"/>
                </a:solidFill>
                <a:latin typeface="Verdana"/>
                <a:ea typeface="Verdana"/>
                <a:cs typeface="Verdana"/>
                <a:sym typeface="Verdana"/>
              </a:rPr>
              <a:t>This presentation can be found at</a:t>
            </a:r>
            <a:endParaRPr b="1" i="0" sz="2200" u="none" cap="none" strike="noStrike">
              <a:solidFill>
                <a:srgbClr val="242A75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800" u="none" cap="none" strike="noStrike">
                <a:solidFill>
                  <a:srgbClr val="242A75"/>
                </a:solidFill>
                <a:latin typeface="Tahoma"/>
                <a:ea typeface="Tahoma"/>
                <a:cs typeface="Tahoma"/>
                <a:sym typeface="Tahoma"/>
              </a:rPr>
              <a:t>entysec.com/agenda/</a:t>
            </a:r>
            <a:r>
              <a:rPr b="1" lang="en-US" sz="1800">
                <a:solidFill>
                  <a:srgbClr val="242A75"/>
                </a:solidFill>
                <a:latin typeface="Tahoma"/>
                <a:ea typeface="Tahoma"/>
                <a:cs typeface="Tahoma"/>
                <a:sym typeface="Tahoma"/>
              </a:rPr>
              <a:t>ios_malware</a:t>
            </a:r>
            <a:r>
              <a:rPr b="1" i="0" lang="en-US" sz="1800" u="none" cap="none" strike="noStrike">
                <a:solidFill>
                  <a:srgbClr val="242A75"/>
                </a:solidFill>
                <a:latin typeface="Tahoma"/>
                <a:ea typeface="Tahoma"/>
                <a:cs typeface="Tahoma"/>
                <a:sym typeface="Tahoma"/>
              </a:rPr>
              <a:t>.pdf</a:t>
            </a:r>
            <a:endParaRPr b="0" i="0" sz="1000" u="none" cap="none" strike="noStrike">
              <a:solidFill>
                <a:srgbClr val="3878D7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5" name="Google Shape;265;p16"/>
          <p:cNvSpPr/>
          <p:nvPr/>
        </p:nvSpPr>
        <p:spPr>
          <a:xfrm>
            <a:off x="380800" y="3577100"/>
            <a:ext cx="280500" cy="280500"/>
          </a:xfrm>
          <a:prstGeom prst="rect">
            <a:avLst/>
          </a:prstGeom>
          <a:solidFill>
            <a:srgbClr val="3878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/>
          <p:nvPr/>
        </p:nvSpPr>
        <p:spPr>
          <a:xfrm>
            <a:off x="231444" y="4844592"/>
            <a:ext cx="1607100" cy="1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rPr>
              <a:t>iOS Malware</a:t>
            </a:r>
            <a:endParaRPr b="0" i="0" sz="900" u="none" cap="none" strike="noStrike">
              <a:solidFill>
                <a:srgbClr val="3333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63" name="Google Shape;63;p8"/>
          <p:cNvGrpSpPr/>
          <p:nvPr/>
        </p:nvGrpSpPr>
        <p:grpSpPr>
          <a:xfrm>
            <a:off x="0" y="0"/>
            <a:ext cx="9144000" cy="568134"/>
            <a:chOff x="0" y="0"/>
            <a:chExt cx="9144000" cy="568134"/>
          </a:xfrm>
        </p:grpSpPr>
        <p:sp>
          <p:nvSpPr>
            <p:cNvPr id="64" name="Google Shape;64;p8"/>
            <p:cNvSpPr/>
            <p:nvPr/>
          </p:nvSpPr>
          <p:spPr>
            <a:xfrm>
              <a:off x="0" y="558609"/>
              <a:ext cx="9144000" cy="9525"/>
            </a:xfrm>
            <a:custGeom>
              <a:rect b="b" l="l" r="r" t="t"/>
              <a:pathLst>
                <a:path extrusionOk="0" h="9525" w="9144000">
                  <a:moveTo>
                    <a:pt x="9144000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144000" y="952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8"/>
            <p:cNvSpPr/>
            <p:nvPr/>
          </p:nvSpPr>
          <p:spPr>
            <a:xfrm>
              <a:off x="0" y="0"/>
              <a:ext cx="177800" cy="562610"/>
            </a:xfrm>
            <a:custGeom>
              <a:rect b="b" l="l" r="r" t="t"/>
              <a:pathLst>
                <a:path extrusionOk="0" h="562610" w="177800">
                  <a:moveTo>
                    <a:pt x="0" y="562355"/>
                  </a:moveTo>
                  <a:lnTo>
                    <a:pt x="177656" y="562355"/>
                  </a:lnTo>
                  <a:lnTo>
                    <a:pt x="177656" y="0"/>
                  </a:lnTo>
                  <a:lnTo>
                    <a:pt x="0" y="0"/>
                  </a:lnTo>
                  <a:lnTo>
                    <a:pt x="0" y="562355"/>
                  </a:lnTo>
                  <a:close/>
                </a:path>
              </a:pathLst>
            </a:custGeom>
            <a:solidFill>
              <a:srgbClr val="3878D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8"/>
          <p:cNvSpPr/>
          <p:nvPr/>
        </p:nvSpPr>
        <p:spPr>
          <a:xfrm>
            <a:off x="159702" y="4842509"/>
            <a:ext cx="208915" cy="218439"/>
          </a:xfrm>
          <a:custGeom>
            <a:rect b="b" l="l" r="r" t="t"/>
            <a:pathLst>
              <a:path extrusionOk="0" h="218439" w="208915">
                <a:moveTo>
                  <a:pt x="208356" y="198120"/>
                </a:moveTo>
                <a:lnTo>
                  <a:pt x="19723" y="198120"/>
                </a:lnTo>
                <a:lnTo>
                  <a:pt x="19723" y="0"/>
                </a:lnTo>
                <a:lnTo>
                  <a:pt x="0" y="0"/>
                </a:lnTo>
                <a:lnTo>
                  <a:pt x="0" y="198120"/>
                </a:lnTo>
                <a:lnTo>
                  <a:pt x="0" y="218440"/>
                </a:lnTo>
                <a:lnTo>
                  <a:pt x="208356" y="218440"/>
                </a:lnTo>
                <a:lnTo>
                  <a:pt x="208356" y="198120"/>
                </a:lnTo>
                <a:close/>
              </a:path>
            </a:pathLst>
          </a:custGeom>
          <a:solidFill>
            <a:srgbClr val="3878D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8"/>
          <p:cNvSpPr txBox="1"/>
          <p:nvPr>
            <p:ph type="title"/>
          </p:nvPr>
        </p:nvSpPr>
        <p:spPr>
          <a:xfrm>
            <a:off x="345440" y="96138"/>
            <a:ext cx="1034400" cy="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000">
                <a:latin typeface="Tahoma"/>
                <a:ea typeface="Tahoma"/>
                <a:cs typeface="Tahoma"/>
                <a:sym typeface="Tahoma"/>
              </a:rPr>
              <a:t>Content</a:t>
            </a:r>
            <a:endParaRPr sz="20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8" name="Google Shape;68;p8"/>
          <p:cNvSpPr txBox="1"/>
          <p:nvPr/>
        </p:nvSpPr>
        <p:spPr>
          <a:xfrm>
            <a:off x="1482201" y="895056"/>
            <a:ext cx="26853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242A75"/>
                </a:solidFill>
                <a:latin typeface="Tahoma"/>
                <a:ea typeface="Tahoma"/>
                <a:cs typeface="Tahoma"/>
                <a:sym typeface="Tahoma"/>
              </a:rPr>
              <a:t>What is </a:t>
            </a:r>
            <a:r>
              <a:rPr b="1" lang="en-US">
                <a:solidFill>
                  <a:srgbClr val="242A75"/>
                </a:solidFill>
                <a:latin typeface="Tahoma"/>
                <a:ea typeface="Tahoma"/>
                <a:cs typeface="Tahoma"/>
                <a:sym typeface="Tahoma"/>
              </a:rPr>
              <a:t>iOS</a:t>
            </a:r>
            <a:r>
              <a:rPr b="1" i="0" lang="en-US" sz="1400" u="none" cap="none" strike="noStrike">
                <a:solidFill>
                  <a:srgbClr val="242A75"/>
                </a:solidFill>
                <a:latin typeface="Tahoma"/>
                <a:ea typeface="Tahoma"/>
                <a:cs typeface="Tahoma"/>
                <a:sym typeface="Tahoma"/>
              </a:rPr>
              <a:t>?</a:t>
            </a:r>
            <a:endParaRPr b="0" i="0" sz="1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US" sz="1000" u="none" cap="none" strike="noStrike">
                <a:solidFill>
                  <a:srgbClr val="3878D7"/>
                </a:solidFill>
                <a:latin typeface="Verdana"/>
                <a:ea typeface="Verdana"/>
                <a:cs typeface="Verdana"/>
                <a:sym typeface="Verdana"/>
              </a:rPr>
              <a:t>Basic overview of the </a:t>
            </a:r>
            <a:r>
              <a:rPr i="1" lang="en-US" sz="1000">
                <a:solidFill>
                  <a:srgbClr val="3878D7"/>
                </a:solidFill>
                <a:latin typeface="Verdana"/>
                <a:ea typeface="Verdana"/>
                <a:cs typeface="Verdana"/>
                <a:sym typeface="Verdana"/>
              </a:rPr>
              <a:t>Apple iOS</a:t>
            </a:r>
            <a:endParaRPr b="0" i="0" sz="1000" u="none" cap="none" strike="noStrike">
              <a:solidFill>
                <a:srgbClr val="3878D7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9" name="Google Shape;69;p8"/>
          <p:cNvSpPr txBox="1"/>
          <p:nvPr/>
        </p:nvSpPr>
        <p:spPr>
          <a:xfrm>
            <a:off x="1493001" y="1779569"/>
            <a:ext cx="2663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73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rgbClr val="242A75"/>
                </a:solidFill>
                <a:latin typeface="Tahoma"/>
                <a:ea typeface="Tahoma"/>
                <a:cs typeface="Tahoma"/>
                <a:sym typeface="Tahoma"/>
              </a:rPr>
              <a:t>iOS security layers</a:t>
            </a:r>
            <a:endParaRPr b="0" i="0" sz="1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1" lang="en-US" sz="1000">
                <a:solidFill>
                  <a:srgbClr val="3878D7"/>
                </a:solidFill>
                <a:latin typeface="Verdana"/>
                <a:ea typeface="Verdana"/>
                <a:cs typeface="Verdana"/>
                <a:sym typeface="Verdana"/>
              </a:rPr>
              <a:t>Security in iOS</a:t>
            </a:r>
            <a:endParaRPr b="0" i="1" sz="1000" u="none" cap="none" strike="noStrike">
              <a:solidFill>
                <a:srgbClr val="3878D7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0" name="Google Shape;70;p8"/>
          <p:cNvSpPr txBox="1"/>
          <p:nvPr/>
        </p:nvSpPr>
        <p:spPr>
          <a:xfrm>
            <a:off x="5495161" y="895050"/>
            <a:ext cx="25284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Attack chain</a:t>
            </a:r>
            <a:endParaRPr b="1" i="0" sz="1400" u="none" cap="none" strike="noStrike">
              <a:solidFill>
                <a:schemeClr val="hlink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i="1" lang="en-US" sz="1000">
                <a:solidFill>
                  <a:srgbClr val="3878D7"/>
                </a:solidFill>
                <a:latin typeface="Verdana"/>
                <a:ea typeface="Verdana"/>
                <a:cs typeface="Verdana"/>
                <a:sym typeface="Verdana"/>
              </a:rPr>
              <a:t>Explain how malware access iOS</a:t>
            </a:r>
            <a:endParaRPr b="1" i="0" sz="1400" u="none" cap="none" strike="noStrike">
              <a:solidFill>
                <a:srgbClr val="3878D7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1" name="Google Shape;71;p8"/>
          <p:cNvSpPr txBox="1"/>
          <p:nvPr/>
        </p:nvSpPr>
        <p:spPr>
          <a:xfrm>
            <a:off x="5495150" y="1824800"/>
            <a:ext cx="25284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rgbClr val="242A75"/>
                </a:solidFill>
                <a:latin typeface="Tahoma"/>
                <a:ea typeface="Tahoma"/>
                <a:cs typeface="Tahoma"/>
                <a:sym typeface="Tahoma"/>
              </a:rPr>
              <a:t>Cydia malicious tweaks</a:t>
            </a:r>
            <a:endParaRPr b="1" i="0" sz="1400" u="none" cap="none" strike="noStrike">
              <a:solidFill>
                <a:srgbClr val="242A75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1" lang="en-US" sz="1000">
                <a:solidFill>
                  <a:srgbClr val="3878D7"/>
                </a:solidFill>
                <a:latin typeface="Verdana"/>
                <a:ea typeface="Verdana"/>
                <a:cs typeface="Verdana"/>
                <a:sym typeface="Verdana"/>
              </a:rPr>
              <a:t>How malware uses Cydia</a:t>
            </a:r>
            <a:endParaRPr b="0" i="0" sz="1000" u="none" cap="none" strike="noStrike">
              <a:solidFill>
                <a:srgbClr val="3878D7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72" name="Google Shape;7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8525" y="4750538"/>
            <a:ext cx="1607102" cy="33963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8"/>
          <p:cNvSpPr/>
          <p:nvPr/>
        </p:nvSpPr>
        <p:spPr>
          <a:xfrm>
            <a:off x="1482196" y="2748877"/>
            <a:ext cx="2592704" cy="0"/>
          </a:xfrm>
          <a:custGeom>
            <a:rect b="b" l="l" r="r" t="t"/>
            <a:pathLst>
              <a:path extrusionOk="0" h="120000" w="2592704">
                <a:moveTo>
                  <a:pt x="0" y="0"/>
                </a:moveTo>
                <a:lnTo>
                  <a:pt x="2592705" y="0"/>
                </a:lnTo>
              </a:path>
            </a:pathLst>
          </a:custGeom>
          <a:noFill/>
          <a:ln cap="flat" cmpd="sng" w="12700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8"/>
          <p:cNvSpPr/>
          <p:nvPr/>
        </p:nvSpPr>
        <p:spPr>
          <a:xfrm>
            <a:off x="1482196" y="1540427"/>
            <a:ext cx="2592704" cy="0"/>
          </a:xfrm>
          <a:custGeom>
            <a:rect b="b" l="l" r="r" t="t"/>
            <a:pathLst>
              <a:path extrusionOk="0" h="120000" w="2592704">
                <a:moveTo>
                  <a:pt x="0" y="0"/>
                </a:moveTo>
                <a:lnTo>
                  <a:pt x="2592705" y="0"/>
                </a:lnTo>
              </a:path>
            </a:pathLst>
          </a:custGeom>
          <a:noFill/>
          <a:ln cap="flat" cmpd="sng" w="12700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8"/>
          <p:cNvSpPr/>
          <p:nvPr/>
        </p:nvSpPr>
        <p:spPr>
          <a:xfrm>
            <a:off x="5495147" y="1540427"/>
            <a:ext cx="2592704" cy="0"/>
          </a:xfrm>
          <a:custGeom>
            <a:rect b="b" l="l" r="r" t="t"/>
            <a:pathLst>
              <a:path extrusionOk="0" h="120000" w="2592704">
                <a:moveTo>
                  <a:pt x="0" y="0"/>
                </a:moveTo>
                <a:lnTo>
                  <a:pt x="2592705" y="0"/>
                </a:lnTo>
              </a:path>
            </a:pathLst>
          </a:custGeom>
          <a:noFill/>
          <a:ln cap="flat" cmpd="sng" w="12700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8"/>
          <p:cNvSpPr/>
          <p:nvPr/>
        </p:nvSpPr>
        <p:spPr>
          <a:xfrm>
            <a:off x="1056150" y="1875963"/>
            <a:ext cx="280500" cy="280500"/>
          </a:xfrm>
          <a:prstGeom prst="rect">
            <a:avLst/>
          </a:prstGeom>
          <a:solidFill>
            <a:srgbClr val="3878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8"/>
          <p:cNvSpPr/>
          <p:nvPr/>
        </p:nvSpPr>
        <p:spPr>
          <a:xfrm>
            <a:off x="1056150" y="946200"/>
            <a:ext cx="280500" cy="280500"/>
          </a:xfrm>
          <a:prstGeom prst="rect">
            <a:avLst/>
          </a:prstGeom>
          <a:solidFill>
            <a:srgbClr val="3878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8"/>
          <p:cNvSpPr/>
          <p:nvPr/>
        </p:nvSpPr>
        <p:spPr>
          <a:xfrm>
            <a:off x="5090950" y="946188"/>
            <a:ext cx="280500" cy="280500"/>
          </a:xfrm>
          <a:prstGeom prst="rect">
            <a:avLst/>
          </a:prstGeom>
          <a:solidFill>
            <a:srgbClr val="3878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8"/>
          <p:cNvSpPr/>
          <p:nvPr/>
        </p:nvSpPr>
        <p:spPr>
          <a:xfrm>
            <a:off x="5090950" y="1875938"/>
            <a:ext cx="280500" cy="280500"/>
          </a:xfrm>
          <a:prstGeom prst="rect">
            <a:avLst/>
          </a:prstGeom>
          <a:solidFill>
            <a:srgbClr val="3878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8"/>
          <p:cNvSpPr/>
          <p:nvPr/>
        </p:nvSpPr>
        <p:spPr>
          <a:xfrm>
            <a:off x="4683500" y="980082"/>
            <a:ext cx="0" cy="3537585"/>
          </a:xfrm>
          <a:custGeom>
            <a:rect b="b" l="l" r="r" t="t"/>
            <a:pathLst>
              <a:path extrusionOk="0" h="3537585" w="120000">
                <a:moveTo>
                  <a:pt x="0" y="0"/>
                </a:moveTo>
                <a:lnTo>
                  <a:pt x="0" y="3537038"/>
                </a:lnTo>
              </a:path>
            </a:pathLst>
          </a:custGeom>
          <a:noFill/>
          <a:ln cap="flat" cmpd="sng" w="12700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8"/>
          <p:cNvSpPr/>
          <p:nvPr/>
        </p:nvSpPr>
        <p:spPr>
          <a:xfrm>
            <a:off x="1056150" y="3044088"/>
            <a:ext cx="280500" cy="280500"/>
          </a:xfrm>
          <a:prstGeom prst="rect">
            <a:avLst/>
          </a:prstGeom>
          <a:solidFill>
            <a:srgbClr val="3878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8"/>
          <p:cNvSpPr txBox="1"/>
          <p:nvPr/>
        </p:nvSpPr>
        <p:spPr>
          <a:xfrm>
            <a:off x="1460350" y="2982350"/>
            <a:ext cx="21453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rgbClr val="242A75"/>
                </a:solidFill>
                <a:latin typeface="Tahoma"/>
                <a:ea typeface="Tahoma"/>
                <a:cs typeface="Tahoma"/>
                <a:sym typeface="Tahoma"/>
              </a:rPr>
              <a:t>Jailbreak</a:t>
            </a:r>
            <a:endParaRPr b="1" i="0" sz="1400" u="none" cap="none" strike="noStrike">
              <a:solidFill>
                <a:srgbClr val="242A75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1" lang="en-US" sz="1000">
                <a:solidFill>
                  <a:srgbClr val="3878D7"/>
                </a:solidFill>
                <a:latin typeface="Verdana"/>
                <a:ea typeface="Verdana"/>
                <a:cs typeface="Verdana"/>
                <a:sym typeface="Verdana"/>
              </a:rPr>
              <a:t>What is jailbreak?</a:t>
            </a:r>
            <a:endParaRPr b="0" i="0" sz="1000" u="none" cap="none" strike="noStrike">
              <a:solidFill>
                <a:srgbClr val="3878D7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9"/>
          <p:cNvSpPr txBox="1"/>
          <p:nvPr/>
        </p:nvSpPr>
        <p:spPr>
          <a:xfrm>
            <a:off x="231444" y="4844592"/>
            <a:ext cx="1607100" cy="1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rPr>
              <a:t>iOS Malware</a:t>
            </a:r>
            <a:endParaRPr b="0" i="0" sz="900" u="none" cap="none" strike="noStrike">
              <a:solidFill>
                <a:srgbClr val="3333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88" name="Google Shape;88;p9"/>
          <p:cNvGrpSpPr/>
          <p:nvPr/>
        </p:nvGrpSpPr>
        <p:grpSpPr>
          <a:xfrm>
            <a:off x="0" y="0"/>
            <a:ext cx="9144000" cy="568134"/>
            <a:chOff x="0" y="0"/>
            <a:chExt cx="9144000" cy="568134"/>
          </a:xfrm>
        </p:grpSpPr>
        <p:sp>
          <p:nvSpPr>
            <p:cNvPr id="89" name="Google Shape;89;p9"/>
            <p:cNvSpPr/>
            <p:nvPr/>
          </p:nvSpPr>
          <p:spPr>
            <a:xfrm>
              <a:off x="0" y="558609"/>
              <a:ext cx="9144000" cy="9525"/>
            </a:xfrm>
            <a:custGeom>
              <a:rect b="b" l="l" r="r" t="t"/>
              <a:pathLst>
                <a:path extrusionOk="0" h="9525" w="9144000">
                  <a:moveTo>
                    <a:pt x="9144000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144000" y="952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9"/>
            <p:cNvSpPr/>
            <p:nvPr/>
          </p:nvSpPr>
          <p:spPr>
            <a:xfrm>
              <a:off x="0" y="0"/>
              <a:ext cx="177800" cy="562610"/>
            </a:xfrm>
            <a:custGeom>
              <a:rect b="b" l="l" r="r" t="t"/>
              <a:pathLst>
                <a:path extrusionOk="0" h="562610" w="177800">
                  <a:moveTo>
                    <a:pt x="0" y="562355"/>
                  </a:moveTo>
                  <a:lnTo>
                    <a:pt x="177656" y="562355"/>
                  </a:lnTo>
                  <a:lnTo>
                    <a:pt x="177656" y="0"/>
                  </a:lnTo>
                  <a:lnTo>
                    <a:pt x="0" y="0"/>
                  </a:lnTo>
                  <a:lnTo>
                    <a:pt x="0" y="562355"/>
                  </a:lnTo>
                  <a:close/>
                </a:path>
              </a:pathLst>
            </a:custGeom>
            <a:solidFill>
              <a:srgbClr val="3878D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" name="Google Shape;91;p9"/>
          <p:cNvSpPr/>
          <p:nvPr/>
        </p:nvSpPr>
        <p:spPr>
          <a:xfrm>
            <a:off x="159702" y="4842509"/>
            <a:ext cx="208915" cy="218439"/>
          </a:xfrm>
          <a:custGeom>
            <a:rect b="b" l="l" r="r" t="t"/>
            <a:pathLst>
              <a:path extrusionOk="0" h="218439" w="208915">
                <a:moveTo>
                  <a:pt x="208356" y="198120"/>
                </a:moveTo>
                <a:lnTo>
                  <a:pt x="19723" y="198120"/>
                </a:lnTo>
                <a:lnTo>
                  <a:pt x="19723" y="0"/>
                </a:lnTo>
                <a:lnTo>
                  <a:pt x="0" y="0"/>
                </a:lnTo>
                <a:lnTo>
                  <a:pt x="0" y="198120"/>
                </a:lnTo>
                <a:lnTo>
                  <a:pt x="0" y="218440"/>
                </a:lnTo>
                <a:lnTo>
                  <a:pt x="208356" y="218440"/>
                </a:lnTo>
                <a:lnTo>
                  <a:pt x="208356" y="198120"/>
                </a:lnTo>
                <a:close/>
              </a:path>
            </a:pathLst>
          </a:custGeom>
          <a:solidFill>
            <a:srgbClr val="3878D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9"/>
          <p:cNvSpPr txBox="1"/>
          <p:nvPr>
            <p:ph type="title"/>
          </p:nvPr>
        </p:nvSpPr>
        <p:spPr>
          <a:xfrm>
            <a:off x="345462" y="96150"/>
            <a:ext cx="2259000" cy="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000">
                <a:latin typeface="Tahoma"/>
                <a:ea typeface="Tahoma"/>
                <a:cs typeface="Tahoma"/>
                <a:sym typeface="Tahoma"/>
              </a:rPr>
              <a:t>What is iOS?</a:t>
            </a:r>
            <a:endParaRPr sz="20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93" name="Google Shape;9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8525" y="4750538"/>
            <a:ext cx="1607102" cy="339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5050" y="1000513"/>
            <a:ext cx="2378424" cy="314247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9"/>
          <p:cNvSpPr/>
          <p:nvPr/>
        </p:nvSpPr>
        <p:spPr>
          <a:xfrm>
            <a:off x="762020" y="1448101"/>
            <a:ext cx="144132" cy="219686"/>
          </a:xfrm>
          <a:custGeom>
            <a:rect b="b" l="l" r="r" t="t"/>
            <a:pathLst>
              <a:path extrusionOk="0" h="1351914" w="369570">
                <a:moveTo>
                  <a:pt x="48895" y="0"/>
                </a:moveTo>
                <a:lnTo>
                  <a:pt x="0" y="0"/>
                </a:lnTo>
                <a:lnTo>
                  <a:pt x="320294" y="675767"/>
                </a:lnTo>
                <a:lnTo>
                  <a:pt x="0" y="1351534"/>
                </a:lnTo>
                <a:lnTo>
                  <a:pt x="48895" y="1351534"/>
                </a:lnTo>
                <a:lnTo>
                  <a:pt x="369188" y="675767"/>
                </a:lnTo>
                <a:lnTo>
                  <a:pt x="48895" y="0"/>
                </a:lnTo>
                <a:close/>
              </a:path>
            </a:pathLst>
          </a:custGeom>
          <a:noFill/>
          <a:ln cap="flat" cmpd="sng" w="19050">
            <a:solidFill>
              <a:srgbClr val="3878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9"/>
          <p:cNvSpPr txBox="1"/>
          <p:nvPr/>
        </p:nvSpPr>
        <p:spPr>
          <a:xfrm>
            <a:off x="1092501" y="1439769"/>
            <a:ext cx="2685300" cy="2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rgbClr val="242A75"/>
                </a:solidFill>
                <a:latin typeface="Tahoma"/>
                <a:ea typeface="Tahoma"/>
                <a:cs typeface="Tahoma"/>
                <a:sym typeface="Tahoma"/>
              </a:rPr>
              <a:t>Security &amp; Reliability</a:t>
            </a:r>
            <a:endParaRPr b="0" i="0" sz="1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7" name="Google Shape;97;p9"/>
          <p:cNvSpPr/>
          <p:nvPr/>
        </p:nvSpPr>
        <p:spPr>
          <a:xfrm>
            <a:off x="762020" y="2130863"/>
            <a:ext cx="144132" cy="219686"/>
          </a:xfrm>
          <a:custGeom>
            <a:rect b="b" l="l" r="r" t="t"/>
            <a:pathLst>
              <a:path extrusionOk="0" h="1351914" w="369570">
                <a:moveTo>
                  <a:pt x="48895" y="0"/>
                </a:moveTo>
                <a:lnTo>
                  <a:pt x="0" y="0"/>
                </a:lnTo>
                <a:lnTo>
                  <a:pt x="320294" y="675767"/>
                </a:lnTo>
                <a:lnTo>
                  <a:pt x="0" y="1351534"/>
                </a:lnTo>
                <a:lnTo>
                  <a:pt x="48895" y="1351534"/>
                </a:lnTo>
                <a:lnTo>
                  <a:pt x="369188" y="675767"/>
                </a:lnTo>
                <a:lnTo>
                  <a:pt x="48895" y="0"/>
                </a:lnTo>
                <a:close/>
              </a:path>
            </a:pathLst>
          </a:custGeom>
          <a:noFill/>
          <a:ln cap="flat" cmpd="sng" w="19050">
            <a:solidFill>
              <a:srgbClr val="3878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9"/>
          <p:cNvSpPr txBox="1"/>
          <p:nvPr/>
        </p:nvSpPr>
        <p:spPr>
          <a:xfrm>
            <a:off x="1092500" y="2126263"/>
            <a:ext cx="2685300" cy="2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rgbClr val="242A75"/>
                </a:solidFill>
                <a:latin typeface="Tahoma"/>
                <a:ea typeface="Tahoma"/>
                <a:cs typeface="Tahoma"/>
                <a:sym typeface="Tahoma"/>
              </a:rPr>
              <a:t>User-friendly interface</a:t>
            </a:r>
            <a:endParaRPr b="0" i="0" sz="1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9" name="Google Shape;99;p9"/>
          <p:cNvSpPr/>
          <p:nvPr/>
        </p:nvSpPr>
        <p:spPr>
          <a:xfrm>
            <a:off x="762020" y="2813600"/>
            <a:ext cx="144132" cy="219686"/>
          </a:xfrm>
          <a:custGeom>
            <a:rect b="b" l="l" r="r" t="t"/>
            <a:pathLst>
              <a:path extrusionOk="0" h="1351914" w="369570">
                <a:moveTo>
                  <a:pt x="48895" y="0"/>
                </a:moveTo>
                <a:lnTo>
                  <a:pt x="0" y="0"/>
                </a:lnTo>
                <a:lnTo>
                  <a:pt x="320294" y="675767"/>
                </a:lnTo>
                <a:lnTo>
                  <a:pt x="0" y="1351534"/>
                </a:lnTo>
                <a:lnTo>
                  <a:pt x="48895" y="1351534"/>
                </a:lnTo>
                <a:lnTo>
                  <a:pt x="369188" y="675767"/>
                </a:lnTo>
                <a:lnTo>
                  <a:pt x="48895" y="0"/>
                </a:lnTo>
                <a:close/>
              </a:path>
            </a:pathLst>
          </a:custGeom>
          <a:noFill/>
          <a:ln cap="flat" cmpd="sng" w="19050">
            <a:solidFill>
              <a:srgbClr val="3878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9"/>
          <p:cNvSpPr txBox="1"/>
          <p:nvPr/>
        </p:nvSpPr>
        <p:spPr>
          <a:xfrm>
            <a:off x="1092501" y="2812769"/>
            <a:ext cx="2685300" cy="2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rgbClr val="242A75"/>
                </a:solidFill>
                <a:latin typeface="Tahoma"/>
                <a:ea typeface="Tahoma"/>
                <a:cs typeface="Tahoma"/>
                <a:sym typeface="Tahoma"/>
              </a:rPr>
              <a:t>Closed source code</a:t>
            </a:r>
            <a:endParaRPr b="0" i="0" sz="1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1" name="Google Shape;101;p9"/>
          <p:cNvSpPr/>
          <p:nvPr/>
        </p:nvSpPr>
        <p:spPr>
          <a:xfrm>
            <a:off x="762020" y="3486025"/>
            <a:ext cx="144132" cy="219686"/>
          </a:xfrm>
          <a:custGeom>
            <a:rect b="b" l="l" r="r" t="t"/>
            <a:pathLst>
              <a:path extrusionOk="0" h="1351914" w="369570">
                <a:moveTo>
                  <a:pt x="48895" y="0"/>
                </a:moveTo>
                <a:lnTo>
                  <a:pt x="0" y="0"/>
                </a:lnTo>
                <a:lnTo>
                  <a:pt x="320294" y="675767"/>
                </a:lnTo>
                <a:lnTo>
                  <a:pt x="0" y="1351534"/>
                </a:lnTo>
                <a:lnTo>
                  <a:pt x="48895" y="1351534"/>
                </a:lnTo>
                <a:lnTo>
                  <a:pt x="369188" y="675767"/>
                </a:lnTo>
                <a:lnTo>
                  <a:pt x="48895" y="0"/>
                </a:lnTo>
                <a:close/>
              </a:path>
            </a:pathLst>
          </a:custGeom>
          <a:noFill/>
          <a:ln cap="flat" cmpd="sng" w="19050">
            <a:solidFill>
              <a:srgbClr val="3878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9"/>
          <p:cNvSpPr txBox="1"/>
          <p:nvPr/>
        </p:nvSpPr>
        <p:spPr>
          <a:xfrm>
            <a:off x="1092501" y="3363418"/>
            <a:ext cx="26853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rgbClr val="242A75"/>
                </a:solidFill>
                <a:latin typeface="Tahoma"/>
                <a:ea typeface="Tahoma"/>
                <a:cs typeface="Tahoma"/>
                <a:sym typeface="Tahoma"/>
              </a:rPr>
              <a:t>Additional security measures in AppStore</a:t>
            </a:r>
            <a:endParaRPr b="0" i="0" sz="1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"/>
          <p:cNvSpPr txBox="1"/>
          <p:nvPr/>
        </p:nvSpPr>
        <p:spPr>
          <a:xfrm>
            <a:off x="231444" y="4844592"/>
            <a:ext cx="1607100" cy="1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rPr>
              <a:t>iOS Malware</a:t>
            </a:r>
            <a:endParaRPr b="0" i="0" sz="900" u="none" cap="none" strike="noStrike">
              <a:solidFill>
                <a:srgbClr val="3333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08" name="Google Shape;108;p10"/>
          <p:cNvGrpSpPr/>
          <p:nvPr/>
        </p:nvGrpSpPr>
        <p:grpSpPr>
          <a:xfrm>
            <a:off x="0" y="0"/>
            <a:ext cx="9144000" cy="568134"/>
            <a:chOff x="0" y="0"/>
            <a:chExt cx="9144000" cy="568134"/>
          </a:xfrm>
        </p:grpSpPr>
        <p:sp>
          <p:nvSpPr>
            <p:cNvPr id="109" name="Google Shape;109;p10"/>
            <p:cNvSpPr/>
            <p:nvPr/>
          </p:nvSpPr>
          <p:spPr>
            <a:xfrm>
              <a:off x="0" y="558609"/>
              <a:ext cx="9144000" cy="9525"/>
            </a:xfrm>
            <a:custGeom>
              <a:rect b="b" l="l" r="r" t="t"/>
              <a:pathLst>
                <a:path extrusionOk="0" h="9525" w="9144000">
                  <a:moveTo>
                    <a:pt x="9144000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144000" y="952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0"/>
            <p:cNvSpPr/>
            <p:nvPr/>
          </p:nvSpPr>
          <p:spPr>
            <a:xfrm>
              <a:off x="0" y="0"/>
              <a:ext cx="177800" cy="562610"/>
            </a:xfrm>
            <a:custGeom>
              <a:rect b="b" l="l" r="r" t="t"/>
              <a:pathLst>
                <a:path extrusionOk="0" h="562610" w="177800">
                  <a:moveTo>
                    <a:pt x="0" y="562355"/>
                  </a:moveTo>
                  <a:lnTo>
                    <a:pt x="177656" y="562355"/>
                  </a:lnTo>
                  <a:lnTo>
                    <a:pt x="177656" y="0"/>
                  </a:lnTo>
                  <a:lnTo>
                    <a:pt x="0" y="0"/>
                  </a:lnTo>
                  <a:lnTo>
                    <a:pt x="0" y="562355"/>
                  </a:lnTo>
                  <a:close/>
                </a:path>
              </a:pathLst>
            </a:custGeom>
            <a:solidFill>
              <a:srgbClr val="3878D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1" name="Google Shape;111;p10"/>
          <p:cNvSpPr/>
          <p:nvPr/>
        </p:nvSpPr>
        <p:spPr>
          <a:xfrm>
            <a:off x="159702" y="4842509"/>
            <a:ext cx="208915" cy="218439"/>
          </a:xfrm>
          <a:custGeom>
            <a:rect b="b" l="l" r="r" t="t"/>
            <a:pathLst>
              <a:path extrusionOk="0" h="218439" w="208915">
                <a:moveTo>
                  <a:pt x="208356" y="198120"/>
                </a:moveTo>
                <a:lnTo>
                  <a:pt x="19723" y="198120"/>
                </a:lnTo>
                <a:lnTo>
                  <a:pt x="19723" y="0"/>
                </a:lnTo>
                <a:lnTo>
                  <a:pt x="0" y="0"/>
                </a:lnTo>
                <a:lnTo>
                  <a:pt x="0" y="198120"/>
                </a:lnTo>
                <a:lnTo>
                  <a:pt x="0" y="218440"/>
                </a:lnTo>
                <a:lnTo>
                  <a:pt x="208356" y="218440"/>
                </a:lnTo>
                <a:lnTo>
                  <a:pt x="208356" y="198120"/>
                </a:lnTo>
                <a:close/>
              </a:path>
            </a:pathLst>
          </a:custGeom>
          <a:solidFill>
            <a:srgbClr val="3878D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0"/>
          <p:cNvSpPr txBox="1"/>
          <p:nvPr>
            <p:ph type="title"/>
          </p:nvPr>
        </p:nvSpPr>
        <p:spPr>
          <a:xfrm>
            <a:off x="345443" y="96150"/>
            <a:ext cx="3626700" cy="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000">
                <a:latin typeface="Tahoma"/>
                <a:ea typeface="Tahoma"/>
                <a:cs typeface="Tahoma"/>
                <a:sym typeface="Tahoma"/>
              </a:rPr>
              <a:t>What is iOS? (versions)</a:t>
            </a:r>
            <a:endParaRPr sz="20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13" name="Google Shape;11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8525" y="4750538"/>
            <a:ext cx="1607102" cy="339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6719" y="725534"/>
            <a:ext cx="4270566" cy="4270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1"/>
          <p:cNvSpPr txBox="1"/>
          <p:nvPr/>
        </p:nvSpPr>
        <p:spPr>
          <a:xfrm>
            <a:off x="231444" y="4844592"/>
            <a:ext cx="1607100" cy="1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rPr>
              <a:t>iOS Malware</a:t>
            </a:r>
            <a:endParaRPr b="0" i="0" sz="900" u="none" cap="none" strike="noStrike">
              <a:solidFill>
                <a:srgbClr val="3333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20" name="Google Shape;120;p11"/>
          <p:cNvGrpSpPr/>
          <p:nvPr/>
        </p:nvGrpSpPr>
        <p:grpSpPr>
          <a:xfrm>
            <a:off x="0" y="0"/>
            <a:ext cx="9144000" cy="568134"/>
            <a:chOff x="0" y="0"/>
            <a:chExt cx="9144000" cy="568134"/>
          </a:xfrm>
        </p:grpSpPr>
        <p:sp>
          <p:nvSpPr>
            <p:cNvPr id="121" name="Google Shape;121;p11"/>
            <p:cNvSpPr/>
            <p:nvPr/>
          </p:nvSpPr>
          <p:spPr>
            <a:xfrm>
              <a:off x="0" y="558609"/>
              <a:ext cx="9144000" cy="9525"/>
            </a:xfrm>
            <a:custGeom>
              <a:rect b="b" l="l" r="r" t="t"/>
              <a:pathLst>
                <a:path extrusionOk="0" h="9525" w="9144000">
                  <a:moveTo>
                    <a:pt x="9144000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144000" y="952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1"/>
            <p:cNvSpPr/>
            <p:nvPr/>
          </p:nvSpPr>
          <p:spPr>
            <a:xfrm>
              <a:off x="0" y="0"/>
              <a:ext cx="177800" cy="562610"/>
            </a:xfrm>
            <a:custGeom>
              <a:rect b="b" l="l" r="r" t="t"/>
              <a:pathLst>
                <a:path extrusionOk="0" h="562610" w="177800">
                  <a:moveTo>
                    <a:pt x="0" y="562355"/>
                  </a:moveTo>
                  <a:lnTo>
                    <a:pt x="177656" y="562355"/>
                  </a:lnTo>
                  <a:lnTo>
                    <a:pt x="177656" y="0"/>
                  </a:lnTo>
                  <a:lnTo>
                    <a:pt x="0" y="0"/>
                  </a:lnTo>
                  <a:lnTo>
                    <a:pt x="0" y="562355"/>
                  </a:lnTo>
                  <a:close/>
                </a:path>
              </a:pathLst>
            </a:custGeom>
            <a:solidFill>
              <a:srgbClr val="3878D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3" name="Google Shape;123;p11"/>
          <p:cNvSpPr/>
          <p:nvPr/>
        </p:nvSpPr>
        <p:spPr>
          <a:xfrm>
            <a:off x="159702" y="4842509"/>
            <a:ext cx="208915" cy="218439"/>
          </a:xfrm>
          <a:custGeom>
            <a:rect b="b" l="l" r="r" t="t"/>
            <a:pathLst>
              <a:path extrusionOk="0" h="218439" w="208915">
                <a:moveTo>
                  <a:pt x="208356" y="198120"/>
                </a:moveTo>
                <a:lnTo>
                  <a:pt x="19723" y="198120"/>
                </a:lnTo>
                <a:lnTo>
                  <a:pt x="19723" y="0"/>
                </a:lnTo>
                <a:lnTo>
                  <a:pt x="0" y="0"/>
                </a:lnTo>
                <a:lnTo>
                  <a:pt x="0" y="198120"/>
                </a:lnTo>
                <a:lnTo>
                  <a:pt x="0" y="218440"/>
                </a:lnTo>
                <a:lnTo>
                  <a:pt x="208356" y="218440"/>
                </a:lnTo>
                <a:lnTo>
                  <a:pt x="208356" y="198120"/>
                </a:lnTo>
                <a:close/>
              </a:path>
            </a:pathLst>
          </a:custGeom>
          <a:solidFill>
            <a:srgbClr val="3878D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1"/>
          <p:cNvSpPr txBox="1"/>
          <p:nvPr>
            <p:ph type="title"/>
          </p:nvPr>
        </p:nvSpPr>
        <p:spPr>
          <a:xfrm>
            <a:off x="345443" y="96150"/>
            <a:ext cx="3626700" cy="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000">
                <a:latin typeface="Tahoma"/>
                <a:ea typeface="Tahoma"/>
                <a:cs typeface="Tahoma"/>
                <a:sym typeface="Tahoma"/>
              </a:rPr>
              <a:t>iOS security layers</a:t>
            </a:r>
            <a:endParaRPr sz="20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25" name="Google Shape;12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8525" y="4750538"/>
            <a:ext cx="1607102" cy="33963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1"/>
          <p:cNvSpPr/>
          <p:nvPr/>
        </p:nvSpPr>
        <p:spPr>
          <a:xfrm>
            <a:off x="270194" y="2721655"/>
            <a:ext cx="8603615" cy="1764029"/>
          </a:xfrm>
          <a:custGeom>
            <a:rect b="b" l="l" r="r" t="t"/>
            <a:pathLst>
              <a:path extrusionOk="0" h="1764029" w="8603615">
                <a:moveTo>
                  <a:pt x="8603361" y="0"/>
                </a:moveTo>
                <a:lnTo>
                  <a:pt x="0" y="0"/>
                </a:lnTo>
                <a:lnTo>
                  <a:pt x="0" y="1764030"/>
                </a:lnTo>
                <a:lnTo>
                  <a:pt x="8603361" y="1764030"/>
                </a:lnTo>
                <a:lnTo>
                  <a:pt x="8603361" y="0"/>
                </a:lnTo>
                <a:close/>
              </a:path>
            </a:pathLst>
          </a:custGeom>
          <a:solidFill>
            <a:srgbClr val="D9D9D9">
              <a:alpha val="443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1"/>
          <p:cNvSpPr txBox="1"/>
          <p:nvPr/>
        </p:nvSpPr>
        <p:spPr>
          <a:xfrm>
            <a:off x="346275" y="2897250"/>
            <a:ext cx="12669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US" sz="1200">
                <a:solidFill>
                  <a:srgbClr val="1F497D"/>
                </a:solidFill>
                <a:latin typeface="Tahoma"/>
                <a:ea typeface="Tahoma"/>
                <a:cs typeface="Tahoma"/>
                <a:sym typeface="Tahoma"/>
              </a:rPr>
              <a:t>Sandbox</a:t>
            </a:r>
            <a:endParaRPr b="0" i="0" sz="1200" u="none" cap="none" strike="noStrike">
              <a:solidFill>
                <a:srgbClr val="3878D7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8" name="Google Shape;128;p11"/>
          <p:cNvSpPr/>
          <p:nvPr/>
        </p:nvSpPr>
        <p:spPr>
          <a:xfrm>
            <a:off x="1697635" y="2866448"/>
            <a:ext cx="5736590" cy="1512570"/>
          </a:xfrm>
          <a:custGeom>
            <a:rect b="b" l="l" r="r" t="t"/>
            <a:pathLst>
              <a:path extrusionOk="0" h="1512570" w="5736590">
                <a:moveTo>
                  <a:pt x="1434083" y="0"/>
                </a:moveTo>
                <a:lnTo>
                  <a:pt x="1434083" y="1512036"/>
                </a:lnTo>
              </a:path>
              <a:path extrusionOk="0" h="1512570" w="5736590">
                <a:moveTo>
                  <a:pt x="0" y="0"/>
                </a:moveTo>
                <a:lnTo>
                  <a:pt x="0" y="1512036"/>
                </a:lnTo>
              </a:path>
              <a:path extrusionOk="0" h="1512570" w="5736590">
                <a:moveTo>
                  <a:pt x="2868167" y="0"/>
                </a:moveTo>
                <a:lnTo>
                  <a:pt x="2868167" y="1512036"/>
                </a:lnTo>
              </a:path>
              <a:path extrusionOk="0" h="1512570" w="5736590">
                <a:moveTo>
                  <a:pt x="4302252" y="0"/>
                </a:moveTo>
                <a:lnTo>
                  <a:pt x="4302252" y="1512036"/>
                </a:lnTo>
              </a:path>
              <a:path extrusionOk="0" h="1512570" w="5736590">
                <a:moveTo>
                  <a:pt x="5736463" y="0"/>
                </a:moveTo>
                <a:lnTo>
                  <a:pt x="5736463" y="1512036"/>
                </a:lnTo>
              </a:path>
            </a:pathLst>
          </a:custGeom>
          <a:noFill/>
          <a:ln cap="flat" cmpd="sng" w="12700">
            <a:solidFill>
              <a:srgbClr val="309DB5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1"/>
          <p:cNvSpPr txBox="1"/>
          <p:nvPr/>
        </p:nvSpPr>
        <p:spPr>
          <a:xfrm>
            <a:off x="1794775" y="2897250"/>
            <a:ext cx="12669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US" sz="1200">
                <a:solidFill>
                  <a:srgbClr val="1F497D"/>
                </a:solidFill>
                <a:latin typeface="Tahoma"/>
                <a:ea typeface="Tahoma"/>
                <a:cs typeface="Tahoma"/>
                <a:sym typeface="Tahoma"/>
              </a:rPr>
              <a:t>Signature check</a:t>
            </a:r>
            <a:endParaRPr b="0" i="0" sz="1200" u="none" cap="none" strike="noStrike">
              <a:solidFill>
                <a:srgbClr val="3878D7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0" name="Google Shape;130;p11"/>
          <p:cNvSpPr txBox="1"/>
          <p:nvPr/>
        </p:nvSpPr>
        <p:spPr>
          <a:xfrm>
            <a:off x="3227500" y="2897238"/>
            <a:ext cx="12669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US" sz="1200">
                <a:solidFill>
                  <a:srgbClr val="1F497D"/>
                </a:solidFill>
                <a:latin typeface="Tahoma"/>
                <a:ea typeface="Tahoma"/>
                <a:cs typeface="Tahoma"/>
                <a:sym typeface="Tahoma"/>
              </a:rPr>
              <a:t>AMFI</a:t>
            </a:r>
            <a:endParaRPr sz="1200">
              <a:solidFill>
                <a:srgbClr val="3878D7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1" name="Google Shape;131;p11"/>
          <p:cNvSpPr txBox="1"/>
          <p:nvPr/>
        </p:nvSpPr>
        <p:spPr>
          <a:xfrm>
            <a:off x="4652925" y="2874988"/>
            <a:ext cx="1266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US" sz="1200">
                <a:solidFill>
                  <a:srgbClr val="1F497D"/>
                </a:solidFill>
                <a:latin typeface="Tahoma"/>
                <a:ea typeface="Tahoma"/>
                <a:cs typeface="Tahoma"/>
                <a:sym typeface="Tahoma"/>
              </a:rPr>
              <a:t>Secure Enclave (SEP)</a:t>
            </a:r>
            <a:endParaRPr b="0" i="0" sz="1200" u="none" cap="none" strike="noStrike">
              <a:solidFill>
                <a:srgbClr val="3878D7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2" name="Google Shape;132;p11"/>
          <p:cNvSpPr txBox="1"/>
          <p:nvPr/>
        </p:nvSpPr>
        <p:spPr>
          <a:xfrm>
            <a:off x="6085800" y="2874988"/>
            <a:ext cx="12669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US" sz="1200">
                <a:solidFill>
                  <a:srgbClr val="1F497D"/>
                </a:solidFill>
                <a:latin typeface="Tahoma"/>
                <a:ea typeface="Tahoma"/>
                <a:cs typeface="Tahoma"/>
                <a:sym typeface="Tahoma"/>
              </a:rPr>
              <a:t>LLB</a:t>
            </a:r>
            <a:endParaRPr sz="1200">
              <a:solidFill>
                <a:srgbClr val="3878D7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3" name="Google Shape;133;p11"/>
          <p:cNvSpPr txBox="1"/>
          <p:nvPr/>
        </p:nvSpPr>
        <p:spPr>
          <a:xfrm>
            <a:off x="7518675" y="2874988"/>
            <a:ext cx="12669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US" sz="1200">
                <a:solidFill>
                  <a:srgbClr val="1F497D"/>
                </a:solidFill>
                <a:latin typeface="Tahoma"/>
                <a:ea typeface="Tahoma"/>
                <a:cs typeface="Tahoma"/>
                <a:sym typeface="Tahoma"/>
              </a:rPr>
              <a:t>R/O rootfs</a:t>
            </a:r>
            <a:endParaRPr b="0" i="0" sz="1200" u="none" cap="none" strike="noStrike">
              <a:solidFill>
                <a:srgbClr val="3878D7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4" name="Google Shape;134;p11"/>
          <p:cNvSpPr txBox="1"/>
          <p:nvPr/>
        </p:nvSpPr>
        <p:spPr>
          <a:xfrm>
            <a:off x="7518675" y="3361638"/>
            <a:ext cx="12669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ctr"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3878D7"/>
                </a:solidFill>
                <a:latin typeface="Verdana"/>
                <a:ea typeface="Verdana"/>
                <a:cs typeface="Verdana"/>
                <a:sym typeface="Verdana"/>
              </a:rPr>
              <a:t>The rootfs (aka /) is mounted as read-only by default</a:t>
            </a:r>
            <a:endParaRPr sz="1200">
              <a:solidFill>
                <a:srgbClr val="3878D7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5" name="Google Shape;135;p11"/>
          <p:cNvSpPr txBox="1"/>
          <p:nvPr/>
        </p:nvSpPr>
        <p:spPr>
          <a:xfrm>
            <a:off x="6085800" y="3361638"/>
            <a:ext cx="12669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ctr"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3878D7"/>
                </a:solidFill>
                <a:latin typeface="Verdana"/>
                <a:ea typeface="Verdana"/>
                <a:cs typeface="Verdana"/>
                <a:sym typeface="Verdana"/>
              </a:rPr>
              <a:t>Checks the signature of iBoot before jumping to it</a:t>
            </a:r>
            <a:endParaRPr sz="1200">
              <a:solidFill>
                <a:srgbClr val="3878D7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6" name="Google Shape;136;p11"/>
          <p:cNvSpPr txBox="1"/>
          <p:nvPr/>
        </p:nvSpPr>
        <p:spPr>
          <a:xfrm>
            <a:off x="4656650" y="3361638"/>
            <a:ext cx="12669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ctr"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3878D7"/>
                </a:solidFill>
                <a:latin typeface="Verdana"/>
                <a:ea typeface="Verdana"/>
                <a:cs typeface="Verdana"/>
                <a:sym typeface="Verdana"/>
              </a:rPr>
              <a:t>Responsible for data protection, Touch ID and Face ID</a:t>
            </a:r>
            <a:endParaRPr sz="1200">
              <a:solidFill>
                <a:srgbClr val="3878D7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7" name="Google Shape;137;p11"/>
          <p:cNvSpPr txBox="1"/>
          <p:nvPr/>
        </p:nvSpPr>
        <p:spPr>
          <a:xfrm>
            <a:off x="3225713" y="3361650"/>
            <a:ext cx="12669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ctr"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3878D7"/>
                </a:solidFill>
                <a:latin typeface="Verdana"/>
                <a:ea typeface="Verdana"/>
                <a:cs typeface="Verdana"/>
                <a:sym typeface="Verdana"/>
              </a:rPr>
              <a:t>Checks app signature to prevent execution of unsigned code</a:t>
            </a:r>
            <a:endParaRPr sz="1200">
              <a:solidFill>
                <a:srgbClr val="3878D7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8" name="Google Shape;138;p11"/>
          <p:cNvSpPr txBox="1"/>
          <p:nvPr/>
        </p:nvSpPr>
        <p:spPr>
          <a:xfrm>
            <a:off x="1794788" y="3361650"/>
            <a:ext cx="12669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ctr"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3878D7"/>
                </a:solidFill>
                <a:latin typeface="Verdana"/>
                <a:ea typeface="Verdana"/>
                <a:cs typeface="Verdana"/>
                <a:sym typeface="Verdana"/>
              </a:rPr>
              <a:t>The iBoot checks signature of a kernel image</a:t>
            </a:r>
            <a:endParaRPr sz="1200">
              <a:solidFill>
                <a:srgbClr val="3878D7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9" name="Google Shape;139;p11"/>
          <p:cNvSpPr txBox="1"/>
          <p:nvPr/>
        </p:nvSpPr>
        <p:spPr>
          <a:xfrm>
            <a:off x="346263" y="3361650"/>
            <a:ext cx="12669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ctr"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rgbClr val="3878D7"/>
                </a:solidFill>
                <a:latin typeface="Verdana"/>
                <a:ea typeface="Verdana"/>
                <a:cs typeface="Verdana"/>
                <a:sym typeface="Verdana"/>
              </a:rPr>
              <a:t>Each app is ran inside a sandbox and can’t access system files</a:t>
            </a:r>
            <a:endParaRPr sz="1200">
              <a:solidFill>
                <a:srgbClr val="3878D7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40" name="Google Shape;140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3525" y="820972"/>
            <a:ext cx="6076950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"/>
          <p:cNvSpPr txBox="1"/>
          <p:nvPr/>
        </p:nvSpPr>
        <p:spPr>
          <a:xfrm>
            <a:off x="231444" y="4844592"/>
            <a:ext cx="1607100" cy="1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rPr>
              <a:t>iOS Malware</a:t>
            </a:r>
            <a:endParaRPr b="0" i="0" sz="900" u="none" cap="none" strike="noStrike">
              <a:solidFill>
                <a:srgbClr val="3333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46" name="Google Shape;146;p12"/>
          <p:cNvGrpSpPr/>
          <p:nvPr/>
        </p:nvGrpSpPr>
        <p:grpSpPr>
          <a:xfrm>
            <a:off x="0" y="0"/>
            <a:ext cx="9144000" cy="568134"/>
            <a:chOff x="0" y="0"/>
            <a:chExt cx="9144000" cy="568134"/>
          </a:xfrm>
        </p:grpSpPr>
        <p:sp>
          <p:nvSpPr>
            <p:cNvPr id="147" name="Google Shape;147;p12"/>
            <p:cNvSpPr/>
            <p:nvPr/>
          </p:nvSpPr>
          <p:spPr>
            <a:xfrm>
              <a:off x="0" y="558609"/>
              <a:ext cx="9144000" cy="9525"/>
            </a:xfrm>
            <a:custGeom>
              <a:rect b="b" l="l" r="r" t="t"/>
              <a:pathLst>
                <a:path extrusionOk="0" h="9525" w="9144000">
                  <a:moveTo>
                    <a:pt x="9144000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144000" y="952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2"/>
            <p:cNvSpPr/>
            <p:nvPr/>
          </p:nvSpPr>
          <p:spPr>
            <a:xfrm>
              <a:off x="0" y="0"/>
              <a:ext cx="177800" cy="562610"/>
            </a:xfrm>
            <a:custGeom>
              <a:rect b="b" l="l" r="r" t="t"/>
              <a:pathLst>
                <a:path extrusionOk="0" h="562610" w="177800">
                  <a:moveTo>
                    <a:pt x="0" y="562355"/>
                  </a:moveTo>
                  <a:lnTo>
                    <a:pt x="177656" y="562355"/>
                  </a:lnTo>
                  <a:lnTo>
                    <a:pt x="177656" y="0"/>
                  </a:lnTo>
                  <a:lnTo>
                    <a:pt x="0" y="0"/>
                  </a:lnTo>
                  <a:lnTo>
                    <a:pt x="0" y="562355"/>
                  </a:lnTo>
                  <a:close/>
                </a:path>
              </a:pathLst>
            </a:custGeom>
            <a:solidFill>
              <a:srgbClr val="3878D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9" name="Google Shape;149;p12"/>
          <p:cNvSpPr/>
          <p:nvPr/>
        </p:nvSpPr>
        <p:spPr>
          <a:xfrm>
            <a:off x="159702" y="4842509"/>
            <a:ext cx="208915" cy="218439"/>
          </a:xfrm>
          <a:custGeom>
            <a:rect b="b" l="l" r="r" t="t"/>
            <a:pathLst>
              <a:path extrusionOk="0" h="218439" w="208915">
                <a:moveTo>
                  <a:pt x="208356" y="198120"/>
                </a:moveTo>
                <a:lnTo>
                  <a:pt x="19723" y="198120"/>
                </a:lnTo>
                <a:lnTo>
                  <a:pt x="19723" y="0"/>
                </a:lnTo>
                <a:lnTo>
                  <a:pt x="0" y="0"/>
                </a:lnTo>
                <a:lnTo>
                  <a:pt x="0" y="198120"/>
                </a:lnTo>
                <a:lnTo>
                  <a:pt x="0" y="218440"/>
                </a:lnTo>
                <a:lnTo>
                  <a:pt x="208356" y="218440"/>
                </a:lnTo>
                <a:lnTo>
                  <a:pt x="208356" y="198120"/>
                </a:lnTo>
                <a:close/>
              </a:path>
            </a:pathLst>
          </a:custGeom>
          <a:solidFill>
            <a:srgbClr val="3878D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2"/>
          <p:cNvSpPr txBox="1"/>
          <p:nvPr>
            <p:ph type="title"/>
          </p:nvPr>
        </p:nvSpPr>
        <p:spPr>
          <a:xfrm>
            <a:off x="345460" y="96150"/>
            <a:ext cx="2099400" cy="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000">
                <a:latin typeface="Tahoma"/>
                <a:ea typeface="Tahoma"/>
                <a:cs typeface="Tahoma"/>
                <a:sym typeface="Tahoma"/>
              </a:rPr>
              <a:t>Jailbreak</a:t>
            </a:r>
            <a:endParaRPr sz="20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51" name="Google Shape;15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8525" y="4750538"/>
            <a:ext cx="1607102" cy="33963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2"/>
          <p:cNvSpPr/>
          <p:nvPr/>
        </p:nvSpPr>
        <p:spPr>
          <a:xfrm>
            <a:off x="2400501" y="3034006"/>
            <a:ext cx="2114550" cy="389255"/>
          </a:xfrm>
          <a:custGeom>
            <a:rect b="b" l="l" r="r" t="t"/>
            <a:pathLst>
              <a:path extrusionOk="0" h="389255" w="2114550">
                <a:moveTo>
                  <a:pt x="2114550" y="0"/>
                </a:moveTo>
                <a:lnTo>
                  <a:pt x="0" y="0"/>
                </a:lnTo>
                <a:lnTo>
                  <a:pt x="0" y="389216"/>
                </a:lnTo>
                <a:lnTo>
                  <a:pt x="2114550" y="389216"/>
                </a:lnTo>
                <a:lnTo>
                  <a:pt x="2114550" y="0"/>
                </a:lnTo>
                <a:close/>
              </a:path>
            </a:pathLst>
          </a:custGeom>
          <a:solidFill>
            <a:srgbClr val="242A75">
              <a:alpha val="698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2"/>
          <p:cNvSpPr/>
          <p:nvPr/>
        </p:nvSpPr>
        <p:spPr>
          <a:xfrm>
            <a:off x="4594300" y="3034006"/>
            <a:ext cx="2114550" cy="389255"/>
          </a:xfrm>
          <a:custGeom>
            <a:rect b="b" l="l" r="r" t="t"/>
            <a:pathLst>
              <a:path extrusionOk="0" h="389255" w="2114550">
                <a:moveTo>
                  <a:pt x="2114550" y="0"/>
                </a:moveTo>
                <a:lnTo>
                  <a:pt x="0" y="0"/>
                </a:lnTo>
                <a:lnTo>
                  <a:pt x="0" y="389216"/>
                </a:lnTo>
                <a:lnTo>
                  <a:pt x="2114550" y="389216"/>
                </a:lnTo>
                <a:lnTo>
                  <a:pt x="2114550" y="0"/>
                </a:lnTo>
                <a:close/>
              </a:path>
            </a:pathLst>
          </a:custGeom>
          <a:solidFill>
            <a:srgbClr val="242A75">
              <a:alpha val="698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2"/>
          <p:cNvSpPr/>
          <p:nvPr/>
        </p:nvSpPr>
        <p:spPr>
          <a:xfrm>
            <a:off x="221639" y="3034006"/>
            <a:ext cx="2114550" cy="389255"/>
          </a:xfrm>
          <a:custGeom>
            <a:rect b="b" l="l" r="r" t="t"/>
            <a:pathLst>
              <a:path extrusionOk="0" h="389255" w="2114550">
                <a:moveTo>
                  <a:pt x="2114550" y="0"/>
                </a:moveTo>
                <a:lnTo>
                  <a:pt x="0" y="0"/>
                </a:lnTo>
                <a:lnTo>
                  <a:pt x="0" y="389216"/>
                </a:lnTo>
                <a:lnTo>
                  <a:pt x="2114550" y="389216"/>
                </a:lnTo>
                <a:lnTo>
                  <a:pt x="2114550" y="0"/>
                </a:lnTo>
                <a:close/>
              </a:path>
            </a:pathLst>
          </a:custGeom>
          <a:solidFill>
            <a:srgbClr val="242A75">
              <a:alpha val="698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2"/>
          <p:cNvSpPr txBox="1"/>
          <p:nvPr/>
        </p:nvSpPr>
        <p:spPr>
          <a:xfrm>
            <a:off x="457122" y="3530029"/>
            <a:ext cx="17622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31305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>
                <a:latin typeface="Verdana"/>
                <a:ea typeface="Verdana"/>
                <a:cs typeface="Verdana"/>
                <a:sym typeface="Verdana"/>
              </a:rPr>
              <a:t>Redsn0w, </a:t>
            </a:r>
            <a:r>
              <a:rPr lang="en-US" sz="1100">
                <a:latin typeface="Verdana"/>
                <a:ea typeface="Verdana"/>
                <a:cs typeface="Verdana"/>
                <a:sym typeface="Verdana"/>
              </a:rPr>
              <a:t>Absinthe</a:t>
            </a:r>
            <a:endParaRPr b="0" i="0" sz="11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6" name="Google Shape;156;p12"/>
          <p:cNvSpPr txBox="1"/>
          <p:nvPr/>
        </p:nvSpPr>
        <p:spPr>
          <a:xfrm>
            <a:off x="7008343" y="3530035"/>
            <a:ext cx="17367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34099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>
                <a:latin typeface="Verdana"/>
                <a:ea typeface="Verdana"/>
                <a:cs typeface="Verdana"/>
                <a:sym typeface="Verdana"/>
              </a:rPr>
              <a:t>No jailbreak available</a:t>
            </a:r>
            <a:endParaRPr b="0" i="0" sz="11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7" name="Google Shape;157;p12"/>
          <p:cNvSpPr txBox="1"/>
          <p:nvPr/>
        </p:nvSpPr>
        <p:spPr>
          <a:xfrm>
            <a:off x="2655645" y="3530029"/>
            <a:ext cx="17754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76200" rtl="0" algn="l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>
                <a:latin typeface="Verdana"/>
                <a:ea typeface="Verdana"/>
                <a:cs typeface="Verdana"/>
                <a:sym typeface="Verdana"/>
              </a:rPr>
              <a:t>H3lix, Pangu, Blizzard, Phoen1x</a:t>
            </a:r>
            <a:endParaRPr b="0" i="0" sz="11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8" name="Google Shape;158;p12"/>
          <p:cNvSpPr txBox="1"/>
          <p:nvPr/>
        </p:nvSpPr>
        <p:spPr>
          <a:xfrm>
            <a:off x="4859603" y="3530029"/>
            <a:ext cx="16440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>
                <a:latin typeface="Verdana"/>
                <a:ea typeface="Verdana"/>
                <a:cs typeface="Verdana"/>
                <a:sym typeface="Verdana"/>
              </a:rPr>
              <a:t>Electra, Unc0ver, Checkra1n, Dopamine, Palera1n </a:t>
            </a:r>
            <a:endParaRPr b="0" i="0" sz="11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9" name="Google Shape;159;p12"/>
          <p:cNvSpPr txBox="1"/>
          <p:nvPr/>
        </p:nvSpPr>
        <p:spPr>
          <a:xfrm>
            <a:off x="622933" y="3105215"/>
            <a:ext cx="1311900" cy="2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&lt; 5.1.1</a:t>
            </a:r>
            <a:endParaRPr b="0" i="0" sz="1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0" name="Google Shape;160;p12"/>
          <p:cNvSpPr txBox="1"/>
          <p:nvPr/>
        </p:nvSpPr>
        <p:spPr>
          <a:xfrm>
            <a:off x="2489650" y="3105225"/>
            <a:ext cx="2025300" cy="2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5.1.1 - 10.3.4</a:t>
            </a:r>
            <a:endParaRPr b="0" i="0" sz="1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1" name="Google Shape;161;p12"/>
          <p:cNvSpPr txBox="1"/>
          <p:nvPr/>
        </p:nvSpPr>
        <p:spPr>
          <a:xfrm>
            <a:off x="4693347" y="3105225"/>
            <a:ext cx="1871100" cy="2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10.3.4 - 15.4.1</a:t>
            </a:r>
            <a:endParaRPr b="0" i="0" sz="1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2" name="Google Shape;162;p12"/>
          <p:cNvSpPr/>
          <p:nvPr/>
        </p:nvSpPr>
        <p:spPr>
          <a:xfrm>
            <a:off x="6788100" y="3034006"/>
            <a:ext cx="2114550" cy="389255"/>
          </a:xfrm>
          <a:custGeom>
            <a:rect b="b" l="l" r="r" t="t"/>
            <a:pathLst>
              <a:path extrusionOk="0" h="389255" w="2114550">
                <a:moveTo>
                  <a:pt x="2114550" y="0"/>
                </a:moveTo>
                <a:lnTo>
                  <a:pt x="0" y="0"/>
                </a:lnTo>
                <a:lnTo>
                  <a:pt x="0" y="389216"/>
                </a:lnTo>
                <a:lnTo>
                  <a:pt x="2114550" y="389216"/>
                </a:lnTo>
                <a:lnTo>
                  <a:pt x="2114550" y="0"/>
                </a:lnTo>
                <a:close/>
              </a:path>
            </a:pathLst>
          </a:custGeom>
          <a:solidFill>
            <a:srgbClr val="242A75">
              <a:alpha val="698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2"/>
          <p:cNvSpPr txBox="1"/>
          <p:nvPr/>
        </p:nvSpPr>
        <p:spPr>
          <a:xfrm>
            <a:off x="6894147" y="3105225"/>
            <a:ext cx="1871100" cy="2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&gt;= 17</a:t>
            </a:r>
            <a:endParaRPr b="0" i="0" sz="1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4" name="Google Shape;164;p12"/>
          <p:cNvSpPr txBox="1"/>
          <p:nvPr/>
        </p:nvSpPr>
        <p:spPr>
          <a:xfrm>
            <a:off x="1624164" y="1248731"/>
            <a:ext cx="26853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rgbClr val="242A75"/>
                </a:solidFill>
                <a:latin typeface="Tahoma"/>
                <a:ea typeface="Tahoma"/>
                <a:cs typeface="Tahoma"/>
                <a:sym typeface="Tahoma"/>
              </a:rPr>
              <a:t>Remount file systems as R/W (if /etc/fstab is present)</a:t>
            </a:r>
            <a:endParaRPr b="0" i="0" sz="1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5" name="Google Shape;165;p12"/>
          <p:cNvSpPr txBox="1"/>
          <p:nvPr/>
        </p:nvSpPr>
        <p:spPr>
          <a:xfrm>
            <a:off x="1624164" y="1948019"/>
            <a:ext cx="2685300" cy="2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rgbClr val="242A75"/>
                </a:solidFill>
                <a:latin typeface="Tahoma"/>
                <a:ea typeface="Tahoma"/>
                <a:cs typeface="Tahoma"/>
                <a:sym typeface="Tahoma"/>
              </a:rPr>
              <a:t>Disable sandbox</a:t>
            </a:r>
            <a:endParaRPr b="0" i="0" sz="1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6" name="Google Shape;166;p12"/>
          <p:cNvSpPr txBox="1"/>
          <p:nvPr/>
        </p:nvSpPr>
        <p:spPr>
          <a:xfrm>
            <a:off x="5295039" y="1279119"/>
            <a:ext cx="26853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rgbClr val="242A75"/>
                </a:solidFill>
                <a:latin typeface="Tahoma"/>
                <a:ea typeface="Tahoma"/>
                <a:cs typeface="Tahoma"/>
                <a:sym typeface="Tahoma"/>
              </a:rPr>
              <a:t>Disable code signature checks</a:t>
            </a:r>
            <a:endParaRPr b="0" i="0" sz="1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7" name="Google Shape;167;p12"/>
          <p:cNvSpPr txBox="1"/>
          <p:nvPr/>
        </p:nvSpPr>
        <p:spPr>
          <a:xfrm>
            <a:off x="5295039" y="1948019"/>
            <a:ext cx="2685300" cy="2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rgbClr val="242A75"/>
                </a:solidFill>
                <a:latin typeface="Tahoma"/>
                <a:ea typeface="Tahoma"/>
                <a:cs typeface="Tahoma"/>
                <a:sym typeface="Tahoma"/>
              </a:rPr>
              <a:t>Patch ramdisk (if possible)</a:t>
            </a:r>
            <a:endParaRPr b="0" i="0" sz="1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8" name="Google Shape;168;p12"/>
          <p:cNvSpPr/>
          <p:nvPr/>
        </p:nvSpPr>
        <p:spPr>
          <a:xfrm>
            <a:off x="1163650" y="1361025"/>
            <a:ext cx="280500" cy="280500"/>
          </a:xfrm>
          <a:prstGeom prst="rect">
            <a:avLst/>
          </a:prstGeom>
          <a:solidFill>
            <a:srgbClr val="3878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2"/>
          <p:cNvSpPr/>
          <p:nvPr/>
        </p:nvSpPr>
        <p:spPr>
          <a:xfrm>
            <a:off x="1163650" y="1922225"/>
            <a:ext cx="280500" cy="280500"/>
          </a:xfrm>
          <a:prstGeom prst="rect">
            <a:avLst/>
          </a:prstGeom>
          <a:solidFill>
            <a:srgbClr val="3878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2"/>
          <p:cNvSpPr/>
          <p:nvPr/>
        </p:nvSpPr>
        <p:spPr>
          <a:xfrm>
            <a:off x="4885350" y="1361025"/>
            <a:ext cx="280500" cy="280500"/>
          </a:xfrm>
          <a:prstGeom prst="rect">
            <a:avLst/>
          </a:prstGeom>
          <a:solidFill>
            <a:srgbClr val="3878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2"/>
          <p:cNvSpPr/>
          <p:nvPr/>
        </p:nvSpPr>
        <p:spPr>
          <a:xfrm>
            <a:off x="4885350" y="1922225"/>
            <a:ext cx="280500" cy="280500"/>
          </a:xfrm>
          <a:prstGeom prst="rect">
            <a:avLst/>
          </a:prstGeom>
          <a:solidFill>
            <a:srgbClr val="3878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/>
          <p:nvPr/>
        </p:nvSpPr>
        <p:spPr>
          <a:xfrm>
            <a:off x="231444" y="4844592"/>
            <a:ext cx="1607100" cy="1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rPr>
              <a:t>iOS Malware</a:t>
            </a:r>
            <a:endParaRPr b="0" i="0" sz="900" u="none" cap="none" strike="noStrike">
              <a:solidFill>
                <a:srgbClr val="3333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77" name="Google Shape;177;p13"/>
          <p:cNvGrpSpPr/>
          <p:nvPr/>
        </p:nvGrpSpPr>
        <p:grpSpPr>
          <a:xfrm>
            <a:off x="0" y="0"/>
            <a:ext cx="9144000" cy="568134"/>
            <a:chOff x="0" y="0"/>
            <a:chExt cx="9144000" cy="568134"/>
          </a:xfrm>
        </p:grpSpPr>
        <p:sp>
          <p:nvSpPr>
            <p:cNvPr id="178" name="Google Shape;178;p13"/>
            <p:cNvSpPr/>
            <p:nvPr/>
          </p:nvSpPr>
          <p:spPr>
            <a:xfrm>
              <a:off x="0" y="558609"/>
              <a:ext cx="9144000" cy="9525"/>
            </a:xfrm>
            <a:custGeom>
              <a:rect b="b" l="l" r="r" t="t"/>
              <a:pathLst>
                <a:path extrusionOk="0" h="9525" w="9144000">
                  <a:moveTo>
                    <a:pt x="9144000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144000" y="952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3"/>
            <p:cNvSpPr/>
            <p:nvPr/>
          </p:nvSpPr>
          <p:spPr>
            <a:xfrm>
              <a:off x="0" y="0"/>
              <a:ext cx="177800" cy="562610"/>
            </a:xfrm>
            <a:custGeom>
              <a:rect b="b" l="l" r="r" t="t"/>
              <a:pathLst>
                <a:path extrusionOk="0" h="562610" w="177800">
                  <a:moveTo>
                    <a:pt x="0" y="562355"/>
                  </a:moveTo>
                  <a:lnTo>
                    <a:pt x="177656" y="562355"/>
                  </a:lnTo>
                  <a:lnTo>
                    <a:pt x="177656" y="0"/>
                  </a:lnTo>
                  <a:lnTo>
                    <a:pt x="0" y="0"/>
                  </a:lnTo>
                  <a:lnTo>
                    <a:pt x="0" y="562355"/>
                  </a:lnTo>
                  <a:close/>
                </a:path>
              </a:pathLst>
            </a:custGeom>
            <a:solidFill>
              <a:srgbClr val="3878D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0" name="Google Shape;180;p13"/>
          <p:cNvSpPr/>
          <p:nvPr/>
        </p:nvSpPr>
        <p:spPr>
          <a:xfrm>
            <a:off x="159702" y="4842509"/>
            <a:ext cx="208915" cy="218439"/>
          </a:xfrm>
          <a:custGeom>
            <a:rect b="b" l="l" r="r" t="t"/>
            <a:pathLst>
              <a:path extrusionOk="0" h="218439" w="208915">
                <a:moveTo>
                  <a:pt x="208356" y="198120"/>
                </a:moveTo>
                <a:lnTo>
                  <a:pt x="19723" y="198120"/>
                </a:lnTo>
                <a:lnTo>
                  <a:pt x="19723" y="0"/>
                </a:lnTo>
                <a:lnTo>
                  <a:pt x="0" y="0"/>
                </a:lnTo>
                <a:lnTo>
                  <a:pt x="0" y="198120"/>
                </a:lnTo>
                <a:lnTo>
                  <a:pt x="0" y="218440"/>
                </a:lnTo>
                <a:lnTo>
                  <a:pt x="208356" y="218440"/>
                </a:lnTo>
                <a:lnTo>
                  <a:pt x="208356" y="198120"/>
                </a:lnTo>
                <a:close/>
              </a:path>
            </a:pathLst>
          </a:custGeom>
          <a:solidFill>
            <a:srgbClr val="3878D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3"/>
          <p:cNvSpPr txBox="1"/>
          <p:nvPr>
            <p:ph type="title"/>
          </p:nvPr>
        </p:nvSpPr>
        <p:spPr>
          <a:xfrm>
            <a:off x="345464" y="96150"/>
            <a:ext cx="2447700" cy="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000">
                <a:latin typeface="Tahoma"/>
                <a:ea typeface="Tahoma"/>
                <a:cs typeface="Tahoma"/>
                <a:sym typeface="Tahoma"/>
              </a:rPr>
              <a:t>Attack chain</a:t>
            </a:r>
            <a:endParaRPr sz="20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82" name="Google Shape;18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8525" y="4750538"/>
            <a:ext cx="1607102" cy="3396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3" name="Google Shape;183;p13"/>
          <p:cNvGrpSpPr/>
          <p:nvPr/>
        </p:nvGrpSpPr>
        <p:grpSpPr>
          <a:xfrm>
            <a:off x="1726677" y="2695233"/>
            <a:ext cx="5633084" cy="278764"/>
            <a:chOff x="3110864" y="2675483"/>
            <a:chExt cx="5633084" cy="278764"/>
          </a:xfrm>
        </p:grpSpPr>
        <p:sp>
          <p:nvSpPr>
            <p:cNvPr id="184" name="Google Shape;184;p13"/>
            <p:cNvSpPr/>
            <p:nvPr/>
          </p:nvSpPr>
          <p:spPr>
            <a:xfrm>
              <a:off x="3110864" y="2759328"/>
              <a:ext cx="5633084" cy="127000"/>
            </a:xfrm>
            <a:custGeom>
              <a:rect b="b" l="l" r="r" t="t"/>
              <a:pathLst>
                <a:path extrusionOk="0" h="127000" w="5633084">
                  <a:moveTo>
                    <a:pt x="127000" y="0"/>
                  </a:moveTo>
                  <a:lnTo>
                    <a:pt x="0" y="63500"/>
                  </a:lnTo>
                  <a:lnTo>
                    <a:pt x="127000" y="127000"/>
                  </a:lnTo>
                  <a:lnTo>
                    <a:pt x="127000" y="68198"/>
                  </a:lnTo>
                  <a:lnTo>
                    <a:pt x="114300" y="68198"/>
                  </a:lnTo>
                  <a:lnTo>
                    <a:pt x="114300" y="58673"/>
                  </a:lnTo>
                  <a:lnTo>
                    <a:pt x="127000" y="58673"/>
                  </a:lnTo>
                  <a:lnTo>
                    <a:pt x="127000" y="0"/>
                  </a:lnTo>
                  <a:close/>
                </a:path>
                <a:path extrusionOk="0" h="127000" w="5633084">
                  <a:moveTo>
                    <a:pt x="5505831" y="0"/>
                  </a:moveTo>
                  <a:lnTo>
                    <a:pt x="5505831" y="127000"/>
                  </a:lnTo>
                  <a:lnTo>
                    <a:pt x="5623433" y="68198"/>
                  </a:lnTo>
                  <a:lnTo>
                    <a:pt x="5518531" y="68198"/>
                  </a:lnTo>
                  <a:lnTo>
                    <a:pt x="5518531" y="58673"/>
                  </a:lnTo>
                  <a:lnTo>
                    <a:pt x="5623179" y="58673"/>
                  </a:lnTo>
                  <a:lnTo>
                    <a:pt x="5505831" y="0"/>
                  </a:lnTo>
                  <a:close/>
                </a:path>
                <a:path extrusionOk="0" h="127000" w="5633084">
                  <a:moveTo>
                    <a:pt x="127000" y="58673"/>
                  </a:moveTo>
                  <a:lnTo>
                    <a:pt x="114300" y="58673"/>
                  </a:lnTo>
                  <a:lnTo>
                    <a:pt x="114300" y="68198"/>
                  </a:lnTo>
                  <a:lnTo>
                    <a:pt x="127000" y="68198"/>
                  </a:lnTo>
                  <a:lnTo>
                    <a:pt x="127000" y="58673"/>
                  </a:lnTo>
                  <a:close/>
                </a:path>
                <a:path extrusionOk="0" h="127000" w="5633084">
                  <a:moveTo>
                    <a:pt x="5505831" y="58673"/>
                  </a:moveTo>
                  <a:lnTo>
                    <a:pt x="127000" y="58673"/>
                  </a:lnTo>
                  <a:lnTo>
                    <a:pt x="127000" y="68198"/>
                  </a:lnTo>
                  <a:lnTo>
                    <a:pt x="5505831" y="68198"/>
                  </a:lnTo>
                  <a:lnTo>
                    <a:pt x="5505831" y="58673"/>
                  </a:lnTo>
                  <a:close/>
                </a:path>
                <a:path extrusionOk="0" h="127000" w="5633084">
                  <a:moveTo>
                    <a:pt x="5623179" y="58673"/>
                  </a:moveTo>
                  <a:lnTo>
                    <a:pt x="5518531" y="58673"/>
                  </a:lnTo>
                  <a:lnTo>
                    <a:pt x="5518531" y="68198"/>
                  </a:lnTo>
                  <a:lnTo>
                    <a:pt x="5623433" y="68198"/>
                  </a:lnTo>
                  <a:lnTo>
                    <a:pt x="5632831" y="63500"/>
                  </a:lnTo>
                  <a:lnTo>
                    <a:pt x="5623179" y="58673"/>
                  </a:lnTo>
                  <a:close/>
                </a:path>
              </a:pathLst>
            </a:custGeom>
            <a:solidFill>
              <a:srgbClr val="7D7EA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4742560" y="2675483"/>
              <a:ext cx="2365375" cy="278764"/>
            </a:xfrm>
            <a:custGeom>
              <a:rect b="b" l="l" r="r" t="t"/>
              <a:pathLst>
                <a:path extrusionOk="0" h="278764" w="2365375">
                  <a:moveTo>
                    <a:pt x="2365120" y="0"/>
                  </a:moveTo>
                  <a:lnTo>
                    <a:pt x="0" y="0"/>
                  </a:lnTo>
                  <a:lnTo>
                    <a:pt x="0" y="278536"/>
                  </a:lnTo>
                  <a:lnTo>
                    <a:pt x="2365120" y="278536"/>
                  </a:lnTo>
                  <a:lnTo>
                    <a:pt x="23651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6" name="Google Shape;186;p13"/>
          <p:cNvSpPr txBox="1"/>
          <p:nvPr/>
        </p:nvSpPr>
        <p:spPr>
          <a:xfrm>
            <a:off x="3427461" y="2677986"/>
            <a:ext cx="2225700" cy="2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7D7EAB"/>
                </a:solidFill>
                <a:latin typeface="Tahoma"/>
                <a:ea typeface="Tahoma"/>
                <a:cs typeface="Tahoma"/>
                <a:sym typeface="Tahoma"/>
              </a:rPr>
              <a:t>Attack chain</a:t>
            </a:r>
            <a:endParaRPr b="0" i="0" sz="16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7" name="Google Shape;187;p13"/>
          <p:cNvSpPr txBox="1"/>
          <p:nvPr/>
        </p:nvSpPr>
        <p:spPr>
          <a:xfrm>
            <a:off x="1862938" y="3113600"/>
            <a:ext cx="14268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rgbClr val="333366"/>
                </a:solidFill>
                <a:latin typeface="Tahoma"/>
                <a:ea typeface="Tahoma"/>
                <a:cs typeface="Tahoma"/>
                <a:sym typeface="Tahoma"/>
              </a:rPr>
              <a:t>Primary access to the system</a:t>
            </a:r>
            <a:endParaRPr b="0" i="0" sz="1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8" name="Google Shape;188;p13"/>
          <p:cNvSpPr txBox="1"/>
          <p:nvPr/>
        </p:nvSpPr>
        <p:spPr>
          <a:xfrm>
            <a:off x="3931012" y="3113600"/>
            <a:ext cx="13041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rgbClr val="333366"/>
                </a:solidFill>
                <a:latin typeface="Tahoma"/>
                <a:ea typeface="Tahoma"/>
                <a:cs typeface="Tahoma"/>
                <a:sym typeface="Tahoma"/>
              </a:rPr>
              <a:t>Do jailbreak (aka security bypass)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9" name="Google Shape;189;p13"/>
          <p:cNvSpPr txBox="1"/>
          <p:nvPr/>
        </p:nvSpPr>
        <p:spPr>
          <a:xfrm>
            <a:off x="5815316" y="3113597"/>
            <a:ext cx="14268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rgbClr val="333366"/>
                </a:solidFill>
                <a:latin typeface="Tahoma"/>
                <a:ea typeface="Tahoma"/>
                <a:cs typeface="Tahoma"/>
                <a:sym typeface="Tahoma"/>
              </a:rPr>
              <a:t>Execute implant &amp; connect to C2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0" name="Google Shape;190;p13"/>
          <p:cNvSpPr/>
          <p:nvPr/>
        </p:nvSpPr>
        <p:spPr>
          <a:xfrm>
            <a:off x="3460482" y="3220150"/>
            <a:ext cx="137795" cy="504189"/>
          </a:xfrm>
          <a:custGeom>
            <a:rect b="b" l="l" r="r" t="t"/>
            <a:pathLst>
              <a:path extrusionOk="0" h="504189" w="137795">
                <a:moveTo>
                  <a:pt x="18160" y="0"/>
                </a:moveTo>
                <a:lnTo>
                  <a:pt x="0" y="0"/>
                </a:lnTo>
                <a:lnTo>
                  <a:pt x="119379" y="252094"/>
                </a:lnTo>
                <a:lnTo>
                  <a:pt x="0" y="504190"/>
                </a:lnTo>
                <a:lnTo>
                  <a:pt x="18160" y="504190"/>
                </a:lnTo>
                <a:lnTo>
                  <a:pt x="137667" y="252094"/>
                </a:lnTo>
                <a:lnTo>
                  <a:pt x="18160" y="0"/>
                </a:lnTo>
                <a:close/>
              </a:path>
            </a:pathLst>
          </a:custGeom>
          <a:solidFill>
            <a:srgbClr val="3878D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3"/>
          <p:cNvSpPr/>
          <p:nvPr/>
        </p:nvSpPr>
        <p:spPr>
          <a:xfrm>
            <a:off x="5336653" y="3220150"/>
            <a:ext cx="137795" cy="504189"/>
          </a:xfrm>
          <a:custGeom>
            <a:rect b="b" l="l" r="r" t="t"/>
            <a:pathLst>
              <a:path extrusionOk="0" h="504189" w="137795">
                <a:moveTo>
                  <a:pt x="18160" y="0"/>
                </a:moveTo>
                <a:lnTo>
                  <a:pt x="0" y="0"/>
                </a:lnTo>
                <a:lnTo>
                  <a:pt x="119506" y="252094"/>
                </a:lnTo>
                <a:lnTo>
                  <a:pt x="0" y="504190"/>
                </a:lnTo>
                <a:lnTo>
                  <a:pt x="18160" y="504190"/>
                </a:lnTo>
                <a:lnTo>
                  <a:pt x="137667" y="252094"/>
                </a:lnTo>
                <a:lnTo>
                  <a:pt x="18160" y="0"/>
                </a:lnTo>
                <a:close/>
              </a:path>
            </a:pathLst>
          </a:custGeom>
          <a:solidFill>
            <a:srgbClr val="3878D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3"/>
          <p:cNvSpPr txBox="1"/>
          <p:nvPr/>
        </p:nvSpPr>
        <p:spPr>
          <a:xfrm>
            <a:off x="1862945" y="3912600"/>
            <a:ext cx="17559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1" lang="en-US" sz="1200">
                <a:solidFill>
                  <a:srgbClr val="242A75"/>
                </a:solidFill>
                <a:latin typeface="Verdana"/>
                <a:ea typeface="Verdana"/>
                <a:cs typeface="Verdana"/>
                <a:sym typeface="Verdana"/>
              </a:rPr>
              <a:t>Can be achieved via the WebKit flaws or other flaws</a:t>
            </a:r>
            <a:endParaRPr b="0" i="0" sz="1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3" name="Google Shape;193;p13"/>
          <p:cNvSpPr txBox="1"/>
          <p:nvPr/>
        </p:nvSpPr>
        <p:spPr>
          <a:xfrm>
            <a:off x="5815314" y="3861975"/>
            <a:ext cx="16020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rgbClr val="7D7EAB"/>
                </a:solidFill>
                <a:latin typeface="Verdana"/>
                <a:ea typeface="Verdana"/>
                <a:cs typeface="Verdana"/>
                <a:sym typeface="Verdana"/>
              </a:rPr>
              <a:t>(i) Migrate it to the process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4" name="Google Shape;194;p13"/>
          <p:cNvSpPr txBox="1"/>
          <p:nvPr/>
        </p:nvSpPr>
        <p:spPr>
          <a:xfrm>
            <a:off x="3931012" y="3912600"/>
            <a:ext cx="14268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>
                <a:solidFill>
                  <a:srgbClr val="7D7EAB"/>
                </a:solidFill>
                <a:latin typeface="Verdana"/>
                <a:ea typeface="Verdana"/>
                <a:cs typeface="Verdana"/>
                <a:sym typeface="Verdana"/>
              </a:rPr>
              <a:t>Disable security checks (!)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95" name="Google Shape;195;p13"/>
          <p:cNvGrpSpPr/>
          <p:nvPr/>
        </p:nvGrpSpPr>
        <p:grpSpPr>
          <a:xfrm>
            <a:off x="1535406" y="916182"/>
            <a:ext cx="1304036" cy="1303655"/>
            <a:chOff x="7018781" y="1061720"/>
            <a:chExt cx="1304036" cy="1303655"/>
          </a:xfrm>
        </p:grpSpPr>
        <p:sp>
          <p:nvSpPr>
            <p:cNvPr id="196" name="Google Shape;196;p13"/>
            <p:cNvSpPr/>
            <p:nvPr/>
          </p:nvSpPr>
          <p:spPr>
            <a:xfrm>
              <a:off x="7496047" y="1061720"/>
              <a:ext cx="826770" cy="1303655"/>
            </a:xfrm>
            <a:custGeom>
              <a:rect b="b" l="l" r="r" t="t"/>
              <a:pathLst>
                <a:path extrusionOk="0" h="1303655" w="826770">
                  <a:moveTo>
                    <a:pt x="174498" y="0"/>
                  </a:moveTo>
                  <a:lnTo>
                    <a:pt x="174498" y="149859"/>
                  </a:lnTo>
                  <a:lnTo>
                    <a:pt x="222822" y="152157"/>
                  </a:lnTo>
                  <a:lnTo>
                    <a:pt x="269849" y="158908"/>
                  </a:lnTo>
                  <a:lnTo>
                    <a:pt x="315369" y="169903"/>
                  </a:lnTo>
                  <a:lnTo>
                    <a:pt x="359170" y="184932"/>
                  </a:lnTo>
                  <a:lnTo>
                    <a:pt x="401043" y="203785"/>
                  </a:lnTo>
                  <a:lnTo>
                    <a:pt x="440776" y="226251"/>
                  </a:lnTo>
                  <a:lnTo>
                    <a:pt x="478159" y="252120"/>
                  </a:lnTo>
                  <a:lnTo>
                    <a:pt x="512982" y="281183"/>
                  </a:lnTo>
                  <a:lnTo>
                    <a:pt x="545033" y="313229"/>
                  </a:lnTo>
                  <a:lnTo>
                    <a:pt x="574103" y="348047"/>
                  </a:lnTo>
                  <a:lnTo>
                    <a:pt x="599979" y="385428"/>
                  </a:lnTo>
                  <a:lnTo>
                    <a:pt x="622453" y="425162"/>
                  </a:lnTo>
                  <a:lnTo>
                    <a:pt x="641313" y="467038"/>
                  </a:lnTo>
                  <a:lnTo>
                    <a:pt x="656348" y="510847"/>
                  </a:lnTo>
                  <a:lnTo>
                    <a:pt x="667348" y="556377"/>
                  </a:lnTo>
                  <a:lnTo>
                    <a:pt x="674103" y="603419"/>
                  </a:lnTo>
                  <a:lnTo>
                    <a:pt x="676401" y="651763"/>
                  </a:lnTo>
                  <a:lnTo>
                    <a:pt x="674103" y="700086"/>
                  </a:lnTo>
                  <a:lnTo>
                    <a:pt x="667348" y="747110"/>
                  </a:lnTo>
                  <a:lnTo>
                    <a:pt x="656348" y="792624"/>
                  </a:lnTo>
                  <a:lnTo>
                    <a:pt x="641313" y="836418"/>
                  </a:lnTo>
                  <a:lnTo>
                    <a:pt x="622453" y="878282"/>
                  </a:lnTo>
                  <a:lnTo>
                    <a:pt x="599979" y="918006"/>
                  </a:lnTo>
                  <a:lnTo>
                    <a:pt x="574103" y="955379"/>
                  </a:lnTo>
                  <a:lnTo>
                    <a:pt x="545033" y="990190"/>
                  </a:lnTo>
                  <a:lnTo>
                    <a:pt x="512982" y="1022230"/>
                  </a:lnTo>
                  <a:lnTo>
                    <a:pt x="478159" y="1051288"/>
                  </a:lnTo>
                  <a:lnTo>
                    <a:pt x="440776" y="1077155"/>
                  </a:lnTo>
                  <a:lnTo>
                    <a:pt x="401043" y="1099618"/>
                  </a:lnTo>
                  <a:lnTo>
                    <a:pt x="359170" y="1118470"/>
                  </a:lnTo>
                  <a:lnTo>
                    <a:pt x="315369" y="1133498"/>
                  </a:lnTo>
                  <a:lnTo>
                    <a:pt x="269849" y="1144492"/>
                  </a:lnTo>
                  <a:lnTo>
                    <a:pt x="222822" y="1151243"/>
                  </a:lnTo>
                  <a:lnTo>
                    <a:pt x="174498" y="1153540"/>
                  </a:lnTo>
                  <a:lnTo>
                    <a:pt x="140465" y="1152397"/>
                  </a:lnTo>
                  <a:lnTo>
                    <a:pt x="106648" y="1148968"/>
                  </a:lnTo>
                  <a:lnTo>
                    <a:pt x="73163" y="1143253"/>
                  </a:lnTo>
                  <a:lnTo>
                    <a:pt x="40131" y="1135252"/>
                  </a:lnTo>
                  <a:lnTo>
                    <a:pt x="0" y="1279652"/>
                  </a:lnTo>
                  <a:lnTo>
                    <a:pt x="47330" y="1290955"/>
                  </a:lnTo>
                  <a:lnTo>
                    <a:pt x="94662" y="1298636"/>
                  </a:lnTo>
                  <a:lnTo>
                    <a:pt x="141838" y="1302781"/>
                  </a:lnTo>
                  <a:lnTo>
                    <a:pt x="188705" y="1303477"/>
                  </a:lnTo>
                  <a:lnTo>
                    <a:pt x="235107" y="1300814"/>
                  </a:lnTo>
                  <a:lnTo>
                    <a:pt x="280889" y="1294877"/>
                  </a:lnTo>
                  <a:lnTo>
                    <a:pt x="325895" y="1285755"/>
                  </a:lnTo>
                  <a:lnTo>
                    <a:pt x="369971" y="1273536"/>
                  </a:lnTo>
                  <a:lnTo>
                    <a:pt x="412961" y="1258307"/>
                  </a:lnTo>
                  <a:lnTo>
                    <a:pt x="454709" y="1240155"/>
                  </a:lnTo>
                  <a:lnTo>
                    <a:pt x="495061" y="1219168"/>
                  </a:lnTo>
                  <a:lnTo>
                    <a:pt x="533862" y="1195434"/>
                  </a:lnTo>
                  <a:lnTo>
                    <a:pt x="570956" y="1169040"/>
                  </a:lnTo>
                  <a:lnTo>
                    <a:pt x="606188" y="1140074"/>
                  </a:lnTo>
                  <a:lnTo>
                    <a:pt x="639403" y="1108623"/>
                  </a:lnTo>
                  <a:lnTo>
                    <a:pt x="670445" y="1074776"/>
                  </a:lnTo>
                  <a:lnTo>
                    <a:pt x="699160" y="1038619"/>
                  </a:lnTo>
                  <a:lnTo>
                    <a:pt x="725391" y="1000241"/>
                  </a:lnTo>
                  <a:lnTo>
                    <a:pt x="748985" y="959728"/>
                  </a:lnTo>
                  <a:lnTo>
                    <a:pt x="769786" y="917169"/>
                  </a:lnTo>
                  <a:lnTo>
                    <a:pt x="787637" y="872651"/>
                  </a:lnTo>
                  <a:lnTo>
                    <a:pt x="802385" y="826262"/>
                  </a:lnTo>
                  <a:lnTo>
                    <a:pt x="813689" y="778914"/>
                  </a:lnTo>
                  <a:lnTo>
                    <a:pt x="821370" y="731568"/>
                  </a:lnTo>
                  <a:lnTo>
                    <a:pt x="825515" y="684378"/>
                  </a:lnTo>
                  <a:lnTo>
                    <a:pt x="826211" y="637498"/>
                  </a:lnTo>
                  <a:lnTo>
                    <a:pt x="823548" y="591085"/>
                  </a:lnTo>
                  <a:lnTo>
                    <a:pt x="817611" y="545294"/>
                  </a:lnTo>
                  <a:lnTo>
                    <a:pt x="808489" y="500279"/>
                  </a:lnTo>
                  <a:lnTo>
                    <a:pt x="796270" y="456196"/>
                  </a:lnTo>
                  <a:lnTo>
                    <a:pt x="781041" y="413200"/>
                  </a:lnTo>
                  <a:lnTo>
                    <a:pt x="762889" y="371445"/>
                  </a:lnTo>
                  <a:lnTo>
                    <a:pt x="741902" y="331088"/>
                  </a:lnTo>
                  <a:lnTo>
                    <a:pt x="718168" y="292284"/>
                  </a:lnTo>
                  <a:lnTo>
                    <a:pt x="691774" y="255187"/>
                  </a:lnTo>
                  <a:lnTo>
                    <a:pt x="662808" y="219952"/>
                  </a:lnTo>
                  <a:lnTo>
                    <a:pt x="631357" y="186735"/>
                  </a:lnTo>
                  <a:lnTo>
                    <a:pt x="597510" y="155692"/>
                  </a:lnTo>
                  <a:lnTo>
                    <a:pt x="561353" y="126976"/>
                  </a:lnTo>
                  <a:lnTo>
                    <a:pt x="522975" y="100743"/>
                  </a:lnTo>
                  <a:lnTo>
                    <a:pt x="482462" y="77149"/>
                  </a:lnTo>
                  <a:lnTo>
                    <a:pt x="439903" y="56349"/>
                  </a:lnTo>
                  <a:lnTo>
                    <a:pt x="395385" y="38497"/>
                  </a:lnTo>
                  <a:lnTo>
                    <a:pt x="348996" y="23749"/>
                  </a:lnTo>
                  <a:lnTo>
                    <a:pt x="306068" y="13394"/>
                  </a:lnTo>
                  <a:lnTo>
                    <a:pt x="262556" y="5969"/>
                  </a:lnTo>
                  <a:lnTo>
                    <a:pt x="218640" y="1496"/>
                  </a:lnTo>
                  <a:lnTo>
                    <a:pt x="174498" y="0"/>
                  </a:lnTo>
                  <a:close/>
                </a:path>
              </a:pathLst>
            </a:custGeom>
            <a:solidFill>
              <a:srgbClr val="3878D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7180071" y="2043938"/>
              <a:ext cx="356234" cy="297814"/>
            </a:xfrm>
            <a:custGeom>
              <a:rect b="b" l="l" r="r" t="t"/>
              <a:pathLst>
                <a:path extrusionOk="0" h="297814" w="356234">
                  <a:moveTo>
                    <a:pt x="112775" y="0"/>
                  </a:moveTo>
                  <a:lnTo>
                    <a:pt x="0" y="98806"/>
                  </a:lnTo>
                  <a:lnTo>
                    <a:pt x="32584" y="133364"/>
                  </a:lnTo>
                  <a:lnTo>
                    <a:pt x="67462" y="165346"/>
                  </a:lnTo>
                  <a:lnTo>
                    <a:pt x="104475" y="194648"/>
                  </a:lnTo>
                  <a:lnTo>
                    <a:pt x="143462" y="221170"/>
                  </a:lnTo>
                  <a:lnTo>
                    <a:pt x="184265" y="244811"/>
                  </a:lnTo>
                  <a:lnTo>
                    <a:pt x="226724" y="265469"/>
                  </a:lnTo>
                  <a:lnTo>
                    <a:pt x="270681" y="283044"/>
                  </a:lnTo>
                  <a:lnTo>
                    <a:pt x="315975" y="297434"/>
                  </a:lnTo>
                  <a:lnTo>
                    <a:pt x="356107" y="153035"/>
                  </a:lnTo>
                  <a:lnTo>
                    <a:pt x="309843" y="137730"/>
                  </a:lnTo>
                  <a:lnTo>
                    <a:pt x="265477" y="118100"/>
                  </a:lnTo>
                  <a:lnTo>
                    <a:pt x="223297" y="94329"/>
                  </a:lnTo>
                  <a:lnTo>
                    <a:pt x="183594" y="66599"/>
                  </a:lnTo>
                  <a:lnTo>
                    <a:pt x="146657" y="35095"/>
                  </a:lnTo>
                  <a:lnTo>
                    <a:pt x="112775" y="0"/>
                  </a:lnTo>
                  <a:close/>
                </a:path>
              </a:pathLst>
            </a:custGeom>
            <a:solidFill>
              <a:srgbClr val="309D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7180071" y="2043938"/>
              <a:ext cx="356234" cy="297814"/>
            </a:xfrm>
            <a:custGeom>
              <a:rect b="b" l="l" r="r" t="t"/>
              <a:pathLst>
                <a:path extrusionOk="0" h="297814" w="356234">
                  <a:moveTo>
                    <a:pt x="0" y="98806"/>
                  </a:moveTo>
                  <a:lnTo>
                    <a:pt x="32584" y="133364"/>
                  </a:lnTo>
                  <a:lnTo>
                    <a:pt x="67462" y="165346"/>
                  </a:lnTo>
                  <a:lnTo>
                    <a:pt x="104475" y="194648"/>
                  </a:lnTo>
                  <a:lnTo>
                    <a:pt x="143462" y="221170"/>
                  </a:lnTo>
                  <a:lnTo>
                    <a:pt x="184265" y="244811"/>
                  </a:lnTo>
                  <a:lnTo>
                    <a:pt x="226724" y="265469"/>
                  </a:lnTo>
                  <a:lnTo>
                    <a:pt x="270681" y="283044"/>
                  </a:lnTo>
                  <a:lnTo>
                    <a:pt x="315975" y="297434"/>
                  </a:lnTo>
                  <a:lnTo>
                    <a:pt x="356107" y="153035"/>
                  </a:lnTo>
                  <a:lnTo>
                    <a:pt x="309843" y="137730"/>
                  </a:lnTo>
                  <a:lnTo>
                    <a:pt x="265477" y="118100"/>
                  </a:lnTo>
                  <a:lnTo>
                    <a:pt x="223297" y="94329"/>
                  </a:lnTo>
                  <a:lnTo>
                    <a:pt x="183594" y="66599"/>
                  </a:lnTo>
                  <a:lnTo>
                    <a:pt x="146657" y="35095"/>
                  </a:lnTo>
                  <a:lnTo>
                    <a:pt x="112775" y="0"/>
                  </a:lnTo>
                  <a:lnTo>
                    <a:pt x="0" y="98806"/>
                  </a:lnTo>
                  <a:close/>
                </a:path>
              </a:pathLst>
            </a:custGeom>
            <a:solidFill>
              <a:srgbClr val="242A75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9" name="Google Shape;199;p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060056" y="1892300"/>
              <a:ext cx="235839" cy="2534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0" name="Google Shape;200;p13"/>
            <p:cNvSpPr/>
            <p:nvPr/>
          </p:nvSpPr>
          <p:spPr>
            <a:xfrm>
              <a:off x="7018781" y="1061720"/>
              <a:ext cx="652145" cy="888364"/>
            </a:xfrm>
            <a:custGeom>
              <a:rect b="b" l="l" r="r" t="t"/>
              <a:pathLst>
                <a:path extrusionOk="0" h="888364" w="652145">
                  <a:moveTo>
                    <a:pt x="651764" y="0"/>
                  </a:moveTo>
                  <a:lnTo>
                    <a:pt x="603127" y="1787"/>
                  </a:lnTo>
                  <a:lnTo>
                    <a:pt x="555460" y="7067"/>
                  </a:lnTo>
                  <a:lnTo>
                    <a:pt x="508889" y="15713"/>
                  </a:lnTo>
                  <a:lnTo>
                    <a:pt x="463541" y="27598"/>
                  </a:lnTo>
                  <a:lnTo>
                    <a:pt x="419540" y="42597"/>
                  </a:lnTo>
                  <a:lnTo>
                    <a:pt x="377014" y="60583"/>
                  </a:lnTo>
                  <a:lnTo>
                    <a:pt x="336089" y="81430"/>
                  </a:lnTo>
                  <a:lnTo>
                    <a:pt x="296889" y="105013"/>
                  </a:lnTo>
                  <a:lnTo>
                    <a:pt x="259543" y="131205"/>
                  </a:lnTo>
                  <a:lnTo>
                    <a:pt x="224175" y="159880"/>
                  </a:lnTo>
                  <a:lnTo>
                    <a:pt x="190912" y="190912"/>
                  </a:lnTo>
                  <a:lnTo>
                    <a:pt x="159880" y="224175"/>
                  </a:lnTo>
                  <a:lnTo>
                    <a:pt x="131205" y="259543"/>
                  </a:lnTo>
                  <a:lnTo>
                    <a:pt x="105013" y="296889"/>
                  </a:lnTo>
                  <a:lnTo>
                    <a:pt x="81430" y="336089"/>
                  </a:lnTo>
                  <a:lnTo>
                    <a:pt x="60583" y="377014"/>
                  </a:lnTo>
                  <a:lnTo>
                    <a:pt x="42597" y="419540"/>
                  </a:lnTo>
                  <a:lnTo>
                    <a:pt x="27598" y="463541"/>
                  </a:lnTo>
                  <a:lnTo>
                    <a:pt x="15713" y="508889"/>
                  </a:lnTo>
                  <a:lnTo>
                    <a:pt x="7067" y="555460"/>
                  </a:lnTo>
                  <a:lnTo>
                    <a:pt x="1787" y="603127"/>
                  </a:lnTo>
                  <a:lnTo>
                    <a:pt x="0" y="651763"/>
                  </a:lnTo>
                  <a:lnTo>
                    <a:pt x="1793" y="700117"/>
                  </a:lnTo>
                  <a:lnTo>
                    <a:pt x="7152" y="748117"/>
                  </a:lnTo>
                  <a:lnTo>
                    <a:pt x="16047" y="795562"/>
                  </a:lnTo>
                  <a:lnTo>
                    <a:pt x="28448" y="842251"/>
                  </a:lnTo>
                  <a:lnTo>
                    <a:pt x="44323" y="887983"/>
                  </a:lnTo>
                  <a:lnTo>
                    <a:pt x="184023" y="833627"/>
                  </a:lnTo>
                  <a:lnTo>
                    <a:pt x="168647" y="787750"/>
                  </a:lnTo>
                  <a:lnTo>
                    <a:pt x="157894" y="741469"/>
                  </a:lnTo>
                  <a:lnTo>
                    <a:pt x="151645" y="695058"/>
                  </a:lnTo>
                  <a:lnTo>
                    <a:pt x="149780" y="648789"/>
                  </a:lnTo>
                  <a:lnTo>
                    <a:pt x="152179" y="602933"/>
                  </a:lnTo>
                  <a:lnTo>
                    <a:pt x="158721" y="557764"/>
                  </a:lnTo>
                  <a:lnTo>
                    <a:pt x="169288" y="513552"/>
                  </a:lnTo>
                  <a:lnTo>
                    <a:pt x="183758" y="470571"/>
                  </a:lnTo>
                  <a:lnTo>
                    <a:pt x="202013" y="429093"/>
                  </a:lnTo>
                  <a:lnTo>
                    <a:pt x="223933" y="389389"/>
                  </a:lnTo>
                  <a:lnTo>
                    <a:pt x="249397" y="351732"/>
                  </a:lnTo>
                  <a:lnTo>
                    <a:pt x="278285" y="316395"/>
                  </a:lnTo>
                  <a:lnTo>
                    <a:pt x="310478" y="283649"/>
                  </a:lnTo>
                  <a:lnTo>
                    <a:pt x="345856" y="253766"/>
                  </a:lnTo>
                  <a:lnTo>
                    <a:pt x="384299" y="227020"/>
                  </a:lnTo>
                  <a:lnTo>
                    <a:pt x="425687" y="203681"/>
                  </a:lnTo>
                  <a:lnTo>
                    <a:pt x="469900" y="184022"/>
                  </a:lnTo>
                  <a:lnTo>
                    <a:pt x="514050" y="169148"/>
                  </a:lnTo>
                  <a:lnTo>
                    <a:pt x="559260" y="158464"/>
                  </a:lnTo>
                  <a:lnTo>
                    <a:pt x="605256" y="152018"/>
                  </a:lnTo>
                  <a:lnTo>
                    <a:pt x="651764" y="149859"/>
                  </a:lnTo>
                  <a:lnTo>
                    <a:pt x="651764" y="0"/>
                  </a:lnTo>
                  <a:close/>
                </a:path>
              </a:pathLst>
            </a:custGeom>
            <a:solidFill>
              <a:srgbClr val="B4257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7018781" y="1061720"/>
              <a:ext cx="652145" cy="888364"/>
            </a:xfrm>
            <a:custGeom>
              <a:rect b="b" l="l" r="r" t="t"/>
              <a:pathLst>
                <a:path extrusionOk="0" h="888364" w="652145">
                  <a:moveTo>
                    <a:pt x="651764" y="0"/>
                  </a:moveTo>
                  <a:lnTo>
                    <a:pt x="603127" y="1787"/>
                  </a:lnTo>
                  <a:lnTo>
                    <a:pt x="555460" y="7067"/>
                  </a:lnTo>
                  <a:lnTo>
                    <a:pt x="508889" y="15713"/>
                  </a:lnTo>
                  <a:lnTo>
                    <a:pt x="463541" y="27598"/>
                  </a:lnTo>
                  <a:lnTo>
                    <a:pt x="419540" y="42597"/>
                  </a:lnTo>
                  <a:lnTo>
                    <a:pt x="377014" y="60583"/>
                  </a:lnTo>
                  <a:lnTo>
                    <a:pt x="336089" y="81430"/>
                  </a:lnTo>
                  <a:lnTo>
                    <a:pt x="296889" y="105013"/>
                  </a:lnTo>
                  <a:lnTo>
                    <a:pt x="259543" y="131205"/>
                  </a:lnTo>
                  <a:lnTo>
                    <a:pt x="224175" y="159880"/>
                  </a:lnTo>
                  <a:lnTo>
                    <a:pt x="190912" y="190912"/>
                  </a:lnTo>
                  <a:lnTo>
                    <a:pt x="159880" y="224175"/>
                  </a:lnTo>
                  <a:lnTo>
                    <a:pt x="131205" y="259543"/>
                  </a:lnTo>
                  <a:lnTo>
                    <a:pt x="105013" y="296889"/>
                  </a:lnTo>
                  <a:lnTo>
                    <a:pt x="81430" y="336089"/>
                  </a:lnTo>
                  <a:lnTo>
                    <a:pt x="60583" y="377014"/>
                  </a:lnTo>
                  <a:lnTo>
                    <a:pt x="42597" y="419540"/>
                  </a:lnTo>
                  <a:lnTo>
                    <a:pt x="27598" y="463541"/>
                  </a:lnTo>
                  <a:lnTo>
                    <a:pt x="15713" y="508889"/>
                  </a:lnTo>
                  <a:lnTo>
                    <a:pt x="7067" y="555460"/>
                  </a:lnTo>
                  <a:lnTo>
                    <a:pt x="1787" y="603127"/>
                  </a:lnTo>
                  <a:lnTo>
                    <a:pt x="0" y="651763"/>
                  </a:lnTo>
                  <a:lnTo>
                    <a:pt x="1793" y="700117"/>
                  </a:lnTo>
                  <a:lnTo>
                    <a:pt x="7152" y="748117"/>
                  </a:lnTo>
                  <a:lnTo>
                    <a:pt x="16047" y="795562"/>
                  </a:lnTo>
                  <a:lnTo>
                    <a:pt x="28448" y="842251"/>
                  </a:lnTo>
                  <a:lnTo>
                    <a:pt x="44323" y="887983"/>
                  </a:lnTo>
                  <a:lnTo>
                    <a:pt x="184023" y="833627"/>
                  </a:lnTo>
                  <a:lnTo>
                    <a:pt x="168647" y="787750"/>
                  </a:lnTo>
                  <a:lnTo>
                    <a:pt x="157894" y="741469"/>
                  </a:lnTo>
                  <a:lnTo>
                    <a:pt x="151645" y="695058"/>
                  </a:lnTo>
                  <a:lnTo>
                    <a:pt x="149780" y="648789"/>
                  </a:lnTo>
                  <a:lnTo>
                    <a:pt x="152179" y="602933"/>
                  </a:lnTo>
                  <a:lnTo>
                    <a:pt x="158721" y="557764"/>
                  </a:lnTo>
                  <a:lnTo>
                    <a:pt x="169288" y="513552"/>
                  </a:lnTo>
                  <a:lnTo>
                    <a:pt x="183758" y="470571"/>
                  </a:lnTo>
                  <a:lnTo>
                    <a:pt x="202013" y="429093"/>
                  </a:lnTo>
                  <a:lnTo>
                    <a:pt x="223933" y="389389"/>
                  </a:lnTo>
                  <a:lnTo>
                    <a:pt x="249397" y="351732"/>
                  </a:lnTo>
                  <a:lnTo>
                    <a:pt x="278285" y="316395"/>
                  </a:lnTo>
                  <a:lnTo>
                    <a:pt x="310478" y="283649"/>
                  </a:lnTo>
                  <a:lnTo>
                    <a:pt x="345856" y="253766"/>
                  </a:lnTo>
                  <a:lnTo>
                    <a:pt x="384299" y="227020"/>
                  </a:lnTo>
                  <a:lnTo>
                    <a:pt x="425687" y="203681"/>
                  </a:lnTo>
                  <a:lnTo>
                    <a:pt x="469900" y="184022"/>
                  </a:lnTo>
                  <a:lnTo>
                    <a:pt x="514050" y="169148"/>
                  </a:lnTo>
                  <a:lnTo>
                    <a:pt x="559260" y="158464"/>
                  </a:lnTo>
                  <a:lnTo>
                    <a:pt x="605256" y="152018"/>
                  </a:lnTo>
                  <a:lnTo>
                    <a:pt x="651764" y="149859"/>
                  </a:lnTo>
                  <a:lnTo>
                    <a:pt x="65176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2" name="Google Shape;202;p13"/>
          <p:cNvSpPr txBox="1"/>
          <p:nvPr/>
        </p:nvSpPr>
        <p:spPr>
          <a:xfrm>
            <a:off x="1820375" y="1362863"/>
            <a:ext cx="7341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0" marR="50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242A75"/>
                </a:solidFill>
                <a:latin typeface="Tahoma"/>
                <a:ea typeface="Tahoma"/>
                <a:cs typeface="Tahoma"/>
                <a:sym typeface="Tahoma"/>
              </a:rPr>
              <a:t>Primary access</a:t>
            </a:r>
            <a:endParaRPr b="0" i="0" sz="11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879705" y="910086"/>
            <a:ext cx="7341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508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B42573"/>
                </a:solidFill>
                <a:latin typeface="Tahoma"/>
                <a:ea typeface="Tahoma"/>
                <a:cs typeface="Tahoma"/>
                <a:sym typeface="Tahoma"/>
              </a:rPr>
              <a:t>13%</a:t>
            </a:r>
            <a:endParaRPr b="0" i="0" sz="9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>
                <a:solidFill>
                  <a:srgbClr val="242A75"/>
                </a:solidFill>
                <a:latin typeface="Verdana"/>
                <a:ea typeface="Verdana"/>
                <a:cs typeface="Verdana"/>
                <a:sym typeface="Verdana"/>
              </a:rPr>
              <a:t>iMessage flaws</a:t>
            </a:r>
            <a:endParaRPr b="0" i="0" sz="9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863577" y="1803151"/>
            <a:ext cx="6834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508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7D7EAB"/>
                </a:solidFill>
                <a:latin typeface="Tahoma"/>
                <a:ea typeface="Tahoma"/>
                <a:cs typeface="Tahoma"/>
                <a:sym typeface="Tahoma"/>
              </a:rPr>
              <a:t>3%</a:t>
            </a:r>
            <a:endParaRPr b="0" i="0" sz="9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>
                <a:solidFill>
                  <a:srgbClr val="242A75"/>
                </a:solidFill>
                <a:latin typeface="Verdana"/>
                <a:ea typeface="Verdana"/>
                <a:cs typeface="Verdana"/>
                <a:sym typeface="Verdana"/>
              </a:rPr>
              <a:t>Mail flaws</a:t>
            </a:r>
            <a:endParaRPr b="0" i="0" sz="9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2883775" y="1425538"/>
            <a:ext cx="11373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rgbClr val="3878D7"/>
                </a:solidFill>
                <a:latin typeface="Tahoma"/>
                <a:ea typeface="Tahoma"/>
                <a:cs typeface="Tahoma"/>
                <a:sym typeface="Tahoma"/>
              </a:rPr>
              <a:t>75%</a:t>
            </a:r>
            <a:endParaRPr b="0" i="0" sz="900" u="none" cap="none" strike="noStrike">
              <a:solidFill>
                <a:srgbClr val="3878D7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242A75"/>
                </a:solidFill>
                <a:latin typeface="Verdana"/>
                <a:ea typeface="Verdana"/>
                <a:cs typeface="Verdana"/>
                <a:sym typeface="Verdana"/>
              </a:rPr>
              <a:t>W</a:t>
            </a:r>
            <a:r>
              <a:rPr lang="en-US" sz="900">
                <a:solidFill>
                  <a:srgbClr val="242A75"/>
                </a:solidFill>
                <a:latin typeface="Verdana"/>
                <a:ea typeface="Verdana"/>
                <a:cs typeface="Verdana"/>
                <a:sym typeface="Verdana"/>
              </a:rPr>
              <a:t>ebKit flaws</a:t>
            </a:r>
            <a:endParaRPr b="0" i="0" sz="9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06" name="Google Shape;20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8163" y="660538"/>
            <a:ext cx="1942274" cy="1942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16650" y="705025"/>
            <a:ext cx="1667900" cy="166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"/>
          <p:cNvSpPr txBox="1"/>
          <p:nvPr/>
        </p:nvSpPr>
        <p:spPr>
          <a:xfrm>
            <a:off x="231444" y="4844592"/>
            <a:ext cx="1607100" cy="1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rPr>
              <a:t>iOS Malware</a:t>
            </a:r>
            <a:endParaRPr b="0" i="0" sz="900" u="none" cap="none" strike="noStrike">
              <a:solidFill>
                <a:srgbClr val="3333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213" name="Google Shape;213;p14"/>
          <p:cNvGrpSpPr/>
          <p:nvPr/>
        </p:nvGrpSpPr>
        <p:grpSpPr>
          <a:xfrm>
            <a:off x="0" y="0"/>
            <a:ext cx="9144000" cy="568134"/>
            <a:chOff x="0" y="0"/>
            <a:chExt cx="9144000" cy="568134"/>
          </a:xfrm>
        </p:grpSpPr>
        <p:sp>
          <p:nvSpPr>
            <p:cNvPr id="214" name="Google Shape;214;p14"/>
            <p:cNvSpPr/>
            <p:nvPr/>
          </p:nvSpPr>
          <p:spPr>
            <a:xfrm>
              <a:off x="0" y="558609"/>
              <a:ext cx="9144000" cy="9525"/>
            </a:xfrm>
            <a:custGeom>
              <a:rect b="b" l="l" r="r" t="t"/>
              <a:pathLst>
                <a:path extrusionOk="0" h="9525" w="9144000">
                  <a:moveTo>
                    <a:pt x="9144000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144000" y="952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4"/>
            <p:cNvSpPr/>
            <p:nvPr/>
          </p:nvSpPr>
          <p:spPr>
            <a:xfrm>
              <a:off x="0" y="0"/>
              <a:ext cx="177800" cy="562610"/>
            </a:xfrm>
            <a:custGeom>
              <a:rect b="b" l="l" r="r" t="t"/>
              <a:pathLst>
                <a:path extrusionOk="0" h="562610" w="177800">
                  <a:moveTo>
                    <a:pt x="0" y="562355"/>
                  </a:moveTo>
                  <a:lnTo>
                    <a:pt x="177656" y="562355"/>
                  </a:lnTo>
                  <a:lnTo>
                    <a:pt x="177656" y="0"/>
                  </a:lnTo>
                  <a:lnTo>
                    <a:pt x="0" y="0"/>
                  </a:lnTo>
                  <a:lnTo>
                    <a:pt x="0" y="562355"/>
                  </a:lnTo>
                  <a:close/>
                </a:path>
              </a:pathLst>
            </a:custGeom>
            <a:solidFill>
              <a:srgbClr val="3878D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6" name="Google Shape;216;p14"/>
          <p:cNvSpPr/>
          <p:nvPr/>
        </p:nvSpPr>
        <p:spPr>
          <a:xfrm>
            <a:off x="159702" y="4842509"/>
            <a:ext cx="208915" cy="218439"/>
          </a:xfrm>
          <a:custGeom>
            <a:rect b="b" l="l" r="r" t="t"/>
            <a:pathLst>
              <a:path extrusionOk="0" h="218439" w="208915">
                <a:moveTo>
                  <a:pt x="208356" y="198120"/>
                </a:moveTo>
                <a:lnTo>
                  <a:pt x="19723" y="198120"/>
                </a:lnTo>
                <a:lnTo>
                  <a:pt x="19723" y="0"/>
                </a:lnTo>
                <a:lnTo>
                  <a:pt x="0" y="0"/>
                </a:lnTo>
                <a:lnTo>
                  <a:pt x="0" y="198120"/>
                </a:lnTo>
                <a:lnTo>
                  <a:pt x="0" y="218440"/>
                </a:lnTo>
                <a:lnTo>
                  <a:pt x="208356" y="218440"/>
                </a:lnTo>
                <a:lnTo>
                  <a:pt x="208356" y="198120"/>
                </a:lnTo>
                <a:close/>
              </a:path>
            </a:pathLst>
          </a:custGeom>
          <a:solidFill>
            <a:srgbClr val="3878D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4"/>
          <p:cNvSpPr txBox="1"/>
          <p:nvPr>
            <p:ph type="title"/>
          </p:nvPr>
        </p:nvSpPr>
        <p:spPr>
          <a:xfrm>
            <a:off x="345451" y="96150"/>
            <a:ext cx="3470400" cy="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000">
                <a:latin typeface="Tahoma"/>
                <a:ea typeface="Tahoma"/>
                <a:cs typeface="Tahoma"/>
                <a:sym typeface="Tahoma"/>
              </a:rPr>
              <a:t>Cydia malicious tweaks</a:t>
            </a:r>
            <a:endParaRPr b="1" sz="20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18" name="Google Shape;21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8525" y="4750538"/>
            <a:ext cx="1607102" cy="33963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4"/>
          <p:cNvSpPr txBox="1"/>
          <p:nvPr/>
        </p:nvSpPr>
        <p:spPr>
          <a:xfrm>
            <a:off x="762025" y="1135292"/>
            <a:ext cx="36252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42A75"/>
                </a:solidFill>
                <a:latin typeface="Tahoma"/>
                <a:ea typeface="Tahoma"/>
                <a:cs typeface="Tahoma"/>
                <a:sym typeface="Tahoma"/>
              </a:rPr>
              <a:t>What is Cydia?</a:t>
            </a:r>
            <a:endParaRPr b="1" sz="1500">
              <a:solidFill>
                <a:srgbClr val="242A7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0" name="Google Shape;220;p14"/>
          <p:cNvSpPr/>
          <p:nvPr/>
        </p:nvSpPr>
        <p:spPr>
          <a:xfrm>
            <a:off x="762020" y="1843588"/>
            <a:ext cx="144132" cy="219686"/>
          </a:xfrm>
          <a:custGeom>
            <a:rect b="b" l="l" r="r" t="t"/>
            <a:pathLst>
              <a:path extrusionOk="0" h="1351914" w="369570">
                <a:moveTo>
                  <a:pt x="48895" y="0"/>
                </a:moveTo>
                <a:lnTo>
                  <a:pt x="0" y="0"/>
                </a:lnTo>
                <a:lnTo>
                  <a:pt x="320294" y="675767"/>
                </a:lnTo>
                <a:lnTo>
                  <a:pt x="0" y="1351534"/>
                </a:lnTo>
                <a:lnTo>
                  <a:pt x="48895" y="1351534"/>
                </a:lnTo>
                <a:lnTo>
                  <a:pt x="369188" y="675767"/>
                </a:lnTo>
                <a:lnTo>
                  <a:pt x="48895" y="0"/>
                </a:lnTo>
                <a:close/>
              </a:path>
            </a:pathLst>
          </a:custGeom>
          <a:noFill/>
          <a:ln cap="flat" cmpd="sng" w="19050">
            <a:solidFill>
              <a:srgbClr val="3878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4"/>
          <p:cNvSpPr txBox="1"/>
          <p:nvPr/>
        </p:nvSpPr>
        <p:spPr>
          <a:xfrm>
            <a:off x="1092500" y="1731275"/>
            <a:ext cx="29301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rgbClr val="242A75"/>
                </a:solidFill>
                <a:latin typeface="Tahoma"/>
                <a:ea typeface="Tahoma"/>
                <a:cs typeface="Tahoma"/>
                <a:sym typeface="Tahoma"/>
              </a:rPr>
              <a:t>Package manager for jailbroken iPhones (AppStore)</a:t>
            </a:r>
            <a:endParaRPr b="0" i="0" sz="1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2" name="Google Shape;222;p14"/>
          <p:cNvSpPr/>
          <p:nvPr/>
        </p:nvSpPr>
        <p:spPr>
          <a:xfrm>
            <a:off x="762020" y="2526350"/>
            <a:ext cx="144132" cy="219686"/>
          </a:xfrm>
          <a:custGeom>
            <a:rect b="b" l="l" r="r" t="t"/>
            <a:pathLst>
              <a:path extrusionOk="0" h="1351914" w="369570">
                <a:moveTo>
                  <a:pt x="48895" y="0"/>
                </a:moveTo>
                <a:lnTo>
                  <a:pt x="0" y="0"/>
                </a:lnTo>
                <a:lnTo>
                  <a:pt x="320294" y="675767"/>
                </a:lnTo>
                <a:lnTo>
                  <a:pt x="0" y="1351534"/>
                </a:lnTo>
                <a:lnTo>
                  <a:pt x="48895" y="1351534"/>
                </a:lnTo>
                <a:lnTo>
                  <a:pt x="369188" y="675767"/>
                </a:lnTo>
                <a:lnTo>
                  <a:pt x="48895" y="0"/>
                </a:lnTo>
                <a:close/>
              </a:path>
            </a:pathLst>
          </a:custGeom>
          <a:noFill/>
          <a:ln cap="flat" cmpd="sng" w="19050">
            <a:solidFill>
              <a:srgbClr val="3878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4"/>
          <p:cNvSpPr txBox="1"/>
          <p:nvPr/>
        </p:nvSpPr>
        <p:spPr>
          <a:xfrm>
            <a:off x="1092500" y="2414038"/>
            <a:ext cx="26853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rgbClr val="242A75"/>
                </a:solidFill>
                <a:latin typeface="Tahoma"/>
                <a:ea typeface="Tahoma"/>
                <a:cs typeface="Tahoma"/>
                <a:sym typeface="Tahoma"/>
              </a:rPr>
              <a:t>All popular jailbreaks install Cydia</a:t>
            </a:r>
            <a:endParaRPr b="0" i="0" sz="1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4" name="Google Shape;224;p14"/>
          <p:cNvSpPr/>
          <p:nvPr/>
        </p:nvSpPr>
        <p:spPr>
          <a:xfrm>
            <a:off x="762020" y="3209088"/>
            <a:ext cx="144132" cy="219686"/>
          </a:xfrm>
          <a:custGeom>
            <a:rect b="b" l="l" r="r" t="t"/>
            <a:pathLst>
              <a:path extrusionOk="0" h="1351914" w="369570">
                <a:moveTo>
                  <a:pt x="48895" y="0"/>
                </a:moveTo>
                <a:lnTo>
                  <a:pt x="0" y="0"/>
                </a:lnTo>
                <a:lnTo>
                  <a:pt x="320294" y="675767"/>
                </a:lnTo>
                <a:lnTo>
                  <a:pt x="0" y="1351534"/>
                </a:lnTo>
                <a:lnTo>
                  <a:pt x="48895" y="1351534"/>
                </a:lnTo>
                <a:lnTo>
                  <a:pt x="369188" y="675767"/>
                </a:lnTo>
                <a:lnTo>
                  <a:pt x="48895" y="0"/>
                </a:lnTo>
                <a:close/>
              </a:path>
            </a:pathLst>
          </a:custGeom>
          <a:noFill/>
          <a:ln cap="flat" cmpd="sng" w="19050">
            <a:solidFill>
              <a:srgbClr val="3878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4"/>
          <p:cNvSpPr txBox="1"/>
          <p:nvPr/>
        </p:nvSpPr>
        <p:spPr>
          <a:xfrm>
            <a:off x="1092501" y="3086481"/>
            <a:ext cx="26853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rgbClr val="242A75"/>
                </a:solidFill>
                <a:latin typeface="Tahoma"/>
                <a:ea typeface="Tahoma"/>
                <a:cs typeface="Tahoma"/>
                <a:sym typeface="Tahoma"/>
              </a:rPr>
              <a:t>Anybody can upload their tweaks and apps to Cydia</a:t>
            </a:r>
            <a:endParaRPr b="0" i="0" sz="1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26" name="Google Shape;22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5275" y="1157038"/>
            <a:ext cx="2011680" cy="2011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21350" y="1974776"/>
            <a:ext cx="2011680" cy="2011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5"/>
          <p:cNvSpPr txBox="1"/>
          <p:nvPr/>
        </p:nvSpPr>
        <p:spPr>
          <a:xfrm>
            <a:off x="231444" y="4844592"/>
            <a:ext cx="1607100" cy="1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>
                <a:solidFill>
                  <a:srgbClr val="333366"/>
                </a:solidFill>
                <a:latin typeface="Verdana"/>
                <a:ea typeface="Verdana"/>
                <a:cs typeface="Verdana"/>
                <a:sym typeface="Verdana"/>
              </a:rPr>
              <a:t>iOS Malware</a:t>
            </a:r>
            <a:endParaRPr b="0" i="0" sz="900" u="none" cap="none" strike="noStrike">
              <a:solidFill>
                <a:srgbClr val="3333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233" name="Google Shape;233;p15"/>
          <p:cNvGrpSpPr/>
          <p:nvPr/>
        </p:nvGrpSpPr>
        <p:grpSpPr>
          <a:xfrm>
            <a:off x="0" y="0"/>
            <a:ext cx="9144000" cy="568134"/>
            <a:chOff x="0" y="0"/>
            <a:chExt cx="9144000" cy="568134"/>
          </a:xfrm>
        </p:grpSpPr>
        <p:sp>
          <p:nvSpPr>
            <p:cNvPr id="234" name="Google Shape;234;p15"/>
            <p:cNvSpPr/>
            <p:nvPr/>
          </p:nvSpPr>
          <p:spPr>
            <a:xfrm>
              <a:off x="0" y="558609"/>
              <a:ext cx="9144000" cy="9525"/>
            </a:xfrm>
            <a:custGeom>
              <a:rect b="b" l="l" r="r" t="t"/>
              <a:pathLst>
                <a:path extrusionOk="0" h="9525" w="9144000">
                  <a:moveTo>
                    <a:pt x="9144000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9144000" y="952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5"/>
            <p:cNvSpPr/>
            <p:nvPr/>
          </p:nvSpPr>
          <p:spPr>
            <a:xfrm>
              <a:off x="0" y="0"/>
              <a:ext cx="177800" cy="562610"/>
            </a:xfrm>
            <a:custGeom>
              <a:rect b="b" l="l" r="r" t="t"/>
              <a:pathLst>
                <a:path extrusionOk="0" h="562610" w="177800">
                  <a:moveTo>
                    <a:pt x="0" y="562355"/>
                  </a:moveTo>
                  <a:lnTo>
                    <a:pt x="177656" y="562355"/>
                  </a:lnTo>
                  <a:lnTo>
                    <a:pt x="177656" y="0"/>
                  </a:lnTo>
                  <a:lnTo>
                    <a:pt x="0" y="0"/>
                  </a:lnTo>
                  <a:lnTo>
                    <a:pt x="0" y="562355"/>
                  </a:lnTo>
                  <a:close/>
                </a:path>
              </a:pathLst>
            </a:custGeom>
            <a:solidFill>
              <a:srgbClr val="3878D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6" name="Google Shape;236;p15"/>
          <p:cNvSpPr/>
          <p:nvPr/>
        </p:nvSpPr>
        <p:spPr>
          <a:xfrm>
            <a:off x="159702" y="4842509"/>
            <a:ext cx="208915" cy="218439"/>
          </a:xfrm>
          <a:custGeom>
            <a:rect b="b" l="l" r="r" t="t"/>
            <a:pathLst>
              <a:path extrusionOk="0" h="218439" w="208915">
                <a:moveTo>
                  <a:pt x="208356" y="198120"/>
                </a:moveTo>
                <a:lnTo>
                  <a:pt x="19723" y="198120"/>
                </a:lnTo>
                <a:lnTo>
                  <a:pt x="19723" y="0"/>
                </a:lnTo>
                <a:lnTo>
                  <a:pt x="0" y="0"/>
                </a:lnTo>
                <a:lnTo>
                  <a:pt x="0" y="198120"/>
                </a:lnTo>
                <a:lnTo>
                  <a:pt x="0" y="218440"/>
                </a:lnTo>
                <a:lnTo>
                  <a:pt x="208356" y="218440"/>
                </a:lnTo>
                <a:lnTo>
                  <a:pt x="208356" y="198120"/>
                </a:lnTo>
                <a:close/>
              </a:path>
            </a:pathLst>
          </a:custGeom>
          <a:solidFill>
            <a:srgbClr val="3878D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5"/>
          <p:cNvSpPr txBox="1"/>
          <p:nvPr>
            <p:ph type="title"/>
          </p:nvPr>
        </p:nvSpPr>
        <p:spPr>
          <a:xfrm>
            <a:off x="345450" y="96150"/>
            <a:ext cx="4181400" cy="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000">
                <a:latin typeface="Tahoma"/>
                <a:ea typeface="Tahoma"/>
                <a:cs typeface="Tahoma"/>
                <a:sym typeface="Tahoma"/>
              </a:rPr>
              <a:t>Cydia malicious tweaks (e.g.)</a:t>
            </a:r>
            <a:endParaRPr b="1" sz="20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38" name="Google Shape;23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8525" y="4750538"/>
            <a:ext cx="1607102" cy="33963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5"/>
          <p:cNvSpPr txBox="1"/>
          <p:nvPr/>
        </p:nvSpPr>
        <p:spPr>
          <a:xfrm>
            <a:off x="762025" y="1135292"/>
            <a:ext cx="36252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42A75"/>
                </a:solidFill>
                <a:latin typeface="Tahoma"/>
                <a:ea typeface="Tahoma"/>
                <a:cs typeface="Tahoma"/>
                <a:sym typeface="Tahoma"/>
              </a:rPr>
              <a:t>What malicious tweaks can do?</a:t>
            </a:r>
            <a:endParaRPr b="1" sz="1500">
              <a:solidFill>
                <a:srgbClr val="242A7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0" name="Google Shape;240;p15"/>
          <p:cNvSpPr/>
          <p:nvPr/>
        </p:nvSpPr>
        <p:spPr>
          <a:xfrm>
            <a:off x="762020" y="1843588"/>
            <a:ext cx="144132" cy="219686"/>
          </a:xfrm>
          <a:custGeom>
            <a:rect b="b" l="l" r="r" t="t"/>
            <a:pathLst>
              <a:path extrusionOk="0" h="1351914" w="369570">
                <a:moveTo>
                  <a:pt x="48895" y="0"/>
                </a:moveTo>
                <a:lnTo>
                  <a:pt x="0" y="0"/>
                </a:lnTo>
                <a:lnTo>
                  <a:pt x="320294" y="675767"/>
                </a:lnTo>
                <a:lnTo>
                  <a:pt x="0" y="1351534"/>
                </a:lnTo>
                <a:lnTo>
                  <a:pt x="48895" y="1351534"/>
                </a:lnTo>
                <a:lnTo>
                  <a:pt x="369188" y="675767"/>
                </a:lnTo>
                <a:lnTo>
                  <a:pt x="48895" y="0"/>
                </a:lnTo>
                <a:close/>
              </a:path>
            </a:pathLst>
          </a:custGeom>
          <a:noFill/>
          <a:ln cap="flat" cmpd="sng" w="19050">
            <a:solidFill>
              <a:srgbClr val="3878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5"/>
          <p:cNvSpPr txBox="1"/>
          <p:nvPr/>
        </p:nvSpPr>
        <p:spPr>
          <a:xfrm>
            <a:off x="1092501" y="1731281"/>
            <a:ext cx="26853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rgbClr val="242A75"/>
                </a:solidFill>
                <a:latin typeface="Tahoma"/>
                <a:ea typeface="Tahoma"/>
                <a:cs typeface="Tahoma"/>
                <a:sym typeface="Tahoma"/>
              </a:rPr>
              <a:t>Track user activity and exfiltrate user data</a:t>
            </a:r>
            <a:endParaRPr b="0" i="0" sz="1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2" name="Google Shape;242;p15"/>
          <p:cNvSpPr/>
          <p:nvPr/>
        </p:nvSpPr>
        <p:spPr>
          <a:xfrm>
            <a:off x="762020" y="2526350"/>
            <a:ext cx="144132" cy="219686"/>
          </a:xfrm>
          <a:custGeom>
            <a:rect b="b" l="l" r="r" t="t"/>
            <a:pathLst>
              <a:path extrusionOk="0" h="1351914" w="369570">
                <a:moveTo>
                  <a:pt x="48895" y="0"/>
                </a:moveTo>
                <a:lnTo>
                  <a:pt x="0" y="0"/>
                </a:lnTo>
                <a:lnTo>
                  <a:pt x="320294" y="675767"/>
                </a:lnTo>
                <a:lnTo>
                  <a:pt x="0" y="1351534"/>
                </a:lnTo>
                <a:lnTo>
                  <a:pt x="48895" y="1351534"/>
                </a:lnTo>
                <a:lnTo>
                  <a:pt x="369188" y="675767"/>
                </a:lnTo>
                <a:lnTo>
                  <a:pt x="48895" y="0"/>
                </a:lnTo>
                <a:close/>
              </a:path>
            </a:pathLst>
          </a:custGeom>
          <a:noFill/>
          <a:ln cap="flat" cmpd="sng" w="19050">
            <a:solidFill>
              <a:srgbClr val="3878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5"/>
          <p:cNvSpPr txBox="1"/>
          <p:nvPr/>
        </p:nvSpPr>
        <p:spPr>
          <a:xfrm>
            <a:off x="1092500" y="2414038"/>
            <a:ext cx="26853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rgbClr val="242A75"/>
                </a:solidFill>
                <a:latin typeface="Tahoma"/>
                <a:ea typeface="Tahoma"/>
                <a:cs typeface="Tahoma"/>
                <a:sym typeface="Tahoma"/>
              </a:rPr>
              <a:t>Manage phone remotely, deleting files, make calls, etc.</a:t>
            </a:r>
            <a:endParaRPr b="0" i="0" sz="1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4" name="Google Shape;244;p15"/>
          <p:cNvSpPr/>
          <p:nvPr/>
        </p:nvSpPr>
        <p:spPr>
          <a:xfrm>
            <a:off x="762020" y="3209088"/>
            <a:ext cx="144132" cy="219686"/>
          </a:xfrm>
          <a:custGeom>
            <a:rect b="b" l="l" r="r" t="t"/>
            <a:pathLst>
              <a:path extrusionOk="0" h="1351914" w="369570">
                <a:moveTo>
                  <a:pt x="48895" y="0"/>
                </a:moveTo>
                <a:lnTo>
                  <a:pt x="0" y="0"/>
                </a:lnTo>
                <a:lnTo>
                  <a:pt x="320294" y="675767"/>
                </a:lnTo>
                <a:lnTo>
                  <a:pt x="0" y="1351534"/>
                </a:lnTo>
                <a:lnTo>
                  <a:pt x="48895" y="1351534"/>
                </a:lnTo>
                <a:lnTo>
                  <a:pt x="369188" y="675767"/>
                </a:lnTo>
                <a:lnTo>
                  <a:pt x="48895" y="0"/>
                </a:lnTo>
                <a:close/>
              </a:path>
            </a:pathLst>
          </a:custGeom>
          <a:noFill/>
          <a:ln cap="flat" cmpd="sng" w="19050">
            <a:solidFill>
              <a:srgbClr val="3878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5"/>
          <p:cNvSpPr txBox="1"/>
          <p:nvPr/>
        </p:nvSpPr>
        <p:spPr>
          <a:xfrm>
            <a:off x="1092501" y="3086481"/>
            <a:ext cx="26853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rgbClr val="242A75"/>
                </a:solidFill>
                <a:latin typeface="Tahoma"/>
                <a:ea typeface="Tahoma"/>
                <a:cs typeface="Tahoma"/>
                <a:sym typeface="Tahoma"/>
              </a:rPr>
              <a:t>Wipe all data and make phone completely unusable</a:t>
            </a:r>
            <a:endParaRPr b="0" i="0" sz="1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6" name="Google Shape;246;p15"/>
          <p:cNvSpPr/>
          <p:nvPr/>
        </p:nvSpPr>
        <p:spPr>
          <a:xfrm>
            <a:off x="762020" y="3881513"/>
            <a:ext cx="144132" cy="219686"/>
          </a:xfrm>
          <a:custGeom>
            <a:rect b="b" l="l" r="r" t="t"/>
            <a:pathLst>
              <a:path extrusionOk="0" h="1351914" w="369570">
                <a:moveTo>
                  <a:pt x="48895" y="0"/>
                </a:moveTo>
                <a:lnTo>
                  <a:pt x="0" y="0"/>
                </a:lnTo>
                <a:lnTo>
                  <a:pt x="320294" y="675767"/>
                </a:lnTo>
                <a:lnTo>
                  <a:pt x="0" y="1351534"/>
                </a:lnTo>
                <a:lnTo>
                  <a:pt x="48895" y="1351534"/>
                </a:lnTo>
                <a:lnTo>
                  <a:pt x="369188" y="675767"/>
                </a:lnTo>
                <a:lnTo>
                  <a:pt x="48895" y="0"/>
                </a:lnTo>
                <a:close/>
              </a:path>
            </a:pathLst>
          </a:custGeom>
          <a:noFill/>
          <a:ln cap="flat" cmpd="sng" w="19050">
            <a:solidFill>
              <a:srgbClr val="3878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5"/>
          <p:cNvSpPr txBox="1"/>
          <p:nvPr/>
        </p:nvSpPr>
        <p:spPr>
          <a:xfrm>
            <a:off x="1092501" y="3758906"/>
            <a:ext cx="26853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rgbClr val="242A75"/>
                </a:solidFill>
                <a:latin typeface="Tahoma"/>
                <a:ea typeface="Tahoma"/>
                <a:cs typeface="Tahoma"/>
                <a:sym typeface="Tahoma"/>
              </a:rPr>
              <a:t>Flood phone browser with ads (AdWare)</a:t>
            </a:r>
            <a:endParaRPr b="0" i="0" sz="10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48" name="Google Shape;24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5775" y="1288834"/>
            <a:ext cx="114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50325" y="2711684"/>
            <a:ext cx="114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50325" y="1288834"/>
            <a:ext cx="114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75775" y="2711684"/>
            <a:ext cx="114300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42A75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