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304" r:id="rId2"/>
    <p:sldId id="370" r:id="rId3"/>
    <p:sldId id="371" r:id="rId4"/>
    <p:sldId id="318" r:id="rId5"/>
    <p:sldId id="322" r:id="rId6"/>
    <p:sldId id="372" r:id="rId7"/>
    <p:sldId id="373" r:id="rId8"/>
    <p:sldId id="374" r:id="rId9"/>
    <p:sldId id="375" r:id="rId10"/>
    <p:sldId id="376" r:id="rId11"/>
    <p:sldId id="377" r:id="rId12"/>
    <p:sldId id="378" r:id="rId13"/>
    <p:sldId id="37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96361" autoAdjust="0"/>
  </p:normalViewPr>
  <p:slideViewPr>
    <p:cSldViewPr>
      <p:cViewPr varScale="1">
        <p:scale>
          <a:sx n="89" d="100"/>
          <a:sy n="89" d="100"/>
        </p:scale>
        <p:origin x="16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F98BF-390E-4220-915D-EC60754C4D4A}" type="datetimeFigureOut">
              <a:rPr lang="en-IN" smtClean="0"/>
              <a:t>20-07-2024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26C85D-CD67-4EC7-B148-593FB5E47907}" type="slidenum">
              <a:rPr lang="en-IN" smtClean="0"/>
              <a:t>‹#›</a:t>
            </a:fld>
            <a:endParaRPr lang="en-IN"/>
          </a:p>
        </p:txBody>
      </p:sp>
    </p:spTree>
    <p:extLst>
      <p:ext uri="{BB962C8B-B14F-4D97-AF65-F5344CB8AC3E}">
        <p14:creationId xmlns:p14="http://schemas.microsoft.com/office/powerpoint/2010/main" val="2019952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ACC9EA-FF0B-4A10-B5C2-3587032F4178}" type="datetimeFigureOut">
              <a:rPr lang="en-US" smtClean="0"/>
              <a:pPr/>
              <a:t>7/20/2024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4EBD6-04ED-41E3-AAB6-28F2DA08C23D}" type="slidenum">
              <a:rPr lang="en-US" smtClean="0"/>
              <a:pPr/>
              <a:t>‹#›</a:t>
            </a:fld>
            <a:endParaRPr lang="en-US"/>
          </a:p>
        </p:txBody>
      </p:sp>
    </p:spTree>
    <p:extLst>
      <p:ext uri="{BB962C8B-B14F-4D97-AF65-F5344CB8AC3E}">
        <p14:creationId xmlns:p14="http://schemas.microsoft.com/office/powerpoint/2010/main" val="393319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A4EBD6-04ED-41E3-AAB6-28F2DA08C23D}" type="slidenum">
              <a:rPr lang="en-US" smtClean="0"/>
              <a:pPr/>
              <a:t>1</a:t>
            </a:fld>
            <a:endParaRPr lang="en-US"/>
          </a:p>
        </p:txBody>
      </p:sp>
    </p:spTree>
    <p:extLst>
      <p:ext uri="{BB962C8B-B14F-4D97-AF65-F5344CB8AC3E}">
        <p14:creationId xmlns:p14="http://schemas.microsoft.com/office/powerpoint/2010/main" val="31679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A4EBD6-04ED-41E3-AAB6-28F2DA08C23D}" type="slidenum">
              <a:rPr lang="en-US" smtClean="0"/>
              <a:pPr/>
              <a:t>2</a:t>
            </a:fld>
            <a:endParaRPr lang="en-US" dirty="0"/>
          </a:p>
        </p:txBody>
      </p:sp>
    </p:spTree>
    <p:extLst>
      <p:ext uri="{BB962C8B-B14F-4D97-AF65-F5344CB8AC3E}">
        <p14:creationId xmlns:p14="http://schemas.microsoft.com/office/powerpoint/2010/main" val="139441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43EF4-5854-432A-B73E-7F0520DE8A1C}" type="datetime1">
              <a:rPr lang="en-US" smtClean="0"/>
              <a:t>7/20/2024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65348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7270586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0626037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11397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34965364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4" name="Footer Placeholder 4"/>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15572539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20D14A-A75A-4532-9EEE-02ABD4E8AE62}" type="datetime1">
              <a:rPr lang="en-US" smtClean="0"/>
              <a:t>7/20/2024</a:t>
            </a:fld>
            <a:endParaRPr lang="en-US" dirty="0">
              <a:solidFill>
                <a:schemeClr val="tx2">
                  <a:shade val="90000"/>
                </a:schemeClr>
              </a:solidFill>
            </a:endParaRPr>
          </a:p>
        </p:txBody>
      </p:sp>
      <p:sp>
        <p:nvSpPr>
          <p:cNvPr id="4" name="Footer Placeholder 4"/>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6224557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12214-EED0-42F8-9347-4848B1669639}" type="datetime1">
              <a:rPr lang="en-US" smtClean="0"/>
              <a:t>7/20/2024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545281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D633-B252-4172-A464-E2E215DC9D49}" type="datetime1">
              <a:rPr lang="en-US" smtClean="0"/>
              <a:t>7/20/2024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44144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6D5DA0-DE79-40E4-B766-38192CC31D82}" type="datetime1">
              <a:rPr lang="en-US" smtClean="0"/>
              <a:t>7/20/2024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9190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B8982-3CE3-4F02-B21D-017C4E4D5865}" type="datetime1">
              <a:rPr lang="en-US" smtClean="0"/>
              <a:t>7/20/2024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54434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8A3FF-9E21-42E2-9B10-928EB30E386C}" type="datetime1">
              <a:rPr lang="en-US" smtClean="0"/>
              <a:t>7/20/2024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33084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E7ABC-4949-49F5-9734-9DFD64F5456E}" type="datetime1">
              <a:rPr lang="en-US" smtClean="0"/>
              <a:t>7/20/2024</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38128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C0BEC4-8981-417A-A782-507C845EA5FA}" type="datetime1">
              <a:rPr lang="en-US" smtClean="0"/>
              <a:t>7/20/2024</a:t>
            </a:fld>
            <a:endParaRPr lang="en-US"/>
          </a:p>
        </p:txBody>
      </p:sp>
      <p:sp>
        <p:nvSpPr>
          <p:cNvPr id="5" name="Footer Placeholder 3"/>
          <p:cNvSpPr>
            <a:spLocks noGrp="1"/>
          </p:cNvSpPr>
          <p:nvPr>
            <p:ph type="ftr" sz="quarter" idx="11"/>
          </p:nvPr>
        </p:nvSpPr>
        <p:spPr/>
        <p:txBody>
          <a:bodyPr/>
          <a:lstStyle/>
          <a:p>
            <a:endParaRPr kumimoji="0" lang="en-US"/>
          </a:p>
        </p:txBody>
      </p:sp>
      <p:sp>
        <p:nvSpPr>
          <p:cNvPr id="6"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8368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2A7A93-DBFA-4C0E-BC4D-5A1211B4D09D}" type="datetime1">
              <a:rPr lang="en-US" smtClean="0"/>
              <a:t>7/20/2024</a:t>
            </a:fld>
            <a:endParaRPr lang="en-US"/>
          </a:p>
        </p:txBody>
      </p:sp>
      <p:sp>
        <p:nvSpPr>
          <p:cNvPr id="5" name="Footer Placeholder 2"/>
          <p:cNvSpPr>
            <a:spLocks noGrp="1"/>
          </p:cNvSpPr>
          <p:nvPr>
            <p:ph type="ftr" sz="quarter" idx="11"/>
          </p:nvPr>
        </p:nvSpPr>
        <p:spPr/>
        <p:txBody>
          <a:bodyPr/>
          <a:lstStyle/>
          <a:p>
            <a:endParaRPr kumimoji="0" lang="en-US"/>
          </a:p>
        </p:txBody>
      </p:sp>
      <p:sp>
        <p:nvSpPr>
          <p:cNvPr id="6"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82937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C05BA9-0629-4DC2-99EA-A533083B100C}" type="datetime1">
              <a:rPr lang="en-US" smtClean="0"/>
              <a:t>7/20/2024</a:t>
            </a:fld>
            <a:endParaRPr lang="en-US"/>
          </a:p>
        </p:txBody>
      </p:sp>
      <p:sp>
        <p:nvSpPr>
          <p:cNvPr id="5" name="Footer Placeholder 5"/>
          <p:cNvSpPr>
            <a:spLocks noGrp="1"/>
          </p:cNvSpPr>
          <p:nvPr>
            <p:ph type="ftr" sz="quarter" idx="11"/>
          </p:nvPr>
        </p:nvSpPr>
        <p:spPr/>
        <p:txBody>
          <a:bodyPr/>
          <a:lstStyle/>
          <a:p>
            <a:endParaRPr kumimoji="0" lang="en-US"/>
          </a:p>
        </p:txBody>
      </p:sp>
      <p:sp>
        <p:nvSpPr>
          <p:cNvPr id="6"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56762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2E0EB-B4EF-4AB1-83E8-8CB086AE8D9F}" type="datetime1">
              <a:rPr lang="en-US" smtClean="0"/>
              <a:t>7/20/2024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57061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20D14A-A75A-4532-9EEE-02ABD4E8AE62}" type="datetime1">
              <a:rPr lang="en-US" smtClean="0"/>
              <a:t>7/20/2024</a:t>
            </a:fld>
            <a:endParaRPr lang="en-US" dirty="0">
              <a:solidFill>
                <a:schemeClr val="tx2">
                  <a:shade val="90000"/>
                </a:schemeClr>
              </a:solidFill>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31862936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file:///C:\Users\MARY%20REUBAN\AppData\Local\Packages\Microsoft.Windows.Photos_8wekyb3d8bbwe\TempState\ShareServiceTempFolder\RMK-Group_28%20Years.jpeg"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153400" cy="2590800"/>
          </a:xfrm>
        </p:spPr>
        <p:txBody>
          <a:bodyPr>
            <a:normAutofit/>
          </a:bodyPr>
          <a:lstStyle/>
          <a:p>
            <a:pPr algn="ctr"/>
            <a:r>
              <a:rPr lang="en-IN" sz="2800" b="1" dirty="0" err="1">
                <a:latin typeface="Arial" panose="020B0604020202020204" pitchFamily="34" charset="0"/>
                <a:cs typeface="Arial" panose="020B0604020202020204" pitchFamily="34" charset="0"/>
              </a:rPr>
              <a:t>R.M.K</a:t>
            </a:r>
            <a:r>
              <a:rPr lang="en-IN" sz="2800" b="1" dirty="0">
                <a:latin typeface="Arial" panose="020B0604020202020204" pitchFamily="34" charset="0"/>
                <a:cs typeface="Arial" panose="020B0604020202020204" pitchFamily="34" charset="0"/>
              </a:rPr>
              <a:t>. COLLEGE OF ENGINEERING AND TECHNOLOGY</a:t>
            </a:r>
            <a:br>
              <a:rPr lang="en-IN" sz="2800" b="1" dirty="0"/>
            </a:br>
            <a:r>
              <a:rPr lang="en-IN" sz="2800" b="1" dirty="0"/>
              <a:t>DEEP face detection using ai</a:t>
            </a:r>
            <a:endParaRPr lang="en-US" sz="2800" dirty="0"/>
          </a:p>
        </p:txBody>
      </p:sp>
      <p:sp>
        <p:nvSpPr>
          <p:cNvPr id="5" name="Slide Number Placeholder 4"/>
          <p:cNvSpPr>
            <a:spLocks noGrp="1"/>
          </p:cNvSpPr>
          <p:nvPr>
            <p:ph type="sldNum" sz="quarter" idx="12"/>
          </p:nvPr>
        </p:nvSpPr>
        <p:spPr>
          <a:xfrm>
            <a:off x="8229600" y="5486400"/>
            <a:ext cx="838200" cy="381000"/>
          </a:xfrm>
        </p:spPr>
        <p:txBody>
          <a:bodyPr/>
          <a:lstStyle/>
          <a:p>
            <a:fld id="{042AED99-7FB4-404E-8A97-64753DCE42EC}" type="slidenum">
              <a:rPr kumimoji="0" lang="en-US" smtClean="0"/>
              <a:pPr/>
              <a:t>1</a:t>
            </a:fld>
            <a:endParaRPr kumimoji="0" lang="en-US" dirty="0"/>
          </a:p>
        </p:txBody>
      </p:sp>
      <p:sp>
        <p:nvSpPr>
          <p:cNvPr id="7" name="TextBox 6"/>
          <p:cNvSpPr txBox="1"/>
          <p:nvPr/>
        </p:nvSpPr>
        <p:spPr>
          <a:xfrm>
            <a:off x="228601" y="2895600"/>
            <a:ext cx="8991600" cy="1200329"/>
          </a:xfrm>
          <a:prstGeom prst="rect">
            <a:avLst/>
          </a:prstGeom>
          <a:noFill/>
        </p:spPr>
        <p:txBody>
          <a:bodyPr wrap="square" rtlCol="0">
            <a:spAutoFit/>
          </a:bodyPr>
          <a:lstStyle/>
          <a:p>
            <a:pPr algn="ctr"/>
            <a:endParaRPr lang="en-US" sz="2400" dirty="0"/>
          </a:p>
          <a:p>
            <a:pPr algn="ctr"/>
            <a:r>
              <a:rPr lang="en-US" sz="2400" dirty="0"/>
              <a:t>Yuvanesh E                                       111620243013</a:t>
            </a:r>
          </a:p>
          <a:p>
            <a:pPr algn="ctr"/>
            <a:r>
              <a:rPr lang="en-IN" sz="2400" dirty="0"/>
              <a:t>                     </a:t>
            </a:r>
          </a:p>
        </p:txBody>
      </p:sp>
      <p:sp>
        <p:nvSpPr>
          <p:cNvPr id="8" name="TextBox 7"/>
          <p:cNvSpPr txBox="1"/>
          <p:nvPr/>
        </p:nvSpPr>
        <p:spPr>
          <a:xfrm>
            <a:off x="152399" y="4495800"/>
            <a:ext cx="8610601" cy="1200329"/>
          </a:xfrm>
          <a:prstGeom prst="rect">
            <a:avLst/>
          </a:prstGeom>
          <a:noFill/>
        </p:spPr>
        <p:txBody>
          <a:bodyPr wrap="square" rtlCol="0">
            <a:spAutoFit/>
          </a:bodyPr>
          <a:lstStyle/>
          <a:p>
            <a:r>
              <a:rPr lang="en-US" sz="2400" dirty="0"/>
              <a:t>Project Supervisor: </a:t>
            </a:r>
          </a:p>
          <a:p>
            <a:r>
              <a:rPr lang="en-US" sz="2400" dirty="0"/>
              <a:t>	Mrs. A. JENCY ASSISTANT PROFESSOR</a:t>
            </a:r>
          </a:p>
          <a:p>
            <a:r>
              <a:rPr lang="en-US" sz="2400" dirty="0"/>
              <a:t>	Artificial Intelligence and Data Science</a:t>
            </a:r>
            <a:endParaRPr lang="en-IN" sz="2400" dirty="0"/>
          </a:p>
        </p:txBody>
      </p:sp>
      <p:pic>
        <p:nvPicPr>
          <p:cNvPr id="6" name="Picture 5" descr="C:\Documents and Settings\office\Desktop\Copy of logo1.JPG"/>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6174"/>
            <a:ext cx="688975" cy="806450"/>
          </a:xfrm>
          <a:prstGeom prst="rect">
            <a:avLst/>
          </a:prstGeom>
          <a:noFill/>
          <a:ln>
            <a:noFill/>
          </a:ln>
        </p:spPr>
      </p:pic>
      <p:pic>
        <p:nvPicPr>
          <p:cNvPr id="9" name="Picture 8" descr="C:\Users\MARY REUBAN\AppData\Local\Packages\Microsoft.Windows.Photos_8wekyb3d8bbwe\TempState\ShareServiceTempFolder\RMK-Group_28 Years.jpeg"/>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8343900" y="296174"/>
            <a:ext cx="533400" cy="806450"/>
          </a:xfrm>
          <a:prstGeom prst="rect">
            <a:avLst/>
          </a:prstGeom>
          <a:noFill/>
          <a:ln>
            <a:noFill/>
          </a:ln>
        </p:spPr>
      </p:pic>
    </p:spTree>
    <p:extLst>
      <p:ext uri="{BB962C8B-B14F-4D97-AF65-F5344CB8AC3E}">
        <p14:creationId xmlns:p14="http://schemas.microsoft.com/office/powerpoint/2010/main" val="321055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363D6C-BB6F-DB9E-BA71-0AD48AFAD449}"/>
              </a:ext>
            </a:extLst>
          </p:cNvPr>
          <p:cNvSpPr>
            <a:spLocks noGrp="1"/>
          </p:cNvSpPr>
          <p:nvPr>
            <p:ph type="title"/>
          </p:nvPr>
        </p:nvSpPr>
        <p:spPr>
          <a:xfrm>
            <a:off x="484710" y="452718"/>
            <a:ext cx="7055380" cy="3814482"/>
          </a:xfrm>
        </p:spPr>
        <p:txBody>
          <a:bodyPr/>
          <a:lstStyle/>
          <a:p>
            <a:r>
              <a:rPr lang="en-US" dirty="0"/>
              <a:t>HARDWARE REQURIMENTS</a:t>
            </a:r>
            <a:br>
              <a:rPr lang="en-US" dirty="0"/>
            </a:br>
            <a:r>
              <a:rPr lang="en-US" dirty="0"/>
              <a:t>    </a:t>
            </a:r>
            <a:r>
              <a:rPr lang="en-US" sz="1800" dirty="0"/>
              <a:t>        • System     :         Pentium IV 2.4 GHz.</a:t>
            </a:r>
            <a:br>
              <a:rPr lang="en-US" sz="1800" dirty="0"/>
            </a:br>
            <a:r>
              <a:rPr lang="en-US" sz="1800" dirty="0"/>
              <a:t>                 • Hard Disk  :        40 GB.</a:t>
            </a:r>
            <a:br>
              <a:rPr lang="en-US" sz="1800" dirty="0"/>
            </a:br>
            <a:r>
              <a:rPr lang="en-US" sz="1800" dirty="0"/>
              <a:t>                 • Floppy Drive :   1.44 Mb.</a:t>
            </a:r>
            <a:br>
              <a:rPr lang="en-US" sz="1800" dirty="0"/>
            </a:br>
            <a:r>
              <a:rPr lang="en-US" sz="1800" dirty="0"/>
              <a:t>                 • Monitor     :      15 VGA </a:t>
            </a:r>
            <a:r>
              <a:rPr lang="en-US" sz="1800" dirty="0" err="1"/>
              <a:t>Colour</a:t>
            </a:r>
            <a:r>
              <a:rPr lang="en-US" sz="1800" dirty="0"/>
              <a:t>.</a:t>
            </a:r>
            <a:br>
              <a:rPr lang="en-US" sz="1800" dirty="0"/>
            </a:br>
            <a:r>
              <a:rPr lang="en-US" sz="1800" dirty="0"/>
              <a:t>                 • Mouse       :       Logitech.</a:t>
            </a:r>
            <a:br>
              <a:rPr lang="en-US" sz="1800" dirty="0"/>
            </a:br>
            <a:r>
              <a:rPr lang="en-US" sz="1800" dirty="0"/>
              <a:t>                 • Ram           :      512 Mb.</a:t>
            </a:r>
            <a:endParaRPr lang="en-US" dirty="0"/>
          </a:p>
        </p:txBody>
      </p:sp>
      <p:sp>
        <p:nvSpPr>
          <p:cNvPr id="4" name="Slide Number Placeholder 3">
            <a:extLst>
              <a:ext uri="{FF2B5EF4-FFF2-40B4-BE49-F238E27FC236}">
                <a16:creationId xmlns:a16="http://schemas.microsoft.com/office/drawing/2014/main" id="{014799DC-0CC7-EB87-1575-0E9C47A5A96C}"/>
              </a:ext>
            </a:extLst>
          </p:cNvPr>
          <p:cNvSpPr>
            <a:spLocks noGrp="1"/>
          </p:cNvSpPr>
          <p:nvPr>
            <p:ph type="sldNum" sz="quarter" idx="12"/>
          </p:nvPr>
        </p:nvSpPr>
        <p:spPr/>
        <p:txBody>
          <a:bodyPr/>
          <a:lstStyle/>
          <a:p>
            <a:fld id="{042AED99-7FB4-404E-8A97-64753DCE42EC}" type="slidenum">
              <a:rPr kumimoji="0" lang="en-US" smtClean="0"/>
              <a:pPr/>
              <a:t>10</a:t>
            </a:fld>
            <a:endParaRPr kumimoji="0" lang="en-US" dirty="0">
              <a:solidFill>
                <a:schemeClr val="tx2">
                  <a:shade val="90000"/>
                </a:schemeClr>
              </a:solidFill>
            </a:endParaRPr>
          </a:p>
        </p:txBody>
      </p:sp>
    </p:spTree>
    <p:extLst>
      <p:ext uri="{BB962C8B-B14F-4D97-AF65-F5344CB8AC3E}">
        <p14:creationId xmlns:p14="http://schemas.microsoft.com/office/powerpoint/2010/main" val="219291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76D3-444F-DA79-7AF2-7081174EE2E3}"/>
              </a:ext>
            </a:extLst>
          </p:cNvPr>
          <p:cNvSpPr>
            <a:spLocks noGrp="1"/>
          </p:cNvSpPr>
          <p:nvPr>
            <p:ph type="title"/>
          </p:nvPr>
        </p:nvSpPr>
        <p:spPr>
          <a:xfrm>
            <a:off x="484710" y="452718"/>
            <a:ext cx="7055380" cy="4500282"/>
          </a:xfrm>
        </p:spPr>
        <p:txBody>
          <a:bodyPr/>
          <a:lstStyle/>
          <a:p>
            <a:r>
              <a:rPr lang="en-US" dirty="0"/>
              <a:t>SOFTWARE REQUIREMENTS</a:t>
            </a:r>
            <a:br>
              <a:rPr lang="en-US" dirty="0"/>
            </a:br>
            <a:r>
              <a:rPr lang="en-US" sz="1800" dirty="0"/>
              <a:t>          </a:t>
            </a:r>
            <a:br>
              <a:rPr lang="en-US" sz="1800" dirty="0"/>
            </a:br>
            <a:r>
              <a:rPr lang="en-US" sz="1800" dirty="0"/>
              <a:t>                          ⮚ Operating system    :   Windows </a:t>
            </a:r>
            <a:br>
              <a:rPr lang="en-US" sz="1800" dirty="0"/>
            </a:br>
            <a:r>
              <a:rPr lang="en-US" sz="1800" dirty="0"/>
              <a:t>                          ⮚ Coding Language  :   Python</a:t>
            </a:r>
            <a:br>
              <a:rPr lang="en-US" sz="1800" dirty="0"/>
            </a:br>
            <a:r>
              <a:rPr lang="en-US" sz="1800" dirty="0"/>
              <a:t>                          ⮚ Database                 :   MYSQL</a:t>
            </a:r>
            <a:br>
              <a:rPr lang="en-US" sz="1800" dirty="0"/>
            </a:br>
            <a:br>
              <a:rPr lang="en-US" sz="1800" dirty="0"/>
            </a:br>
            <a:r>
              <a:rPr lang="en-US" sz="1800" dirty="0"/>
              <a:t>       </a:t>
            </a:r>
            <a:endParaRPr lang="en-US" dirty="0"/>
          </a:p>
        </p:txBody>
      </p:sp>
      <p:sp>
        <p:nvSpPr>
          <p:cNvPr id="3" name="Slide Number Placeholder 2">
            <a:extLst>
              <a:ext uri="{FF2B5EF4-FFF2-40B4-BE49-F238E27FC236}">
                <a16:creationId xmlns:a16="http://schemas.microsoft.com/office/drawing/2014/main" id="{F9B2F416-7180-C562-1A37-5DE63DDEC0EC}"/>
              </a:ext>
            </a:extLst>
          </p:cNvPr>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396833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04F4-B423-49C4-D019-2B81EBD40A5F}"/>
              </a:ext>
            </a:extLst>
          </p:cNvPr>
          <p:cNvSpPr>
            <a:spLocks noGrp="1"/>
          </p:cNvSpPr>
          <p:nvPr>
            <p:ph type="title"/>
          </p:nvPr>
        </p:nvSpPr>
        <p:spPr>
          <a:xfrm>
            <a:off x="457200" y="295736"/>
            <a:ext cx="7055380" cy="1400530"/>
          </a:xfrm>
        </p:spPr>
        <p:txBody>
          <a:bodyPr/>
          <a:lstStyle/>
          <a:p>
            <a:r>
              <a:rPr lang="en-US" dirty="0"/>
              <a:t>ALGORITHMS USED </a:t>
            </a:r>
            <a:br>
              <a:rPr lang="en-US" dirty="0"/>
            </a:br>
            <a:r>
              <a:rPr lang="en-US" dirty="0"/>
              <a:t>          </a:t>
            </a:r>
            <a:r>
              <a:rPr lang="en-US" sz="2000" dirty="0"/>
              <a:t>Types of learning algorithms   </a:t>
            </a:r>
            <a:br>
              <a:rPr lang="en-US" dirty="0"/>
            </a:br>
            <a:r>
              <a:rPr lang="en-US" dirty="0"/>
              <a:t> </a:t>
            </a:r>
            <a:r>
              <a:rPr lang="en-US" sz="1800" dirty="0"/>
              <a:t>        * Supervised Learning</a:t>
            </a:r>
            <a:br>
              <a:rPr lang="en-US" sz="1800" dirty="0"/>
            </a:br>
            <a:r>
              <a:rPr lang="en-US" sz="1800" dirty="0"/>
              <a:t>          *  Un-Supervised Learning</a:t>
            </a:r>
            <a:br>
              <a:rPr lang="en-US" sz="1800" dirty="0"/>
            </a:br>
            <a:r>
              <a:rPr lang="en-US" sz="1800" dirty="0"/>
              <a:t>          *  Semi-Supervised Learning</a:t>
            </a:r>
            <a:br>
              <a:rPr lang="en-US" sz="1800" dirty="0"/>
            </a:br>
            <a:r>
              <a:rPr lang="en-US" sz="1800" dirty="0"/>
              <a:t>          *  Reinforcement Learning </a:t>
            </a:r>
            <a:br>
              <a:rPr lang="en-US" sz="1800" dirty="0"/>
            </a:br>
            <a:r>
              <a:rPr lang="en-US" sz="1800" dirty="0"/>
              <a:t>          *  Self-Learning </a:t>
            </a:r>
            <a:br>
              <a:rPr lang="en-US" sz="1800" dirty="0"/>
            </a:br>
            <a:r>
              <a:rPr lang="en-US" sz="1800" dirty="0"/>
              <a:t>          *  Future Learning </a:t>
            </a:r>
            <a:br>
              <a:rPr lang="en-US" sz="1800" dirty="0"/>
            </a:br>
            <a:r>
              <a:rPr lang="en-US" sz="1800" dirty="0"/>
              <a:t>                  * </a:t>
            </a:r>
            <a:r>
              <a:rPr lang="en-US" sz="1800" dirty="0" err="1"/>
              <a:t>Anomoly</a:t>
            </a:r>
            <a:r>
              <a:rPr lang="en-US" sz="1800" dirty="0"/>
              <a:t> Detection</a:t>
            </a:r>
            <a:br>
              <a:rPr lang="en-US" sz="1800" dirty="0"/>
            </a:br>
            <a:r>
              <a:rPr lang="en-US" sz="1800" dirty="0"/>
              <a:t> </a:t>
            </a:r>
            <a:br>
              <a:rPr lang="en-US" sz="1800" dirty="0"/>
            </a:br>
            <a:r>
              <a:rPr lang="en-US" sz="1800" dirty="0"/>
              <a:t>            </a:t>
            </a:r>
            <a:endParaRPr lang="en-US" dirty="0"/>
          </a:p>
        </p:txBody>
      </p:sp>
      <p:sp>
        <p:nvSpPr>
          <p:cNvPr id="3" name="Slide Number Placeholder 2">
            <a:extLst>
              <a:ext uri="{FF2B5EF4-FFF2-40B4-BE49-F238E27FC236}">
                <a16:creationId xmlns:a16="http://schemas.microsoft.com/office/drawing/2014/main" id="{0A39EB3B-A295-16AA-76EF-E53940F70C93}"/>
              </a:ext>
            </a:extLst>
          </p:cNvPr>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90306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09AA-44B7-53FA-EE81-9F40AC3E0525}"/>
              </a:ext>
            </a:extLst>
          </p:cNvPr>
          <p:cNvSpPr>
            <a:spLocks noGrp="1"/>
          </p:cNvSpPr>
          <p:nvPr>
            <p:ph type="title"/>
          </p:nvPr>
        </p:nvSpPr>
        <p:spPr>
          <a:xfrm>
            <a:off x="484710" y="452718"/>
            <a:ext cx="8659290" cy="5948082"/>
          </a:xfrm>
        </p:spPr>
        <p:txBody>
          <a:bodyPr/>
          <a:lstStyle/>
          <a:p>
            <a:r>
              <a:rPr lang="en-US" dirty="0"/>
              <a:t>RESULT ANALYSIS</a:t>
            </a:r>
            <a:br>
              <a:rPr lang="en-US" dirty="0"/>
            </a:br>
            <a:r>
              <a:rPr lang="en-US" dirty="0"/>
              <a:t>         </a:t>
            </a:r>
            <a:r>
              <a:rPr lang="en-US" sz="1800" dirty="0"/>
              <a:t>   In Result, leveraging Recurrent Neural Networks (RNNs) for deepfake detection represents a significant advancement in addressing the challenges posed</a:t>
            </a:r>
            <a:br>
              <a:rPr lang="en-US" sz="1800" dirty="0"/>
            </a:br>
            <a:r>
              <a:rPr lang="en-US" sz="1800" dirty="0"/>
              <a:t>by the proliferation of synthetic media. </a:t>
            </a:r>
            <a:br>
              <a:rPr lang="en-US" sz="1800" dirty="0"/>
            </a:br>
            <a:br>
              <a:rPr lang="en-US" sz="1800" dirty="0"/>
            </a:br>
            <a:r>
              <a:rPr lang="en-US" sz="1800" dirty="0"/>
              <a:t>                        The temporal analysis capabilities of RNNs have shown promise in capturing subtle patterns and dependencies within video sequences, contributing to more accurate discrimination between authentic and manipulated content.</a:t>
            </a:r>
            <a:br>
              <a:rPr lang="en-US" sz="1800" dirty="0"/>
            </a:br>
            <a:br>
              <a:rPr lang="en-US" sz="1800" dirty="0"/>
            </a:br>
            <a:r>
              <a:rPr lang="en-US" sz="1800" dirty="0"/>
              <a:t>                        The integration of RNNs in deepfake detection architectures, complementing the spatial analysis provided by Convolutional Neural Networks (CNNs), allows for a holistic understanding of the dynamic nature of deepfake videos.</a:t>
            </a:r>
            <a:br>
              <a:rPr lang="en-US" sz="1800" dirty="0"/>
            </a:br>
            <a:br>
              <a:rPr lang="en-US" dirty="0"/>
            </a:br>
            <a:endParaRPr lang="en-US" dirty="0"/>
          </a:p>
        </p:txBody>
      </p:sp>
      <p:sp>
        <p:nvSpPr>
          <p:cNvPr id="3" name="Slide Number Placeholder 2">
            <a:extLst>
              <a:ext uri="{FF2B5EF4-FFF2-40B4-BE49-F238E27FC236}">
                <a16:creationId xmlns:a16="http://schemas.microsoft.com/office/drawing/2014/main" id="{C77B6AA6-FD91-D3E9-2CEE-6F270F485DB5}"/>
              </a:ext>
            </a:extLst>
          </p:cNvPr>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30615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76200" y="1600200"/>
            <a:ext cx="8991600" cy="5257800"/>
          </a:xfrm>
        </p:spPr>
        <p:txBody>
          <a:bodyPr>
            <a:noAutofit/>
          </a:bodyPr>
          <a:lstStyle/>
          <a:p>
            <a:pPr algn="just"/>
            <a:r>
              <a:rPr lang="en-US" sz="1800" b="0" i="0" dirty="0">
                <a:effectLst/>
                <a:latin typeface="Deep face detection using AI involves leveraging advanced deep learning models, particularly Convolutional Neural Networks (CNNs), to achieve accurate and efficient identification of faces within images or video frames. This process encompasses several ke"/>
              </a:rPr>
              <a:t>Deep face detection using AI involves leveraging advanced deep learning models, particularly Convolutional Neural Networks (CNNs), to achieve accurate and efficient identification of faces within images or video frames. This process encompasses several key steps starting with the collection and preprocessing of diverse datasets containing facial images.</a:t>
            </a:r>
          </a:p>
          <a:p>
            <a:pPr algn="just"/>
            <a:r>
              <a:rPr lang="en-US" sz="1800" b="0" i="0" dirty="0">
                <a:effectLst/>
                <a:latin typeface="Söhne"/>
              </a:rPr>
              <a:t>The selected deep learning model is then trained and fine-tuned using these datasets, with subsequent evaluation to ensure optimal performance. Upon successful training, the model is deployed for real-world face detection, potentially integrating with applications, devices, or systems.</a:t>
            </a:r>
          </a:p>
          <a:p>
            <a:pPr algn="just"/>
            <a:r>
              <a:rPr lang="en-US" sz="1800" b="0" i="0" dirty="0">
                <a:effectLst/>
                <a:latin typeface="Söhne"/>
              </a:rPr>
              <a:t>Post-processing techniques</a:t>
            </a:r>
            <a:r>
              <a:rPr lang="en-US" sz="1800" dirty="0">
                <a:latin typeface="Söhne"/>
              </a:rPr>
              <a:t> like</a:t>
            </a:r>
            <a:r>
              <a:rPr lang="en-US" sz="1800" b="0" i="0" dirty="0">
                <a:effectLst/>
                <a:latin typeface="Söhne"/>
              </a:rPr>
              <a:t> non-maximum suppression, are </a:t>
            </a:r>
            <a:r>
              <a:rPr lang="en-US" sz="1800" dirty="0">
                <a:latin typeface="Söhne"/>
              </a:rPr>
              <a:t>used</a:t>
            </a:r>
            <a:r>
              <a:rPr lang="en-US" sz="1800" b="0" i="0" dirty="0">
                <a:effectLst/>
                <a:latin typeface="Söhne"/>
              </a:rPr>
              <a:t> to refine face detection results. The deployment phase involv</a:t>
            </a:r>
            <a:r>
              <a:rPr lang="en-US" sz="1800" dirty="0">
                <a:latin typeface="Söhne"/>
              </a:rPr>
              <a:t>es</a:t>
            </a:r>
            <a:r>
              <a:rPr lang="en-US" sz="1800" b="0" i="0" dirty="0">
                <a:effectLst/>
                <a:latin typeface="Söhne"/>
              </a:rPr>
              <a:t> optimization for speed and efficiency, especially in scenarios requiring real-time processing. Popular frameworks like TensorFlow, </a:t>
            </a:r>
            <a:r>
              <a:rPr lang="en-US" sz="1800" b="0" i="0" dirty="0" err="1">
                <a:effectLst/>
                <a:latin typeface="Söhne"/>
              </a:rPr>
              <a:t>PyTorch</a:t>
            </a:r>
            <a:r>
              <a:rPr lang="en-US" sz="1800" b="0" i="0" dirty="0">
                <a:effectLst/>
                <a:latin typeface="Söhne"/>
              </a:rPr>
              <a:t>, and </a:t>
            </a:r>
            <a:r>
              <a:rPr lang="en-US" sz="1800" b="0" i="0" dirty="0" err="1">
                <a:effectLst/>
                <a:latin typeface="Söhne"/>
              </a:rPr>
              <a:t>Keras</a:t>
            </a:r>
            <a:r>
              <a:rPr lang="en-US" sz="1800" b="0" i="0" dirty="0">
                <a:effectLst/>
                <a:latin typeface="Söhne"/>
              </a:rPr>
              <a:t> are commonly used to build and implement face detection models.</a:t>
            </a:r>
          </a:p>
          <a:p>
            <a:pPr algn="just"/>
            <a:r>
              <a:rPr lang="en-US" sz="1800" b="0" i="0" dirty="0">
                <a:effectLst/>
                <a:latin typeface="Söhne"/>
              </a:rPr>
              <a:t>This abstract provides an overview of the key components involved in developing and deploying deep face detection systems using AI.</a:t>
            </a:r>
            <a:endParaRPr lang="en-US" sz="1800" dirty="0">
              <a:latin typeface="Deep face detection using AI involves leveraging advanced deep learning models, particularly Convolutional Neural Networks (CNNs), to achieve accurate and efficient identification of faces within images or video frames. This process encompasses several ke"/>
            </a:endParaRPr>
          </a:p>
        </p:txBody>
      </p:sp>
      <p:sp>
        <p:nvSpPr>
          <p:cNvPr id="6" name="Slide Number Placeholder 5"/>
          <p:cNvSpPr>
            <a:spLocks noGrp="1"/>
          </p:cNvSpPr>
          <p:nvPr>
            <p:ph type="sldNum" sz="quarter" idx="12"/>
          </p:nvPr>
        </p:nvSpPr>
        <p:spPr>
          <a:xfrm>
            <a:off x="8153400" y="5867400"/>
            <a:ext cx="533400" cy="244476"/>
          </a:xfrm>
        </p:spPr>
        <p:txBody>
          <a:bodyPr>
            <a:normAutofit fontScale="40000" lnSpcReduction="20000"/>
          </a:bodyPr>
          <a:lstStyle/>
          <a:p>
            <a:r>
              <a:rPr kumimoji="0" lang="en-US" dirty="0">
                <a:solidFill>
                  <a:schemeClr val="tx1"/>
                </a:solidFill>
              </a:rPr>
              <a:t>2</a:t>
            </a:r>
          </a:p>
        </p:txBody>
      </p:sp>
    </p:spTree>
    <p:extLst>
      <p:ext uri="{BB962C8B-B14F-4D97-AF65-F5344CB8AC3E}">
        <p14:creationId xmlns:p14="http://schemas.microsoft.com/office/powerpoint/2010/main" val="419512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5" name="Content Placeholder 2"/>
          <p:cNvSpPr>
            <a:spLocks noGrp="1"/>
          </p:cNvSpPr>
          <p:nvPr>
            <p:ph idx="1"/>
          </p:nvPr>
        </p:nvSpPr>
        <p:spPr>
          <a:xfrm>
            <a:off x="381000" y="1676400"/>
            <a:ext cx="8229600" cy="4495800"/>
          </a:xfrm>
        </p:spPr>
        <p:txBody>
          <a:bodyPr>
            <a:noAutofit/>
          </a:bodyPr>
          <a:lstStyle/>
          <a:p>
            <a:pPr algn="just"/>
            <a:r>
              <a:rPr lang="en-US" sz="1600" dirty="0">
                <a:latin typeface="Söhne"/>
              </a:rPr>
              <a:t>T</a:t>
            </a:r>
            <a:r>
              <a:rPr lang="en-US" sz="1600" b="0" i="0" dirty="0">
                <a:effectLst/>
                <a:latin typeface="Söhne"/>
              </a:rPr>
              <a:t>he project aims to contribute to the advancement of AI-based face detection systems, addressing real-world challenges and demonstrating the potential for broader application in diverse fields.</a:t>
            </a:r>
          </a:p>
          <a:p>
            <a:pPr algn="just"/>
            <a:r>
              <a:rPr lang="en-US" sz="1600" dirty="0">
                <a:latin typeface="Söhne"/>
              </a:rPr>
              <a:t>The main goals : </a:t>
            </a:r>
          </a:p>
          <a:p>
            <a:pPr algn="just"/>
            <a:r>
              <a:rPr lang="en-US" sz="1600" dirty="0">
                <a:latin typeface="Söhne"/>
              </a:rPr>
              <a:t>                              * DATA COLLECTION &amp; PREPARATION</a:t>
            </a:r>
          </a:p>
          <a:p>
            <a:pPr algn="just"/>
            <a:r>
              <a:rPr lang="en-US" sz="1600" dirty="0">
                <a:latin typeface="Söhne"/>
              </a:rPr>
              <a:t>                              * DATA MODELLING</a:t>
            </a:r>
          </a:p>
          <a:p>
            <a:pPr algn="just"/>
            <a:r>
              <a:rPr lang="en-US" sz="1600" dirty="0">
                <a:latin typeface="Söhne"/>
              </a:rPr>
              <a:t>                              * DATA TRAINING</a:t>
            </a:r>
          </a:p>
          <a:p>
            <a:pPr algn="just"/>
            <a:r>
              <a:rPr lang="en-US" sz="1600" dirty="0">
                <a:latin typeface="Söhne"/>
              </a:rPr>
              <a:t>                              * EVALUTION </a:t>
            </a:r>
          </a:p>
          <a:p>
            <a:pPr algn="just"/>
            <a:r>
              <a:rPr lang="en-US" sz="1600" dirty="0">
                <a:latin typeface="Söhne"/>
              </a:rPr>
              <a:t>                              *  DEPLOYMENT</a:t>
            </a:r>
          </a:p>
          <a:p>
            <a:pPr algn="l"/>
            <a:r>
              <a:rPr lang="en-US" sz="1600" dirty="0">
                <a:latin typeface="Söhne"/>
              </a:rPr>
              <a:t>                              * APPLICATION DEMONSTRATION</a:t>
            </a:r>
          </a:p>
          <a:p>
            <a:pPr algn="l"/>
            <a:r>
              <a:rPr lang="en-US" sz="1600" b="0" i="0" dirty="0">
                <a:effectLst/>
                <a:latin typeface="Söhne"/>
              </a:rPr>
              <a:t>This model showcases the detection of faces in images, demonstrating the potential for application in various contexts, from security systems to user authentication and beyond. This Objective provides an overview of the key components involved in the development and deployment of deep face detection systems using AI.</a:t>
            </a:r>
            <a:br>
              <a:rPr lang="en-US" sz="1600" b="0" i="0" dirty="0">
                <a:effectLst/>
                <a:latin typeface="Söhne"/>
              </a:rPr>
            </a:br>
            <a:endParaRPr lang="en-US" sz="1600" dirty="0">
              <a:latin typeface="Söhne"/>
            </a:endParaRPr>
          </a:p>
          <a:p>
            <a:pPr algn="just"/>
            <a:endParaRPr lang="en-US" sz="1600" dirty="0"/>
          </a:p>
        </p:txBody>
      </p:sp>
      <p:sp>
        <p:nvSpPr>
          <p:cNvPr id="3" name="Slide Number Placeholder 2"/>
          <p:cNvSpPr>
            <a:spLocks noGrp="1"/>
          </p:cNvSpPr>
          <p:nvPr>
            <p:ph type="sldNum" sz="quarter" idx="12"/>
          </p:nvPr>
        </p:nvSpPr>
        <p:spPr>
          <a:xfrm>
            <a:off x="7772400" y="5562600"/>
            <a:ext cx="533400" cy="244476"/>
          </a:xfrm>
        </p:spPr>
        <p:txBody>
          <a:bodyPr>
            <a:normAutofit fontScale="40000" lnSpcReduction="20000"/>
          </a:bodyPr>
          <a:lstStyle/>
          <a:p>
            <a:r>
              <a:rPr lang="en-US" dirty="0">
                <a:solidFill>
                  <a:schemeClr val="tx1"/>
                </a:solidFill>
              </a:rPr>
              <a:t>3</a:t>
            </a:r>
            <a:endParaRPr kumimoji="0" lang="en-US" dirty="0">
              <a:solidFill>
                <a:schemeClr val="tx1"/>
              </a:solidFill>
            </a:endParaRPr>
          </a:p>
        </p:txBody>
      </p:sp>
    </p:spTree>
    <p:extLst>
      <p:ext uri="{BB962C8B-B14F-4D97-AF65-F5344CB8AC3E}">
        <p14:creationId xmlns:p14="http://schemas.microsoft.com/office/powerpoint/2010/main" val="43880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9779368"/>
              </p:ext>
            </p:extLst>
          </p:nvPr>
        </p:nvGraphicFramePr>
        <p:xfrm>
          <a:off x="121671" y="629879"/>
          <a:ext cx="8869931" cy="6242249"/>
        </p:xfrm>
        <a:graphic>
          <a:graphicData uri="http://schemas.openxmlformats.org/drawingml/2006/table">
            <a:tbl>
              <a:tblPr firstRow="1" bandRow="1">
                <a:tableStyleId>{5C22544A-7EE6-4342-B048-85BDC9FD1C3A}</a:tableStyleId>
              </a:tblPr>
              <a:tblGrid>
                <a:gridCol w="1758746">
                  <a:extLst>
                    <a:ext uri="{9D8B030D-6E8A-4147-A177-3AD203B41FA5}">
                      <a16:colId xmlns:a16="http://schemas.microsoft.com/office/drawing/2014/main" val="20000"/>
                    </a:ext>
                  </a:extLst>
                </a:gridCol>
                <a:gridCol w="1645155">
                  <a:extLst>
                    <a:ext uri="{9D8B030D-6E8A-4147-A177-3AD203B41FA5}">
                      <a16:colId xmlns:a16="http://schemas.microsoft.com/office/drawing/2014/main" val="20001"/>
                    </a:ext>
                  </a:extLst>
                </a:gridCol>
                <a:gridCol w="1947275">
                  <a:extLst>
                    <a:ext uri="{9D8B030D-6E8A-4147-A177-3AD203B41FA5}">
                      <a16:colId xmlns:a16="http://schemas.microsoft.com/office/drawing/2014/main" val="20002"/>
                    </a:ext>
                  </a:extLst>
                </a:gridCol>
                <a:gridCol w="1683808">
                  <a:extLst>
                    <a:ext uri="{9D8B030D-6E8A-4147-A177-3AD203B41FA5}">
                      <a16:colId xmlns:a16="http://schemas.microsoft.com/office/drawing/2014/main" val="20003"/>
                    </a:ext>
                  </a:extLst>
                </a:gridCol>
                <a:gridCol w="1834947">
                  <a:extLst>
                    <a:ext uri="{9D8B030D-6E8A-4147-A177-3AD203B41FA5}">
                      <a16:colId xmlns:a16="http://schemas.microsoft.com/office/drawing/2014/main" val="20004"/>
                    </a:ext>
                  </a:extLst>
                </a:gridCol>
              </a:tblGrid>
              <a:tr h="526077">
                <a:tc>
                  <a:txBody>
                    <a:bodyPr/>
                    <a:lstStyle/>
                    <a:p>
                      <a:pPr algn="ctr"/>
                      <a:r>
                        <a:rPr lang="en-IN" sz="1400" b="1" dirty="0">
                          <a:latin typeface="Times New Roman" panose="02020603050405020304" pitchFamily="18" charset="0"/>
                          <a:cs typeface="Times New Roman" panose="02020603050405020304" pitchFamily="18" charset="0"/>
                        </a:rPr>
                        <a:t>Paper Title</a:t>
                      </a:r>
                    </a:p>
                  </a:txBody>
                  <a:tcPr marL="68580" marR="68580" marT="34290" marB="34290"/>
                </a:tc>
                <a:tc>
                  <a:txBody>
                    <a:bodyPr/>
                    <a:lstStyle/>
                    <a:p>
                      <a:pPr algn="ctr"/>
                      <a:r>
                        <a:rPr lang="en-IN" sz="1400" b="1" dirty="0">
                          <a:latin typeface="Times New Roman" panose="02020603050405020304" pitchFamily="18" charset="0"/>
                          <a:cs typeface="Times New Roman" panose="02020603050405020304" pitchFamily="18" charset="0"/>
                        </a:rPr>
                        <a:t>Publication</a:t>
                      </a:r>
                    </a:p>
                  </a:txBody>
                  <a:tcPr marL="68580" marR="68580" marT="34290" marB="34290"/>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marL="68580" marR="68580" marT="34290" marB="34290"/>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marL="68580" marR="68580" marT="34290" marB="34290"/>
                </a:tc>
                <a:tc>
                  <a:txBody>
                    <a:bodyPr/>
                    <a:lstStyle/>
                    <a:p>
                      <a:pPr algn="ctr"/>
                      <a:r>
                        <a:rPr lang="en-IN" sz="1400" b="1" dirty="0">
                          <a:latin typeface="Times New Roman" panose="02020603050405020304" pitchFamily="18" charset="0"/>
                          <a:cs typeface="Times New Roman" panose="02020603050405020304" pitchFamily="18" charset="0"/>
                        </a:rPr>
                        <a:t>Technique</a:t>
                      </a:r>
                      <a:r>
                        <a:rPr lang="en-IN" sz="1400" b="1" baseline="0" dirty="0">
                          <a:latin typeface="Times New Roman" panose="02020603050405020304" pitchFamily="18" charset="0"/>
                          <a:cs typeface="Times New Roman" panose="02020603050405020304" pitchFamily="18" charset="0"/>
                        </a:rPr>
                        <a:t> Used</a:t>
                      </a:r>
                      <a:endParaRPr lang="en-IN"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3284806">
                <a:tc>
                  <a:txBody>
                    <a:bodyPr/>
                    <a:lstStyle/>
                    <a:p>
                      <a:r>
                        <a:rPr lang="en-US" sz="1400" b="1" dirty="0">
                          <a:latin typeface="Times New Roman" panose="02020603050405020304" pitchFamily="18" charset="0"/>
                          <a:cs typeface="Times New Roman" panose="02020603050405020304" pitchFamily="18" charset="0"/>
                        </a:rPr>
                        <a:t>Deep Face Detection:</a:t>
                      </a:r>
                    </a:p>
                    <a:p>
                      <a:r>
                        <a:rPr lang="en-US" sz="1400" b="1" dirty="0">
                          <a:latin typeface="Times New Roman" panose="02020603050405020304" pitchFamily="18" charset="0"/>
                          <a:cs typeface="Times New Roman" panose="02020603050405020304" pitchFamily="18" charset="0"/>
                        </a:rPr>
                        <a:t>A Systematic Literature Review</a:t>
                      </a:r>
                      <a:endParaRPr lang="en-IN" sz="1400" b="1" dirty="0">
                        <a:latin typeface="Times New Roman" panose="02020603050405020304" pitchFamily="18" charset="0"/>
                        <a:cs typeface="Times New Roman" panose="02020603050405020304" pitchFamily="18" charset="0"/>
                      </a:endParaRPr>
                    </a:p>
                  </a:txBody>
                  <a:tcPr marL="84406" marR="84406" marT="42203" marB="42203"/>
                </a:tc>
                <a:tc>
                  <a:txBody>
                    <a:bodyPr/>
                    <a:lstStyle/>
                    <a:p>
                      <a:r>
                        <a:rPr lang="en-US" sz="1400" b="0" kern="1200" dirty="0">
                          <a:solidFill>
                            <a:schemeClr val="dk1"/>
                          </a:solidFill>
                          <a:latin typeface="Times New Roman" panose="02020603050405020304" pitchFamily="18" charset="0"/>
                          <a:ea typeface="+mn-ea"/>
                          <a:cs typeface="Times New Roman" panose="02020603050405020304" pitchFamily="18" charset="0"/>
                        </a:rPr>
                        <a:t>IEEE </a:t>
                      </a:r>
                    </a:p>
                    <a:p>
                      <a:r>
                        <a:rPr lang="en-US" sz="1400" b="0" kern="1200" dirty="0">
                          <a:solidFill>
                            <a:schemeClr val="dk1"/>
                          </a:solidFill>
                          <a:latin typeface="Times New Roman" panose="02020603050405020304" pitchFamily="18" charset="0"/>
                          <a:ea typeface="+mn-ea"/>
                          <a:cs typeface="Times New Roman" panose="02020603050405020304" pitchFamily="18" charset="0"/>
                        </a:rPr>
                        <a:t>June 18, 2021</a:t>
                      </a:r>
                      <a:endParaRPr lang="en-IN" sz="1400" b="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tc>
                <a:tc>
                  <a:txBody>
                    <a:bodyPr/>
                    <a:lstStyle/>
                    <a:p>
                      <a:pPr algn="l"/>
                      <a:r>
                        <a:rPr lang="en-US" sz="1400" b="0" kern="1200" dirty="0">
                          <a:solidFill>
                            <a:schemeClr val="dk1"/>
                          </a:solidFill>
                          <a:latin typeface="Times New Roman" panose="02020603050405020304" pitchFamily="18" charset="0"/>
                          <a:ea typeface="+mn-ea"/>
                          <a:cs typeface="Times New Roman" panose="02020603050405020304" pitchFamily="18" charset="0"/>
                        </a:rPr>
                        <a:t>From this paper, we can understand that deep fake is a relatively new problem. This is one of the drawbacks of the advancement of Artificial intelligence.</a:t>
                      </a:r>
                      <a:endParaRPr lang="en-IN" sz="1400" b="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tc>
                <a:tc>
                  <a:txBody>
                    <a:bodyPr/>
                    <a:lstStyle/>
                    <a:p>
                      <a:r>
                        <a:rPr lang="en-US" sz="1400" b="0" kern="1200" dirty="0">
                          <a:solidFill>
                            <a:schemeClr val="dk1"/>
                          </a:solidFill>
                          <a:latin typeface="Times New Roman" panose="02020603050405020304" pitchFamily="18" charset="0"/>
                          <a:ea typeface="+mn-ea"/>
                          <a:cs typeface="Times New Roman" panose="02020603050405020304" pitchFamily="18" charset="0"/>
                        </a:rPr>
                        <a:t>This publication only gives us an idea about what is deep fake but does not explain how to deal with this problem.</a:t>
                      </a:r>
                      <a:endParaRPr lang="en-IN" sz="1400" b="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tc>
                <a:tc>
                  <a:txBody>
                    <a:bodyPr/>
                    <a:lstStyle/>
                    <a:p>
                      <a:r>
                        <a:rPr lang="en-IN" sz="1400" b="0" kern="1200" dirty="0">
                          <a:solidFill>
                            <a:schemeClr val="dk1"/>
                          </a:solidFill>
                          <a:latin typeface="Times New Roman" panose="02020603050405020304" pitchFamily="18" charset="0"/>
                          <a:ea typeface="+mn-ea"/>
                          <a:cs typeface="Times New Roman" panose="02020603050405020304" pitchFamily="18" charset="0"/>
                        </a:rPr>
                        <a:t>A general study on the deep fake problem.</a:t>
                      </a:r>
                    </a:p>
                  </a:txBody>
                  <a:tcPr marL="84406" marR="84406" marT="42203" marB="42203"/>
                </a:tc>
                <a:extLst>
                  <a:ext uri="{0D108BD9-81ED-4DB2-BD59-A6C34878D82A}">
                    <a16:rowId xmlns:a16="http://schemas.microsoft.com/office/drawing/2014/main" val="10001"/>
                  </a:ext>
                </a:extLst>
              </a:tr>
              <a:tr h="2307854">
                <a:tc>
                  <a:txBody>
                    <a:bodyPr/>
                    <a:lstStyle/>
                    <a:p>
                      <a:pPr algn="l"/>
                      <a:r>
                        <a:rPr lang="en-US" sz="1400" b="1" kern="1200" dirty="0">
                          <a:solidFill>
                            <a:schemeClr val="dk1"/>
                          </a:solidFill>
                          <a:latin typeface="Times New Roman" panose="02020603050405020304" pitchFamily="18" charset="0"/>
                          <a:ea typeface="+mn-ea"/>
                          <a:cs typeface="Times New Roman" panose="02020603050405020304" pitchFamily="18" charset="0"/>
                        </a:rPr>
                        <a:t>D</a:t>
                      </a:r>
                      <a:r>
                        <a:rPr lang="en-IN" sz="1400" b="1" kern="1200" dirty="0" err="1">
                          <a:solidFill>
                            <a:schemeClr val="dk1"/>
                          </a:solidFill>
                          <a:latin typeface="Times New Roman" panose="02020603050405020304" pitchFamily="18" charset="0"/>
                          <a:ea typeface="+mn-ea"/>
                          <a:cs typeface="Times New Roman" panose="02020603050405020304" pitchFamily="18" charset="0"/>
                        </a:rPr>
                        <a:t>eep</a:t>
                      </a:r>
                      <a:r>
                        <a:rPr lang="en-IN" sz="1400" b="1" kern="1200" dirty="0">
                          <a:solidFill>
                            <a:schemeClr val="dk1"/>
                          </a:solidFill>
                          <a:latin typeface="Times New Roman" panose="02020603050405020304" pitchFamily="18" charset="0"/>
                          <a:ea typeface="+mn-ea"/>
                          <a:cs typeface="Times New Roman" panose="02020603050405020304" pitchFamily="18" charset="0"/>
                        </a:rPr>
                        <a:t> Fake Detection and Classification using error-level analysis and deep learning</a:t>
                      </a:r>
                      <a:endParaRPr lang="en-IN" sz="1400" b="1" dirty="0">
                        <a:latin typeface="Times New Roman" panose="02020603050405020304" pitchFamily="18" charset="0"/>
                        <a:cs typeface="Times New Roman" panose="02020603050405020304" pitchFamily="18" charset="0"/>
                      </a:endParaRPr>
                    </a:p>
                  </a:txBody>
                  <a:tcPr marL="84406" marR="84406" marT="42203" marB="42203">
                    <a:solidFill>
                      <a:srgbClr val="CCCDD2"/>
                    </a:solidFill>
                  </a:tcPr>
                </a:tc>
                <a:tc>
                  <a:txBody>
                    <a:bodyPr/>
                    <a:lstStyle/>
                    <a:p>
                      <a:pPr marL="0" lvl="0" indent="0" algn="l">
                        <a:lnSpc>
                          <a:spcPct val="100000"/>
                        </a:lnSpc>
                        <a:spcAft>
                          <a:spcPts val="0"/>
                        </a:spcAft>
                      </a:pPr>
                      <a:r>
                        <a:rPr lang="en-US" sz="1400" u="none" dirty="0">
                          <a:latin typeface="Times New Roman" panose="02020603050405020304" pitchFamily="18" charset="0"/>
                          <a:cs typeface="Times New Roman" panose="02020603050405020304" pitchFamily="18" charset="0"/>
                        </a:rPr>
                        <a:t>Scientific Reports</a:t>
                      </a:r>
                    </a:p>
                    <a:p>
                      <a:pPr marL="0" lvl="0" indent="0" algn="l">
                        <a:lnSpc>
                          <a:spcPct val="100000"/>
                        </a:lnSpc>
                        <a:spcAft>
                          <a:spcPts val="0"/>
                        </a:spcAft>
                      </a:pPr>
                      <a:r>
                        <a:rPr lang="en-US" sz="1400" u="none" dirty="0">
                          <a:latin typeface="Times New Roman" panose="02020603050405020304" pitchFamily="18" charset="0"/>
                          <a:cs typeface="Times New Roman" panose="02020603050405020304" pitchFamily="18" charset="0"/>
                        </a:rPr>
                        <a:t>March 23, 2019</a:t>
                      </a:r>
                      <a:endParaRPr lang="en-IN" sz="1400" u="none" dirty="0">
                        <a:latin typeface="Times New Roman" panose="02020603050405020304" pitchFamily="18" charset="0"/>
                        <a:cs typeface="Times New Roman" panose="02020603050405020304" pitchFamily="18" charset="0"/>
                      </a:endParaRPr>
                    </a:p>
                  </a:txBody>
                  <a:tcPr marL="84406" marR="84406" marT="42203" marB="42203">
                    <a:solidFill>
                      <a:srgbClr val="CCCDD2"/>
                    </a:solidFill>
                  </a:tcPr>
                </a:tc>
                <a:tc>
                  <a:txBody>
                    <a:bodyPr/>
                    <a:lstStyle/>
                    <a:p>
                      <a:pPr algn="l"/>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The importance of this study lies in its use of DL and ML based methods to obtain good results. This study presents a novel framework to detect and classify deep fake images more accurately than many existing systems. </a:t>
                      </a:r>
                      <a:endParaRPr lang="en-IN" sz="1400" dirty="0">
                        <a:latin typeface="Times New Roman" panose="02020603050405020304" pitchFamily="18" charset="0"/>
                        <a:cs typeface="Times New Roman" panose="02020603050405020304" pitchFamily="18" charset="0"/>
                      </a:endParaRPr>
                    </a:p>
                  </a:txBody>
                  <a:tcPr marL="84406" marR="84406" marT="42203" marB="42203">
                    <a:solidFill>
                      <a:srgbClr val="CCCDD2"/>
                    </a:solidFill>
                  </a:tcPr>
                </a:tc>
                <a:tc>
                  <a:txBody>
                    <a:bodyPr/>
                    <a:lstStyle/>
                    <a:p>
                      <a:pPr algn="l"/>
                      <a:r>
                        <a:rPr lang="en-US" sz="1400" dirty="0">
                          <a:latin typeface="Times New Roman" panose="02020603050405020304" pitchFamily="18" charset="0"/>
                          <a:cs typeface="Times New Roman" panose="02020603050405020304" pitchFamily="18" charset="0"/>
                        </a:rPr>
                        <a:t>This method uses KNN algorithm which produces less accuracy of only 80%</a:t>
                      </a:r>
                      <a:endParaRPr lang="en-IN" sz="1400" dirty="0">
                        <a:latin typeface="Times New Roman" panose="02020603050405020304" pitchFamily="18" charset="0"/>
                        <a:cs typeface="Times New Roman" panose="02020603050405020304" pitchFamily="18" charset="0"/>
                      </a:endParaRPr>
                    </a:p>
                  </a:txBody>
                  <a:tcPr marL="84406" marR="84406" marT="42203" marB="42203">
                    <a:solidFill>
                      <a:srgbClr val="CCCDD2"/>
                    </a:solidFill>
                  </a:tcPr>
                </a:tc>
                <a:tc>
                  <a:txBody>
                    <a:bodyPr/>
                    <a:lstStyle/>
                    <a:p>
                      <a:pPr algn="l"/>
                      <a:r>
                        <a:rPr lang="en-US" sz="1400" kern="1200" dirty="0">
                          <a:solidFill>
                            <a:schemeClr val="dk1"/>
                          </a:solidFill>
                          <a:latin typeface="Times New Roman" panose="02020603050405020304" pitchFamily="18" charset="0"/>
                          <a:ea typeface="+mn-ea"/>
                          <a:cs typeface="Times New Roman" panose="02020603050405020304" pitchFamily="18" charset="0"/>
                        </a:rPr>
                        <a:t>K-nearest neighbors algorithm</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solidFill>
                      <a:srgbClr val="CCCDD2"/>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2667000" y="152400"/>
            <a:ext cx="3276600" cy="461665"/>
          </a:xfrm>
          <a:prstGeom prst="rect">
            <a:avLst/>
          </a:prstGeom>
          <a:noFill/>
        </p:spPr>
        <p:txBody>
          <a:bodyPr wrap="square" rtlCol="0">
            <a:spAutoFit/>
          </a:bodyPr>
          <a:lstStyle/>
          <a:p>
            <a:pPr algn="ctr"/>
            <a:r>
              <a:rPr lang="en-US" sz="2400" b="1" dirty="0"/>
              <a:t>Literature Survey</a:t>
            </a:r>
            <a:endParaRPr lang="en-IN" sz="2400" b="1"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4</a:t>
            </a:fld>
            <a:endParaRPr kumimoji="0" lang="en-US"/>
          </a:p>
        </p:txBody>
      </p:sp>
    </p:spTree>
    <p:extLst>
      <p:ext uri="{BB962C8B-B14F-4D97-AF65-F5344CB8AC3E}">
        <p14:creationId xmlns:p14="http://schemas.microsoft.com/office/powerpoint/2010/main" val="98394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72993885"/>
              </p:ext>
            </p:extLst>
          </p:nvPr>
        </p:nvGraphicFramePr>
        <p:xfrm>
          <a:off x="148488" y="381000"/>
          <a:ext cx="8843110" cy="6324600"/>
        </p:xfrm>
        <a:graphic>
          <a:graphicData uri="http://schemas.openxmlformats.org/drawingml/2006/table">
            <a:tbl>
              <a:tblPr bandRow="1">
                <a:tableStyleId>{5C22544A-7EE6-4342-B048-85BDC9FD1C3A}</a:tableStyleId>
              </a:tblPr>
              <a:tblGrid>
                <a:gridCol w="1768622">
                  <a:extLst>
                    <a:ext uri="{9D8B030D-6E8A-4147-A177-3AD203B41FA5}">
                      <a16:colId xmlns:a16="http://schemas.microsoft.com/office/drawing/2014/main" val="20000"/>
                    </a:ext>
                  </a:extLst>
                </a:gridCol>
                <a:gridCol w="1768622">
                  <a:extLst>
                    <a:ext uri="{9D8B030D-6E8A-4147-A177-3AD203B41FA5}">
                      <a16:colId xmlns:a16="http://schemas.microsoft.com/office/drawing/2014/main" val="20001"/>
                    </a:ext>
                  </a:extLst>
                </a:gridCol>
                <a:gridCol w="1768622">
                  <a:extLst>
                    <a:ext uri="{9D8B030D-6E8A-4147-A177-3AD203B41FA5}">
                      <a16:colId xmlns:a16="http://schemas.microsoft.com/office/drawing/2014/main" val="20002"/>
                    </a:ext>
                  </a:extLst>
                </a:gridCol>
                <a:gridCol w="1768622">
                  <a:extLst>
                    <a:ext uri="{9D8B030D-6E8A-4147-A177-3AD203B41FA5}">
                      <a16:colId xmlns:a16="http://schemas.microsoft.com/office/drawing/2014/main" val="20003"/>
                    </a:ext>
                  </a:extLst>
                </a:gridCol>
                <a:gridCol w="1768622">
                  <a:extLst>
                    <a:ext uri="{9D8B030D-6E8A-4147-A177-3AD203B41FA5}">
                      <a16:colId xmlns:a16="http://schemas.microsoft.com/office/drawing/2014/main" val="20004"/>
                    </a:ext>
                  </a:extLst>
                </a:gridCol>
              </a:tblGrid>
              <a:tr h="27991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latin typeface="Times New Roman" panose="02020603050405020304" pitchFamily="18" charset="0"/>
                          <a:ea typeface="+mn-ea"/>
                          <a:cs typeface="Times New Roman" panose="02020603050405020304" pitchFamily="18" charset="0"/>
                        </a:rPr>
                        <a:t>Deepfakes: A Looming Crisis for  National Security, Democracy, Privacy</a:t>
                      </a:r>
                    </a:p>
                  </a:txBody>
                  <a:tcPr marL="84406" marR="84406" marT="42203" marB="42203"/>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L</a:t>
                      </a:r>
                      <a:r>
                        <a:rPr lang="en-IN" sz="1300" kern="1200" dirty="0" err="1">
                          <a:solidFill>
                            <a:schemeClr val="dk1"/>
                          </a:solidFill>
                          <a:latin typeface="Times New Roman" panose="02020603050405020304" pitchFamily="18" charset="0"/>
                          <a:ea typeface="+mn-ea"/>
                          <a:cs typeface="Times New Roman" panose="02020603050405020304" pitchFamily="18" charset="0"/>
                        </a:rPr>
                        <a:t>awfare</a:t>
                      </a:r>
                      <a:r>
                        <a:rPr lang="en-IN" sz="1300" kern="1200" dirty="0">
                          <a:solidFill>
                            <a:schemeClr val="dk1"/>
                          </a:solidFill>
                          <a:latin typeface="Times New Roman" panose="02020603050405020304" pitchFamily="18" charset="0"/>
                          <a:ea typeface="+mn-ea"/>
                          <a:cs typeface="Times New Roman" panose="02020603050405020304" pitchFamily="18" charset="0"/>
                        </a:rPr>
                        <a:t>,</a:t>
                      </a:r>
                    </a:p>
                    <a:p>
                      <a:r>
                        <a:rPr lang="en-IN" sz="1400" kern="1200" dirty="0">
                          <a:solidFill>
                            <a:schemeClr val="dk1"/>
                          </a:solidFill>
                          <a:latin typeface="Times New Roman" panose="02020603050405020304" pitchFamily="18" charset="0"/>
                          <a:ea typeface="+mn-ea"/>
                          <a:cs typeface="Times New Roman" panose="02020603050405020304" pitchFamily="18" charset="0"/>
                        </a:rPr>
                        <a:t>February 21, 2018</a:t>
                      </a:r>
                      <a:endParaRPr lang="en-IN" sz="130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Deep Fake is being used to create fake documents, images, and videos that can be used to exploit individuals and society.</a:t>
                      </a:r>
                    </a:p>
                  </a:txBody>
                  <a:tcPr marL="84406" marR="84406" marT="42203" marB="42203"/>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Briefly talks about deep fake content, but does not come up with a solution to the problem.</a:t>
                      </a:r>
                    </a:p>
                  </a:txBody>
                  <a:tcPr marL="84406" marR="84406" marT="42203" marB="42203"/>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Theoretical paper.</a:t>
                      </a:r>
                      <a:endParaRPr lang="en-IN" sz="130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tc>
                <a:extLst>
                  <a:ext uri="{0D108BD9-81ED-4DB2-BD59-A6C34878D82A}">
                    <a16:rowId xmlns:a16="http://schemas.microsoft.com/office/drawing/2014/main" val="10000"/>
                  </a:ext>
                </a:extLst>
              </a:tr>
              <a:tr h="3525416">
                <a:tc>
                  <a:txBody>
                    <a:bodyPr/>
                    <a:lstStyle/>
                    <a:p>
                      <a:r>
                        <a:rPr lang="en-IN" sz="1300" b="1" kern="1200" dirty="0">
                          <a:solidFill>
                            <a:schemeClr val="dk1"/>
                          </a:solidFill>
                          <a:latin typeface="Times New Roman" panose="02020603050405020304" pitchFamily="18" charset="0"/>
                          <a:ea typeface="+mn-ea"/>
                          <a:cs typeface="Times New Roman" panose="02020603050405020304" pitchFamily="18" charset="0"/>
                        </a:rPr>
                        <a:t>Trust no one: In the world of Deep Fake </a:t>
                      </a:r>
                    </a:p>
                  </a:txBody>
                  <a:tcPr marL="84406" marR="84406" marT="42203" marB="42203">
                    <a:solidFill>
                      <a:srgbClr val="CCCDD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u="none" kern="1200" baseline="0" dirty="0">
                          <a:solidFill>
                            <a:schemeClr val="dk1"/>
                          </a:solidFill>
                          <a:latin typeface="Times New Roman" panose="02020603050405020304" pitchFamily="18" charset="0"/>
                          <a:ea typeface="+mn-ea"/>
                          <a:cs typeface="Times New Roman" panose="02020603050405020304" pitchFamily="18" charset="0"/>
                        </a:rPr>
                        <a:t>Hachette UK Company</a:t>
                      </a:r>
                      <a:r>
                        <a:rPr lang="en-IN" sz="1300" u="none" kern="1200" baseline="0" dirty="0">
                          <a:solidFill>
                            <a:schemeClr val="dk1"/>
                          </a:solidFill>
                          <a:latin typeface="Times New Roman" panose="02020603050405020304" pitchFamily="18" charset="0"/>
                          <a:ea typeface="+mn-ea"/>
                          <a:cs typeface="Times New Roman" panose="02020603050405020304" pitchFamily="18" charset="0"/>
                        </a:rPr>
                        <a:t>,</a:t>
                      </a:r>
                    </a:p>
                    <a:p>
                      <a:pPr marL="0" marR="0" indent="0" algn="l" defTabSz="457200" rtl="0" eaLnBrk="1" fontAlgn="auto" latinLnBrk="0" hangingPunct="1">
                        <a:lnSpc>
                          <a:spcPct val="100000"/>
                        </a:lnSpc>
                        <a:spcBef>
                          <a:spcPts val="0"/>
                        </a:spcBef>
                        <a:spcAft>
                          <a:spcPts val="0"/>
                        </a:spcAft>
                        <a:buClrTx/>
                        <a:buSzTx/>
                        <a:buFontTx/>
                        <a:buNone/>
                        <a:tabLst/>
                        <a:defRPr/>
                      </a:pPr>
                      <a:r>
                        <a:rPr lang="en-IN" sz="1300" u="none" kern="1200" baseline="0" dirty="0">
                          <a:solidFill>
                            <a:schemeClr val="dk1"/>
                          </a:solidFill>
                          <a:latin typeface="Times New Roman" panose="02020603050405020304" pitchFamily="18" charset="0"/>
                          <a:ea typeface="+mn-ea"/>
                          <a:cs typeface="Times New Roman" panose="02020603050405020304" pitchFamily="18" charset="0"/>
                        </a:rPr>
                        <a:t>2021</a:t>
                      </a:r>
                      <a:endParaRPr lang="en-US" sz="1300" u="none" kern="1200" baseline="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solidFill>
                      <a:srgbClr val="CCCDD2"/>
                    </a:solidFill>
                  </a:tcPr>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This paper explains how to be aware and not trust anything from an unreliable source. In every field with a Business goal, deep fake can be used to spread false information</a:t>
                      </a:r>
                    </a:p>
                  </a:txBody>
                  <a:tcPr marL="84406" marR="84406" marT="42203" marB="42203">
                    <a:solidFill>
                      <a:srgbClr val="CCCDD2"/>
                    </a:solidFill>
                  </a:tcPr>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Doesn’t talk about how to identify deep fake and original content.</a:t>
                      </a:r>
                      <a:endParaRPr lang="en-IN" sz="130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solidFill>
                      <a:srgbClr val="CCCDD2"/>
                    </a:solidFill>
                  </a:tcPr>
                </a:tc>
                <a:tc>
                  <a:txBody>
                    <a:bodyPr/>
                    <a:lstStyle/>
                    <a:p>
                      <a:r>
                        <a:rPr lang="en-US" sz="1300" kern="1200" dirty="0">
                          <a:solidFill>
                            <a:schemeClr val="dk1"/>
                          </a:solidFill>
                          <a:latin typeface="Times New Roman" panose="02020603050405020304" pitchFamily="18" charset="0"/>
                          <a:ea typeface="+mn-ea"/>
                          <a:cs typeface="Times New Roman" panose="02020603050405020304" pitchFamily="18" charset="0"/>
                        </a:rPr>
                        <a:t>Theoretical paper</a:t>
                      </a:r>
                      <a:endParaRPr lang="en-IN" sz="1300" kern="1200" dirty="0">
                        <a:solidFill>
                          <a:schemeClr val="dk1"/>
                        </a:solidFill>
                        <a:latin typeface="Times New Roman" panose="02020603050405020304" pitchFamily="18" charset="0"/>
                        <a:ea typeface="+mn-ea"/>
                        <a:cs typeface="Times New Roman" panose="02020603050405020304" pitchFamily="18" charset="0"/>
                      </a:endParaRPr>
                    </a:p>
                  </a:txBody>
                  <a:tcPr marL="84406" marR="84406" marT="42203" marB="42203">
                    <a:solidFill>
                      <a:srgbClr val="CCCDD2"/>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normAutofit/>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340622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BC8F-2DE0-71A3-5766-381EAD0C7855}"/>
              </a:ext>
            </a:extLst>
          </p:cNvPr>
          <p:cNvSpPr>
            <a:spLocks noGrp="1"/>
          </p:cNvSpPr>
          <p:nvPr>
            <p:ph type="title"/>
          </p:nvPr>
        </p:nvSpPr>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id="{D2DE2151-454E-52BC-A3ED-9A9CE7EB4CC3}"/>
              </a:ext>
            </a:extLst>
          </p:cNvPr>
          <p:cNvSpPr>
            <a:spLocks noGrp="1"/>
          </p:cNvSpPr>
          <p:nvPr>
            <p:ph idx="1"/>
          </p:nvPr>
        </p:nvSpPr>
        <p:spPr/>
        <p:txBody>
          <a:bodyPr>
            <a:normAutofit lnSpcReduction="10000"/>
          </a:bodyPr>
          <a:lstStyle/>
          <a:p>
            <a:pPr marL="0" indent="0">
              <a:buNone/>
            </a:pPr>
            <a:endParaRPr lang="en-US" sz="1800" b="0" i="0" dirty="0">
              <a:effectLst/>
              <a:latin typeface="Söhne"/>
            </a:endParaRPr>
          </a:p>
          <a:p>
            <a:pPr marL="0" indent="0">
              <a:buNone/>
            </a:pPr>
            <a:r>
              <a:rPr lang="en-US" sz="1800" b="0" i="0" dirty="0">
                <a:effectLst/>
                <a:latin typeface="Söhne"/>
              </a:rPr>
              <a:t>AI-driven deep fake detection employs machine learning and neural networks to identify subtle anomalies in facial expressions, voice, and generative model artifacts. These technologies play a vital role in distinguishing between authentic and manipulated content, mitigating risks associated with the rise of synthetic media. Ongoing advancements and interdisciplinary collaboration are essential for staying ahead of evolving deep fake creation techniques and ensuring responsible use of detection tools </a:t>
            </a:r>
          </a:p>
          <a:p>
            <a:pPr marL="0" indent="0">
              <a:buNone/>
            </a:pPr>
            <a:r>
              <a:rPr lang="en-US" sz="1800" b="0" i="0" dirty="0">
                <a:effectLst/>
                <a:latin typeface="Söhne"/>
              </a:rPr>
              <a:t>The integration of AI in deep fake detection represents a vital defense against the potential misuse of synthetic media. With ongoing advancements in AI and collaborative efforts across various fields, the ability to distinguish between genuine and manipulated content will continue to improve, helping safeguard the integrity of digital information and media.</a:t>
            </a:r>
            <a:endParaRPr lang="en-IN" sz="1800" dirty="0"/>
          </a:p>
        </p:txBody>
      </p:sp>
      <p:sp>
        <p:nvSpPr>
          <p:cNvPr id="3" name="Slide Number Placeholder 2">
            <a:extLst>
              <a:ext uri="{FF2B5EF4-FFF2-40B4-BE49-F238E27FC236}">
                <a16:creationId xmlns:a16="http://schemas.microsoft.com/office/drawing/2014/main" id="{D415D252-E1AE-01E9-CC75-98F7D59B1562}"/>
              </a:ext>
            </a:extLst>
          </p:cNvPr>
          <p:cNvSpPr>
            <a:spLocks noGrp="1"/>
          </p:cNvSpPr>
          <p:nvPr>
            <p:ph type="sldNum" sz="quarter" idx="12"/>
          </p:nvPr>
        </p:nvSpPr>
        <p:spPr/>
        <p:txBody>
          <a:bodyPr>
            <a:normAutofit/>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254669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BBDE-E9C7-CB9A-BE11-FC00E1B8A4A1}"/>
              </a:ext>
            </a:extLst>
          </p:cNvPr>
          <p:cNvSpPr>
            <a:spLocks noGrp="1"/>
          </p:cNvSpPr>
          <p:nvPr>
            <p:ph type="title"/>
          </p:nvPr>
        </p:nvSpPr>
        <p:spPr/>
        <p:txBody>
          <a:bodyPr/>
          <a:lstStyle/>
          <a:p>
            <a:r>
              <a:rPr lang="en-US" dirty="0"/>
              <a:t>Existing System:</a:t>
            </a:r>
            <a:endParaRPr lang="en-IN" dirty="0"/>
          </a:p>
        </p:txBody>
      </p:sp>
      <p:sp>
        <p:nvSpPr>
          <p:cNvPr id="4" name="Content Placeholder 3">
            <a:extLst>
              <a:ext uri="{FF2B5EF4-FFF2-40B4-BE49-F238E27FC236}">
                <a16:creationId xmlns:a16="http://schemas.microsoft.com/office/drawing/2014/main" id="{9ACDF745-CA5F-B1FD-54FE-8AF39D916C6A}"/>
              </a:ext>
            </a:extLst>
          </p:cNvPr>
          <p:cNvSpPr>
            <a:spLocks noGrp="1"/>
          </p:cNvSpPr>
          <p:nvPr>
            <p:ph idx="1"/>
          </p:nvPr>
        </p:nvSpPr>
        <p:spPr/>
        <p:txBody>
          <a:bodyPr/>
          <a:lstStyle/>
          <a:p>
            <a:r>
              <a:rPr lang="en-US" sz="1800" dirty="0" err="1"/>
              <a:t>DeepFake</a:t>
            </a:r>
            <a:r>
              <a:rPr lang="en-US" sz="1800" dirty="0"/>
              <a:t> Video Detection using Recurrent Neural Network using Long short-term memory algorithm with HOHA Dataset.</a:t>
            </a:r>
          </a:p>
          <a:p>
            <a:endParaRPr lang="en-US" sz="1800" dirty="0"/>
          </a:p>
          <a:p>
            <a:r>
              <a:rPr lang="en-US" sz="1800" dirty="0"/>
              <a:t>Improved Generalizability of Deepfake Detection using Transfer Learning with the use of </a:t>
            </a:r>
            <a:r>
              <a:rPr lang="en-US" sz="1800" dirty="0" err="1"/>
              <a:t>Xception</a:t>
            </a:r>
            <a:r>
              <a:rPr lang="en-US" sz="1800" dirty="0"/>
              <a:t>  Net (CNN)</a:t>
            </a:r>
          </a:p>
          <a:p>
            <a:endParaRPr lang="en-US" sz="1800" dirty="0"/>
          </a:p>
          <a:p>
            <a:r>
              <a:rPr lang="en-US" sz="1800" dirty="0"/>
              <a:t>Image Feature Detectors for Deep fake Video Detection using SVM Classifier algorithm on a </a:t>
            </a:r>
            <a:r>
              <a:rPr lang="en-US" sz="1800" dirty="0" err="1"/>
              <a:t>FaceForensics</a:t>
            </a:r>
            <a:r>
              <a:rPr lang="en-US" sz="1800" dirty="0"/>
              <a:t>++ data set of videos.</a:t>
            </a:r>
          </a:p>
          <a:p>
            <a:endParaRPr lang="en-IN" dirty="0"/>
          </a:p>
        </p:txBody>
      </p:sp>
      <p:sp>
        <p:nvSpPr>
          <p:cNvPr id="3" name="Slide Number Placeholder 2">
            <a:extLst>
              <a:ext uri="{FF2B5EF4-FFF2-40B4-BE49-F238E27FC236}">
                <a16:creationId xmlns:a16="http://schemas.microsoft.com/office/drawing/2014/main" id="{A702FA9F-A77C-34AE-1584-A7FAD5F37BF4}"/>
              </a:ext>
            </a:extLst>
          </p:cNvPr>
          <p:cNvSpPr>
            <a:spLocks noGrp="1"/>
          </p:cNvSpPr>
          <p:nvPr>
            <p:ph type="sldNum" sz="quarter" idx="12"/>
          </p:nvPr>
        </p:nvSpPr>
        <p:spPr/>
        <p:txBody>
          <a:bodyPr/>
          <a:lstStyle/>
          <a:p>
            <a:fld id="{042AED99-7FB4-404E-8A97-64753DCE42EC}" type="slidenum">
              <a:rPr kumimoji="0" lang="en-US" smtClean="0"/>
              <a:pPr/>
              <a:t>7</a:t>
            </a:fld>
            <a:endParaRPr kumimoji="0" lang="en-US"/>
          </a:p>
        </p:txBody>
      </p:sp>
    </p:spTree>
    <p:extLst>
      <p:ext uri="{BB962C8B-B14F-4D97-AF65-F5344CB8AC3E}">
        <p14:creationId xmlns:p14="http://schemas.microsoft.com/office/powerpoint/2010/main" val="25619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A03E-DEFB-0759-13F0-BCD33090DCB9}"/>
              </a:ext>
            </a:extLst>
          </p:cNvPr>
          <p:cNvSpPr>
            <a:spLocks noGrp="1"/>
          </p:cNvSpPr>
          <p:nvPr>
            <p:ph type="title"/>
          </p:nvPr>
        </p:nvSpPr>
        <p:spPr/>
        <p:txBody>
          <a:bodyPr/>
          <a:lstStyle/>
          <a:p>
            <a:r>
              <a:rPr lang="en-US" dirty="0"/>
              <a:t>Proposed System</a:t>
            </a:r>
            <a:endParaRPr lang="en-IN" dirty="0"/>
          </a:p>
        </p:txBody>
      </p:sp>
      <p:sp>
        <p:nvSpPr>
          <p:cNvPr id="4" name="Content Placeholder 3">
            <a:extLst>
              <a:ext uri="{FF2B5EF4-FFF2-40B4-BE49-F238E27FC236}">
                <a16:creationId xmlns:a16="http://schemas.microsoft.com/office/drawing/2014/main" id="{F89BDA7C-BC3A-BCD2-74D1-D2F6DBF94205}"/>
              </a:ext>
            </a:extLst>
          </p:cNvPr>
          <p:cNvSpPr>
            <a:spLocks noGrp="1"/>
          </p:cNvSpPr>
          <p:nvPr>
            <p:ph idx="1"/>
          </p:nvPr>
        </p:nvSpPr>
        <p:spPr/>
        <p:txBody>
          <a:bodyPr>
            <a:normAutofit lnSpcReduction="10000"/>
          </a:bodyPr>
          <a:lstStyle/>
          <a:p>
            <a:pPr marL="0" indent="0">
              <a:buNone/>
            </a:pPr>
            <a:r>
              <a:rPr lang="en-US" sz="1800" dirty="0">
                <a:latin typeface="So"/>
              </a:rPr>
              <a:t>The idea of our project is to be accurate in detecting the difference between original content and deepfake content. While it can be difficult to determine with the naked eye, we can use deep learning algorithms to perform this task.</a:t>
            </a:r>
          </a:p>
          <a:p>
            <a:pPr marL="0" indent="0">
              <a:buNone/>
            </a:pPr>
            <a:endParaRPr lang="en-IN" sz="1800" dirty="0">
              <a:latin typeface="So"/>
            </a:endParaRPr>
          </a:p>
          <a:p>
            <a:pPr marL="0" indent="0">
              <a:buNone/>
            </a:pPr>
            <a:r>
              <a:rPr lang="en-IN" sz="1800" dirty="0">
                <a:latin typeface="So"/>
              </a:rPr>
              <a:t>This proposed system reduces errors by cleaning the collected data set to reduce noise from the data and improve accuracy.</a:t>
            </a:r>
          </a:p>
          <a:p>
            <a:pPr marL="0" indent="0">
              <a:buNone/>
            </a:pPr>
            <a:endParaRPr lang="en-IN" sz="1800" dirty="0">
              <a:latin typeface="So"/>
            </a:endParaRPr>
          </a:p>
          <a:p>
            <a:pPr marL="0" indent="0">
              <a:buNone/>
            </a:pPr>
            <a:r>
              <a:rPr lang="en-IN" sz="1800" dirty="0">
                <a:latin typeface="So"/>
              </a:rPr>
              <a:t>Using proper techniques to visualize the data after cleaning to understand and identify trends in the data.</a:t>
            </a:r>
          </a:p>
          <a:p>
            <a:pPr marL="0" indent="0">
              <a:buNone/>
            </a:pPr>
            <a:endParaRPr lang="en-IN" sz="1800" dirty="0">
              <a:latin typeface="So"/>
            </a:endParaRPr>
          </a:p>
          <a:p>
            <a:pPr marL="0" indent="0">
              <a:buNone/>
            </a:pPr>
            <a:r>
              <a:rPr lang="en-IN" sz="1800" dirty="0">
                <a:latin typeface="So"/>
              </a:rPr>
              <a:t>Since we are dealing with image-based datasets, the best algorithm that can be implemented is the convolutional neural network (CNN).</a:t>
            </a:r>
          </a:p>
          <a:p>
            <a:pPr marL="0" indent="0">
              <a:buNone/>
            </a:pPr>
            <a:endParaRPr lang="en-IN" sz="1800" dirty="0">
              <a:latin typeface="So"/>
            </a:endParaRPr>
          </a:p>
          <a:p>
            <a:pPr marL="0" indent="0">
              <a:buNone/>
            </a:pPr>
            <a:endParaRPr lang="en-US" sz="1800" dirty="0">
              <a:latin typeface="So"/>
            </a:endParaRPr>
          </a:p>
        </p:txBody>
      </p:sp>
      <p:sp>
        <p:nvSpPr>
          <p:cNvPr id="3" name="Slide Number Placeholder 2">
            <a:extLst>
              <a:ext uri="{FF2B5EF4-FFF2-40B4-BE49-F238E27FC236}">
                <a16:creationId xmlns:a16="http://schemas.microsoft.com/office/drawing/2014/main" id="{616994A6-BFD7-1AAC-74BE-D107AFF2B615}"/>
              </a:ext>
            </a:extLst>
          </p:cNvPr>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283544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8C2182-8A9D-067F-BCAE-E9FD94D3EBB7}"/>
              </a:ext>
            </a:extLst>
          </p:cNvPr>
          <p:cNvSpPr>
            <a:spLocks noGrp="1"/>
          </p:cNvSpPr>
          <p:nvPr>
            <p:ph type="title"/>
          </p:nvPr>
        </p:nvSpPr>
        <p:spPr>
          <a:xfrm>
            <a:off x="304800" y="295736"/>
            <a:ext cx="7543800" cy="1981200"/>
          </a:xfrm>
        </p:spPr>
        <p:txBody>
          <a:bodyPr/>
          <a:lstStyle/>
          <a:p>
            <a:r>
              <a:rPr lang="en-US" dirty="0"/>
              <a:t>Methodology</a:t>
            </a:r>
            <a:br>
              <a:rPr lang="en-US" dirty="0"/>
            </a:br>
            <a:r>
              <a:rPr lang="en-US" sz="1800" dirty="0"/>
              <a:t> </a:t>
            </a:r>
            <a:br>
              <a:rPr lang="en-US" sz="1800" dirty="0"/>
            </a:br>
            <a:r>
              <a:rPr lang="en-US" sz="1800" dirty="0"/>
              <a:t>The proposed methodology involves preprocessing of video</a:t>
            </a:r>
            <a:br>
              <a:rPr lang="en-US" sz="1800" dirty="0"/>
            </a:br>
            <a:r>
              <a:rPr lang="en-US" sz="1800" dirty="0"/>
              <a:t>data, including the creation of high-quality training datasets and the application of data augmentation techniques to enhance model generalization. </a:t>
            </a:r>
            <a:br>
              <a:rPr lang="en-US" sz="1800" dirty="0"/>
            </a:br>
            <a:br>
              <a:rPr lang="en-US" sz="1800" dirty="0"/>
            </a:br>
            <a:r>
              <a:rPr lang="en-US" sz="1800" dirty="0"/>
              <a:t>The training process and optimization strategies specific to LSTM networks are explored to achieve optimal performance in deepfake detection. </a:t>
            </a:r>
            <a:br>
              <a:rPr lang="en-US" sz="1800" dirty="0"/>
            </a:br>
            <a:br>
              <a:rPr lang="en-US" sz="1800" dirty="0"/>
            </a:br>
            <a:r>
              <a:rPr lang="en-US" sz="1800" dirty="0"/>
              <a:t>Evaluation metrics such as accuracy, precision, recall, and F1 score are employed to assess the model’s effectiveness in distinguishing between genuine and manipulated content.</a:t>
            </a:r>
            <a:br>
              <a:rPr lang="en-US" sz="1800" dirty="0"/>
            </a:br>
            <a:br>
              <a:rPr lang="en-US" sz="1800" dirty="0"/>
            </a:br>
            <a:r>
              <a:rPr lang="en-US" sz="1800" dirty="0"/>
              <a:t>This Method explores the application of Long Short-Term Memory (LSTM) networks in the realm of deepfake video detection.</a:t>
            </a:r>
            <a:br>
              <a:rPr lang="en-US" sz="1800" dirty="0"/>
            </a:br>
            <a:br>
              <a:rPr lang="en-US" sz="1800" dirty="0"/>
            </a:br>
            <a:r>
              <a:rPr lang="en-US" sz="1800" dirty="0"/>
              <a:t>LSTM, a type of recurrent neural network (RNN), has proven to be adept at capturing temporal dependencies in sequential data.</a:t>
            </a:r>
            <a:endParaRPr lang="en-US" dirty="0"/>
          </a:p>
        </p:txBody>
      </p:sp>
      <p:sp>
        <p:nvSpPr>
          <p:cNvPr id="4" name="Slide Number Placeholder 3">
            <a:extLst>
              <a:ext uri="{FF2B5EF4-FFF2-40B4-BE49-F238E27FC236}">
                <a16:creationId xmlns:a16="http://schemas.microsoft.com/office/drawing/2014/main" id="{A10DECA2-4675-A827-5A10-CAE6E27B5901}"/>
              </a:ext>
            </a:extLst>
          </p:cNvPr>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84337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3861</TotalTime>
  <Words>1276</Words>
  <Application>Microsoft Office PowerPoint</Application>
  <PresentationFormat>On-screen Show (4:3)</PresentationFormat>
  <Paragraphs>91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Deep face detection using AI involves leveraging advanced deep learning models, particularly Convolutional Neural Networks (CNNs), to achieve accurate and efficient identification of faces within images or video frames. This process encompasses several ke</vt:lpstr>
      <vt:lpstr>So</vt:lpstr>
      <vt:lpstr>Söhne</vt:lpstr>
      <vt:lpstr>Times New Roman</vt:lpstr>
      <vt:lpstr>Wingdings 3</vt:lpstr>
      <vt:lpstr>Ion</vt:lpstr>
      <vt:lpstr>R.M.K. COLLEGE OF ENGINEERING AND TECHNOLOGY DEEP face detection using ai</vt:lpstr>
      <vt:lpstr>Abstract</vt:lpstr>
      <vt:lpstr>Objective</vt:lpstr>
      <vt:lpstr>PowerPoint Presentation</vt:lpstr>
      <vt:lpstr>PowerPoint Presentation</vt:lpstr>
      <vt:lpstr>INTRODUCTION</vt:lpstr>
      <vt:lpstr>Existing System:</vt:lpstr>
      <vt:lpstr>Proposed System</vt:lpstr>
      <vt:lpstr>Methodology   The proposed methodology involves preprocessing of video data, including the creation of high-quality training datasets and the application of data augmentation techniques to enhance model generalization.   The training process and optimization strategies specific to LSTM networks are explored to achieve optimal performance in deepfake detection.   Evaluation metrics such as accuracy, precision, recall, and F1 score are employed to assess the model’s effectiveness in distinguishing between genuine and manipulated content.  This Method explores the application of Long Short-Term Memory (LSTM) networks in the realm of deepfake video detection.  LSTM, a type of recurrent neural network (RNN), has proven to be adept at capturing temporal dependencies in sequential data.</vt:lpstr>
      <vt:lpstr>HARDWARE REQURIMENTS             • System     :         Pentium IV 2.4 GHz.                  • Hard Disk  :        40 GB.                  • Floppy Drive :   1.44 Mb.                  • Monitor     :      15 VGA Colour.                  • Mouse       :       Logitech.                  • Ram           :      512 Mb.</vt:lpstr>
      <vt:lpstr>SOFTWARE REQUIREMENTS                                      ⮚ Operating system    :   Windows                            ⮚ Coding Language  :   Python                           ⮚ Database                 :   MYSQL         </vt:lpstr>
      <vt:lpstr>ALGORITHMS USED            Types of learning algorithms             * Supervised Learning           *  Un-Supervised Learning           *  Semi-Supervised Learning           *  Reinforcement Learning            *  Self-Learning            *  Future Learning                    * Anomoly Detection               </vt:lpstr>
      <vt:lpstr>RESULT ANALYSIS             In Result, leveraging Recurrent Neural Networks (RNNs) for deepfake detection represents a significant advancement in addressing the challenges posed by the proliferation of synthetic media.                           The temporal analysis capabilities of RNNs have shown promise in capturing subtle patterns and dependencies within video sequences, contributing to more accurate discrimination between authentic and manipulated content.                          The integration of RNNs in deepfake detection architectures, complementing the spatial analysis provided by Convolutional Neural Networks (CNNs), allows for a holistic understanding of the dynamic nature of deepfake videos.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Kaashiv03</dc:creator>
  <cp:lastModifiedBy>Yuvani Yuva</cp:lastModifiedBy>
  <cp:revision>232</cp:revision>
  <dcterms:created xsi:type="dcterms:W3CDTF">2014-06-30T12:07:42Z</dcterms:created>
  <dcterms:modified xsi:type="dcterms:W3CDTF">2024-07-20T02:36:46Z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3-bc88714345d2_Enabled">
    <vt:lpwstr>true</vt:lpwstr>
  </property>
  <property fmtid="{D5CDD505-2E9C-101B-9397-08002B2CF9AE}" pid="3" name="MSIP_Label_defa4170-0d19-0005-0003-bc88714345d2_SetDate">
    <vt:lpwstr>2024-01-26T16:02:28Z</vt:lpwstr>
  </property>
  <property fmtid="{D5CDD505-2E9C-101B-9397-08002B2CF9AE}" pid="4" name="MSIP_Label_defa4170-0d19-0005-0003-bc88714345d2_Method">
    <vt:lpwstr>Privileged</vt:lpwstr>
  </property>
  <property fmtid="{D5CDD505-2E9C-101B-9397-08002B2CF9AE}" pid="5" name="MSIP_Label_defa4170-0d19-0005-0003-bc88714345d2_Name">
    <vt:lpwstr>defa4170-0d19-0005-0003-bc88714345d2</vt:lpwstr>
  </property>
  <property fmtid="{D5CDD505-2E9C-101B-9397-08002B2CF9AE}" pid="6" name="MSIP_Label_defa4170-0d19-0005-0003-bc88714345d2_SiteId">
    <vt:lpwstr>8e42856b-c452-411e-a2ab-de35e1b5113f</vt:lpwstr>
  </property>
  <property fmtid="{D5CDD505-2E9C-101B-9397-08002B2CF9AE}" pid="7" name="MSIP_Label_defa4170-0d19-0005-0003-bc88714345d2_ActionId">
    <vt:lpwstr>24b4ccbc-dbf0-43fa-92cf-f54994b87d21</vt:lpwstr>
  </property>
  <property fmtid="{D5CDD505-2E9C-101B-9397-08002B2CF9AE}" pid="8" name="MSIP_Label_defa4170-0d19-0005-0003-bc88714345d2_ContentBits">
    <vt:lpwstr>0</vt:lpwstr>
  </property>
</Properties>
</file>