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6.jpg" ContentType="image/jpeg"/>
  <Override PartName="/ppt/media/image7.jpg" ContentType="image/jpeg"/>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78" r:id="rId9"/>
    <p:sldId id="263" r:id="rId10"/>
    <p:sldId id="264" r:id="rId11"/>
    <p:sldId id="277" r:id="rId12"/>
    <p:sldId id="265" r:id="rId13"/>
    <p:sldId id="266" r:id="rId14"/>
    <p:sldId id="267" r:id="rId15"/>
    <p:sldId id="268" r:id="rId16"/>
    <p:sldId id="269" r:id="rId17"/>
    <p:sldId id="270" r:id="rId18"/>
    <p:sldId id="271" r:id="rId19"/>
    <p:sldId id="272" r:id="rId20"/>
    <p:sldId id="273" r:id="rId21"/>
    <p:sldId id="274" r:id="rId22"/>
    <p:sldId id="275" r:id="rId23"/>
    <p:sldId id="279" r:id="rId24"/>
    <p:sldId id="280" r:id="rId25"/>
    <p:sldId id="276" r:id="rId2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17"/>
    <a:srgbClr val="FE356A"/>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99" cy="6857996"/>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115823" y="760474"/>
            <a:ext cx="11960860" cy="5981700"/>
          </a:xfrm>
          <a:custGeom>
            <a:avLst/>
            <a:gdLst/>
            <a:ahLst/>
            <a:cxnLst/>
            <a:rect l="l" t="t" r="r" b="b"/>
            <a:pathLst>
              <a:path w="11960860" h="5981700">
                <a:moveTo>
                  <a:pt x="11960352" y="0"/>
                </a:moveTo>
                <a:lnTo>
                  <a:pt x="0" y="0"/>
                </a:lnTo>
                <a:lnTo>
                  <a:pt x="0" y="5981700"/>
                </a:lnTo>
                <a:lnTo>
                  <a:pt x="11960352" y="5981700"/>
                </a:lnTo>
                <a:lnTo>
                  <a:pt x="11960352" y="0"/>
                </a:lnTo>
                <a:close/>
              </a:path>
            </a:pathLst>
          </a:custGeom>
          <a:solidFill>
            <a:srgbClr val="FFFFFF"/>
          </a:solidFill>
        </p:spPr>
        <p:txBody>
          <a:bodyPr wrap="square" lIns="0" tIns="0" rIns="0" bIns="0" rtlCol="0"/>
          <a:lstStyle/>
          <a:p>
            <a:endParaRPr/>
          </a:p>
        </p:txBody>
      </p:sp>
      <p:sp>
        <p:nvSpPr>
          <p:cNvPr id="18" name="bg object 18"/>
          <p:cNvSpPr/>
          <p:nvPr/>
        </p:nvSpPr>
        <p:spPr>
          <a:xfrm>
            <a:off x="0" y="115823"/>
            <a:ext cx="12192000" cy="523240"/>
          </a:xfrm>
          <a:custGeom>
            <a:avLst/>
            <a:gdLst/>
            <a:ahLst/>
            <a:cxnLst/>
            <a:rect l="l" t="t" r="r" b="b"/>
            <a:pathLst>
              <a:path w="12192000" h="523240">
                <a:moveTo>
                  <a:pt x="12192000" y="0"/>
                </a:moveTo>
                <a:lnTo>
                  <a:pt x="0" y="0"/>
                </a:lnTo>
                <a:lnTo>
                  <a:pt x="0" y="522731"/>
                </a:lnTo>
                <a:lnTo>
                  <a:pt x="12192000" y="522731"/>
                </a:lnTo>
                <a:lnTo>
                  <a:pt x="12192000" y="0"/>
                </a:lnTo>
                <a:close/>
              </a:path>
            </a:pathLst>
          </a:custGeom>
          <a:solidFill>
            <a:srgbClr val="000000">
              <a:alpha val="7843"/>
            </a:srgbClr>
          </a:solidFill>
        </p:spPr>
        <p:txBody>
          <a:bodyPr wrap="square" lIns="0" tIns="0" rIns="0" bIns="0" rtlCol="0"/>
          <a:lstStyle/>
          <a:p>
            <a:endParaRPr/>
          </a:p>
        </p:txBody>
      </p:sp>
      <p:sp>
        <p:nvSpPr>
          <p:cNvPr id="2" name="Holder 2"/>
          <p:cNvSpPr>
            <a:spLocks noGrp="1"/>
          </p:cNvSpPr>
          <p:nvPr>
            <p:ph type="title"/>
          </p:nvPr>
        </p:nvSpPr>
        <p:spPr>
          <a:xfrm>
            <a:off x="4645914" y="114046"/>
            <a:ext cx="2900171" cy="452120"/>
          </a:xfrm>
          <a:prstGeom prst="rect">
            <a:avLst/>
          </a:prstGeom>
        </p:spPr>
        <p:txBody>
          <a:bodyPr wrap="square" lIns="0" tIns="0" rIns="0" bIns="0">
            <a:spAutoFit/>
          </a:bodyPr>
          <a:lstStyle>
            <a:lvl1pPr>
              <a:defRPr sz="2800" b="0" i="0">
                <a:solidFill>
                  <a:schemeClr val="bg1"/>
                </a:solidFill>
                <a:latin typeface="Arial"/>
                <a:cs typeface="Arial"/>
              </a:defRPr>
            </a:lvl1pPr>
          </a:lstStyle>
          <a:p>
            <a:endParaRPr/>
          </a:p>
        </p:txBody>
      </p:sp>
      <p:sp>
        <p:nvSpPr>
          <p:cNvPr id="3" name="Holder 3"/>
          <p:cNvSpPr>
            <a:spLocks noGrp="1"/>
          </p:cNvSpPr>
          <p:nvPr>
            <p:ph type="body" idx="1"/>
          </p:nvPr>
        </p:nvSpPr>
        <p:spPr>
          <a:xfrm>
            <a:off x="297586" y="1064767"/>
            <a:ext cx="11596827" cy="200850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7/26/2021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inyurl.com/t97azxj4" TargetMode="External"/><Relationship Id="rId2" Type="http://schemas.openxmlformats.org/officeDocument/2006/relationships/hyperlink" Target="https://tinyurl.com/jej3au8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en.wikipedia.org/wiki/Facial_Action_Coding_Syste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inyurl.com/5aj8uffj"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hyperlink" Target="https://youtu.be/ihCP8neGBmM"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youtu.be/bO19eEMQkvE" TargetMode="External"/><Relationship Id="rId5" Type="http://schemas.openxmlformats.org/officeDocument/2006/relationships/hyperlink" Target="https://youtu.be/SAg2KAsFgNw"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krazytech.com/technical-papers/brain-computer-interface/am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9" cy="685799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952750" y="2386406"/>
            <a:ext cx="6157595" cy="848994"/>
          </a:xfrm>
          <a:prstGeom prst="rect">
            <a:avLst/>
          </a:prstGeom>
        </p:spPr>
        <p:txBody>
          <a:bodyPr vert="horz" wrap="square" lIns="0" tIns="12700" rIns="0" bIns="0" rtlCol="0">
            <a:spAutoFit/>
          </a:bodyPr>
          <a:lstStyle/>
          <a:p>
            <a:pPr marL="12700">
              <a:lnSpc>
                <a:spcPct val="100000"/>
              </a:lnSpc>
              <a:spcBef>
                <a:spcPts val="100"/>
              </a:spcBef>
            </a:pPr>
            <a:r>
              <a:rPr lang="en-US" sz="5400" spc="-215" dirty="0"/>
              <a:t>B</a:t>
            </a:r>
            <a:r>
              <a:rPr lang="en-IN" sz="5400" spc="-215" dirty="0" err="1"/>
              <a:t>lue</a:t>
            </a:r>
            <a:r>
              <a:rPr lang="en-IN" sz="5400" spc="-215" dirty="0"/>
              <a:t> Eye Technology</a:t>
            </a:r>
            <a:endParaRPr lang="en-US" sz="5400" dirty="0"/>
          </a:p>
        </p:txBody>
      </p:sp>
      <p:sp>
        <p:nvSpPr>
          <p:cNvPr id="4" name="object 4"/>
          <p:cNvSpPr txBox="1"/>
          <p:nvPr/>
        </p:nvSpPr>
        <p:spPr>
          <a:xfrm>
            <a:off x="167639" y="6013703"/>
            <a:ext cx="4288790" cy="647700"/>
          </a:xfrm>
          <a:prstGeom prst="rect">
            <a:avLst/>
          </a:prstGeom>
          <a:solidFill>
            <a:srgbClr val="F8F8F8">
              <a:alpha val="19999"/>
            </a:srgbClr>
          </a:solidFill>
        </p:spPr>
        <p:txBody>
          <a:bodyPr vert="horz" wrap="square" lIns="0" tIns="41275" rIns="0" bIns="0" rtlCol="0">
            <a:spAutoFit/>
          </a:bodyPr>
          <a:lstStyle/>
          <a:p>
            <a:pPr marL="90805">
              <a:lnSpc>
                <a:spcPct val="100000"/>
              </a:lnSpc>
              <a:spcBef>
                <a:spcPts val="325"/>
              </a:spcBef>
            </a:pPr>
            <a:r>
              <a:rPr sz="1800" spc="-190" dirty="0">
                <a:solidFill>
                  <a:srgbClr val="FFFFFF"/>
                </a:solidFill>
                <a:latin typeface="Arial Black"/>
                <a:cs typeface="Arial Black"/>
              </a:rPr>
              <a:t>Information </a:t>
            </a:r>
            <a:r>
              <a:rPr sz="1800" spc="-240" dirty="0">
                <a:solidFill>
                  <a:srgbClr val="FFFFFF"/>
                </a:solidFill>
                <a:latin typeface="Arial Black"/>
                <a:cs typeface="Arial Black"/>
              </a:rPr>
              <a:t>Technology</a:t>
            </a:r>
            <a:r>
              <a:rPr sz="1800" spc="-90" dirty="0">
                <a:solidFill>
                  <a:srgbClr val="FFFFFF"/>
                </a:solidFill>
                <a:latin typeface="Arial Black"/>
                <a:cs typeface="Arial Black"/>
              </a:rPr>
              <a:t> </a:t>
            </a:r>
            <a:r>
              <a:rPr sz="1800" spc="-210" dirty="0">
                <a:solidFill>
                  <a:srgbClr val="FFFFFF"/>
                </a:solidFill>
                <a:latin typeface="Arial Black"/>
                <a:cs typeface="Arial Black"/>
              </a:rPr>
              <a:t>Department,</a:t>
            </a:r>
            <a:endParaRPr sz="1800">
              <a:latin typeface="Arial Black"/>
              <a:cs typeface="Arial Black"/>
            </a:endParaRPr>
          </a:p>
          <a:p>
            <a:pPr marL="90805">
              <a:lnSpc>
                <a:spcPct val="100000"/>
              </a:lnSpc>
            </a:pPr>
            <a:r>
              <a:rPr sz="1800" spc="-270" dirty="0">
                <a:solidFill>
                  <a:srgbClr val="FFFFFF"/>
                </a:solidFill>
                <a:latin typeface="Arial Black"/>
                <a:cs typeface="Arial Black"/>
              </a:rPr>
              <a:t>St. Joseph’s </a:t>
            </a:r>
            <a:r>
              <a:rPr sz="1800" spc="-204" dirty="0">
                <a:solidFill>
                  <a:srgbClr val="FFFFFF"/>
                </a:solidFill>
                <a:latin typeface="Arial Black"/>
                <a:cs typeface="Arial Black"/>
              </a:rPr>
              <a:t>College </a:t>
            </a:r>
            <a:r>
              <a:rPr sz="1800" spc="-160" dirty="0">
                <a:solidFill>
                  <a:srgbClr val="FFFFFF"/>
                </a:solidFill>
                <a:latin typeface="Arial Black"/>
                <a:cs typeface="Arial Black"/>
              </a:rPr>
              <a:t>of</a:t>
            </a:r>
            <a:r>
              <a:rPr sz="1800" spc="-409" dirty="0">
                <a:solidFill>
                  <a:srgbClr val="FFFFFF"/>
                </a:solidFill>
                <a:latin typeface="Arial Black"/>
                <a:cs typeface="Arial Black"/>
              </a:rPr>
              <a:t> </a:t>
            </a:r>
            <a:r>
              <a:rPr sz="1800" spc="-204" dirty="0">
                <a:solidFill>
                  <a:srgbClr val="FFFFFF"/>
                </a:solidFill>
                <a:latin typeface="Arial Black"/>
                <a:cs typeface="Arial Black"/>
              </a:rPr>
              <a:t>Engineering</a:t>
            </a:r>
            <a:endParaRPr sz="1800">
              <a:latin typeface="Arial Black"/>
              <a:cs typeface="Arial Black"/>
            </a:endParaRPr>
          </a:p>
        </p:txBody>
      </p:sp>
      <p:sp>
        <p:nvSpPr>
          <p:cNvPr id="5" name="object 5"/>
          <p:cNvSpPr txBox="1"/>
          <p:nvPr/>
        </p:nvSpPr>
        <p:spPr>
          <a:xfrm>
            <a:off x="9878061" y="6013703"/>
            <a:ext cx="2146300" cy="595676"/>
          </a:xfrm>
          <a:prstGeom prst="rect">
            <a:avLst/>
          </a:prstGeom>
          <a:solidFill>
            <a:srgbClr val="F8F8F8">
              <a:alpha val="19999"/>
            </a:srgbClr>
          </a:solidFill>
        </p:spPr>
        <p:txBody>
          <a:bodyPr vert="horz" wrap="square" lIns="0" tIns="41275" rIns="0" bIns="0" rtlCol="0">
            <a:spAutoFit/>
          </a:bodyPr>
          <a:lstStyle/>
          <a:p>
            <a:pPr marL="241300" marR="83185" indent="1531620" algn="r">
              <a:lnSpc>
                <a:spcPct val="100000"/>
              </a:lnSpc>
              <a:spcBef>
                <a:spcPts val="325"/>
              </a:spcBef>
            </a:pPr>
            <a:r>
              <a:rPr lang="en-US" spc="-340" dirty="0">
                <a:solidFill>
                  <a:srgbClr val="FFFFFF"/>
                </a:solidFill>
                <a:latin typeface="Arial Black"/>
                <a:cs typeface="Arial Black"/>
              </a:rPr>
              <a:t>By,</a:t>
            </a:r>
            <a:r>
              <a:rPr sz="1800" spc="-210" dirty="0">
                <a:solidFill>
                  <a:srgbClr val="FFFFFF"/>
                </a:solidFill>
                <a:latin typeface="Arial Black"/>
                <a:cs typeface="Arial Black"/>
              </a:rPr>
              <a:t> </a:t>
            </a:r>
            <a:r>
              <a:rPr lang="en-IN" sz="1800" spc="-210" dirty="0">
                <a:solidFill>
                  <a:srgbClr val="FFFFFF"/>
                </a:solidFill>
                <a:latin typeface="Arial Black"/>
                <a:cs typeface="Arial Black"/>
              </a:rPr>
              <a:t>ENUSHA M</a:t>
            </a:r>
            <a:endParaRPr lang="en-US" sz="1800" dirty="0">
              <a:latin typeface="Arial Black"/>
              <a:cs typeface="Arial Black"/>
            </a:endParaRPr>
          </a:p>
        </p:txBody>
      </p:sp>
      <p:sp>
        <p:nvSpPr>
          <p:cNvPr id="6" name="object 6"/>
          <p:cNvSpPr txBox="1"/>
          <p:nvPr/>
        </p:nvSpPr>
        <p:spPr>
          <a:xfrm>
            <a:off x="4088129" y="3589096"/>
            <a:ext cx="3982720" cy="944489"/>
          </a:xfrm>
          <a:prstGeom prst="rect">
            <a:avLst/>
          </a:prstGeom>
        </p:spPr>
        <p:txBody>
          <a:bodyPr vert="horz" wrap="square" lIns="0" tIns="13335" rIns="0" bIns="0" rtlCol="0">
            <a:spAutoFit/>
          </a:bodyPr>
          <a:lstStyle/>
          <a:p>
            <a:pPr algn="ctr">
              <a:lnSpc>
                <a:spcPct val="100000"/>
              </a:lnSpc>
              <a:spcBef>
                <a:spcPts val="105"/>
              </a:spcBef>
            </a:pPr>
            <a:r>
              <a:rPr sz="2000" spc="-90" dirty="0">
                <a:solidFill>
                  <a:srgbClr val="FFFFFF"/>
                </a:solidFill>
                <a:latin typeface="Arial"/>
                <a:cs typeface="Arial"/>
              </a:rPr>
              <a:t>AI </a:t>
            </a:r>
            <a:r>
              <a:rPr sz="2000" spc="-70" dirty="0">
                <a:solidFill>
                  <a:srgbClr val="FFFFFF"/>
                </a:solidFill>
                <a:latin typeface="Arial"/>
                <a:cs typeface="Arial"/>
              </a:rPr>
              <a:t>| </a:t>
            </a:r>
            <a:r>
              <a:rPr lang="en-US" sz="2000" spc="-75" dirty="0">
                <a:solidFill>
                  <a:srgbClr val="FFFFFF"/>
                </a:solidFill>
                <a:latin typeface="Arial"/>
                <a:cs typeface="Arial"/>
              </a:rPr>
              <a:t>Brain Computer Interface</a:t>
            </a:r>
            <a:r>
              <a:rPr sz="2000" spc="-70" dirty="0">
                <a:solidFill>
                  <a:srgbClr val="FFFFFF"/>
                </a:solidFill>
                <a:latin typeface="Arial"/>
                <a:cs typeface="Arial"/>
              </a:rPr>
              <a:t> </a:t>
            </a:r>
            <a:endParaRPr sz="2000" dirty="0">
              <a:latin typeface="Arial"/>
              <a:cs typeface="Arial"/>
            </a:endParaRPr>
          </a:p>
          <a:p>
            <a:pPr>
              <a:lnSpc>
                <a:spcPct val="100000"/>
              </a:lnSpc>
              <a:spcBef>
                <a:spcPts val="20"/>
              </a:spcBef>
            </a:pPr>
            <a:endParaRPr sz="2450" dirty="0">
              <a:latin typeface="Arial"/>
              <a:cs typeface="Arial"/>
            </a:endParaRPr>
          </a:p>
          <a:p>
            <a:pPr marL="34290" algn="ctr">
              <a:lnSpc>
                <a:spcPct val="100000"/>
              </a:lnSpc>
            </a:pPr>
            <a:endParaRPr sz="1600" dirty="0">
              <a:latin typeface="Noto Sans"/>
              <a:cs typeface="No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1697" y="114046"/>
            <a:ext cx="3255010" cy="452120"/>
          </a:xfrm>
          <a:prstGeom prst="rect">
            <a:avLst/>
          </a:prstGeom>
        </p:spPr>
        <p:txBody>
          <a:bodyPr vert="horz" wrap="square" lIns="0" tIns="12065" rIns="0" bIns="0" rtlCol="0">
            <a:spAutoFit/>
          </a:bodyPr>
          <a:lstStyle/>
          <a:p>
            <a:pPr marL="12700">
              <a:lnSpc>
                <a:spcPct val="100000"/>
              </a:lnSpc>
              <a:spcBef>
                <a:spcPts val="95"/>
              </a:spcBef>
            </a:pPr>
            <a:r>
              <a:rPr lang="en-US" spc="-390" dirty="0"/>
              <a:t>T E R M I N O L O G Y</a:t>
            </a:r>
            <a:endParaRPr spc="-330" dirty="0"/>
          </a:p>
        </p:txBody>
      </p:sp>
      <p:sp>
        <p:nvSpPr>
          <p:cNvPr id="3" name="object 3"/>
          <p:cNvSpPr txBox="1"/>
          <p:nvPr/>
        </p:nvSpPr>
        <p:spPr>
          <a:xfrm>
            <a:off x="388111" y="954404"/>
            <a:ext cx="11289030" cy="5636800"/>
          </a:xfrm>
          <a:prstGeom prst="rect">
            <a:avLst/>
          </a:prstGeom>
        </p:spPr>
        <p:txBody>
          <a:bodyPr vert="horz" wrap="square" lIns="0" tIns="12065" rIns="0" bIns="0" rtlCol="0">
            <a:spAutoFit/>
          </a:bodyPr>
          <a:lstStyle/>
          <a:p>
            <a:pPr marL="12700">
              <a:lnSpc>
                <a:spcPct val="100000"/>
              </a:lnSpc>
              <a:spcBef>
                <a:spcPts val="95"/>
              </a:spcBef>
            </a:pPr>
            <a:r>
              <a:rPr lang="en-US" sz="2800" b="1" dirty="0">
                <a:latin typeface="Arial" panose="020B0604020202020204" pitchFamily="34" charset="0"/>
                <a:cs typeface="Arial" panose="020B0604020202020204" pitchFamily="34" charset="0"/>
              </a:rPr>
              <a:t>Terminology of Blue Eyes:</a:t>
            </a:r>
          </a:p>
          <a:p>
            <a:pPr marL="355600" indent="-342900">
              <a:lnSpc>
                <a:spcPct val="100000"/>
              </a:lnSpc>
              <a:spcBef>
                <a:spcPts val="95"/>
              </a:spcBef>
              <a:buFont typeface="Arial" panose="020B0604020202020204" pitchFamily="34" charset="0"/>
              <a:buChar char="•"/>
            </a:pPr>
            <a:r>
              <a:rPr lang="en-US" sz="2200" b="0" i="0" dirty="0">
                <a:solidFill>
                  <a:srgbClr val="000000"/>
                </a:solidFill>
                <a:effectLst/>
                <a:latin typeface="Noto Sans"/>
              </a:rPr>
              <a:t>Blue in this term stands for Bluetooth, which enables reliable wireless communication and the‚ Eyes because the eye movement enables us to obtain a lot of interesting and important information.</a:t>
            </a:r>
          </a:p>
          <a:p>
            <a:pPr marL="355600" indent="-342900">
              <a:lnSpc>
                <a:spcPct val="100000"/>
              </a:lnSpc>
              <a:spcBef>
                <a:spcPts val="95"/>
              </a:spcBef>
              <a:buFont typeface="Arial" panose="020B0604020202020204" pitchFamily="34" charset="0"/>
              <a:buChar char="•"/>
            </a:pPr>
            <a:endParaRPr lang="en-US" sz="2200" dirty="0">
              <a:solidFill>
                <a:srgbClr val="000000"/>
              </a:solidFill>
              <a:latin typeface="Noto Sans"/>
            </a:endParaRPr>
          </a:p>
          <a:p>
            <a:pPr marL="355600" indent="-342900">
              <a:lnSpc>
                <a:spcPct val="100000"/>
              </a:lnSpc>
              <a:spcBef>
                <a:spcPts val="95"/>
              </a:spcBef>
              <a:buFont typeface="Arial" panose="020B0604020202020204" pitchFamily="34" charset="0"/>
              <a:buChar char="•"/>
            </a:pPr>
            <a:r>
              <a:rPr lang="en-US" sz="2200" b="0" i="0" dirty="0">
                <a:solidFill>
                  <a:srgbClr val="000000"/>
                </a:solidFill>
                <a:effectLst/>
                <a:latin typeface="Noto Sans"/>
              </a:rPr>
              <a:t> As the idea is to monitor and record operators basic physiological parameters, the most important physiological activity is the movement of eyes. </a:t>
            </a:r>
          </a:p>
          <a:p>
            <a:pPr marL="355600" indent="-342900">
              <a:lnSpc>
                <a:spcPct val="100000"/>
              </a:lnSpc>
              <a:spcBef>
                <a:spcPts val="95"/>
              </a:spcBef>
              <a:buFont typeface="Arial" panose="020B0604020202020204" pitchFamily="34" charset="0"/>
              <a:buChar char="•"/>
            </a:pPr>
            <a:endParaRPr lang="en-US" sz="2200" dirty="0">
              <a:solidFill>
                <a:srgbClr val="000000"/>
              </a:solidFill>
              <a:latin typeface="Noto Sans"/>
            </a:endParaRPr>
          </a:p>
          <a:p>
            <a:pPr marL="355600" indent="-342900">
              <a:lnSpc>
                <a:spcPct val="100000"/>
              </a:lnSpc>
              <a:spcBef>
                <a:spcPts val="95"/>
              </a:spcBef>
              <a:buFont typeface="Arial" panose="020B0604020202020204" pitchFamily="34" charset="0"/>
              <a:buChar char="•"/>
            </a:pPr>
            <a:r>
              <a:rPr lang="en-US" sz="2200" b="0" i="0" dirty="0">
                <a:solidFill>
                  <a:srgbClr val="000000"/>
                </a:solidFill>
                <a:effectLst/>
                <a:latin typeface="Noto Sans"/>
              </a:rPr>
              <a:t>For a computer to sense the eye movement, wiring between the operator and the system is required. </a:t>
            </a:r>
          </a:p>
          <a:p>
            <a:pPr marL="355600" indent="-342900">
              <a:lnSpc>
                <a:spcPct val="100000"/>
              </a:lnSpc>
              <a:spcBef>
                <a:spcPts val="95"/>
              </a:spcBef>
              <a:buFont typeface="Arial" panose="020B0604020202020204" pitchFamily="34" charset="0"/>
              <a:buChar char="•"/>
            </a:pPr>
            <a:endParaRPr lang="en-US" sz="2200" dirty="0">
              <a:solidFill>
                <a:srgbClr val="000000"/>
              </a:solidFill>
              <a:latin typeface="Noto Sans"/>
            </a:endParaRPr>
          </a:p>
          <a:p>
            <a:pPr marL="355600" indent="-342900">
              <a:lnSpc>
                <a:spcPct val="100000"/>
              </a:lnSpc>
              <a:spcBef>
                <a:spcPts val="95"/>
              </a:spcBef>
              <a:buFont typeface="Arial" panose="020B0604020202020204" pitchFamily="34" charset="0"/>
              <a:buChar char="•"/>
            </a:pPr>
            <a:r>
              <a:rPr lang="en-US" sz="2200" b="0" i="0" dirty="0">
                <a:solidFill>
                  <a:srgbClr val="000000"/>
                </a:solidFill>
                <a:effectLst/>
                <a:latin typeface="Noto Sans"/>
              </a:rPr>
              <a:t>But, this is a serious limitation of the operator’s mobility and disables his operations in large control rooms. </a:t>
            </a:r>
          </a:p>
          <a:p>
            <a:pPr marL="355600" indent="-342900">
              <a:lnSpc>
                <a:spcPct val="100000"/>
              </a:lnSpc>
              <a:spcBef>
                <a:spcPts val="95"/>
              </a:spcBef>
              <a:buFont typeface="Arial" panose="020B0604020202020204" pitchFamily="34" charset="0"/>
              <a:buChar char="•"/>
            </a:pPr>
            <a:endParaRPr lang="en-US" sz="2200" dirty="0">
              <a:solidFill>
                <a:srgbClr val="000000"/>
              </a:solidFill>
              <a:latin typeface="Noto Sans"/>
            </a:endParaRPr>
          </a:p>
          <a:p>
            <a:pPr marL="355600" indent="-342900">
              <a:lnSpc>
                <a:spcPct val="100000"/>
              </a:lnSpc>
              <a:spcBef>
                <a:spcPts val="95"/>
              </a:spcBef>
              <a:buFont typeface="Arial" panose="020B0604020202020204" pitchFamily="34" charset="0"/>
              <a:buChar char="•"/>
            </a:pPr>
            <a:r>
              <a:rPr lang="en-US" sz="2200" b="0" i="0" dirty="0">
                <a:solidFill>
                  <a:srgbClr val="000000"/>
                </a:solidFill>
                <a:effectLst/>
                <a:latin typeface="Noto Sans"/>
              </a:rPr>
              <a:t>So utilization of wireless technology becomes essential which can be implemented through Bluetooth technology.</a:t>
            </a:r>
            <a:endParaRPr lang="en-IN" sz="2200" b="1" dirty="0">
              <a:latin typeface="Noto Sans"/>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A12C2B-829E-46DC-A787-088E005A08A7}"/>
              </a:ext>
            </a:extLst>
          </p:cNvPr>
          <p:cNvSpPr>
            <a:spLocks noGrp="1"/>
          </p:cNvSpPr>
          <p:nvPr>
            <p:ph type="body" idx="1"/>
          </p:nvPr>
        </p:nvSpPr>
        <p:spPr>
          <a:xfrm>
            <a:off x="297586" y="1064767"/>
            <a:ext cx="11596827" cy="5416868"/>
          </a:xfrm>
        </p:spPr>
        <p:txBody>
          <a:bodyPr/>
          <a:lstStyle/>
          <a:p>
            <a:pPr algn="ctr"/>
            <a:endParaRPr lang="en-US" sz="3200" dirty="0">
              <a:latin typeface="Noto Sans"/>
            </a:endParaRPr>
          </a:p>
          <a:p>
            <a:pPr algn="ctr"/>
            <a:r>
              <a:rPr lang="en-US" sz="3200" dirty="0">
                <a:latin typeface="Noto Sans"/>
              </a:rPr>
              <a:t>I Suggest you to read these too!!  </a:t>
            </a:r>
          </a:p>
          <a:p>
            <a:pPr algn="ctr"/>
            <a:endParaRPr lang="en-US" sz="3200" dirty="0">
              <a:latin typeface="Noto Sans"/>
            </a:endParaRPr>
          </a:p>
          <a:p>
            <a:pPr algn="ctr"/>
            <a:endParaRPr lang="en-US" sz="3200" dirty="0">
              <a:latin typeface="Noto Sans"/>
              <a:hlinkClick r:id="rId2"/>
            </a:endParaRPr>
          </a:p>
          <a:p>
            <a:pPr algn="ctr"/>
            <a:r>
              <a:rPr lang="en-US" sz="3200" dirty="0">
                <a:latin typeface="Noto Sans"/>
                <a:hlinkClick r:id="rId2"/>
              </a:rPr>
              <a:t>https://tinyurl.com/jej3au8s</a:t>
            </a:r>
            <a:endParaRPr lang="en-US" sz="3200" dirty="0">
              <a:latin typeface="Noto Sans"/>
            </a:endParaRPr>
          </a:p>
          <a:p>
            <a:pPr algn="ctr"/>
            <a:endParaRPr lang="en-US" sz="3200" dirty="0">
              <a:latin typeface="Noto Sans"/>
            </a:endParaRPr>
          </a:p>
          <a:p>
            <a:pPr algn="ctr"/>
            <a:r>
              <a:rPr lang="en-US" sz="3200" dirty="0">
                <a:latin typeface="Noto Sans"/>
                <a:hlinkClick r:id="rId3"/>
              </a:rPr>
              <a:t>https://tinyurl.com/t97azxj4</a:t>
            </a:r>
            <a:endParaRPr lang="en-US" sz="3200" dirty="0">
              <a:latin typeface="Noto Sans"/>
            </a:endParaRPr>
          </a:p>
          <a:p>
            <a:pPr algn="ctr"/>
            <a:endParaRPr lang="en-US" sz="3200" dirty="0">
              <a:latin typeface="Noto Sans"/>
            </a:endParaRPr>
          </a:p>
          <a:p>
            <a:pPr algn="ctr"/>
            <a:endParaRPr lang="en-US" sz="3200" dirty="0">
              <a:latin typeface="Noto Sans"/>
            </a:endParaRPr>
          </a:p>
          <a:p>
            <a:pPr algn="ctr"/>
            <a:endParaRPr lang="en-US" sz="3200" dirty="0">
              <a:latin typeface="Noto Sans"/>
            </a:endParaRPr>
          </a:p>
          <a:p>
            <a:pPr algn="ctr"/>
            <a:endParaRPr lang="en-IN" sz="3200" dirty="0">
              <a:latin typeface="Noto Sans"/>
            </a:endParaRPr>
          </a:p>
        </p:txBody>
      </p:sp>
    </p:spTree>
    <p:extLst>
      <p:ext uri="{BB962C8B-B14F-4D97-AF65-F5344CB8AC3E}">
        <p14:creationId xmlns:p14="http://schemas.microsoft.com/office/powerpoint/2010/main" val="505274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0185" y="114046"/>
            <a:ext cx="9171940" cy="452120"/>
          </a:xfrm>
          <a:prstGeom prst="rect">
            <a:avLst/>
          </a:prstGeom>
        </p:spPr>
        <p:txBody>
          <a:bodyPr vert="horz" wrap="square" lIns="0" tIns="12065" rIns="0" bIns="0" rtlCol="0">
            <a:spAutoFit/>
          </a:bodyPr>
          <a:lstStyle/>
          <a:p>
            <a:pPr marL="12700" algn="ctr">
              <a:lnSpc>
                <a:spcPct val="100000"/>
              </a:lnSpc>
              <a:spcBef>
                <a:spcPts val="95"/>
              </a:spcBef>
              <a:tabLst>
                <a:tab pos="704215" algn="l"/>
                <a:tab pos="2574925" algn="l"/>
                <a:tab pos="5218430" algn="l"/>
                <a:tab pos="7696834" algn="l"/>
              </a:tabLst>
            </a:pPr>
            <a:r>
              <a:rPr lang="en-US" spc="160" dirty="0"/>
              <a:t>H I S T O R I C A L     B A C K G R O U N D</a:t>
            </a:r>
            <a:endParaRPr spc="380" dirty="0"/>
          </a:p>
        </p:txBody>
      </p:sp>
      <p:sp>
        <p:nvSpPr>
          <p:cNvPr id="3" name="object 3"/>
          <p:cNvSpPr txBox="1"/>
          <p:nvPr/>
        </p:nvSpPr>
        <p:spPr>
          <a:xfrm>
            <a:off x="297586" y="1064767"/>
            <a:ext cx="11513414" cy="3018134"/>
          </a:xfrm>
          <a:prstGeom prst="rect">
            <a:avLst/>
          </a:prstGeom>
        </p:spPr>
        <p:txBody>
          <a:bodyPr vert="horz" wrap="square" lIns="0" tIns="12065" rIns="0" bIns="0" rtlCol="0">
            <a:spAutoFit/>
          </a:bodyPr>
          <a:lstStyle/>
          <a:p>
            <a:pPr marL="355600" indent="-342900">
              <a:lnSpc>
                <a:spcPct val="100000"/>
              </a:lnSpc>
              <a:spcBef>
                <a:spcPts val="95"/>
              </a:spcBef>
              <a:buFont typeface="Arial" panose="020B0604020202020204" pitchFamily="34" charset="0"/>
              <a:buChar char="•"/>
            </a:pPr>
            <a:r>
              <a:rPr lang="en-US" sz="2400" b="0" i="0" dirty="0">
                <a:solidFill>
                  <a:srgbClr val="000000"/>
                </a:solidFill>
                <a:effectLst/>
                <a:latin typeface="Noto Sans"/>
              </a:rPr>
              <a:t>Paul Ekman’s facial expression work gave the correlation between a person’s emotional state and a person’s physiological measurements, which described </a:t>
            </a:r>
            <a:r>
              <a:rPr lang="en-US" sz="2400" b="0" i="0" u="none" strike="noStrike" dirty="0">
                <a:solidFill>
                  <a:srgbClr val="E26816"/>
                </a:solidFill>
                <a:effectLst/>
                <a:latin typeface="Noto Sans"/>
                <a:hlinkClick r:id="rId2"/>
              </a:rPr>
              <a:t>Facial Action Coding System</a:t>
            </a:r>
            <a:r>
              <a:rPr lang="en-US" sz="2400" b="0" i="0" dirty="0">
                <a:solidFill>
                  <a:srgbClr val="000000"/>
                </a:solidFill>
                <a:effectLst/>
                <a:latin typeface="Noto Sans"/>
              </a:rPr>
              <a:t> (Ekman and Rosenberg, 1997). </a:t>
            </a:r>
          </a:p>
          <a:p>
            <a:pPr marL="355600" indent="-342900">
              <a:lnSpc>
                <a:spcPct val="100000"/>
              </a:lnSpc>
              <a:spcBef>
                <a:spcPts val="95"/>
              </a:spcBef>
              <a:buFont typeface="Arial" panose="020B0604020202020204" pitchFamily="34" charset="0"/>
              <a:buChar char="•"/>
            </a:pPr>
            <a:endParaRPr lang="en-US" sz="2400" dirty="0">
              <a:solidFill>
                <a:srgbClr val="000000"/>
              </a:solidFill>
              <a:latin typeface="Noto Sans"/>
            </a:endParaRPr>
          </a:p>
          <a:p>
            <a:pPr marL="355600" indent="-342900">
              <a:spcBef>
                <a:spcPts val="95"/>
              </a:spcBef>
              <a:buFont typeface="Arial" panose="020B0604020202020204" pitchFamily="34" charset="0"/>
              <a:buChar char="•"/>
            </a:pPr>
            <a:r>
              <a:rPr lang="en-US" sz="2400" b="0" i="0" dirty="0">
                <a:solidFill>
                  <a:srgbClr val="000000"/>
                </a:solidFill>
                <a:effectLst/>
                <a:latin typeface="Noto Sans"/>
              </a:rPr>
              <a:t>His experiment involved participants attached to devices to record certain measurements including pulse, galvanic skin response (GSR), temperature and somatic movement.</a:t>
            </a:r>
            <a:endParaRPr lang="en-US" sz="2200" dirty="0">
              <a:latin typeface="Noto Sans"/>
              <a:cs typeface="Noto Sans"/>
            </a:endParaRPr>
          </a:p>
          <a:p>
            <a:pPr marL="355600" indent="-342900">
              <a:lnSpc>
                <a:spcPct val="100000"/>
              </a:lnSpc>
              <a:spcBef>
                <a:spcPts val="95"/>
              </a:spcBef>
              <a:buFont typeface="Arial" panose="020B0604020202020204" pitchFamily="34" charset="0"/>
              <a:buChar char="•"/>
            </a:pPr>
            <a:endParaRPr lang="en-US" sz="2400" b="0" i="0" dirty="0">
              <a:solidFill>
                <a:srgbClr val="000000"/>
              </a:solidFill>
              <a:effectLst/>
              <a:latin typeface="Noto Sans"/>
            </a:endParaRPr>
          </a:p>
          <a:p>
            <a:pPr marL="12700">
              <a:lnSpc>
                <a:spcPct val="100000"/>
              </a:lnSpc>
              <a:spcBef>
                <a:spcPts val="95"/>
              </a:spcBef>
            </a:pPr>
            <a:endParaRPr lang="en-US" sz="2400" dirty="0">
              <a:solidFill>
                <a:srgbClr val="000000"/>
              </a:solidFill>
              <a:latin typeface="Noto Sans"/>
            </a:endParaRPr>
          </a:p>
        </p:txBody>
      </p:sp>
      <p:pic>
        <p:nvPicPr>
          <p:cNvPr id="11" name="Picture 10">
            <a:extLst>
              <a:ext uri="{FF2B5EF4-FFF2-40B4-BE49-F238E27FC236}">
                <a16:creationId xmlns:a16="http://schemas.microsoft.com/office/drawing/2014/main" id="{CDAEB6D6-1E32-4A60-96BF-C34CF1A901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2593" y="3429000"/>
            <a:ext cx="4343400" cy="301813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97586" y="1064767"/>
            <a:ext cx="11525250" cy="5152051"/>
          </a:xfrm>
          <a:prstGeom prst="rect">
            <a:avLst/>
          </a:prstGeom>
        </p:spPr>
        <p:txBody>
          <a:bodyPr vert="horz" wrap="square" lIns="0" tIns="12065" rIns="0" bIns="0" rtlCol="0">
            <a:spAutoFit/>
          </a:bodyPr>
          <a:lstStyle/>
          <a:p>
            <a:pPr marL="514350" indent="-514350" algn="just">
              <a:buAutoNum type="alphaUcParenR"/>
            </a:pPr>
            <a:r>
              <a:rPr lang="en-US" sz="2800" b="1" i="0" dirty="0">
                <a:effectLst/>
                <a:latin typeface="Arial" panose="020B0604020202020204" pitchFamily="34" charset="0"/>
                <a:cs typeface="Arial" panose="020B0604020202020204" pitchFamily="34" charset="0"/>
              </a:rPr>
              <a:t>Experiment:</a:t>
            </a:r>
          </a:p>
          <a:p>
            <a:pPr marL="514350" indent="-514350" algn="just">
              <a:buAutoNum type="alphaUcParenR"/>
            </a:pPr>
            <a:endParaRPr lang="en-US" sz="28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b="0" i="0" dirty="0">
                <a:solidFill>
                  <a:srgbClr val="000000"/>
                </a:solidFill>
                <a:effectLst/>
                <a:latin typeface="Noto Sans"/>
              </a:rPr>
              <a:t>The experiment involves devices attached to participants to record certain measurements including pulse, galvanic skin response (GSR), temperature and somatic movement. </a:t>
            </a:r>
          </a:p>
          <a:p>
            <a:pPr marL="342900" indent="-342900" algn="just">
              <a:buFont typeface="Arial" panose="020B0604020202020204" pitchFamily="34" charset="0"/>
              <a:buChar char="•"/>
            </a:pPr>
            <a:endParaRPr lang="en-US" sz="2200" b="0" i="0" dirty="0">
              <a:solidFill>
                <a:srgbClr val="000000"/>
              </a:solidFill>
              <a:effectLst/>
              <a:latin typeface="Noto Sans"/>
            </a:endParaRPr>
          </a:p>
          <a:p>
            <a:pPr marL="342900" indent="-342900" algn="just">
              <a:buFont typeface="Arial" panose="020B0604020202020204" pitchFamily="34" charset="0"/>
              <a:buChar char="•"/>
            </a:pPr>
            <a:r>
              <a:rPr lang="en-US" sz="2200" b="0" i="0" dirty="0">
                <a:solidFill>
                  <a:srgbClr val="000000"/>
                </a:solidFill>
                <a:effectLst/>
                <a:latin typeface="Noto Sans"/>
              </a:rPr>
              <a:t>Six participants were trained to exhibit the facial expressions of the six basic emotions, anger, fear, sadness, disgust, joy and surprise. </a:t>
            </a:r>
          </a:p>
          <a:p>
            <a:pPr marL="342900" indent="-342900" algn="just">
              <a:buFont typeface="Arial" panose="020B0604020202020204" pitchFamily="34" charset="0"/>
              <a:buChar char="•"/>
            </a:pPr>
            <a:endParaRPr lang="en-US" sz="2200" dirty="0">
              <a:solidFill>
                <a:srgbClr val="000000"/>
              </a:solidFill>
              <a:latin typeface="Noto Sans"/>
            </a:endParaRPr>
          </a:p>
          <a:p>
            <a:pPr marL="342900" indent="-342900" algn="just">
              <a:buFont typeface="Arial" panose="020B0604020202020204" pitchFamily="34" charset="0"/>
              <a:buChar char="•"/>
            </a:pPr>
            <a:r>
              <a:rPr lang="en-US" sz="2200" b="0" i="0" dirty="0">
                <a:solidFill>
                  <a:srgbClr val="000000"/>
                </a:solidFill>
                <a:effectLst/>
                <a:latin typeface="Noto Sans"/>
              </a:rPr>
              <a:t>The physiological changes associated with affect were assessed and analyzed. </a:t>
            </a:r>
          </a:p>
          <a:p>
            <a:pPr marL="342900" indent="-342900" algn="just">
              <a:buFont typeface="Arial" panose="020B0604020202020204" pitchFamily="34" charset="0"/>
              <a:buChar char="•"/>
            </a:pPr>
            <a:endParaRPr lang="en-US" sz="2200" dirty="0">
              <a:solidFill>
                <a:srgbClr val="000000"/>
              </a:solidFill>
              <a:latin typeface="Noto Sans"/>
            </a:endParaRPr>
          </a:p>
          <a:p>
            <a:pPr marL="342900" indent="-342900" algn="just">
              <a:buFont typeface="Arial" panose="020B0604020202020204" pitchFamily="34" charset="0"/>
              <a:buChar char="•"/>
            </a:pPr>
            <a:r>
              <a:rPr lang="en-US" sz="2200" b="0" i="0" dirty="0">
                <a:solidFill>
                  <a:srgbClr val="000000"/>
                </a:solidFill>
                <a:effectLst/>
                <a:latin typeface="Noto Sans"/>
              </a:rPr>
              <a:t>Because of our need to incorporate these measurements into a small, non-intrusive form, we will explore taking these measurements from the hand, which requires an emotional sensor such as a mouse.</a:t>
            </a:r>
            <a:endParaRPr lang="en-US" sz="2200" b="0" i="0" dirty="0">
              <a:solidFill>
                <a:srgbClr val="111111"/>
              </a:solidFill>
              <a:effectLst/>
              <a:latin typeface="Noto Sans"/>
            </a:endParaRPr>
          </a:p>
          <a:p>
            <a:br>
              <a:rPr lang="en-US" dirty="0"/>
            </a:br>
            <a:endParaRPr sz="1800" dirty="0">
              <a:latin typeface="Noto Sans"/>
              <a:cs typeface="Noto Sans"/>
            </a:endParaRPr>
          </a:p>
        </p:txBody>
      </p:sp>
      <p:sp>
        <p:nvSpPr>
          <p:cNvPr id="6" name="Title 5">
            <a:extLst>
              <a:ext uri="{FF2B5EF4-FFF2-40B4-BE49-F238E27FC236}">
                <a16:creationId xmlns:a16="http://schemas.microsoft.com/office/drawing/2014/main" id="{AE0B45C9-273E-417B-9B98-A949844D15F2}"/>
              </a:ext>
            </a:extLst>
          </p:cNvPr>
          <p:cNvSpPr txBox="1">
            <a:spLocks noGrp="1"/>
          </p:cNvSpPr>
          <p:nvPr>
            <p:ph type="title"/>
          </p:nvPr>
        </p:nvSpPr>
        <p:spPr>
          <a:xfrm>
            <a:off x="1479550" y="114300"/>
            <a:ext cx="9172575" cy="430887"/>
          </a:xfrm>
          <a:prstGeom prst="rect">
            <a:avLst/>
          </a:prstGeom>
          <a:noFill/>
        </p:spPr>
        <p:txBody>
          <a:bodyPr wrap="square">
            <a:spAutoFit/>
          </a:bodyPr>
          <a:lstStyle/>
          <a:p>
            <a:pPr algn="ctr"/>
            <a:r>
              <a:rPr lang="en-US" spc="160" dirty="0"/>
              <a:t>H I S T O R I C A L     B A C K G R O U N D</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064767"/>
            <a:ext cx="11353800" cy="5903539"/>
          </a:xfrm>
          <a:prstGeom prst="rect">
            <a:avLst/>
          </a:prstGeom>
        </p:spPr>
        <p:txBody>
          <a:bodyPr vert="horz" wrap="square" lIns="0" tIns="12065" rIns="0" bIns="0" rtlCol="0">
            <a:spAutoFit/>
          </a:bodyPr>
          <a:lstStyle/>
          <a:p>
            <a:pPr algn="just"/>
            <a:r>
              <a:rPr lang="en-US" sz="2800" b="1" i="0" dirty="0">
                <a:effectLst/>
                <a:latin typeface="Arial" panose="020B0604020202020204" pitchFamily="34" charset="0"/>
                <a:cs typeface="Arial" panose="020B0604020202020204" pitchFamily="34" charset="0"/>
              </a:rPr>
              <a:t>B) Results:</a:t>
            </a:r>
          </a:p>
          <a:p>
            <a:pPr algn="just"/>
            <a:endParaRPr lang="en-US" sz="28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b="0" i="0" dirty="0">
                <a:solidFill>
                  <a:srgbClr val="000000"/>
                </a:solidFill>
                <a:effectLst/>
                <a:latin typeface="Noto Sans"/>
              </a:rPr>
              <a:t>The first analysis used multidimensional scaling (MDS) procedure to determine the dimensionality of the data and suggested that the physiological similarities and dissimilarities of the six emotional states fit within a four-dimensional model.</a:t>
            </a:r>
          </a:p>
          <a:p>
            <a:pPr marL="342900" indent="-342900" algn="just">
              <a:buFont typeface="Arial" panose="020B0604020202020204" pitchFamily="34" charset="0"/>
              <a:buChar char="•"/>
            </a:pPr>
            <a:endParaRPr lang="en-US" sz="2200" dirty="0">
              <a:solidFill>
                <a:srgbClr val="000000"/>
              </a:solidFill>
              <a:latin typeface="Noto Sans"/>
            </a:endParaRPr>
          </a:p>
          <a:p>
            <a:pPr marL="342900" indent="-342900" algn="just">
              <a:buFont typeface="Arial" panose="020B0604020202020204" pitchFamily="34" charset="0"/>
              <a:buChar char="•"/>
            </a:pPr>
            <a:endParaRPr lang="en-US" sz="2200" b="0" i="0" dirty="0">
              <a:solidFill>
                <a:srgbClr val="000000"/>
              </a:solidFill>
              <a:effectLst/>
              <a:latin typeface="Noto Sans"/>
            </a:endParaRPr>
          </a:p>
          <a:p>
            <a:pPr marL="342900" indent="-342900" algn="just">
              <a:buFont typeface="Arial" panose="020B0604020202020204" pitchFamily="34" charset="0"/>
              <a:buChar char="•"/>
            </a:pPr>
            <a:endParaRPr lang="en-US" sz="2200" dirty="0">
              <a:solidFill>
                <a:srgbClr val="000000"/>
              </a:solidFill>
              <a:latin typeface="Noto Sans"/>
            </a:endParaRPr>
          </a:p>
          <a:p>
            <a:pPr marL="342900" indent="-342900" algn="just">
              <a:buFont typeface="Arial" panose="020B0604020202020204" pitchFamily="34" charset="0"/>
              <a:buChar char="•"/>
            </a:pPr>
            <a:endParaRPr lang="en-US" sz="2200" b="0" i="0" dirty="0">
              <a:solidFill>
                <a:srgbClr val="000000"/>
              </a:solidFill>
              <a:effectLst/>
              <a:latin typeface="Noto Sans"/>
            </a:endParaRPr>
          </a:p>
          <a:p>
            <a:pPr marL="342900" indent="-342900" algn="just">
              <a:buFont typeface="Arial" panose="020B0604020202020204" pitchFamily="34" charset="0"/>
              <a:buChar char="•"/>
            </a:pPr>
            <a:endParaRPr lang="en-US" sz="2200" dirty="0">
              <a:solidFill>
                <a:srgbClr val="000000"/>
              </a:solidFill>
              <a:latin typeface="Noto Sans"/>
            </a:endParaRPr>
          </a:p>
          <a:p>
            <a:pPr algn="just"/>
            <a:endParaRPr lang="en-US" sz="2200" b="0" i="0" dirty="0">
              <a:solidFill>
                <a:srgbClr val="000000"/>
              </a:solidFill>
              <a:effectLst/>
              <a:latin typeface="Noto Sans"/>
            </a:endParaRPr>
          </a:p>
          <a:p>
            <a:pPr marL="342900" indent="-342900" algn="just">
              <a:buFont typeface="Arial" panose="020B0604020202020204" pitchFamily="34" charset="0"/>
              <a:buChar char="•"/>
            </a:pPr>
            <a:endParaRPr lang="en-US" sz="2200" dirty="0">
              <a:solidFill>
                <a:srgbClr val="000000"/>
              </a:solidFill>
              <a:latin typeface="Noto Sans"/>
            </a:endParaRPr>
          </a:p>
          <a:p>
            <a:pPr marL="342900" indent="-342900" algn="just">
              <a:buFont typeface="Arial" panose="020B0604020202020204" pitchFamily="34" charset="0"/>
              <a:buChar char="•"/>
            </a:pPr>
            <a:r>
              <a:rPr lang="en-US" sz="2200" b="0" i="0" dirty="0">
                <a:solidFill>
                  <a:srgbClr val="000000"/>
                </a:solidFill>
                <a:effectLst/>
                <a:latin typeface="Noto Sans"/>
              </a:rPr>
              <a:t>In the second analysis, discriminant function analysis was used to determine the mathematic function that would distinguish the six emotional state which suggested that all four physiological variables are sufficient to distinguish the six states.</a:t>
            </a:r>
            <a:endParaRPr lang="en-US" sz="2200" dirty="0">
              <a:solidFill>
                <a:srgbClr val="000000"/>
              </a:solidFill>
              <a:latin typeface="Noto Sans"/>
            </a:endParaRPr>
          </a:p>
          <a:p>
            <a:pPr algn="just"/>
            <a:endParaRPr lang="en-US" sz="2200" b="0" i="0" dirty="0">
              <a:solidFill>
                <a:srgbClr val="111111"/>
              </a:solidFill>
              <a:effectLst/>
              <a:latin typeface="Noto Sans"/>
            </a:endParaRPr>
          </a:p>
          <a:p>
            <a:pPr marL="12700">
              <a:lnSpc>
                <a:spcPct val="100000"/>
              </a:lnSpc>
              <a:spcBef>
                <a:spcPts val="95"/>
              </a:spcBef>
            </a:pPr>
            <a:endParaRPr sz="1800" dirty="0">
              <a:latin typeface="Noto Sans"/>
              <a:cs typeface="Noto Sans"/>
            </a:endParaRPr>
          </a:p>
        </p:txBody>
      </p:sp>
      <p:pic>
        <p:nvPicPr>
          <p:cNvPr id="6" name="Picture 5">
            <a:extLst>
              <a:ext uri="{FF2B5EF4-FFF2-40B4-BE49-F238E27FC236}">
                <a16:creationId xmlns:a16="http://schemas.microsoft.com/office/drawing/2014/main" id="{751C9A19-4BAD-4DDB-B36A-24F6520E68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2540" y="3048000"/>
            <a:ext cx="2156460" cy="2072640"/>
          </a:xfrm>
          <a:prstGeom prst="rect">
            <a:avLst/>
          </a:prstGeom>
        </p:spPr>
      </p:pic>
      <p:sp>
        <p:nvSpPr>
          <p:cNvPr id="8" name="Title 7">
            <a:extLst>
              <a:ext uri="{FF2B5EF4-FFF2-40B4-BE49-F238E27FC236}">
                <a16:creationId xmlns:a16="http://schemas.microsoft.com/office/drawing/2014/main" id="{6230BCC1-2E39-4CBE-B4D9-EE9CD88E27DA}"/>
              </a:ext>
            </a:extLst>
          </p:cNvPr>
          <p:cNvSpPr txBox="1">
            <a:spLocks noGrp="1"/>
          </p:cNvSpPr>
          <p:nvPr>
            <p:ph type="title"/>
          </p:nvPr>
        </p:nvSpPr>
        <p:spPr>
          <a:xfrm>
            <a:off x="1479550" y="114300"/>
            <a:ext cx="9172575" cy="430887"/>
          </a:xfrm>
          <a:prstGeom prst="rect">
            <a:avLst/>
          </a:prstGeom>
          <a:noFill/>
        </p:spPr>
        <p:txBody>
          <a:bodyPr wrap="square">
            <a:spAutoFit/>
          </a:bodyPr>
          <a:lstStyle/>
          <a:p>
            <a:pPr algn="ctr"/>
            <a:r>
              <a:rPr lang="en-US" spc="160" dirty="0"/>
              <a:t>H I S T O R I C A L     B A C K G R O U N D</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064767"/>
            <a:ext cx="11353800" cy="4949432"/>
          </a:xfrm>
          <a:prstGeom prst="rect">
            <a:avLst/>
          </a:prstGeom>
        </p:spPr>
        <p:txBody>
          <a:bodyPr vert="horz" wrap="square" lIns="0" tIns="12065" rIns="0" bIns="0" rtlCol="0">
            <a:spAutoFit/>
          </a:bodyPr>
          <a:lstStyle/>
          <a:p>
            <a:pPr algn="just"/>
            <a:r>
              <a:rPr lang="en-US" sz="2800" b="1" i="0" dirty="0">
                <a:solidFill>
                  <a:srgbClr val="000000"/>
                </a:solidFill>
                <a:effectLst/>
                <a:latin typeface="Arial" panose="020B0604020202020204" pitchFamily="34" charset="0"/>
                <a:cs typeface="Arial" panose="020B0604020202020204" pitchFamily="34" charset="0"/>
              </a:rPr>
              <a:t>Some Common needs are,</a:t>
            </a:r>
          </a:p>
          <a:p>
            <a:pPr algn="just"/>
            <a:endParaRPr lang="en-US" sz="2800" b="1"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2200" b="0" i="0" dirty="0">
                <a:solidFill>
                  <a:srgbClr val="000000"/>
                </a:solidFill>
                <a:effectLst/>
                <a:latin typeface="Noto Sans"/>
              </a:rPr>
              <a:t>Human error is still one of the most frequent causes of catastrophes (calamity) and ecological disasters because the human contribution to the overall performance of the system is left unsupervised.</a:t>
            </a:r>
          </a:p>
          <a:p>
            <a:pPr algn="just">
              <a:buFont typeface="Arial" panose="020B0604020202020204" pitchFamily="34" charset="0"/>
              <a:buChar char="•"/>
            </a:pPr>
            <a:endParaRPr lang="en-US" sz="2200" b="0" i="0" dirty="0">
              <a:solidFill>
                <a:srgbClr val="111111"/>
              </a:solidFill>
              <a:effectLst/>
              <a:latin typeface="Noto Sans"/>
            </a:endParaRPr>
          </a:p>
          <a:p>
            <a:pPr algn="just">
              <a:buFont typeface="Arial" panose="020B0604020202020204" pitchFamily="34" charset="0"/>
              <a:buChar char="•"/>
            </a:pPr>
            <a:r>
              <a:rPr lang="en-US" sz="2200" b="0" i="0" dirty="0">
                <a:solidFill>
                  <a:srgbClr val="000000"/>
                </a:solidFill>
                <a:effectLst/>
                <a:latin typeface="Noto Sans"/>
              </a:rPr>
              <a:t>The control instruments within the machine have automated it to large extent, thus Human operator becomes a passive observer of the supervised system, resulting in weariness and vigilance drop, but the user needs to be active.</a:t>
            </a:r>
          </a:p>
          <a:p>
            <a:pPr algn="just">
              <a:buFont typeface="Arial" panose="020B0604020202020204" pitchFamily="34" charset="0"/>
              <a:buChar char="•"/>
            </a:pPr>
            <a:endParaRPr lang="en-US" sz="2200" b="0" i="0" dirty="0">
              <a:solidFill>
                <a:srgbClr val="111111"/>
              </a:solidFill>
              <a:effectLst/>
              <a:latin typeface="Noto Sans"/>
            </a:endParaRPr>
          </a:p>
          <a:p>
            <a:pPr algn="just">
              <a:buFont typeface="Arial" panose="020B0604020202020204" pitchFamily="34" charset="0"/>
              <a:buChar char="•"/>
            </a:pPr>
            <a:r>
              <a:rPr lang="en-US" sz="2200" b="0" i="0" dirty="0">
                <a:solidFill>
                  <a:srgbClr val="000000"/>
                </a:solidFill>
                <a:effectLst/>
                <a:latin typeface="Noto Sans"/>
              </a:rPr>
              <a:t>The user may not notice important changes of indications causing financial or ecological consequences, which is a threat to human life. Thus, it is crucial that operators brain is involved in an active system supervising over the whole work time period.</a:t>
            </a:r>
            <a:endParaRPr lang="en-US" sz="2200" b="0" i="0" dirty="0">
              <a:solidFill>
                <a:srgbClr val="111111"/>
              </a:solidFill>
              <a:effectLst/>
              <a:latin typeface="Noto Sans"/>
            </a:endParaRPr>
          </a:p>
          <a:p>
            <a:pPr marL="12700">
              <a:lnSpc>
                <a:spcPct val="100000"/>
              </a:lnSpc>
              <a:spcBef>
                <a:spcPts val="95"/>
              </a:spcBef>
            </a:pPr>
            <a:endParaRPr sz="2200" dirty="0">
              <a:latin typeface="Noto Sans"/>
              <a:cs typeface="Noto Sans"/>
            </a:endParaRPr>
          </a:p>
        </p:txBody>
      </p:sp>
      <p:sp>
        <p:nvSpPr>
          <p:cNvPr id="4" name="Title 3">
            <a:extLst>
              <a:ext uri="{FF2B5EF4-FFF2-40B4-BE49-F238E27FC236}">
                <a16:creationId xmlns:a16="http://schemas.microsoft.com/office/drawing/2014/main" id="{F3D17C0F-0E2D-459F-8DAD-C8ABF759000E}"/>
              </a:ext>
            </a:extLst>
          </p:cNvPr>
          <p:cNvSpPr txBox="1">
            <a:spLocks noGrp="1"/>
          </p:cNvSpPr>
          <p:nvPr>
            <p:ph type="title"/>
          </p:nvPr>
        </p:nvSpPr>
        <p:spPr>
          <a:xfrm>
            <a:off x="1143000" y="101029"/>
            <a:ext cx="10102850" cy="430887"/>
          </a:xfrm>
          <a:prstGeom prst="rect">
            <a:avLst/>
          </a:prstGeom>
          <a:noFill/>
        </p:spPr>
        <p:txBody>
          <a:bodyPr wrap="square">
            <a:spAutoFit/>
          </a:bodyPr>
          <a:lstStyle/>
          <a:p>
            <a:pPr algn="ctr"/>
            <a:r>
              <a:rPr lang="en-US" spc="160" dirty="0"/>
              <a:t>N E </a:t>
            </a:r>
            <a:r>
              <a:rPr lang="en-US" spc="160" dirty="0" err="1"/>
              <a:t>E</a:t>
            </a:r>
            <a:r>
              <a:rPr lang="en-US" spc="160" dirty="0"/>
              <a:t> D S   O F   B L U E   </a:t>
            </a:r>
            <a:r>
              <a:rPr lang="en-US" spc="160" dirty="0" err="1"/>
              <a:t>E</a:t>
            </a:r>
            <a:r>
              <a:rPr lang="en-US" spc="160" dirty="0"/>
              <a:t> Y E   T E C H N O L O G Y</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064767"/>
            <a:ext cx="11353800" cy="4518545"/>
          </a:xfrm>
          <a:prstGeom prst="rect">
            <a:avLst/>
          </a:prstGeom>
        </p:spPr>
        <p:txBody>
          <a:bodyPr vert="horz" wrap="square" lIns="0" tIns="12065" rIns="0" bIns="0" rtlCol="0">
            <a:spAutoFit/>
          </a:bodyPr>
          <a:lstStyle/>
          <a:p>
            <a:pPr algn="just"/>
            <a:r>
              <a:rPr lang="en-US" sz="2800" b="1" dirty="0">
                <a:solidFill>
                  <a:srgbClr val="000000"/>
                </a:solidFill>
                <a:latin typeface="Arial" panose="020B0604020202020204" pitchFamily="34" charset="0"/>
                <a:cs typeface="Arial" panose="020B0604020202020204" pitchFamily="34" charset="0"/>
              </a:rPr>
              <a:t>Benefits of Blue Eye Technology: </a:t>
            </a:r>
            <a:endParaRPr lang="en-US" sz="2800" b="1" i="0" dirty="0">
              <a:solidFill>
                <a:srgbClr val="000000"/>
              </a:solidFill>
              <a:effectLst/>
              <a:latin typeface="Arial" panose="020B0604020202020204" pitchFamily="34" charset="0"/>
              <a:cs typeface="Arial" panose="020B0604020202020204" pitchFamily="34" charset="0"/>
            </a:endParaRPr>
          </a:p>
          <a:p>
            <a:pPr algn="just"/>
            <a:endParaRPr lang="en-US" sz="2200" dirty="0">
              <a:solidFill>
                <a:srgbClr val="000000"/>
              </a:solidFill>
              <a:latin typeface="Noto Sans"/>
            </a:endParaRPr>
          </a:p>
          <a:p>
            <a:pPr algn="just"/>
            <a:r>
              <a:rPr lang="en-US" sz="2200" b="0" i="0" dirty="0">
                <a:solidFill>
                  <a:srgbClr val="000000"/>
                </a:solidFill>
                <a:effectLst/>
                <a:latin typeface="Noto Sans"/>
              </a:rPr>
              <a:t>Blue Eyes system provides technical means for monitoring and recording human operators physiological condition</a:t>
            </a:r>
          </a:p>
          <a:p>
            <a:pPr algn="just"/>
            <a:endParaRPr lang="en-US" sz="2200" b="0" i="0" dirty="0">
              <a:solidFill>
                <a:srgbClr val="111111"/>
              </a:solidFill>
              <a:effectLst/>
              <a:latin typeface="Noto Sans"/>
            </a:endParaRPr>
          </a:p>
          <a:p>
            <a:pPr marL="342900" indent="-342900" algn="just">
              <a:buFont typeface="Arial" panose="020B0604020202020204" pitchFamily="34" charset="0"/>
              <a:buChar char="•"/>
            </a:pPr>
            <a:r>
              <a:rPr lang="en-US" sz="2200" b="0" i="0" dirty="0">
                <a:solidFill>
                  <a:srgbClr val="000000"/>
                </a:solidFill>
                <a:effectLst/>
                <a:latin typeface="Noto Sans"/>
              </a:rPr>
              <a:t>Visual attention monitoring (eye motility analysis)</a:t>
            </a:r>
          </a:p>
          <a:p>
            <a:pPr marL="342900" indent="-342900" algn="just">
              <a:buFont typeface="Arial" panose="020B0604020202020204" pitchFamily="34" charset="0"/>
              <a:buChar char="•"/>
            </a:pPr>
            <a:endParaRPr lang="en-US" sz="2200" dirty="0">
              <a:solidFill>
                <a:srgbClr val="111111"/>
              </a:solidFill>
              <a:latin typeface="Noto Sans"/>
            </a:endParaRPr>
          </a:p>
          <a:p>
            <a:pPr marL="342900" indent="-342900" algn="just">
              <a:buFont typeface="Arial" panose="020B0604020202020204" pitchFamily="34" charset="0"/>
              <a:buChar char="•"/>
            </a:pPr>
            <a:r>
              <a:rPr lang="en-US" sz="2200" b="0" i="0" dirty="0">
                <a:solidFill>
                  <a:srgbClr val="000000"/>
                </a:solidFill>
                <a:effectLst/>
                <a:latin typeface="Noto Sans"/>
              </a:rPr>
              <a:t>Physiological condition monitoring (pulse rate, blood oxygenation), operator’s position detection (standing, lying)</a:t>
            </a:r>
          </a:p>
          <a:p>
            <a:pPr marL="342900" indent="-342900" algn="just">
              <a:buFont typeface="Arial" panose="020B0604020202020204" pitchFamily="34" charset="0"/>
              <a:buChar char="•"/>
            </a:pPr>
            <a:endParaRPr lang="en-US" sz="2200" b="0" i="0" dirty="0">
              <a:solidFill>
                <a:srgbClr val="111111"/>
              </a:solidFill>
              <a:effectLst/>
              <a:latin typeface="Noto Sans"/>
            </a:endParaRPr>
          </a:p>
          <a:p>
            <a:pPr marL="342900" indent="-342900" algn="just">
              <a:buFont typeface="Arial" panose="020B0604020202020204" pitchFamily="34" charset="0"/>
              <a:buChar char="•"/>
            </a:pPr>
            <a:r>
              <a:rPr lang="en-US" sz="2200" b="0" i="0" dirty="0">
                <a:solidFill>
                  <a:srgbClr val="000000"/>
                </a:solidFill>
                <a:effectLst/>
                <a:latin typeface="Noto Sans"/>
              </a:rPr>
              <a:t>Physiological data, operator’s voice and  overall  view  of  the  control  room  recording recorded  data  playback</a:t>
            </a:r>
            <a:endParaRPr lang="en-US" sz="2200" b="0" i="0" dirty="0">
              <a:solidFill>
                <a:srgbClr val="111111"/>
              </a:solidFill>
              <a:effectLst/>
              <a:latin typeface="Noto Sans"/>
            </a:endParaRPr>
          </a:p>
          <a:p>
            <a:pPr marL="12700">
              <a:lnSpc>
                <a:spcPct val="100000"/>
              </a:lnSpc>
              <a:spcBef>
                <a:spcPts val="95"/>
              </a:spcBef>
            </a:pPr>
            <a:endParaRPr sz="2200" dirty="0">
              <a:latin typeface="Noto Sans"/>
              <a:cs typeface="Noto Sans"/>
            </a:endParaRPr>
          </a:p>
        </p:txBody>
      </p:sp>
      <p:sp>
        <p:nvSpPr>
          <p:cNvPr id="4" name="Title 3">
            <a:extLst>
              <a:ext uri="{FF2B5EF4-FFF2-40B4-BE49-F238E27FC236}">
                <a16:creationId xmlns:a16="http://schemas.microsoft.com/office/drawing/2014/main" id="{FF8F8800-049B-4614-A414-B6C6666025CD}"/>
              </a:ext>
            </a:extLst>
          </p:cNvPr>
          <p:cNvSpPr txBox="1">
            <a:spLocks noGrp="1"/>
          </p:cNvSpPr>
          <p:nvPr>
            <p:ph type="title"/>
          </p:nvPr>
        </p:nvSpPr>
        <p:spPr>
          <a:xfrm>
            <a:off x="838200" y="152400"/>
            <a:ext cx="10636250" cy="430887"/>
          </a:xfrm>
          <a:prstGeom prst="rect">
            <a:avLst/>
          </a:prstGeom>
          <a:noFill/>
        </p:spPr>
        <p:txBody>
          <a:bodyPr wrap="square">
            <a:spAutoFit/>
          </a:bodyPr>
          <a:lstStyle/>
          <a:p>
            <a:pPr algn="ctr"/>
            <a:r>
              <a:rPr lang="en-US" spc="160" dirty="0"/>
              <a:t>B E N I FI TS   O F   B L U E   </a:t>
            </a:r>
            <a:r>
              <a:rPr lang="en-US" spc="160" dirty="0" err="1"/>
              <a:t>E</a:t>
            </a:r>
            <a:r>
              <a:rPr lang="en-US" spc="160" dirty="0"/>
              <a:t> Y E   T E C H N O L O G Y</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52400"/>
            <a:ext cx="10972800" cy="443070"/>
          </a:xfrm>
          <a:prstGeom prst="rect">
            <a:avLst/>
          </a:prstGeom>
        </p:spPr>
        <p:txBody>
          <a:bodyPr vert="horz" wrap="square" lIns="0" tIns="12065" rIns="0" bIns="0" rtlCol="0">
            <a:spAutoFit/>
          </a:bodyPr>
          <a:lstStyle/>
          <a:p>
            <a:pPr marL="12700">
              <a:lnSpc>
                <a:spcPct val="100000"/>
              </a:lnSpc>
              <a:spcBef>
                <a:spcPts val="95"/>
              </a:spcBef>
              <a:tabLst>
                <a:tab pos="704215" algn="l"/>
                <a:tab pos="2574925" algn="l"/>
                <a:tab pos="5218430" algn="l"/>
                <a:tab pos="7696834" algn="l"/>
              </a:tabLst>
            </a:pPr>
            <a:r>
              <a:rPr lang="en-US" spc="160" dirty="0"/>
              <a:t>B E N E F I T S   O F   B L U E   </a:t>
            </a:r>
            <a:r>
              <a:rPr lang="en-US" spc="160" dirty="0" err="1"/>
              <a:t>E</a:t>
            </a:r>
            <a:r>
              <a:rPr lang="en-US" spc="160" dirty="0"/>
              <a:t> Y E   T E C H N O L O G Y</a:t>
            </a:r>
            <a:endParaRPr spc="380" dirty="0"/>
          </a:p>
        </p:txBody>
      </p:sp>
      <p:sp>
        <p:nvSpPr>
          <p:cNvPr id="3" name="object 3"/>
          <p:cNvSpPr txBox="1"/>
          <p:nvPr/>
        </p:nvSpPr>
        <p:spPr>
          <a:xfrm>
            <a:off x="838200" y="1869140"/>
            <a:ext cx="4519701" cy="3410549"/>
          </a:xfrm>
          <a:prstGeom prst="rect">
            <a:avLst/>
          </a:prstGeom>
        </p:spPr>
        <p:txBody>
          <a:bodyPr vert="horz" wrap="square" lIns="0" tIns="12065" rIns="0" bIns="0" rtlCol="0">
            <a:spAutoFit/>
          </a:bodyPr>
          <a:lstStyle/>
          <a:p>
            <a:pPr algn="just"/>
            <a:r>
              <a:rPr lang="en-US" sz="2200" b="0" i="0" dirty="0">
                <a:solidFill>
                  <a:srgbClr val="000000"/>
                </a:solidFill>
                <a:effectLst/>
                <a:latin typeface="Noto Sans"/>
              </a:rPr>
              <a:t>Blue Eyes system can be applied in every working environment requiring permanent operator’s attention:</a:t>
            </a:r>
          </a:p>
          <a:p>
            <a:pPr algn="just"/>
            <a:endParaRPr lang="en-US" sz="2200" b="0" i="0" dirty="0">
              <a:solidFill>
                <a:srgbClr val="111111"/>
              </a:solidFill>
              <a:effectLst/>
              <a:latin typeface="Noto Sans"/>
            </a:endParaRPr>
          </a:p>
          <a:p>
            <a:pPr marL="342900" indent="-342900" algn="just">
              <a:buFont typeface="Arial" panose="020B0604020202020204" pitchFamily="34" charset="0"/>
              <a:buChar char="•"/>
            </a:pPr>
            <a:r>
              <a:rPr lang="en-US" sz="2200" b="0" i="0" dirty="0">
                <a:solidFill>
                  <a:srgbClr val="000000"/>
                </a:solidFill>
                <a:effectLst/>
                <a:latin typeface="Noto Sans"/>
              </a:rPr>
              <a:t>At power plant control rooms</a:t>
            </a:r>
          </a:p>
          <a:p>
            <a:pPr marL="342900" indent="-342900" algn="just">
              <a:buFont typeface="Arial" panose="020B0604020202020204" pitchFamily="34" charset="0"/>
              <a:buChar char="•"/>
            </a:pPr>
            <a:endParaRPr lang="en-US" sz="2200" dirty="0">
              <a:solidFill>
                <a:srgbClr val="111111"/>
              </a:solidFill>
              <a:latin typeface="Noto Sans"/>
            </a:endParaRPr>
          </a:p>
          <a:p>
            <a:pPr marL="342900" indent="-342900" algn="just">
              <a:buFont typeface="Arial" panose="020B0604020202020204" pitchFamily="34" charset="0"/>
              <a:buChar char="•"/>
            </a:pPr>
            <a:r>
              <a:rPr lang="en-US" sz="2200" b="0" i="0" dirty="0">
                <a:solidFill>
                  <a:srgbClr val="000000"/>
                </a:solidFill>
                <a:effectLst/>
                <a:latin typeface="Noto Sans"/>
              </a:rPr>
              <a:t>Flight control centers</a:t>
            </a:r>
          </a:p>
          <a:p>
            <a:pPr marL="342900" indent="-342900" algn="just">
              <a:buFont typeface="Arial" panose="020B0604020202020204" pitchFamily="34" charset="0"/>
              <a:buChar char="•"/>
            </a:pPr>
            <a:endParaRPr lang="en-US" sz="2200" b="0" i="0" dirty="0">
              <a:solidFill>
                <a:srgbClr val="111111"/>
              </a:solidFill>
              <a:effectLst/>
              <a:latin typeface="Noto Sans"/>
            </a:endParaRPr>
          </a:p>
          <a:p>
            <a:pPr marL="342900" indent="-342900" algn="just">
              <a:buFont typeface="Arial" panose="020B0604020202020204" pitchFamily="34" charset="0"/>
              <a:buChar char="•"/>
            </a:pPr>
            <a:r>
              <a:rPr lang="en-US" sz="2200" b="0" i="0" dirty="0">
                <a:solidFill>
                  <a:srgbClr val="000000"/>
                </a:solidFill>
                <a:effectLst/>
                <a:latin typeface="Noto Sans"/>
              </a:rPr>
              <a:t>Professional  drivers</a:t>
            </a:r>
            <a:endParaRPr lang="en-US" sz="2200" b="0" i="0" dirty="0">
              <a:solidFill>
                <a:srgbClr val="111111"/>
              </a:solidFill>
              <a:effectLst/>
              <a:latin typeface="Noto Sans"/>
            </a:endParaRPr>
          </a:p>
          <a:p>
            <a:pPr marL="12700">
              <a:lnSpc>
                <a:spcPct val="100000"/>
              </a:lnSpc>
              <a:spcBef>
                <a:spcPts val="95"/>
              </a:spcBef>
            </a:pPr>
            <a:endParaRPr sz="2200" dirty="0">
              <a:latin typeface="Noto Sans"/>
              <a:cs typeface="Noto Sans"/>
            </a:endParaRPr>
          </a:p>
        </p:txBody>
      </p:sp>
      <p:sp>
        <p:nvSpPr>
          <p:cNvPr id="5" name="object 5"/>
          <p:cNvSpPr txBox="1"/>
          <p:nvPr/>
        </p:nvSpPr>
        <p:spPr>
          <a:xfrm>
            <a:off x="7413752" y="3256915"/>
            <a:ext cx="3406648" cy="627736"/>
          </a:xfrm>
          <a:prstGeom prst="rect">
            <a:avLst/>
          </a:prstGeom>
        </p:spPr>
        <p:txBody>
          <a:bodyPr vert="horz" wrap="square" lIns="0" tIns="12065" rIns="0" bIns="0" rtlCol="0">
            <a:spAutoFit/>
          </a:bodyPr>
          <a:lstStyle/>
          <a:p>
            <a:pPr marL="12700">
              <a:lnSpc>
                <a:spcPct val="100000"/>
              </a:lnSpc>
              <a:spcBef>
                <a:spcPts val="95"/>
              </a:spcBef>
            </a:pPr>
            <a:r>
              <a:rPr sz="4000" spc="-5" dirty="0">
                <a:latin typeface="Carlito"/>
                <a:cs typeface="Carlito"/>
              </a:rPr>
              <a:t>“</a:t>
            </a:r>
            <a:r>
              <a:rPr lang="en-US" sz="4000" spc="-5" dirty="0">
                <a:latin typeface="Carlito"/>
                <a:cs typeface="Carlito"/>
              </a:rPr>
              <a:t>INTERESTING</a:t>
            </a:r>
            <a:r>
              <a:rPr sz="4000" spc="-5" dirty="0">
                <a:latin typeface="Carlito"/>
                <a:cs typeface="Carlito"/>
              </a:rPr>
              <a:t>?”</a:t>
            </a:r>
            <a:endParaRPr sz="4000" dirty="0">
              <a:latin typeface="Carlito"/>
              <a:cs typeface="Carl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4892" y="152400"/>
            <a:ext cx="10102215" cy="443070"/>
          </a:xfrm>
          <a:prstGeom prst="rect">
            <a:avLst/>
          </a:prstGeom>
        </p:spPr>
        <p:txBody>
          <a:bodyPr vert="horz" wrap="square" lIns="0" tIns="12065" rIns="0" bIns="0" rtlCol="0">
            <a:spAutoFit/>
          </a:bodyPr>
          <a:lstStyle/>
          <a:p>
            <a:pPr marL="12700">
              <a:lnSpc>
                <a:spcPct val="100000"/>
              </a:lnSpc>
              <a:spcBef>
                <a:spcPts val="95"/>
              </a:spcBef>
              <a:tabLst>
                <a:tab pos="704215" algn="l"/>
                <a:tab pos="2574925" algn="l"/>
                <a:tab pos="5218430" algn="l"/>
                <a:tab pos="7696834" algn="l"/>
              </a:tabLst>
            </a:pPr>
            <a:r>
              <a:rPr lang="en-US" sz="2800" spc="160" dirty="0">
                <a:solidFill>
                  <a:schemeClr val="bg1"/>
                </a:solidFill>
                <a:latin typeface="Arial" panose="020B0604020202020204" pitchFamily="34" charset="0"/>
                <a:cs typeface="Arial" panose="020B0604020202020204" pitchFamily="34" charset="0"/>
              </a:rPr>
              <a:t>N E </a:t>
            </a:r>
            <a:r>
              <a:rPr lang="en-US" sz="2800" spc="160" dirty="0" err="1">
                <a:solidFill>
                  <a:schemeClr val="bg1"/>
                </a:solidFill>
                <a:latin typeface="Arial" panose="020B0604020202020204" pitchFamily="34" charset="0"/>
                <a:cs typeface="Arial" panose="020B0604020202020204" pitchFamily="34" charset="0"/>
              </a:rPr>
              <a:t>E</a:t>
            </a:r>
            <a:r>
              <a:rPr lang="en-US" sz="2800" spc="160" dirty="0">
                <a:solidFill>
                  <a:schemeClr val="bg1"/>
                </a:solidFill>
                <a:latin typeface="Arial" panose="020B0604020202020204" pitchFamily="34" charset="0"/>
                <a:cs typeface="Arial" panose="020B0604020202020204" pitchFamily="34" charset="0"/>
              </a:rPr>
              <a:t> D S   O F   B L U E   </a:t>
            </a:r>
            <a:r>
              <a:rPr lang="en-US" sz="2800" spc="160" dirty="0" err="1">
                <a:solidFill>
                  <a:schemeClr val="bg1"/>
                </a:solidFill>
                <a:latin typeface="Arial" panose="020B0604020202020204" pitchFamily="34" charset="0"/>
                <a:cs typeface="Arial" panose="020B0604020202020204" pitchFamily="34" charset="0"/>
              </a:rPr>
              <a:t>E</a:t>
            </a:r>
            <a:r>
              <a:rPr lang="en-US" sz="2800" spc="160" dirty="0">
                <a:solidFill>
                  <a:schemeClr val="bg1"/>
                </a:solidFill>
                <a:latin typeface="Arial" panose="020B0604020202020204" pitchFamily="34" charset="0"/>
                <a:cs typeface="Arial" panose="020B0604020202020204" pitchFamily="34" charset="0"/>
              </a:rPr>
              <a:t> Y E   T E C H N O L O G Y</a:t>
            </a:r>
            <a:endParaRPr lang="en-IN" sz="2800" dirty="0">
              <a:solidFill>
                <a:schemeClr val="bg1"/>
              </a:solidFill>
              <a:latin typeface="Arial" panose="020B0604020202020204" pitchFamily="34" charset="0"/>
              <a:cs typeface="Arial" panose="020B0604020202020204" pitchFamily="34" charset="0"/>
            </a:endParaRPr>
          </a:p>
        </p:txBody>
      </p:sp>
      <p:sp>
        <p:nvSpPr>
          <p:cNvPr id="4" name="object 4"/>
          <p:cNvSpPr txBox="1"/>
          <p:nvPr/>
        </p:nvSpPr>
        <p:spPr>
          <a:xfrm>
            <a:off x="1925002" y="2667000"/>
            <a:ext cx="8282305" cy="1983235"/>
          </a:xfrm>
          <a:prstGeom prst="rect">
            <a:avLst/>
          </a:prstGeom>
        </p:spPr>
        <p:txBody>
          <a:bodyPr vert="horz" wrap="square" lIns="0" tIns="13335" rIns="0" bIns="0" rtlCol="0">
            <a:spAutoFit/>
          </a:bodyPr>
          <a:lstStyle/>
          <a:p>
            <a:pPr algn="l" rtl="0"/>
            <a:r>
              <a:rPr sz="3200" spc="-25" dirty="0">
                <a:latin typeface="Noto Sans"/>
                <a:cs typeface="Noto Sans"/>
              </a:rPr>
              <a:t>“</a:t>
            </a:r>
            <a:r>
              <a:rPr lang="en-US" sz="3200" b="0" i="1" dirty="0">
                <a:solidFill>
                  <a:srgbClr val="222222"/>
                </a:solidFill>
                <a:effectLst/>
                <a:latin typeface="Arial" panose="020B0604020202020204" pitchFamily="34" charset="0"/>
              </a:rPr>
              <a:t>Remember that the polygraph test is not a lie detector. It only detects emotional arousal.</a:t>
            </a:r>
            <a:r>
              <a:rPr sz="3200" spc="-15" dirty="0">
                <a:latin typeface="Noto Sans"/>
                <a:cs typeface="Noto Sans"/>
              </a:rPr>
              <a:t>”</a:t>
            </a:r>
            <a:endParaRPr sz="3200" dirty="0">
              <a:latin typeface="Noto Sans"/>
              <a:cs typeface="Noto Sans"/>
            </a:endParaRPr>
          </a:p>
          <a:p>
            <a:pPr algn="ctr">
              <a:lnSpc>
                <a:spcPct val="100000"/>
              </a:lnSpc>
            </a:pPr>
            <a:r>
              <a:rPr sz="3200" dirty="0">
                <a:latin typeface="Noto Sans"/>
                <a:cs typeface="Noto Sans"/>
              </a:rPr>
              <a:t>-</a:t>
            </a:r>
          </a:p>
          <a:p>
            <a:pPr algn="ctr">
              <a:lnSpc>
                <a:spcPct val="100000"/>
              </a:lnSpc>
            </a:pPr>
            <a:r>
              <a:rPr lang="en-US" sz="3200" spc="-45" dirty="0">
                <a:latin typeface="Noto Sans"/>
                <a:cs typeface="Noto Sans"/>
              </a:rPr>
              <a:t>Paul Ekman</a:t>
            </a:r>
            <a:r>
              <a:rPr sz="3200" spc="-25" dirty="0">
                <a:latin typeface="Noto Sans"/>
                <a:cs typeface="Noto Sans"/>
              </a:rPr>
              <a:t>,</a:t>
            </a:r>
            <a:r>
              <a:rPr sz="3200" spc="45" dirty="0">
                <a:latin typeface="Noto Sans"/>
                <a:cs typeface="Noto Sans"/>
              </a:rPr>
              <a:t> </a:t>
            </a:r>
            <a:r>
              <a:rPr lang="en-US" sz="3200" spc="-15" dirty="0">
                <a:latin typeface="Noto Sans"/>
                <a:cs typeface="Noto Sans"/>
              </a:rPr>
              <a:t>American psychologist.</a:t>
            </a:r>
            <a:endParaRPr sz="3200" dirty="0">
              <a:latin typeface="Noto Sans"/>
              <a:cs typeface="No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0185" y="114046"/>
            <a:ext cx="9171940" cy="452120"/>
          </a:xfrm>
          <a:prstGeom prst="rect">
            <a:avLst/>
          </a:prstGeom>
        </p:spPr>
        <p:txBody>
          <a:bodyPr vert="horz" wrap="square" lIns="0" tIns="12065" rIns="0" bIns="0" rtlCol="0">
            <a:spAutoFit/>
          </a:bodyPr>
          <a:lstStyle/>
          <a:p>
            <a:pPr marL="12700" algn="ctr">
              <a:lnSpc>
                <a:spcPct val="100000"/>
              </a:lnSpc>
              <a:spcBef>
                <a:spcPts val="95"/>
              </a:spcBef>
              <a:tabLst>
                <a:tab pos="704215" algn="l"/>
                <a:tab pos="2574925" algn="l"/>
                <a:tab pos="5218430" algn="l"/>
                <a:tab pos="7696834" algn="l"/>
              </a:tabLst>
            </a:pPr>
            <a:r>
              <a:rPr lang="en-US" spc="160" dirty="0"/>
              <a:t>A D V A N T A G E S</a:t>
            </a:r>
            <a:endParaRPr spc="380" dirty="0"/>
          </a:p>
        </p:txBody>
      </p:sp>
      <p:sp>
        <p:nvSpPr>
          <p:cNvPr id="3" name="object 3"/>
          <p:cNvSpPr txBox="1"/>
          <p:nvPr/>
        </p:nvSpPr>
        <p:spPr>
          <a:xfrm>
            <a:off x="297586" y="1064767"/>
            <a:ext cx="6302375" cy="350737"/>
          </a:xfrm>
          <a:prstGeom prst="rect">
            <a:avLst/>
          </a:prstGeom>
        </p:spPr>
        <p:txBody>
          <a:bodyPr vert="horz" wrap="square" lIns="0" tIns="12065" rIns="0" bIns="0" rtlCol="0">
            <a:spAutoFit/>
          </a:bodyPr>
          <a:lstStyle/>
          <a:p>
            <a:pPr marL="12700">
              <a:lnSpc>
                <a:spcPct val="100000"/>
              </a:lnSpc>
              <a:spcBef>
                <a:spcPts val="95"/>
              </a:spcBef>
            </a:pPr>
            <a:endParaRPr sz="2200" dirty="0">
              <a:latin typeface="Noto Sans"/>
              <a:cs typeface="Noto Sans"/>
            </a:endParaRPr>
          </a:p>
        </p:txBody>
      </p:sp>
      <p:sp>
        <p:nvSpPr>
          <p:cNvPr id="21" name="TextBox 20">
            <a:extLst>
              <a:ext uri="{FF2B5EF4-FFF2-40B4-BE49-F238E27FC236}">
                <a16:creationId xmlns:a16="http://schemas.microsoft.com/office/drawing/2014/main" id="{F49320E7-E391-4879-852B-AF1FB8903DD4}"/>
              </a:ext>
            </a:extLst>
          </p:cNvPr>
          <p:cNvSpPr txBox="1"/>
          <p:nvPr/>
        </p:nvSpPr>
        <p:spPr>
          <a:xfrm>
            <a:off x="419100" y="1153894"/>
            <a:ext cx="6515100" cy="433965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Advantages of Blue Eye Technology:</a:t>
            </a:r>
          </a:p>
          <a:p>
            <a:endParaRPr lang="en-US" sz="28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Noto Sans"/>
                <a:cs typeface="Arial" panose="020B0604020202020204" pitchFamily="34" charset="0"/>
              </a:rPr>
              <a:t>High accuracy level</a:t>
            </a:r>
          </a:p>
          <a:p>
            <a:pPr marL="342900" indent="-342900">
              <a:buFont typeface="Arial" panose="020B0604020202020204" pitchFamily="34" charset="0"/>
              <a:buChar char="•"/>
            </a:pPr>
            <a:endParaRPr lang="en-US" sz="2200" dirty="0">
              <a:latin typeface="Noto Sans"/>
              <a:cs typeface="Arial" panose="020B0604020202020204" pitchFamily="34" charset="0"/>
            </a:endParaRPr>
          </a:p>
          <a:p>
            <a:pPr marL="342900" indent="-342900">
              <a:buFont typeface="Arial" panose="020B0604020202020204" pitchFamily="34" charset="0"/>
              <a:buChar char="•"/>
            </a:pPr>
            <a:r>
              <a:rPr lang="en-US" sz="2200" dirty="0">
                <a:latin typeface="Noto Sans"/>
                <a:cs typeface="Arial" panose="020B0604020202020204" pitchFamily="34" charset="0"/>
              </a:rPr>
              <a:t>Fast in speed</a:t>
            </a:r>
          </a:p>
          <a:p>
            <a:pPr marL="342900" indent="-342900">
              <a:buFont typeface="Arial" panose="020B0604020202020204" pitchFamily="34" charset="0"/>
              <a:buChar char="•"/>
            </a:pPr>
            <a:endParaRPr lang="en-US" sz="2200" dirty="0">
              <a:latin typeface="Noto Sans"/>
              <a:cs typeface="Arial" panose="020B0604020202020204" pitchFamily="34" charset="0"/>
            </a:endParaRPr>
          </a:p>
          <a:p>
            <a:pPr marL="342900" indent="-342900">
              <a:buFont typeface="Arial" panose="020B0604020202020204" pitchFamily="34" charset="0"/>
              <a:buChar char="•"/>
            </a:pPr>
            <a:r>
              <a:rPr lang="en-US" sz="2200" dirty="0">
                <a:latin typeface="Noto Sans"/>
                <a:cs typeface="Arial" panose="020B0604020202020204" pitchFamily="34" charset="0"/>
              </a:rPr>
              <a:t>Naturalness as compared to the old traditional pointing</a:t>
            </a:r>
          </a:p>
          <a:p>
            <a:pPr marL="342900" indent="-342900">
              <a:buFont typeface="Arial" panose="020B0604020202020204" pitchFamily="34" charset="0"/>
              <a:buChar char="•"/>
            </a:pPr>
            <a:endParaRPr lang="en-US" sz="2200" dirty="0">
              <a:latin typeface="Noto Sans"/>
              <a:cs typeface="Arial" panose="020B0604020202020204" pitchFamily="34" charset="0"/>
            </a:endParaRPr>
          </a:p>
          <a:p>
            <a:pPr marL="342900" indent="-342900">
              <a:buFont typeface="Arial" panose="020B0604020202020204" pitchFamily="34" charset="0"/>
              <a:buChar char="•"/>
            </a:pPr>
            <a:r>
              <a:rPr lang="en-US" sz="2200" dirty="0">
                <a:latin typeface="Noto Sans"/>
                <a:cs typeface="Arial" panose="020B0604020202020204" pitchFamily="34" charset="0"/>
              </a:rPr>
              <a:t>Less physical effort and stress as compared to manual pointing</a:t>
            </a:r>
          </a:p>
          <a:p>
            <a:pPr marL="342900" indent="-342900">
              <a:buFont typeface="Arial" panose="020B0604020202020204" pitchFamily="34" charset="0"/>
              <a:buChar char="•"/>
            </a:pPr>
            <a:endParaRPr lang="en-IN" sz="2200" dirty="0">
              <a:latin typeface="Noto Sans"/>
              <a:cs typeface="Arial" panose="020B0604020202020204" pitchFamily="34" charset="0"/>
            </a:endParaRPr>
          </a:p>
        </p:txBody>
      </p:sp>
      <p:pic>
        <p:nvPicPr>
          <p:cNvPr id="23" name="Picture 22">
            <a:extLst>
              <a:ext uri="{FF2B5EF4-FFF2-40B4-BE49-F238E27FC236}">
                <a16:creationId xmlns:a16="http://schemas.microsoft.com/office/drawing/2014/main" id="{D8481497-288A-410F-AB6C-9A96793A2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2821" y="1997290"/>
            <a:ext cx="5257800" cy="291446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9" cy="685799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68808" y="300672"/>
            <a:ext cx="11454765" cy="6154420"/>
          </a:xfrm>
          <a:custGeom>
            <a:avLst/>
            <a:gdLst/>
            <a:ahLst/>
            <a:cxnLst/>
            <a:rect l="l" t="t" r="r" b="b"/>
            <a:pathLst>
              <a:path w="11454765" h="6154420">
                <a:moveTo>
                  <a:pt x="11454384" y="0"/>
                </a:moveTo>
                <a:lnTo>
                  <a:pt x="0" y="0"/>
                </a:lnTo>
                <a:lnTo>
                  <a:pt x="0" y="6153911"/>
                </a:lnTo>
                <a:lnTo>
                  <a:pt x="11454384" y="6153911"/>
                </a:lnTo>
                <a:lnTo>
                  <a:pt x="11454384"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4099686" y="735838"/>
            <a:ext cx="3520440" cy="482600"/>
          </a:xfrm>
          <a:prstGeom prst="rect">
            <a:avLst/>
          </a:prstGeom>
        </p:spPr>
        <p:txBody>
          <a:bodyPr vert="horz" wrap="square" lIns="0" tIns="12700" rIns="0" bIns="0" rtlCol="0">
            <a:spAutoFit/>
          </a:bodyPr>
          <a:lstStyle/>
          <a:p>
            <a:pPr marL="12700">
              <a:lnSpc>
                <a:spcPct val="100000"/>
              </a:lnSpc>
              <a:spcBef>
                <a:spcPts val="100"/>
              </a:spcBef>
              <a:tabLst>
                <a:tab pos="1273175" algn="l"/>
                <a:tab pos="1826895" algn="l"/>
              </a:tabLst>
            </a:pPr>
            <a:r>
              <a:rPr sz="3000" spc="-20" dirty="0">
                <a:solidFill>
                  <a:srgbClr val="620FB6"/>
                </a:solidFill>
                <a:latin typeface="MathJax_SansSerif"/>
                <a:cs typeface="MathJax_SansSerif"/>
              </a:rPr>
              <a:t>T</a:t>
            </a:r>
            <a:r>
              <a:rPr sz="3000" spc="530" dirty="0">
                <a:solidFill>
                  <a:srgbClr val="620FB6"/>
                </a:solidFill>
                <a:latin typeface="MathJax_SansSerif"/>
                <a:cs typeface="MathJax_SansSerif"/>
              </a:rPr>
              <a:t>a</a:t>
            </a:r>
            <a:r>
              <a:rPr sz="3000" spc="434" dirty="0">
                <a:solidFill>
                  <a:srgbClr val="620FB6"/>
                </a:solidFill>
                <a:latin typeface="MathJax_SansSerif"/>
                <a:cs typeface="MathJax_SansSerif"/>
              </a:rPr>
              <a:t>b</a:t>
            </a:r>
            <a:r>
              <a:rPr sz="3000" spc="250" dirty="0">
                <a:solidFill>
                  <a:srgbClr val="620FB6"/>
                </a:solidFill>
                <a:latin typeface="MathJax_SansSerif"/>
                <a:cs typeface="MathJax_SansSerif"/>
              </a:rPr>
              <a:t>l</a:t>
            </a:r>
            <a:r>
              <a:rPr sz="3000" spc="65" dirty="0">
                <a:solidFill>
                  <a:srgbClr val="620FB6"/>
                </a:solidFill>
                <a:latin typeface="MathJax_SansSerif"/>
                <a:cs typeface="MathJax_SansSerif"/>
              </a:rPr>
              <a:t>e</a:t>
            </a:r>
            <a:r>
              <a:rPr sz="3000" dirty="0">
                <a:solidFill>
                  <a:srgbClr val="620FB6"/>
                </a:solidFill>
                <a:latin typeface="MathJax_SansSerif"/>
                <a:cs typeface="MathJax_SansSerif"/>
              </a:rPr>
              <a:t>	</a:t>
            </a:r>
            <a:r>
              <a:rPr sz="3000" spc="350" dirty="0">
                <a:solidFill>
                  <a:srgbClr val="620FB6"/>
                </a:solidFill>
                <a:latin typeface="MathJax_SansSerif"/>
                <a:cs typeface="MathJax_SansSerif"/>
              </a:rPr>
              <a:t>o</a:t>
            </a:r>
            <a:r>
              <a:rPr sz="3000" spc="-45" dirty="0">
                <a:solidFill>
                  <a:srgbClr val="620FB6"/>
                </a:solidFill>
                <a:latin typeface="MathJax_SansSerif"/>
                <a:cs typeface="MathJax_SansSerif"/>
              </a:rPr>
              <a:t>f</a:t>
            </a:r>
            <a:r>
              <a:rPr sz="3000" dirty="0">
                <a:solidFill>
                  <a:srgbClr val="620FB6"/>
                </a:solidFill>
                <a:latin typeface="MathJax_SansSerif"/>
                <a:cs typeface="MathJax_SansSerif"/>
              </a:rPr>
              <a:t>	</a:t>
            </a:r>
            <a:r>
              <a:rPr sz="3000" spc="450" dirty="0">
                <a:solidFill>
                  <a:srgbClr val="620FB6"/>
                </a:solidFill>
                <a:latin typeface="MathJax_SansSerif"/>
                <a:cs typeface="MathJax_SansSerif"/>
              </a:rPr>
              <a:t>C</a:t>
            </a:r>
            <a:r>
              <a:rPr sz="3000" spc="350" dirty="0">
                <a:solidFill>
                  <a:srgbClr val="620FB6"/>
                </a:solidFill>
                <a:latin typeface="MathJax_SansSerif"/>
                <a:cs typeface="MathJax_SansSerif"/>
              </a:rPr>
              <a:t>o</a:t>
            </a:r>
            <a:r>
              <a:rPr sz="3000" spc="280" dirty="0">
                <a:solidFill>
                  <a:srgbClr val="620FB6"/>
                </a:solidFill>
                <a:latin typeface="MathJax_SansSerif"/>
                <a:cs typeface="MathJax_SansSerif"/>
              </a:rPr>
              <a:t>n</a:t>
            </a:r>
            <a:r>
              <a:rPr sz="3000" spc="180" dirty="0">
                <a:solidFill>
                  <a:srgbClr val="620FB6"/>
                </a:solidFill>
                <a:latin typeface="MathJax_SansSerif"/>
                <a:cs typeface="MathJax_SansSerif"/>
              </a:rPr>
              <a:t>t</a:t>
            </a:r>
            <a:r>
              <a:rPr sz="3000" spc="425" dirty="0">
                <a:solidFill>
                  <a:srgbClr val="620FB6"/>
                </a:solidFill>
                <a:latin typeface="MathJax_SansSerif"/>
                <a:cs typeface="MathJax_SansSerif"/>
              </a:rPr>
              <a:t>e</a:t>
            </a:r>
            <a:r>
              <a:rPr sz="3000" spc="280" dirty="0">
                <a:solidFill>
                  <a:srgbClr val="620FB6"/>
                </a:solidFill>
                <a:latin typeface="MathJax_SansSerif"/>
                <a:cs typeface="MathJax_SansSerif"/>
              </a:rPr>
              <a:t>n</a:t>
            </a:r>
            <a:r>
              <a:rPr sz="3000" spc="180" dirty="0">
                <a:solidFill>
                  <a:srgbClr val="620FB6"/>
                </a:solidFill>
                <a:latin typeface="MathJax_SansSerif"/>
                <a:cs typeface="MathJax_SansSerif"/>
              </a:rPr>
              <a:t>t</a:t>
            </a:r>
            <a:r>
              <a:rPr sz="3000" spc="-120" dirty="0">
                <a:solidFill>
                  <a:srgbClr val="620FB6"/>
                </a:solidFill>
                <a:latin typeface="MathJax_SansSerif"/>
                <a:cs typeface="MathJax_SansSerif"/>
              </a:rPr>
              <a:t>s</a:t>
            </a:r>
            <a:endParaRPr sz="3000">
              <a:latin typeface="MathJax_SansSerif"/>
              <a:cs typeface="MathJax_SansSerif"/>
            </a:endParaRPr>
          </a:p>
        </p:txBody>
      </p:sp>
      <p:sp>
        <p:nvSpPr>
          <p:cNvPr id="5" name="object 5"/>
          <p:cNvSpPr txBox="1"/>
          <p:nvPr/>
        </p:nvSpPr>
        <p:spPr>
          <a:xfrm>
            <a:off x="725525" y="1698193"/>
            <a:ext cx="5841365" cy="3893374"/>
          </a:xfrm>
          <a:prstGeom prst="rect">
            <a:avLst/>
          </a:prstGeom>
        </p:spPr>
        <p:txBody>
          <a:bodyPr vert="horz" wrap="square" lIns="0" tIns="12700" rIns="0" bIns="0" rtlCol="0">
            <a:spAutoFit/>
          </a:bodyPr>
          <a:lstStyle/>
          <a:p>
            <a:pPr marL="469900" indent="-457200">
              <a:lnSpc>
                <a:spcPct val="100000"/>
              </a:lnSpc>
              <a:spcBef>
                <a:spcPts val="100"/>
              </a:spcBef>
              <a:buFont typeface="Arial"/>
              <a:buChar char="•"/>
              <a:tabLst>
                <a:tab pos="469265" algn="l"/>
                <a:tab pos="469900" algn="l"/>
              </a:tabLst>
            </a:pPr>
            <a:r>
              <a:rPr sz="2400" spc="-20" dirty="0">
                <a:solidFill>
                  <a:srgbClr val="3A3838"/>
                </a:solidFill>
                <a:latin typeface="Noto Sans"/>
                <a:cs typeface="Noto Sans"/>
              </a:rPr>
              <a:t>Introduction</a:t>
            </a:r>
            <a:endParaRPr sz="2400" dirty="0">
              <a:latin typeface="Noto Sans"/>
              <a:cs typeface="Noto Sans"/>
            </a:endParaRPr>
          </a:p>
          <a:p>
            <a:pPr>
              <a:lnSpc>
                <a:spcPct val="100000"/>
              </a:lnSpc>
              <a:spcBef>
                <a:spcPts val="20"/>
              </a:spcBef>
              <a:buClr>
                <a:srgbClr val="3A3838"/>
              </a:buClr>
              <a:buFont typeface="Arial"/>
              <a:buChar char="•"/>
            </a:pPr>
            <a:endParaRPr sz="2100" dirty="0">
              <a:latin typeface="Noto Sans"/>
              <a:cs typeface="Noto Sans"/>
            </a:endParaRPr>
          </a:p>
          <a:p>
            <a:pPr marL="469900" indent="-457200">
              <a:lnSpc>
                <a:spcPct val="100000"/>
              </a:lnSpc>
              <a:spcBef>
                <a:spcPts val="5"/>
              </a:spcBef>
              <a:buFont typeface="Arial"/>
              <a:buChar char="•"/>
              <a:tabLst>
                <a:tab pos="469265" algn="l"/>
                <a:tab pos="469900" algn="l"/>
              </a:tabLst>
            </a:pPr>
            <a:r>
              <a:rPr lang="en-IN" sz="2400" spc="-15" dirty="0">
                <a:solidFill>
                  <a:srgbClr val="3A3838"/>
                </a:solidFill>
                <a:latin typeface="Noto Sans"/>
                <a:cs typeface="Noto Sans"/>
              </a:rPr>
              <a:t>The Etymology of the Blue Eyes</a:t>
            </a:r>
            <a:endParaRPr lang="en-IN" sz="2400" dirty="0">
              <a:latin typeface="Noto Sans"/>
              <a:cs typeface="Noto Sans"/>
            </a:endParaRPr>
          </a:p>
          <a:p>
            <a:pPr marL="469900" indent="-457200">
              <a:lnSpc>
                <a:spcPct val="100000"/>
              </a:lnSpc>
              <a:spcBef>
                <a:spcPts val="2880"/>
              </a:spcBef>
              <a:buFont typeface="Arial"/>
              <a:buChar char="•"/>
              <a:tabLst>
                <a:tab pos="469265" algn="l"/>
                <a:tab pos="469900" algn="l"/>
              </a:tabLst>
            </a:pPr>
            <a:r>
              <a:rPr lang="en-IN" sz="2400" spc="-75" dirty="0">
                <a:solidFill>
                  <a:srgbClr val="3A3838"/>
                </a:solidFill>
                <a:latin typeface="Noto Sans"/>
                <a:cs typeface="Noto Sans"/>
              </a:rPr>
              <a:t>Historical Background</a:t>
            </a:r>
            <a:endParaRPr lang="en-IN" sz="2400" dirty="0">
              <a:latin typeface="Noto Sans"/>
              <a:cs typeface="Noto Sans"/>
            </a:endParaRPr>
          </a:p>
          <a:p>
            <a:pPr>
              <a:lnSpc>
                <a:spcPct val="100000"/>
              </a:lnSpc>
              <a:spcBef>
                <a:spcPts val="20"/>
              </a:spcBef>
              <a:buClr>
                <a:srgbClr val="3A3838"/>
              </a:buClr>
              <a:buFont typeface="Arial"/>
              <a:buChar char="•"/>
            </a:pPr>
            <a:endParaRPr sz="2100" dirty="0">
              <a:latin typeface="Noto Sans"/>
              <a:cs typeface="Noto Sans"/>
            </a:endParaRPr>
          </a:p>
          <a:p>
            <a:pPr marL="469900" indent="-457200">
              <a:lnSpc>
                <a:spcPct val="100000"/>
              </a:lnSpc>
              <a:buFont typeface="Arial"/>
              <a:buChar char="•"/>
              <a:tabLst>
                <a:tab pos="469265" algn="l"/>
                <a:tab pos="469900" algn="l"/>
              </a:tabLst>
            </a:pPr>
            <a:r>
              <a:rPr lang="en-US" sz="2400" spc="-15" dirty="0">
                <a:solidFill>
                  <a:srgbClr val="3A3838"/>
                </a:solidFill>
                <a:latin typeface="Noto Sans"/>
                <a:cs typeface="Noto Sans"/>
              </a:rPr>
              <a:t>Need for the Blue Eyes Technology</a:t>
            </a:r>
            <a:endParaRPr sz="2400" dirty="0">
              <a:latin typeface="Noto Sans"/>
              <a:cs typeface="Noto Sans"/>
            </a:endParaRPr>
          </a:p>
          <a:p>
            <a:pPr>
              <a:lnSpc>
                <a:spcPct val="100000"/>
              </a:lnSpc>
              <a:spcBef>
                <a:spcPts val="20"/>
              </a:spcBef>
              <a:buClr>
                <a:srgbClr val="3A3838"/>
              </a:buClr>
              <a:buFont typeface="Arial"/>
              <a:buChar char="•"/>
            </a:pPr>
            <a:endParaRPr sz="2100" dirty="0">
              <a:latin typeface="Noto Sans"/>
              <a:cs typeface="Noto Sans"/>
            </a:endParaRPr>
          </a:p>
          <a:p>
            <a:pPr marL="469900" indent="-457200">
              <a:lnSpc>
                <a:spcPct val="100000"/>
              </a:lnSpc>
              <a:buFont typeface="Arial"/>
              <a:buChar char="•"/>
              <a:tabLst>
                <a:tab pos="469265" algn="l"/>
                <a:tab pos="469900" algn="l"/>
              </a:tabLst>
            </a:pPr>
            <a:r>
              <a:rPr lang="en-US" sz="2400" spc="-20" dirty="0">
                <a:solidFill>
                  <a:srgbClr val="3A3838"/>
                </a:solidFill>
                <a:latin typeface="Noto Sans"/>
                <a:cs typeface="Noto Sans"/>
              </a:rPr>
              <a:t>Benefits of the </a:t>
            </a:r>
            <a:r>
              <a:rPr lang="en-US" sz="2400" spc="-15" dirty="0">
                <a:solidFill>
                  <a:srgbClr val="3A3838"/>
                </a:solidFill>
                <a:latin typeface="Noto Sans"/>
                <a:cs typeface="Noto Sans"/>
              </a:rPr>
              <a:t>Blue Eyes Technology</a:t>
            </a:r>
            <a:endParaRPr sz="2400" dirty="0">
              <a:latin typeface="Noto Sans"/>
              <a:cs typeface="Noto Sans"/>
            </a:endParaRPr>
          </a:p>
          <a:p>
            <a:pPr>
              <a:lnSpc>
                <a:spcPct val="100000"/>
              </a:lnSpc>
              <a:spcBef>
                <a:spcPts val="20"/>
              </a:spcBef>
              <a:buClr>
                <a:srgbClr val="3A3838"/>
              </a:buClr>
              <a:buFont typeface="Arial"/>
              <a:buChar char="•"/>
            </a:pPr>
            <a:endParaRPr sz="2100" dirty="0">
              <a:latin typeface="Noto Sans"/>
              <a:cs typeface="Noto Sans"/>
            </a:endParaRPr>
          </a:p>
          <a:p>
            <a:pPr marL="469900" indent="-457200">
              <a:lnSpc>
                <a:spcPct val="100000"/>
              </a:lnSpc>
              <a:spcBef>
                <a:spcPts val="5"/>
              </a:spcBef>
              <a:buFont typeface="Arial"/>
              <a:buChar char="•"/>
              <a:tabLst>
                <a:tab pos="469265" algn="l"/>
                <a:tab pos="469900" algn="l"/>
              </a:tabLst>
            </a:pPr>
            <a:r>
              <a:rPr sz="2400" spc="-10" dirty="0">
                <a:solidFill>
                  <a:srgbClr val="3A3838"/>
                </a:solidFill>
                <a:latin typeface="Noto Sans"/>
                <a:cs typeface="Noto Sans"/>
              </a:rPr>
              <a:t>Conclusion</a:t>
            </a:r>
            <a:endParaRPr sz="2400" dirty="0">
              <a:latin typeface="Noto Sans"/>
              <a:cs typeface="No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0185" y="114046"/>
            <a:ext cx="9171940" cy="452120"/>
          </a:xfrm>
          <a:prstGeom prst="rect">
            <a:avLst/>
          </a:prstGeom>
        </p:spPr>
        <p:txBody>
          <a:bodyPr vert="horz" wrap="square" lIns="0" tIns="12065" rIns="0" bIns="0" rtlCol="0">
            <a:spAutoFit/>
          </a:bodyPr>
          <a:lstStyle/>
          <a:p>
            <a:pPr marL="12700" algn="ctr">
              <a:lnSpc>
                <a:spcPct val="100000"/>
              </a:lnSpc>
              <a:spcBef>
                <a:spcPts val="95"/>
              </a:spcBef>
              <a:tabLst>
                <a:tab pos="704215" algn="l"/>
                <a:tab pos="2574925" algn="l"/>
                <a:tab pos="5218430" algn="l"/>
                <a:tab pos="7696834" algn="l"/>
              </a:tabLst>
            </a:pPr>
            <a:r>
              <a:rPr lang="en-US" spc="160" dirty="0"/>
              <a:t>D I S A D V A N T A G E S</a:t>
            </a:r>
            <a:endParaRPr spc="380" dirty="0"/>
          </a:p>
        </p:txBody>
      </p:sp>
      <p:sp>
        <p:nvSpPr>
          <p:cNvPr id="3" name="object 3"/>
          <p:cNvSpPr txBox="1"/>
          <p:nvPr/>
        </p:nvSpPr>
        <p:spPr>
          <a:xfrm>
            <a:off x="297586" y="1064767"/>
            <a:ext cx="11562080" cy="5257208"/>
          </a:xfrm>
          <a:prstGeom prst="rect">
            <a:avLst/>
          </a:prstGeom>
        </p:spPr>
        <p:txBody>
          <a:bodyPr vert="horz" wrap="square" lIns="0" tIns="12065" rIns="0" bIns="0" rtlCol="0">
            <a:spAutoFit/>
          </a:bodyPr>
          <a:lstStyle/>
          <a:p>
            <a:pPr marL="12700">
              <a:spcBef>
                <a:spcPts val="95"/>
              </a:spcBef>
            </a:pPr>
            <a:r>
              <a:rPr lang="en-US" sz="2800" b="1" dirty="0">
                <a:latin typeface="Arial" panose="020B0604020202020204" pitchFamily="34" charset="0"/>
                <a:cs typeface="Arial" panose="020B0604020202020204" pitchFamily="34" charset="0"/>
              </a:rPr>
              <a:t>Disadvantages of Blue Eye Technology:</a:t>
            </a:r>
          </a:p>
          <a:p>
            <a:pPr marL="12700">
              <a:lnSpc>
                <a:spcPct val="100000"/>
              </a:lnSpc>
              <a:spcBef>
                <a:spcPts val="95"/>
              </a:spcBef>
            </a:pPr>
            <a:endParaRPr lang="en-US" sz="3200" b="1" dirty="0">
              <a:latin typeface="Noto Sans"/>
              <a:cs typeface="Arial" panose="020B0604020202020204" pitchFamily="34" charset="0"/>
            </a:endParaRPr>
          </a:p>
          <a:p>
            <a:pPr marL="469900" indent="-457200">
              <a:lnSpc>
                <a:spcPct val="100000"/>
              </a:lnSpc>
              <a:spcBef>
                <a:spcPts val="95"/>
              </a:spcBef>
              <a:buFont typeface="Arial" panose="020B0604020202020204" pitchFamily="34" charset="0"/>
              <a:buChar char="•"/>
            </a:pPr>
            <a:r>
              <a:rPr lang="en-US" sz="2200" dirty="0">
                <a:latin typeface="Noto Sans"/>
                <a:cs typeface="Arial" panose="020B0604020202020204" pitchFamily="34" charset="0"/>
              </a:rPr>
              <a:t>Distraction while Reading</a:t>
            </a:r>
          </a:p>
          <a:p>
            <a:pPr marL="469900" indent="-457200">
              <a:lnSpc>
                <a:spcPct val="100000"/>
              </a:lnSpc>
              <a:spcBef>
                <a:spcPts val="95"/>
              </a:spcBef>
              <a:buFont typeface="Arial" panose="020B0604020202020204" pitchFamily="34" charset="0"/>
              <a:buChar char="•"/>
            </a:pPr>
            <a:endParaRPr lang="en-US" sz="2200" dirty="0">
              <a:latin typeface="Noto Sans"/>
              <a:cs typeface="Arial" panose="020B0604020202020204" pitchFamily="34" charset="0"/>
            </a:endParaRPr>
          </a:p>
          <a:p>
            <a:pPr marL="469900" indent="-457200">
              <a:lnSpc>
                <a:spcPct val="100000"/>
              </a:lnSpc>
              <a:spcBef>
                <a:spcPts val="95"/>
              </a:spcBef>
              <a:buFont typeface="Arial" panose="020B0604020202020204" pitchFamily="34" charset="0"/>
              <a:buChar char="•"/>
            </a:pPr>
            <a:r>
              <a:rPr lang="en-US" sz="2200" dirty="0">
                <a:latin typeface="Noto Sans"/>
                <a:cs typeface="Arial" panose="020B0604020202020204" pitchFamily="34" charset="0"/>
              </a:rPr>
              <a:t>Reliability of the system</a:t>
            </a:r>
          </a:p>
          <a:p>
            <a:pPr marL="469900" indent="-457200">
              <a:lnSpc>
                <a:spcPct val="100000"/>
              </a:lnSpc>
              <a:spcBef>
                <a:spcPts val="95"/>
              </a:spcBef>
              <a:buFont typeface="Arial" panose="020B0604020202020204" pitchFamily="34" charset="0"/>
              <a:buChar char="•"/>
            </a:pPr>
            <a:endParaRPr lang="en-US" sz="2200" dirty="0">
              <a:latin typeface="Noto Sans"/>
              <a:cs typeface="Arial" panose="020B0604020202020204" pitchFamily="34" charset="0"/>
            </a:endParaRPr>
          </a:p>
          <a:p>
            <a:pPr marL="469900" indent="-457200">
              <a:lnSpc>
                <a:spcPct val="100000"/>
              </a:lnSpc>
              <a:spcBef>
                <a:spcPts val="95"/>
              </a:spcBef>
              <a:buFont typeface="Arial" panose="020B0604020202020204" pitchFamily="34" charset="0"/>
              <a:buChar char="•"/>
            </a:pPr>
            <a:r>
              <a:rPr lang="en-US" sz="2200" dirty="0">
                <a:latin typeface="Noto Sans"/>
                <a:cs typeface="Arial" panose="020B0604020202020204" pitchFamily="34" charset="0"/>
              </a:rPr>
              <a:t>Needs a minimization and system will be bulky</a:t>
            </a:r>
          </a:p>
          <a:p>
            <a:pPr marL="469900" indent="-457200">
              <a:lnSpc>
                <a:spcPct val="100000"/>
              </a:lnSpc>
              <a:spcBef>
                <a:spcPts val="95"/>
              </a:spcBef>
              <a:buFont typeface="Arial" panose="020B0604020202020204" pitchFamily="34" charset="0"/>
              <a:buChar char="•"/>
            </a:pPr>
            <a:endParaRPr lang="en-US" sz="2200" dirty="0">
              <a:latin typeface="Noto Sans"/>
              <a:cs typeface="Arial" panose="020B0604020202020204" pitchFamily="34" charset="0"/>
            </a:endParaRPr>
          </a:p>
          <a:p>
            <a:pPr marL="469900" indent="-457200">
              <a:lnSpc>
                <a:spcPct val="100000"/>
              </a:lnSpc>
              <a:spcBef>
                <a:spcPts val="95"/>
              </a:spcBef>
              <a:buFont typeface="Arial" panose="020B0604020202020204" pitchFamily="34" charset="0"/>
              <a:buChar char="•"/>
            </a:pPr>
            <a:r>
              <a:rPr lang="en-US" sz="2200" dirty="0">
                <a:latin typeface="Noto Sans"/>
                <a:cs typeface="Arial" panose="020B0604020202020204" pitchFamily="34" charset="0"/>
              </a:rPr>
              <a:t>More Expensive</a:t>
            </a:r>
          </a:p>
          <a:p>
            <a:pPr marL="469900" indent="-457200">
              <a:lnSpc>
                <a:spcPct val="100000"/>
              </a:lnSpc>
              <a:spcBef>
                <a:spcPts val="95"/>
              </a:spcBef>
              <a:buFont typeface="Arial" panose="020B0604020202020204" pitchFamily="34" charset="0"/>
              <a:buChar char="•"/>
            </a:pPr>
            <a:endParaRPr lang="en-US" sz="2200" dirty="0">
              <a:latin typeface="Noto Sans"/>
              <a:cs typeface="Arial" panose="020B0604020202020204" pitchFamily="34" charset="0"/>
            </a:endParaRPr>
          </a:p>
          <a:p>
            <a:pPr marL="469900" indent="-457200">
              <a:lnSpc>
                <a:spcPct val="100000"/>
              </a:lnSpc>
              <a:spcBef>
                <a:spcPts val="95"/>
              </a:spcBef>
              <a:buFont typeface="Arial" panose="020B0604020202020204" pitchFamily="34" charset="0"/>
              <a:buChar char="•"/>
            </a:pPr>
            <a:r>
              <a:rPr lang="en-US" sz="2200" dirty="0">
                <a:latin typeface="Noto Sans"/>
                <a:cs typeface="Arial" panose="020B0604020202020204" pitchFamily="34" charset="0"/>
              </a:rPr>
              <a:t>Not 100% Accurate.</a:t>
            </a:r>
          </a:p>
          <a:p>
            <a:pPr marL="469900" indent="-457200">
              <a:lnSpc>
                <a:spcPct val="100000"/>
              </a:lnSpc>
              <a:spcBef>
                <a:spcPts val="95"/>
              </a:spcBef>
              <a:buFont typeface="Arial" panose="020B0604020202020204" pitchFamily="34" charset="0"/>
              <a:buChar char="•"/>
            </a:pPr>
            <a:endParaRPr lang="en-US" sz="2200" dirty="0">
              <a:latin typeface="Noto Sans"/>
              <a:cs typeface="Arial" panose="020B0604020202020204" pitchFamily="34" charset="0"/>
            </a:endParaRPr>
          </a:p>
          <a:p>
            <a:pPr marL="469900" indent="-457200">
              <a:lnSpc>
                <a:spcPct val="100000"/>
              </a:lnSpc>
              <a:spcBef>
                <a:spcPts val="95"/>
              </a:spcBef>
              <a:buFont typeface="Arial" panose="020B0604020202020204" pitchFamily="34" charset="0"/>
              <a:buChar char="•"/>
            </a:pPr>
            <a:endParaRPr lang="en-US" sz="2200" dirty="0">
              <a:latin typeface="Noto Sans"/>
              <a:cs typeface="Arial" panose="020B0604020202020204" pitchFamily="34" charset="0"/>
            </a:endParaRPr>
          </a:p>
          <a:p>
            <a:pPr marL="12700">
              <a:lnSpc>
                <a:spcPct val="100000"/>
              </a:lnSpc>
              <a:spcBef>
                <a:spcPts val="95"/>
              </a:spcBef>
            </a:pPr>
            <a:r>
              <a:rPr lang="en-US" sz="2800" b="1" dirty="0">
                <a:latin typeface="Arial" panose="020B0604020202020204" pitchFamily="34" charset="0"/>
                <a:cs typeface="Arial" panose="020B0604020202020204" pitchFamily="34" charset="0"/>
              </a:rPr>
              <a:t> </a:t>
            </a:r>
            <a:endParaRPr sz="2800" b="1" dirty="0">
              <a:latin typeface="Arial" panose="020B0604020202020204" pitchFamily="34" charset="0"/>
              <a:cs typeface="Arial" panose="020B0604020202020204" pitchFamily="34" charset="0"/>
            </a:endParaRPr>
          </a:p>
        </p:txBody>
      </p:sp>
      <p:pic>
        <p:nvPicPr>
          <p:cNvPr id="7" name="Picture 6" descr="A picture containing text&#10;&#10;Description automatically generated">
            <a:extLst>
              <a:ext uri="{FF2B5EF4-FFF2-40B4-BE49-F238E27FC236}">
                <a16:creationId xmlns:a16="http://schemas.microsoft.com/office/drawing/2014/main" id="{1AA12A47-566A-45DD-AD0C-CBBEDD465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1241975"/>
            <a:ext cx="4343400" cy="5080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5270" y="114046"/>
            <a:ext cx="4012565" cy="452120"/>
          </a:xfrm>
          <a:prstGeom prst="rect">
            <a:avLst/>
          </a:prstGeom>
        </p:spPr>
        <p:txBody>
          <a:bodyPr vert="horz" wrap="square" lIns="0" tIns="12065" rIns="0" bIns="0" rtlCol="0">
            <a:spAutoFit/>
          </a:bodyPr>
          <a:lstStyle/>
          <a:p>
            <a:pPr marL="12700">
              <a:lnSpc>
                <a:spcPct val="100000"/>
              </a:lnSpc>
              <a:spcBef>
                <a:spcPts val="95"/>
              </a:spcBef>
              <a:tabLst>
                <a:tab pos="1285875" algn="l"/>
              </a:tabLst>
            </a:pPr>
            <a:r>
              <a:rPr lang="en-US" spc="5" dirty="0"/>
              <a:t>A P </a:t>
            </a:r>
            <a:r>
              <a:rPr lang="en-US" spc="5" dirty="0" err="1"/>
              <a:t>P</a:t>
            </a:r>
            <a:r>
              <a:rPr lang="en-US" spc="5" dirty="0"/>
              <a:t> L I C A T I  O N S</a:t>
            </a:r>
            <a:endParaRPr spc="55" dirty="0"/>
          </a:p>
        </p:txBody>
      </p:sp>
      <p:sp>
        <p:nvSpPr>
          <p:cNvPr id="3" name="object 3"/>
          <p:cNvSpPr txBox="1"/>
          <p:nvPr/>
        </p:nvSpPr>
        <p:spPr>
          <a:xfrm>
            <a:off x="304800" y="1066800"/>
            <a:ext cx="11374755" cy="4492897"/>
          </a:xfrm>
          <a:prstGeom prst="rect">
            <a:avLst/>
          </a:prstGeom>
        </p:spPr>
        <p:txBody>
          <a:bodyPr vert="horz" wrap="square" lIns="0" tIns="12065" rIns="0" bIns="0" rtlCol="0">
            <a:spAutoFit/>
          </a:bodyPr>
          <a:lstStyle/>
          <a:p>
            <a:pPr marL="12065" marR="63500">
              <a:lnSpc>
                <a:spcPct val="100000"/>
              </a:lnSpc>
              <a:spcBef>
                <a:spcPts val="95"/>
              </a:spcBef>
              <a:tabLst>
                <a:tab pos="355600" algn="l"/>
                <a:tab pos="356235" algn="l"/>
              </a:tabLst>
            </a:pPr>
            <a:r>
              <a:rPr lang="en-US" sz="2800" b="1" dirty="0">
                <a:latin typeface="Arial" panose="020B0604020202020204" pitchFamily="34" charset="0"/>
                <a:cs typeface="Arial" panose="020B0604020202020204" pitchFamily="34" charset="0"/>
              </a:rPr>
              <a:t>Applications of the Blue Eye Technology:</a:t>
            </a:r>
          </a:p>
          <a:p>
            <a:pPr marL="355600" marR="63500" indent="-343535">
              <a:lnSpc>
                <a:spcPct val="100000"/>
              </a:lnSpc>
              <a:spcBef>
                <a:spcPts val="95"/>
              </a:spcBef>
              <a:buFont typeface="Arial"/>
              <a:buChar char="•"/>
              <a:tabLst>
                <a:tab pos="355600" algn="l"/>
                <a:tab pos="356235" algn="l"/>
              </a:tabLst>
            </a:pPr>
            <a:endParaRPr lang="en-US" sz="2800" b="1" dirty="0">
              <a:latin typeface="Arial" panose="020B0604020202020204" pitchFamily="34" charset="0"/>
              <a:cs typeface="Arial" panose="020B0604020202020204" pitchFamily="34" charset="0"/>
            </a:endParaRPr>
          </a:p>
          <a:p>
            <a:pPr marL="355600" marR="63500" indent="-343535">
              <a:lnSpc>
                <a:spcPct val="100000"/>
              </a:lnSpc>
              <a:spcBef>
                <a:spcPts val="95"/>
              </a:spcBef>
              <a:buFont typeface="Arial"/>
              <a:buChar char="•"/>
              <a:tabLst>
                <a:tab pos="355600" algn="l"/>
                <a:tab pos="356235" algn="l"/>
              </a:tabLst>
            </a:pPr>
            <a:r>
              <a:rPr lang="en-US" sz="2200" dirty="0">
                <a:latin typeface="Noto Sans"/>
                <a:cs typeface="Arial" panose="020B0604020202020204" pitchFamily="34" charset="0"/>
              </a:rPr>
              <a:t>In every working environment requiring permanent operator’s attention.</a:t>
            </a:r>
          </a:p>
          <a:p>
            <a:pPr marL="355600" marR="63500" indent="-343535">
              <a:lnSpc>
                <a:spcPct val="100000"/>
              </a:lnSpc>
              <a:spcBef>
                <a:spcPts val="95"/>
              </a:spcBef>
              <a:buFont typeface="Arial"/>
              <a:buChar char="•"/>
              <a:tabLst>
                <a:tab pos="355600" algn="l"/>
                <a:tab pos="356235" algn="l"/>
              </a:tabLst>
            </a:pPr>
            <a:endParaRPr lang="en-US" sz="2200" dirty="0">
              <a:latin typeface="Noto Sans"/>
              <a:cs typeface="Arial" panose="020B0604020202020204" pitchFamily="34" charset="0"/>
            </a:endParaRPr>
          </a:p>
          <a:p>
            <a:pPr marL="355600" marR="63500" indent="-343535">
              <a:lnSpc>
                <a:spcPct val="100000"/>
              </a:lnSpc>
              <a:spcBef>
                <a:spcPts val="95"/>
              </a:spcBef>
              <a:buFont typeface="Arial"/>
              <a:buChar char="•"/>
              <a:tabLst>
                <a:tab pos="355600" algn="l"/>
                <a:tab pos="356235" algn="l"/>
              </a:tabLst>
            </a:pPr>
            <a:r>
              <a:rPr lang="en-US" sz="2200" dirty="0">
                <a:latin typeface="Noto Sans"/>
                <a:cs typeface="Arial" panose="020B0604020202020204" pitchFamily="34" charset="0"/>
              </a:rPr>
              <a:t>At power plant control rooms.</a:t>
            </a:r>
          </a:p>
          <a:p>
            <a:pPr marL="355600" marR="63500" indent="-343535">
              <a:lnSpc>
                <a:spcPct val="100000"/>
              </a:lnSpc>
              <a:spcBef>
                <a:spcPts val="95"/>
              </a:spcBef>
              <a:buFont typeface="Arial"/>
              <a:buChar char="•"/>
              <a:tabLst>
                <a:tab pos="355600" algn="l"/>
                <a:tab pos="356235" algn="l"/>
              </a:tabLst>
            </a:pPr>
            <a:endParaRPr lang="en-US" sz="2200" dirty="0">
              <a:latin typeface="Noto Sans"/>
              <a:cs typeface="Arial" panose="020B0604020202020204" pitchFamily="34" charset="0"/>
            </a:endParaRPr>
          </a:p>
          <a:p>
            <a:pPr marL="355600" marR="63500" indent="-343535">
              <a:lnSpc>
                <a:spcPct val="100000"/>
              </a:lnSpc>
              <a:spcBef>
                <a:spcPts val="95"/>
              </a:spcBef>
              <a:buFont typeface="Arial"/>
              <a:buChar char="•"/>
              <a:tabLst>
                <a:tab pos="355600" algn="l"/>
                <a:tab pos="356235" algn="l"/>
              </a:tabLst>
            </a:pPr>
            <a:r>
              <a:rPr lang="en-US" sz="2200" dirty="0">
                <a:latin typeface="Noto Sans"/>
                <a:cs typeface="Arial" panose="020B0604020202020204" pitchFamily="34" charset="0"/>
              </a:rPr>
              <a:t>At flight control centers.</a:t>
            </a:r>
          </a:p>
          <a:p>
            <a:pPr marL="355600" marR="63500" indent="-343535">
              <a:lnSpc>
                <a:spcPct val="100000"/>
              </a:lnSpc>
              <a:spcBef>
                <a:spcPts val="95"/>
              </a:spcBef>
              <a:buFont typeface="Arial"/>
              <a:buChar char="•"/>
              <a:tabLst>
                <a:tab pos="355600" algn="l"/>
                <a:tab pos="356235" algn="l"/>
              </a:tabLst>
            </a:pPr>
            <a:endParaRPr lang="en-US" sz="2200" dirty="0">
              <a:latin typeface="Noto Sans"/>
              <a:cs typeface="Arial" panose="020B0604020202020204" pitchFamily="34" charset="0"/>
            </a:endParaRPr>
          </a:p>
          <a:p>
            <a:pPr marL="355600" marR="63500" indent="-343535">
              <a:lnSpc>
                <a:spcPct val="100000"/>
              </a:lnSpc>
              <a:spcBef>
                <a:spcPts val="95"/>
              </a:spcBef>
              <a:buFont typeface="Arial"/>
              <a:buChar char="•"/>
              <a:tabLst>
                <a:tab pos="355600" algn="l"/>
                <a:tab pos="356235" algn="l"/>
              </a:tabLst>
            </a:pPr>
            <a:r>
              <a:rPr lang="en-US" sz="2200" dirty="0">
                <a:latin typeface="Noto Sans"/>
                <a:cs typeface="Arial" panose="020B0604020202020204" pitchFamily="34" charset="0"/>
              </a:rPr>
              <a:t>In video games.</a:t>
            </a:r>
          </a:p>
          <a:p>
            <a:pPr marL="355600" marR="63500" indent="-343535">
              <a:lnSpc>
                <a:spcPct val="100000"/>
              </a:lnSpc>
              <a:spcBef>
                <a:spcPts val="95"/>
              </a:spcBef>
              <a:buFont typeface="Arial"/>
              <a:buChar char="•"/>
              <a:tabLst>
                <a:tab pos="355600" algn="l"/>
                <a:tab pos="356235" algn="l"/>
              </a:tabLst>
            </a:pPr>
            <a:endParaRPr lang="en-US" sz="2200" dirty="0">
              <a:latin typeface="Noto Sans"/>
              <a:cs typeface="Arial" panose="020B0604020202020204" pitchFamily="34" charset="0"/>
            </a:endParaRPr>
          </a:p>
          <a:p>
            <a:pPr marL="355600" marR="63500" indent="-343535">
              <a:lnSpc>
                <a:spcPct val="100000"/>
              </a:lnSpc>
              <a:spcBef>
                <a:spcPts val="95"/>
              </a:spcBef>
              <a:buFont typeface="Arial"/>
              <a:buChar char="•"/>
              <a:tabLst>
                <a:tab pos="355600" algn="l"/>
                <a:tab pos="356235" algn="l"/>
              </a:tabLst>
            </a:pPr>
            <a:r>
              <a:rPr lang="en-US" sz="2200" dirty="0">
                <a:latin typeface="Noto Sans"/>
                <a:cs typeface="Arial" panose="020B0604020202020204" pitchFamily="34" charset="0"/>
              </a:rPr>
              <a:t>In Automobile industry.</a:t>
            </a:r>
          </a:p>
          <a:p>
            <a:pPr marL="355600" marR="63500" indent="-343535">
              <a:lnSpc>
                <a:spcPct val="100000"/>
              </a:lnSpc>
              <a:spcBef>
                <a:spcPts val="95"/>
              </a:spcBef>
              <a:buFont typeface="Arial"/>
              <a:buChar char="•"/>
              <a:tabLst>
                <a:tab pos="355600" algn="l"/>
                <a:tab pos="356235" algn="l"/>
              </a:tabLst>
            </a:pPr>
            <a:endParaRPr sz="2800" b="1" dirty="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9845" y="152400"/>
            <a:ext cx="9592310" cy="452120"/>
          </a:xfrm>
          <a:prstGeom prst="rect">
            <a:avLst/>
          </a:prstGeom>
        </p:spPr>
        <p:txBody>
          <a:bodyPr vert="horz" wrap="square" lIns="0" tIns="12065" rIns="0" bIns="0" rtlCol="0">
            <a:spAutoFit/>
          </a:bodyPr>
          <a:lstStyle/>
          <a:p>
            <a:pPr marL="12700" algn="ctr">
              <a:lnSpc>
                <a:spcPct val="100000"/>
              </a:lnSpc>
              <a:spcBef>
                <a:spcPts val="95"/>
              </a:spcBef>
              <a:tabLst>
                <a:tab pos="3458210" algn="l"/>
                <a:tab pos="4194810" algn="l"/>
                <a:tab pos="7036434" algn="l"/>
              </a:tabLst>
            </a:pPr>
            <a:r>
              <a:rPr lang="en-US" spc="-60" dirty="0"/>
              <a:t>B</a:t>
            </a:r>
            <a:r>
              <a:rPr lang="en-IN" spc="-60" dirty="0"/>
              <a:t>LUE EYE TECHNOLOGY ENABLED DEVICES</a:t>
            </a:r>
            <a:endParaRPr lang="en-IN" spc="240" dirty="0"/>
          </a:p>
        </p:txBody>
      </p:sp>
      <p:pic>
        <p:nvPicPr>
          <p:cNvPr id="8" name="Picture 7">
            <a:extLst>
              <a:ext uri="{FF2B5EF4-FFF2-40B4-BE49-F238E27FC236}">
                <a16:creationId xmlns:a16="http://schemas.microsoft.com/office/drawing/2014/main" id="{726068B1-0692-4474-86E5-8E620CCFD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0736" y="1009650"/>
            <a:ext cx="3144579" cy="1809750"/>
          </a:xfrm>
          <a:prstGeom prst="rect">
            <a:avLst/>
          </a:prstGeom>
        </p:spPr>
      </p:pic>
      <p:pic>
        <p:nvPicPr>
          <p:cNvPr id="10" name="Picture 9" descr="A picture containing van&#10;&#10;Description automatically generated">
            <a:extLst>
              <a:ext uri="{FF2B5EF4-FFF2-40B4-BE49-F238E27FC236}">
                <a16:creationId xmlns:a16="http://schemas.microsoft.com/office/drawing/2014/main" id="{2ECEC607-DCEB-4516-82B9-0A9FD55D8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692674"/>
            <a:ext cx="3733800" cy="2190751"/>
          </a:xfrm>
          <a:prstGeom prst="rect">
            <a:avLst/>
          </a:prstGeom>
        </p:spPr>
      </p:pic>
      <p:pic>
        <p:nvPicPr>
          <p:cNvPr id="12" name="Picture 11" descr="A picture containing indoor, mouse, keyboard&#10;&#10;Description automatically generated">
            <a:extLst>
              <a:ext uri="{FF2B5EF4-FFF2-40B4-BE49-F238E27FC236}">
                <a16:creationId xmlns:a16="http://schemas.microsoft.com/office/drawing/2014/main" id="{E10EAB71-4598-4B97-AF04-818353D8F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 y="933450"/>
            <a:ext cx="4381500" cy="2190750"/>
          </a:xfrm>
          <a:prstGeom prst="rect">
            <a:avLst/>
          </a:prstGeom>
        </p:spPr>
      </p:pic>
      <p:grpSp>
        <p:nvGrpSpPr>
          <p:cNvPr id="31" name="Group 30">
            <a:extLst>
              <a:ext uri="{FF2B5EF4-FFF2-40B4-BE49-F238E27FC236}">
                <a16:creationId xmlns:a16="http://schemas.microsoft.com/office/drawing/2014/main" id="{A4904B5A-D08A-4D8C-9110-DADBDE1F03E0}"/>
              </a:ext>
            </a:extLst>
          </p:cNvPr>
          <p:cNvGrpSpPr/>
          <p:nvPr/>
        </p:nvGrpSpPr>
        <p:grpSpPr>
          <a:xfrm>
            <a:off x="609600" y="3048000"/>
            <a:ext cx="3429000" cy="762000"/>
            <a:chOff x="609600" y="3048000"/>
            <a:chExt cx="3429000" cy="762000"/>
          </a:xfrm>
        </p:grpSpPr>
        <p:sp>
          <p:nvSpPr>
            <p:cNvPr id="13" name="Rectangle: Rounded Corners 12">
              <a:extLst>
                <a:ext uri="{FF2B5EF4-FFF2-40B4-BE49-F238E27FC236}">
                  <a16:creationId xmlns:a16="http://schemas.microsoft.com/office/drawing/2014/main" id="{BD35FDCF-7CBC-4D8D-9ED9-36D950612911}"/>
                </a:ext>
              </a:extLst>
            </p:cNvPr>
            <p:cNvSpPr/>
            <p:nvPr/>
          </p:nvSpPr>
          <p:spPr>
            <a:xfrm>
              <a:off x="609600" y="3048000"/>
              <a:ext cx="3429000" cy="762000"/>
            </a:xfrm>
            <a:prstGeom prst="roundRect">
              <a:avLst/>
            </a:prstGeom>
            <a:solidFill>
              <a:srgbClr val="FF6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003B9054-C0CC-4F22-A400-229F7AB8A551}"/>
                </a:ext>
              </a:extLst>
            </p:cNvPr>
            <p:cNvSpPr txBox="1"/>
            <p:nvPr/>
          </p:nvSpPr>
          <p:spPr>
            <a:xfrm>
              <a:off x="777506" y="3184942"/>
              <a:ext cx="3093188" cy="536376"/>
            </a:xfrm>
            <a:prstGeom prst="rect">
              <a:avLst/>
            </a:prstGeom>
            <a:noFill/>
          </p:spPr>
          <p:txBody>
            <a:bodyPr wrap="square" rtlCol="0">
              <a:spAutoFit/>
            </a:bodyPr>
            <a:lstStyle/>
            <a:p>
              <a:pPr algn="ctr"/>
              <a:r>
                <a:rPr lang="en-US" sz="2800" b="1" dirty="0">
                  <a:solidFill>
                    <a:schemeClr val="bg1"/>
                  </a:solidFill>
                  <a:latin typeface="Noto Sans"/>
                </a:rPr>
                <a:t>Emotional Mouse</a:t>
              </a:r>
              <a:endParaRPr lang="en-IN" sz="2800" b="1" dirty="0">
                <a:solidFill>
                  <a:schemeClr val="bg1"/>
                </a:solidFill>
                <a:latin typeface="Noto Sans"/>
              </a:endParaRPr>
            </a:p>
          </p:txBody>
        </p:sp>
      </p:grpSp>
      <p:grpSp>
        <p:nvGrpSpPr>
          <p:cNvPr id="32" name="Group 31">
            <a:extLst>
              <a:ext uri="{FF2B5EF4-FFF2-40B4-BE49-F238E27FC236}">
                <a16:creationId xmlns:a16="http://schemas.microsoft.com/office/drawing/2014/main" id="{EC67595D-C04C-449F-BDC9-4F1B50E1C34F}"/>
              </a:ext>
            </a:extLst>
          </p:cNvPr>
          <p:cNvGrpSpPr/>
          <p:nvPr/>
        </p:nvGrpSpPr>
        <p:grpSpPr>
          <a:xfrm>
            <a:off x="4743619" y="5808456"/>
            <a:ext cx="3429000" cy="762000"/>
            <a:chOff x="609600" y="3048000"/>
            <a:chExt cx="3429000" cy="762000"/>
          </a:xfrm>
        </p:grpSpPr>
        <p:sp>
          <p:nvSpPr>
            <p:cNvPr id="33" name="Rectangle: Rounded Corners 32">
              <a:extLst>
                <a:ext uri="{FF2B5EF4-FFF2-40B4-BE49-F238E27FC236}">
                  <a16:creationId xmlns:a16="http://schemas.microsoft.com/office/drawing/2014/main" id="{EA83C30D-4F40-4FF9-9E3D-DB29274AB55C}"/>
                </a:ext>
              </a:extLst>
            </p:cNvPr>
            <p:cNvSpPr/>
            <p:nvPr/>
          </p:nvSpPr>
          <p:spPr>
            <a:xfrm>
              <a:off x="609600" y="3048000"/>
              <a:ext cx="3429000" cy="762000"/>
            </a:xfrm>
            <a:prstGeom prst="roundRect">
              <a:avLst/>
            </a:prstGeom>
            <a:solidFill>
              <a:srgbClr val="FF6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87CA5532-CCEF-4452-B9F8-3D68E3D50E56}"/>
                </a:ext>
              </a:extLst>
            </p:cNvPr>
            <p:cNvSpPr txBox="1"/>
            <p:nvPr/>
          </p:nvSpPr>
          <p:spPr>
            <a:xfrm>
              <a:off x="777506" y="3184942"/>
              <a:ext cx="3093188" cy="536376"/>
            </a:xfrm>
            <a:prstGeom prst="rect">
              <a:avLst/>
            </a:prstGeom>
            <a:noFill/>
          </p:spPr>
          <p:txBody>
            <a:bodyPr wrap="square" rtlCol="0">
              <a:spAutoFit/>
            </a:bodyPr>
            <a:lstStyle/>
            <a:p>
              <a:pPr algn="ctr"/>
              <a:r>
                <a:rPr lang="en-US" sz="2800" b="1" dirty="0">
                  <a:solidFill>
                    <a:schemeClr val="bg1"/>
                  </a:solidFill>
                  <a:latin typeface="Noto Sans"/>
                </a:rPr>
                <a:t>SENTIC Mouse</a:t>
              </a:r>
              <a:endParaRPr lang="en-IN" sz="2800" b="1" dirty="0">
                <a:solidFill>
                  <a:schemeClr val="bg1"/>
                </a:solidFill>
                <a:latin typeface="Noto Sans"/>
              </a:endParaRPr>
            </a:p>
          </p:txBody>
        </p:sp>
      </p:grpSp>
      <p:grpSp>
        <p:nvGrpSpPr>
          <p:cNvPr id="35" name="Group 34">
            <a:extLst>
              <a:ext uri="{FF2B5EF4-FFF2-40B4-BE49-F238E27FC236}">
                <a16:creationId xmlns:a16="http://schemas.microsoft.com/office/drawing/2014/main" id="{6F300D5D-B591-4406-AC7C-5E97DCF974BF}"/>
              </a:ext>
            </a:extLst>
          </p:cNvPr>
          <p:cNvGrpSpPr/>
          <p:nvPr/>
        </p:nvGrpSpPr>
        <p:grpSpPr>
          <a:xfrm>
            <a:off x="673507" y="5741267"/>
            <a:ext cx="3429000" cy="762000"/>
            <a:chOff x="609600" y="3048000"/>
            <a:chExt cx="3429000" cy="762000"/>
          </a:xfrm>
        </p:grpSpPr>
        <p:sp>
          <p:nvSpPr>
            <p:cNvPr id="36" name="Rectangle: Rounded Corners 35">
              <a:extLst>
                <a:ext uri="{FF2B5EF4-FFF2-40B4-BE49-F238E27FC236}">
                  <a16:creationId xmlns:a16="http://schemas.microsoft.com/office/drawing/2014/main" id="{5FA63B9D-7450-4907-BF75-8CBF97A2009E}"/>
                </a:ext>
              </a:extLst>
            </p:cNvPr>
            <p:cNvSpPr/>
            <p:nvPr/>
          </p:nvSpPr>
          <p:spPr>
            <a:xfrm>
              <a:off x="609600" y="3048000"/>
              <a:ext cx="3429000" cy="762000"/>
            </a:xfrm>
            <a:prstGeom prst="roundRect">
              <a:avLst/>
            </a:prstGeom>
            <a:solidFill>
              <a:srgbClr val="FF6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A7657D43-F9DF-4F41-8EC1-728271A23CD2}"/>
                </a:ext>
              </a:extLst>
            </p:cNvPr>
            <p:cNvSpPr txBox="1"/>
            <p:nvPr/>
          </p:nvSpPr>
          <p:spPr>
            <a:xfrm>
              <a:off x="777506" y="3184942"/>
              <a:ext cx="3093188" cy="536376"/>
            </a:xfrm>
            <a:prstGeom prst="rect">
              <a:avLst/>
            </a:prstGeom>
            <a:noFill/>
          </p:spPr>
          <p:txBody>
            <a:bodyPr wrap="square" rtlCol="0">
              <a:spAutoFit/>
            </a:bodyPr>
            <a:lstStyle/>
            <a:p>
              <a:pPr algn="ctr"/>
              <a:r>
                <a:rPr lang="en-US" sz="2800" b="1" dirty="0">
                  <a:solidFill>
                    <a:schemeClr val="bg1"/>
                  </a:solidFill>
                  <a:latin typeface="Noto Sans"/>
                </a:rPr>
                <a:t>SUITOR</a:t>
              </a:r>
              <a:endParaRPr lang="en-IN" sz="2800" b="1" dirty="0">
                <a:solidFill>
                  <a:schemeClr val="bg1"/>
                </a:solidFill>
                <a:latin typeface="Noto Sans"/>
              </a:endParaRPr>
            </a:p>
          </p:txBody>
        </p:sp>
      </p:grpSp>
      <p:grpSp>
        <p:nvGrpSpPr>
          <p:cNvPr id="38" name="Group 37">
            <a:extLst>
              <a:ext uri="{FF2B5EF4-FFF2-40B4-BE49-F238E27FC236}">
                <a16:creationId xmlns:a16="http://schemas.microsoft.com/office/drawing/2014/main" id="{111BB7EF-11F6-4160-8710-1ADBA5442246}"/>
              </a:ext>
            </a:extLst>
          </p:cNvPr>
          <p:cNvGrpSpPr/>
          <p:nvPr/>
        </p:nvGrpSpPr>
        <p:grpSpPr>
          <a:xfrm>
            <a:off x="8507375" y="5808456"/>
            <a:ext cx="3429000" cy="762000"/>
            <a:chOff x="609600" y="3048000"/>
            <a:chExt cx="3429000" cy="762000"/>
          </a:xfrm>
        </p:grpSpPr>
        <p:sp>
          <p:nvSpPr>
            <p:cNvPr id="39" name="Rectangle: Rounded Corners 38">
              <a:extLst>
                <a:ext uri="{FF2B5EF4-FFF2-40B4-BE49-F238E27FC236}">
                  <a16:creationId xmlns:a16="http://schemas.microsoft.com/office/drawing/2014/main" id="{2262A63F-E97C-4F79-AD14-C4E3AA9B72D4}"/>
                </a:ext>
              </a:extLst>
            </p:cNvPr>
            <p:cNvSpPr/>
            <p:nvPr/>
          </p:nvSpPr>
          <p:spPr>
            <a:xfrm>
              <a:off x="609600" y="3048000"/>
              <a:ext cx="3429000" cy="762000"/>
            </a:xfrm>
            <a:prstGeom prst="roundRect">
              <a:avLst/>
            </a:prstGeom>
            <a:solidFill>
              <a:srgbClr val="FF6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9948038E-3642-4275-A534-6443CA83F027}"/>
                </a:ext>
              </a:extLst>
            </p:cNvPr>
            <p:cNvSpPr txBox="1"/>
            <p:nvPr/>
          </p:nvSpPr>
          <p:spPr>
            <a:xfrm>
              <a:off x="777506" y="3184942"/>
              <a:ext cx="3093188" cy="536376"/>
            </a:xfrm>
            <a:prstGeom prst="rect">
              <a:avLst/>
            </a:prstGeom>
            <a:noFill/>
          </p:spPr>
          <p:txBody>
            <a:bodyPr wrap="square" rtlCol="0">
              <a:spAutoFit/>
            </a:bodyPr>
            <a:lstStyle/>
            <a:p>
              <a:pPr algn="ctr"/>
              <a:r>
                <a:rPr lang="en-US" sz="2800" b="1" dirty="0">
                  <a:solidFill>
                    <a:schemeClr val="bg1"/>
                  </a:solidFill>
                  <a:latin typeface="Noto Sans"/>
                </a:rPr>
                <a:t>Expression glasses</a:t>
              </a:r>
              <a:endParaRPr lang="en-IN" sz="2800" b="1" dirty="0">
                <a:solidFill>
                  <a:schemeClr val="bg1"/>
                </a:solidFill>
                <a:latin typeface="Noto Sans"/>
              </a:endParaRPr>
            </a:p>
          </p:txBody>
        </p:sp>
      </p:grpSp>
      <p:grpSp>
        <p:nvGrpSpPr>
          <p:cNvPr id="41" name="Group 40">
            <a:extLst>
              <a:ext uri="{FF2B5EF4-FFF2-40B4-BE49-F238E27FC236}">
                <a16:creationId xmlns:a16="http://schemas.microsoft.com/office/drawing/2014/main" id="{F65B6C80-A201-4AA0-9CE3-FBCA186F0F38}"/>
              </a:ext>
            </a:extLst>
          </p:cNvPr>
          <p:cNvGrpSpPr/>
          <p:nvPr/>
        </p:nvGrpSpPr>
        <p:grpSpPr>
          <a:xfrm>
            <a:off x="8416556" y="2995930"/>
            <a:ext cx="3429000" cy="762000"/>
            <a:chOff x="609600" y="3048000"/>
            <a:chExt cx="3429000" cy="762000"/>
          </a:xfrm>
        </p:grpSpPr>
        <p:sp>
          <p:nvSpPr>
            <p:cNvPr id="42" name="Rectangle: Rounded Corners 41">
              <a:extLst>
                <a:ext uri="{FF2B5EF4-FFF2-40B4-BE49-F238E27FC236}">
                  <a16:creationId xmlns:a16="http://schemas.microsoft.com/office/drawing/2014/main" id="{875E82BD-D5F5-4793-95D6-F4AE72E31D76}"/>
                </a:ext>
              </a:extLst>
            </p:cNvPr>
            <p:cNvSpPr/>
            <p:nvPr/>
          </p:nvSpPr>
          <p:spPr>
            <a:xfrm>
              <a:off x="609600" y="3048000"/>
              <a:ext cx="3429000" cy="762000"/>
            </a:xfrm>
            <a:prstGeom prst="roundRect">
              <a:avLst/>
            </a:prstGeom>
            <a:solidFill>
              <a:srgbClr val="FF6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8093A990-444E-4D63-A8C5-DF3FBD54340A}"/>
                </a:ext>
              </a:extLst>
            </p:cNvPr>
            <p:cNvSpPr txBox="1"/>
            <p:nvPr/>
          </p:nvSpPr>
          <p:spPr>
            <a:xfrm>
              <a:off x="777506" y="3184942"/>
              <a:ext cx="3093188" cy="536376"/>
            </a:xfrm>
            <a:prstGeom prst="rect">
              <a:avLst/>
            </a:prstGeom>
            <a:noFill/>
          </p:spPr>
          <p:txBody>
            <a:bodyPr wrap="square" rtlCol="0">
              <a:spAutoFit/>
            </a:bodyPr>
            <a:lstStyle/>
            <a:p>
              <a:pPr algn="ctr"/>
              <a:r>
                <a:rPr lang="en-US" sz="2800" b="1" dirty="0">
                  <a:solidFill>
                    <a:schemeClr val="bg1"/>
                  </a:solidFill>
                  <a:latin typeface="Noto Sans"/>
                </a:rPr>
                <a:t>Jazz </a:t>
              </a:r>
              <a:r>
                <a:rPr lang="en-US" sz="2800" b="1" dirty="0" err="1">
                  <a:solidFill>
                    <a:schemeClr val="bg1"/>
                  </a:solidFill>
                  <a:latin typeface="Noto Sans"/>
                </a:rPr>
                <a:t>Multisensor</a:t>
              </a:r>
              <a:endParaRPr lang="en-IN" sz="2800" b="1" dirty="0">
                <a:solidFill>
                  <a:schemeClr val="bg1"/>
                </a:solidFill>
                <a:latin typeface="Noto Sans"/>
              </a:endParaRPr>
            </a:p>
          </p:txBody>
        </p:sp>
      </p:grpSp>
      <p:grpSp>
        <p:nvGrpSpPr>
          <p:cNvPr id="44" name="Group 43">
            <a:extLst>
              <a:ext uri="{FF2B5EF4-FFF2-40B4-BE49-F238E27FC236}">
                <a16:creationId xmlns:a16="http://schemas.microsoft.com/office/drawing/2014/main" id="{BB887358-50AF-4E67-9463-82D3D36E92F9}"/>
              </a:ext>
            </a:extLst>
          </p:cNvPr>
          <p:cNvGrpSpPr/>
          <p:nvPr/>
        </p:nvGrpSpPr>
        <p:grpSpPr>
          <a:xfrm>
            <a:off x="4663706" y="2995930"/>
            <a:ext cx="3429000" cy="762000"/>
            <a:chOff x="609600" y="3048000"/>
            <a:chExt cx="3429000" cy="762000"/>
          </a:xfrm>
        </p:grpSpPr>
        <p:sp>
          <p:nvSpPr>
            <p:cNvPr id="45" name="Rectangle: Rounded Corners 44">
              <a:extLst>
                <a:ext uri="{FF2B5EF4-FFF2-40B4-BE49-F238E27FC236}">
                  <a16:creationId xmlns:a16="http://schemas.microsoft.com/office/drawing/2014/main" id="{9D6839F0-F3D4-4642-A335-80FA069F6FD7}"/>
                </a:ext>
              </a:extLst>
            </p:cNvPr>
            <p:cNvSpPr/>
            <p:nvPr/>
          </p:nvSpPr>
          <p:spPr>
            <a:xfrm>
              <a:off x="609600" y="3048000"/>
              <a:ext cx="3429000" cy="762000"/>
            </a:xfrm>
            <a:prstGeom prst="roundRect">
              <a:avLst/>
            </a:prstGeom>
            <a:solidFill>
              <a:srgbClr val="FF6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45A8873B-A37E-419B-8842-5F41368BDB7A}"/>
                </a:ext>
              </a:extLst>
            </p:cNvPr>
            <p:cNvSpPr txBox="1"/>
            <p:nvPr/>
          </p:nvSpPr>
          <p:spPr>
            <a:xfrm>
              <a:off x="777506" y="3184942"/>
              <a:ext cx="3093188" cy="536376"/>
            </a:xfrm>
            <a:prstGeom prst="rect">
              <a:avLst/>
            </a:prstGeom>
            <a:noFill/>
          </p:spPr>
          <p:txBody>
            <a:bodyPr wrap="square" rtlCol="0">
              <a:spAutoFit/>
            </a:bodyPr>
            <a:lstStyle/>
            <a:p>
              <a:pPr algn="ctr"/>
              <a:r>
                <a:rPr lang="en-US" sz="2800" b="1" dirty="0">
                  <a:solidFill>
                    <a:schemeClr val="bg1"/>
                  </a:solidFill>
                  <a:latin typeface="Noto Sans"/>
                </a:rPr>
                <a:t>POD Car</a:t>
              </a:r>
              <a:endParaRPr lang="en-IN" sz="2800" b="1" dirty="0">
                <a:solidFill>
                  <a:schemeClr val="bg1"/>
                </a:solidFill>
                <a:latin typeface="Noto Sans"/>
              </a:endParaRPr>
            </a:p>
          </p:txBody>
        </p:sp>
      </p:grpSp>
      <p:pic>
        <p:nvPicPr>
          <p:cNvPr id="48" name="Picture 47" descr="A picture containing text&#10;&#10;Description automatically generated">
            <a:extLst>
              <a:ext uri="{FF2B5EF4-FFF2-40B4-BE49-F238E27FC236}">
                <a16:creationId xmlns:a16="http://schemas.microsoft.com/office/drawing/2014/main" id="{5B8F515E-45A8-4246-AEEA-09661AE171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4995" y="3946942"/>
            <a:ext cx="2486025" cy="1794325"/>
          </a:xfrm>
          <a:prstGeom prst="rect">
            <a:avLst/>
          </a:prstGeom>
        </p:spPr>
      </p:pic>
      <p:pic>
        <p:nvPicPr>
          <p:cNvPr id="50" name="Picture 49">
            <a:extLst>
              <a:ext uri="{FF2B5EF4-FFF2-40B4-BE49-F238E27FC236}">
                <a16:creationId xmlns:a16="http://schemas.microsoft.com/office/drawing/2014/main" id="{24AD1CC8-AD93-4056-8A3A-EB186C1C5E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3619" y="3711168"/>
            <a:ext cx="2704762" cy="2008606"/>
          </a:xfrm>
          <a:prstGeom prst="rect">
            <a:avLst/>
          </a:prstGeom>
        </p:spPr>
      </p:pic>
      <p:pic>
        <p:nvPicPr>
          <p:cNvPr id="54" name="Picture 53" descr="A picture containing spectacles, indoor, goggles, accessory&#10;&#10;Description automatically generated">
            <a:extLst>
              <a:ext uri="{FF2B5EF4-FFF2-40B4-BE49-F238E27FC236}">
                <a16:creationId xmlns:a16="http://schemas.microsoft.com/office/drawing/2014/main" id="{A74B4819-475D-4675-9EC6-F39A2B02EA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84338" y="3737267"/>
            <a:ext cx="3293435" cy="182533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1164-D0C1-4EE3-9013-70323D09DD84}"/>
              </a:ext>
            </a:extLst>
          </p:cNvPr>
          <p:cNvSpPr>
            <a:spLocks noGrp="1"/>
          </p:cNvSpPr>
          <p:nvPr>
            <p:ph type="title"/>
          </p:nvPr>
        </p:nvSpPr>
        <p:spPr>
          <a:xfrm>
            <a:off x="2362200" y="154581"/>
            <a:ext cx="9510933" cy="1723549"/>
          </a:xfrm>
        </p:spPr>
        <p:txBody>
          <a:bodyPr/>
          <a:lstStyle/>
          <a:p>
            <a:r>
              <a:rPr lang="en-US" spc="-60" dirty="0"/>
              <a:t>B</a:t>
            </a:r>
            <a:r>
              <a:rPr lang="en-IN" spc="-60" dirty="0"/>
              <a:t>LUE EYE TECHNOLOGY ENABLED DEVICES</a:t>
            </a:r>
            <a:endParaRPr lang="en-IN" dirty="0"/>
          </a:p>
        </p:txBody>
      </p:sp>
      <p:pic>
        <p:nvPicPr>
          <p:cNvPr id="5" name="Picture 4" descr="A picture containing indoor, automaton&#10;&#10;Description automatically generated">
            <a:extLst>
              <a:ext uri="{FF2B5EF4-FFF2-40B4-BE49-F238E27FC236}">
                <a16:creationId xmlns:a16="http://schemas.microsoft.com/office/drawing/2014/main" id="{031BECAE-C656-4D9F-B57D-0DECAA15B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018183"/>
            <a:ext cx="3382926" cy="2821633"/>
          </a:xfrm>
          <a:prstGeom prst="rect">
            <a:avLst/>
          </a:prstGeom>
        </p:spPr>
      </p:pic>
      <p:pic>
        <p:nvPicPr>
          <p:cNvPr id="7" name="Picture 6">
            <a:extLst>
              <a:ext uri="{FF2B5EF4-FFF2-40B4-BE49-F238E27FC236}">
                <a16:creationId xmlns:a16="http://schemas.microsoft.com/office/drawing/2014/main" id="{9CE4E674-2F8E-4E0C-864B-A3C59B034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990600"/>
            <a:ext cx="6162675" cy="2162175"/>
          </a:xfrm>
          <a:prstGeom prst="rect">
            <a:avLst/>
          </a:prstGeom>
        </p:spPr>
      </p:pic>
      <p:pic>
        <p:nvPicPr>
          <p:cNvPr id="9" name="Picture 8" descr="A picture containing light, automaton&#10;&#10;Description automatically generated">
            <a:extLst>
              <a:ext uri="{FF2B5EF4-FFF2-40B4-BE49-F238E27FC236}">
                <a16:creationId xmlns:a16="http://schemas.microsoft.com/office/drawing/2014/main" id="{6016E3A5-B8A8-418E-85DC-3533B98FAB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0" y="1796237"/>
            <a:ext cx="5173289" cy="3043579"/>
          </a:xfrm>
          <a:prstGeom prst="rect">
            <a:avLst/>
          </a:prstGeom>
        </p:spPr>
      </p:pic>
      <p:grpSp>
        <p:nvGrpSpPr>
          <p:cNvPr id="10" name="Group 9">
            <a:extLst>
              <a:ext uri="{FF2B5EF4-FFF2-40B4-BE49-F238E27FC236}">
                <a16:creationId xmlns:a16="http://schemas.microsoft.com/office/drawing/2014/main" id="{BF46FA7E-F7D5-4580-993C-75627B6371CA}"/>
              </a:ext>
            </a:extLst>
          </p:cNvPr>
          <p:cNvGrpSpPr/>
          <p:nvPr/>
        </p:nvGrpSpPr>
        <p:grpSpPr>
          <a:xfrm>
            <a:off x="8231039" y="5171351"/>
            <a:ext cx="3429000" cy="762000"/>
            <a:chOff x="609600" y="3048000"/>
            <a:chExt cx="3429000" cy="762000"/>
          </a:xfrm>
        </p:grpSpPr>
        <p:sp>
          <p:nvSpPr>
            <p:cNvPr id="11" name="Rectangle: Rounded Corners 10">
              <a:extLst>
                <a:ext uri="{FF2B5EF4-FFF2-40B4-BE49-F238E27FC236}">
                  <a16:creationId xmlns:a16="http://schemas.microsoft.com/office/drawing/2014/main" id="{4F4D1CE9-1E49-4A8E-AEBD-BF4FDFCCE2E5}"/>
                </a:ext>
              </a:extLst>
            </p:cNvPr>
            <p:cNvSpPr/>
            <p:nvPr/>
          </p:nvSpPr>
          <p:spPr>
            <a:xfrm>
              <a:off x="609600" y="3048000"/>
              <a:ext cx="3429000" cy="762000"/>
            </a:xfrm>
            <a:prstGeom prst="roundRect">
              <a:avLst/>
            </a:prstGeom>
            <a:solidFill>
              <a:srgbClr val="FF6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172C0CA2-52FB-4BA6-B01E-59A244D8F356}"/>
                </a:ext>
              </a:extLst>
            </p:cNvPr>
            <p:cNvSpPr txBox="1"/>
            <p:nvPr/>
          </p:nvSpPr>
          <p:spPr>
            <a:xfrm>
              <a:off x="777506" y="3184942"/>
              <a:ext cx="3093188" cy="536376"/>
            </a:xfrm>
            <a:prstGeom prst="rect">
              <a:avLst/>
            </a:prstGeom>
            <a:noFill/>
          </p:spPr>
          <p:txBody>
            <a:bodyPr wrap="square" rtlCol="0">
              <a:spAutoFit/>
            </a:bodyPr>
            <a:lstStyle/>
            <a:p>
              <a:pPr algn="ctr"/>
              <a:r>
                <a:rPr lang="en-US" sz="2800" b="1" dirty="0">
                  <a:solidFill>
                    <a:schemeClr val="bg1"/>
                  </a:solidFill>
                  <a:latin typeface="Noto Sans"/>
                </a:rPr>
                <a:t>PONG Robot</a:t>
              </a:r>
              <a:endParaRPr lang="en-IN" sz="2800" b="1" dirty="0">
                <a:solidFill>
                  <a:schemeClr val="bg1"/>
                </a:solidFill>
                <a:latin typeface="Noto Sans"/>
              </a:endParaRPr>
            </a:p>
          </p:txBody>
        </p:sp>
      </p:grpSp>
      <p:grpSp>
        <p:nvGrpSpPr>
          <p:cNvPr id="13" name="Group 12">
            <a:extLst>
              <a:ext uri="{FF2B5EF4-FFF2-40B4-BE49-F238E27FC236}">
                <a16:creationId xmlns:a16="http://schemas.microsoft.com/office/drawing/2014/main" id="{DE3A6F2B-D043-433E-94BB-A400EF7E50E7}"/>
              </a:ext>
            </a:extLst>
          </p:cNvPr>
          <p:cNvGrpSpPr/>
          <p:nvPr/>
        </p:nvGrpSpPr>
        <p:grpSpPr>
          <a:xfrm>
            <a:off x="4645914" y="3340318"/>
            <a:ext cx="3429000" cy="762000"/>
            <a:chOff x="609600" y="3048000"/>
            <a:chExt cx="3429000" cy="762000"/>
          </a:xfrm>
        </p:grpSpPr>
        <p:sp>
          <p:nvSpPr>
            <p:cNvPr id="14" name="Rectangle: Rounded Corners 13">
              <a:extLst>
                <a:ext uri="{FF2B5EF4-FFF2-40B4-BE49-F238E27FC236}">
                  <a16:creationId xmlns:a16="http://schemas.microsoft.com/office/drawing/2014/main" id="{FBEDECF0-5A0C-4FC9-B08B-3F8A30719B1F}"/>
                </a:ext>
              </a:extLst>
            </p:cNvPr>
            <p:cNvSpPr/>
            <p:nvPr/>
          </p:nvSpPr>
          <p:spPr>
            <a:xfrm>
              <a:off x="609600" y="3048000"/>
              <a:ext cx="3429000" cy="762000"/>
            </a:xfrm>
            <a:prstGeom prst="roundRect">
              <a:avLst/>
            </a:prstGeom>
            <a:solidFill>
              <a:srgbClr val="FF6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62019742-A7A3-4B29-9E1B-8205EE241D8E}"/>
                </a:ext>
              </a:extLst>
            </p:cNvPr>
            <p:cNvSpPr txBox="1"/>
            <p:nvPr/>
          </p:nvSpPr>
          <p:spPr>
            <a:xfrm>
              <a:off x="777506" y="3184942"/>
              <a:ext cx="3093188" cy="536376"/>
            </a:xfrm>
            <a:prstGeom prst="rect">
              <a:avLst/>
            </a:prstGeom>
            <a:noFill/>
          </p:spPr>
          <p:txBody>
            <a:bodyPr wrap="square" rtlCol="0">
              <a:spAutoFit/>
            </a:bodyPr>
            <a:lstStyle/>
            <a:p>
              <a:pPr algn="ctr"/>
              <a:r>
                <a:rPr lang="en-US" sz="2800" b="1" dirty="0">
                  <a:solidFill>
                    <a:schemeClr val="bg1"/>
                  </a:solidFill>
                  <a:latin typeface="Noto Sans"/>
                </a:rPr>
                <a:t>MAGIC</a:t>
              </a:r>
              <a:endParaRPr lang="en-IN" sz="2800" b="1" dirty="0">
                <a:solidFill>
                  <a:schemeClr val="bg1"/>
                </a:solidFill>
                <a:latin typeface="Noto Sans"/>
              </a:endParaRPr>
            </a:p>
          </p:txBody>
        </p:sp>
      </p:grpSp>
      <p:grpSp>
        <p:nvGrpSpPr>
          <p:cNvPr id="19" name="Group 18">
            <a:extLst>
              <a:ext uri="{FF2B5EF4-FFF2-40B4-BE49-F238E27FC236}">
                <a16:creationId xmlns:a16="http://schemas.microsoft.com/office/drawing/2014/main" id="{35F58FD6-FA74-43C3-9C0A-1182BACAA3D4}"/>
              </a:ext>
            </a:extLst>
          </p:cNvPr>
          <p:cNvGrpSpPr/>
          <p:nvPr/>
        </p:nvGrpSpPr>
        <p:grpSpPr>
          <a:xfrm>
            <a:off x="1066800" y="5171351"/>
            <a:ext cx="3429000" cy="762000"/>
            <a:chOff x="609600" y="3048000"/>
            <a:chExt cx="3429000" cy="762000"/>
          </a:xfrm>
        </p:grpSpPr>
        <p:sp>
          <p:nvSpPr>
            <p:cNvPr id="20" name="Rectangle: Rounded Corners 19">
              <a:extLst>
                <a:ext uri="{FF2B5EF4-FFF2-40B4-BE49-F238E27FC236}">
                  <a16:creationId xmlns:a16="http://schemas.microsoft.com/office/drawing/2014/main" id="{6E0B39D4-CD54-4E79-B288-FCFDB0912AFA}"/>
                </a:ext>
              </a:extLst>
            </p:cNvPr>
            <p:cNvSpPr/>
            <p:nvPr/>
          </p:nvSpPr>
          <p:spPr>
            <a:xfrm>
              <a:off x="609600" y="3048000"/>
              <a:ext cx="3429000" cy="762000"/>
            </a:xfrm>
            <a:prstGeom prst="roundRect">
              <a:avLst/>
            </a:prstGeom>
            <a:solidFill>
              <a:srgbClr val="FF6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BAB4471A-7294-4138-87D2-5AEA69CD9642}"/>
                </a:ext>
              </a:extLst>
            </p:cNvPr>
            <p:cNvSpPr txBox="1"/>
            <p:nvPr/>
          </p:nvSpPr>
          <p:spPr>
            <a:xfrm>
              <a:off x="777506" y="3184942"/>
              <a:ext cx="3093188" cy="536376"/>
            </a:xfrm>
            <a:prstGeom prst="rect">
              <a:avLst/>
            </a:prstGeom>
            <a:noFill/>
          </p:spPr>
          <p:txBody>
            <a:bodyPr wrap="square" rtlCol="0">
              <a:spAutoFit/>
            </a:bodyPr>
            <a:lstStyle/>
            <a:p>
              <a:pPr algn="ctr"/>
              <a:r>
                <a:rPr lang="en-US" sz="2800" b="1" dirty="0">
                  <a:solidFill>
                    <a:schemeClr val="bg1"/>
                  </a:solidFill>
                  <a:latin typeface="Noto Sans"/>
                </a:rPr>
                <a:t>ASIR</a:t>
              </a:r>
              <a:endParaRPr lang="en-IN" sz="2800" b="1" dirty="0">
                <a:solidFill>
                  <a:schemeClr val="bg1"/>
                </a:solidFill>
                <a:latin typeface="Noto Sans"/>
              </a:endParaRPr>
            </a:p>
          </p:txBody>
        </p:sp>
      </p:grpSp>
    </p:spTree>
    <p:extLst>
      <p:ext uri="{BB962C8B-B14F-4D97-AF65-F5344CB8AC3E}">
        <p14:creationId xmlns:p14="http://schemas.microsoft.com/office/powerpoint/2010/main" val="1678406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F02F-C16D-49D9-9728-3B168DA97EC3}"/>
              </a:ext>
            </a:extLst>
          </p:cNvPr>
          <p:cNvSpPr>
            <a:spLocks noGrp="1"/>
          </p:cNvSpPr>
          <p:nvPr>
            <p:ph type="title"/>
          </p:nvPr>
        </p:nvSpPr>
        <p:spPr>
          <a:xfrm>
            <a:off x="4191000" y="202993"/>
            <a:ext cx="4193285" cy="861774"/>
          </a:xfrm>
        </p:spPr>
        <p:txBody>
          <a:bodyPr/>
          <a:lstStyle/>
          <a:p>
            <a:pPr algn="ctr"/>
            <a:r>
              <a:rPr lang="en-US" dirty="0"/>
              <a:t>F U T U R E   T R E N D S</a:t>
            </a:r>
            <a:endParaRPr lang="en-IN" dirty="0"/>
          </a:p>
        </p:txBody>
      </p:sp>
      <p:sp>
        <p:nvSpPr>
          <p:cNvPr id="3" name="Text Placeholder 2">
            <a:extLst>
              <a:ext uri="{FF2B5EF4-FFF2-40B4-BE49-F238E27FC236}">
                <a16:creationId xmlns:a16="http://schemas.microsoft.com/office/drawing/2014/main" id="{8AAD3312-9C6C-480D-85BC-E37B9D707057}"/>
              </a:ext>
            </a:extLst>
          </p:cNvPr>
          <p:cNvSpPr>
            <a:spLocks noGrp="1"/>
          </p:cNvSpPr>
          <p:nvPr>
            <p:ph type="body" idx="1"/>
          </p:nvPr>
        </p:nvSpPr>
        <p:spPr>
          <a:xfrm>
            <a:off x="297586" y="1064767"/>
            <a:ext cx="11596827" cy="4339650"/>
          </a:xfrm>
        </p:spPr>
        <p:txBody>
          <a:bodyPr/>
          <a:lstStyle/>
          <a:p>
            <a:r>
              <a:rPr lang="en-US" sz="2800" b="1" i="0" dirty="0">
                <a:solidFill>
                  <a:srgbClr val="222222"/>
                </a:solidFill>
                <a:effectLst/>
                <a:latin typeface="Arial" panose="020B0604020202020204" pitchFamily="34" charset="0"/>
              </a:rPr>
              <a:t>Future of the blue eye technology:</a:t>
            </a:r>
          </a:p>
          <a:p>
            <a:pPr marL="342900" indent="-342900">
              <a:buFont typeface="Arial" panose="020B0604020202020204" pitchFamily="34" charset="0"/>
              <a:buChar char="•"/>
            </a:pPr>
            <a:endParaRPr lang="en-US" sz="2200" b="1" dirty="0">
              <a:solidFill>
                <a:srgbClr val="222222"/>
              </a:solidFill>
              <a:latin typeface="Noto Sans"/>
            </a:endParaRPr>
          </a:p>
          <a:p>
            <a:pPr marL="342900" indent="-342900">
              <a:buFont typeface="Arial" panose="020B0604020202020204" pitchFamily="34" charset="0"/>
              <a:buChar char="•"/>
            </a:pPr>
            <a:r>
              <a:rPr lang="en-US" sz="2200" b="0" i="0" dirty="0">
                <a:solidFill>
                  <a:srgbClr val="222222"/>
                </a:solidFill>
                <a:effectLst/>
                <a:latin typeface="Noto Sans"/>
              </a:rPr>
              <a:t>The future a blue eye technology is that it can be used in ordinary household devices also like in televisions refrigerators and ovens and may be able to do their jobs when we look at them and speak to them.</a:t>
            </a:r>
          </a:p>
          <a:p>
            <a:pPr marL="342900" indent="-342900">
              <a:buFont typeface="Arial" panose="020B0604020202020204" pitchFamily="34" charset="0"/>
              <a:buChar char="•"/>
            </a:pPr>
            <a:endParaRPr lang="en-US" sz="2200" dirty="0">
              <a:solidFill>
                <a:srgbClr val="222222"/>
              </a:solidFill>
              <a:latin typeface="Noto Sans"/>
            </a:endParaRPr>
          </a:p>
          <a:p>
            <a:pPr marL="342900" indent="-342900">
              <a:buFont typeface="Arial" panose="020B0604020202020204" pitchFamily="34" charset="0"/>
              <a:buChar char="•"/>
            </a:pPr>
            <a:r>
              <a:rPr lang="en-US" sz="2200" b="0" i="0" dirty="0">
                <a:solidFill>
                  <a:srgbClr val="222222"/>
                </a:solidFill>
                <a:effectLst/>
                <a:latin typeface="Noto Sans"/>
              </a:rPr>
              <a:t> </a:t>
            </a:r>
            <a:r>
              <a:rPr lang="en-US" sz="2200" dirty="0">
                <a:solidFill>
                  <a:srgbClr val="222222"/>
                </a:solidFill>
                <a:latin typeface="Noto Sans"/>
              </a:rPr>
              <a:t>I</a:t>
            </a:r>
            <a:r>
              <a:rPr lang="en-US" sz="2200" b="0" i="0" dirty="0">
                <a:solidFill>
                  <a:srgbClr val="222222"/>
                </a:solidFill>
                <a:effectLst/>
                <a:latin typeface="Noto Sans"/>
              </a:rPr>
              <a:t>t also provides some more delicate and user friendly facilities in computing devices. it provides gap between the electronic and the physical world will be reduced.</a:t>
            </a:r>
          </a:p>
          <a:p>
            <a:pPr marL="342900" indent="-342900">
              <a:buFont typeface="Arial" panose="020B0604020202020204" pitchFamily="34" charset="0"/>
              <a:buChar char="•"/>
            </a:pPr>
            <a:endParaRPr lang="en-US" sz="2200" b="0" i="0" dirty="0">
              <a:solidFill>
                <a:srgbClr val="222222"/>
              </a:solidFill>
              <a:effectLst/>
              <a:latin typeface="Noto Sans"/>
            </a:endParaRPr>
          </a:p>
          <a:p>
            <a:pPr marL="342900" indent="-342900">
              <a:buFont typeface="Arial" panose="020B0604020202020204" pitchFamily="34" charset="0"/>
              <a:buChar char="•"/>
            </a:pPr>
            <a:r>
              <a:rPr lang="en-US" sz="2200" b="0" i="0" dirty="0">
                <a:solidFill>
                  <a:srgbClr val="222222"/>
                </a:solidFill>
                <a:effectLst/>
                <a:latin typeface="Noto Sans"/>
              </a:rPr>
              <a:t> The computers can be also run using implicit commands instead of the explicit commands.</a:t>
            </a:r>
            <a:endParaRPr lang="en-US" sz="2200" b="1" i="0" dirty="0">
              <a:solidFill>
                <a:srgbClr val="222222"/>
              </a:solidFill>
              <a:effectLst/>
              <a:latin typeface="Noto Sans"/>
            </a:endParaRPr>
          </a:p>
          <a:p>
            <a:endParaRPr lang="en-US" sz="2800" b="1" dirty="0">
              <a:solidFill>
                <a:srgbClr val="222222"/>
              </a:solidFill>
              <a:latin typeface="Arial" panose="020B0604020202020204" pitchFamily="34" charset="0"/>
              <a:cs typeface="Arial" panose="020B0604020202020204" pitchFamily="34" charset="0"/>
            </a:endParaRPr>
          </a:p>
          <a:p>
            <a:endParaRPr lang="en-IN"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1673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5914" y="114046"/>
            <a:ext cx="2850515" cy="452120"/>
          </a:xfrm>
          <a:prstGeom prst="rect">
            <a:avLst/>
          </a:prstGeom>
        </p:spPr>
        <p:txBody>
          <a:bodyPr vert="horz" wrap="square" lIns="0" tIns="12065" rIns="0" bIns="0" rtlCol="0">
            <a:spAutoFit/>
          </a:bodyPr>
          <a:lstStyle/>
          <a:p>
            <a:pPr marL="12700">
              <a:lnSpc>
                <a:spcPct val="100000"/>
              </a:lnSpc>
              <a:spcBef>
                <a:spcPts val="95"/>
              </a:spcBef>
            </a:pPr>
            <a:r>
              <a:rPr spc="330" dirty="0"/>
              <a:t>CONCL</a:t>
            </a:r>
            <a:r>
              <a:rPr spc="-415" dirty="0"/>
              <a:t> </a:t>
            </a:r>
            <a:r>
              <a:rPr spc="-85" dirty="0"/>
              <a:t>U</a:t>
            </a:r>
            <a:r>
              <a:rPr spc="-400" dirty="0"/>
              <a:t> </a:t>
            </a:r>
            <a:r>
              <a:rPr spc="-330" dirty="0"/>
              <a:t>S</a:t>
            </a:r>
            <a:r>
              <a:rPr spc="-405" dirty="0"/>
              <a:t> </a:t>
            </a:r>
            <a:r>
              <a:rPr spc="-60" dirty="0"/>
              <a:t>I</a:t>
            </a:r>
            <a:r>
              <a:rPr spc="-375" dirty="0"/>
              <a:t> </a:t>
            </a:r>
            <a:r>
              <a:rPr spc="380" dirty="0"/>
              <a:t>ON</a:t>
            </a:r>
          </a:p>
        </p:txBody>
      </p:sp>
      <p:sp>
        <p:nvSpPr>
          <p:cNvPr id="3" name="object 3"/>
          <p:cNvSpPr txBox="1"/>
          <p:nvPr/>
        </p:nvSpPr>
        <p:spPr>
          <a:xfrm>
            <a:off x="297586" y="1061720"/>
            <a:ext cx="11250295" cy="4537139"/>
          </a:xfrm>
          <a:prstGeom prst="rect">
            <a:avLst/>
          </a:prstGeom>
        </p:spPr>
        <p:txBody>
          <a:bodyPr vert="horz" wrap="square" lIns="0" tIns="12700" rIns="0" bIns="0" rtlCol="0">
            <a:spAutoFit/>
          </a:bodyPr>
          <a:lstStyle/>
          <a:p>
            <a:pPr marL="12700">
              <a:lnSpc>
                <a:spcPct val="100000"/>
              </a:lnSpc>
              <a:spcBef>
                <a:spcPts val="100"/>
              </a:spcBef>
            </a:pPr>
            <a:r>
              <a:rPr lang="en-IN" sz="2400" spc="-80" dirty="0">
                <a:latin typeface="Noto Sans"/>
                <a:cs typeface="Noto Sans"/>
              </a:rPr>
              <a:t>In </a:t>
            </a:r>
            <a:r>
              <a:rPr lang="en-IN" sz="2400" spc="-10" dirty="0">
                <a:latin typeface="Noto Sans"/>
                <a:cs typeface="Noto Sans"/>
              </a:rPr>
              <a:t>this </a:t>
            </a:r>
            <a:r>
              <a:rPr lang="en-IN" sz="2400" spc="-15" dirty="0">
                <a:latin typeface="Noto Sans"/>
                <a:cs typeface="Noto Sans"/>
              </a:rPr>
              <a:t>session, we learned</a:t>
            </a:r>
            <a:r>
              <a:rPr lang="en-IN" sz="2400" spc="175" dirty="0">
                <a:latin typeface="Noto Sans"/>
                <a:cs typeface="Noto Sans"/>
              </a:rPr>
              <a:t> </a:t>
            </a:r>
            <a:r>
              <a:rPr lang="en-IN" sz="2400" spc="-10" dirty="0">
                <a:latin typeface="Noto Sans"/>
                <a:cs typeface="Noto Sans"/>
              </a:rPr>
              <a:t>about:</a:t>
            </a:r>
            <a:endParaRPr lang="en-IN" sz="2400" dirty="0">
              <a:latin typeface="Noto Sans"/>
              <a:cs typeface="Noto Sans"/>
            </a:endParaRPr>
          </a:p>
          <a:p>
            <a:pPr>
              <a:lnSpc>
                <a:spcPct val="100000"/>
              </a:lnSpc>
              <a:spcBef>
                <a:spcPts val="20"/>
              </a:spcBef>
            </a:pPr>
            <a:endParaRPr lang="en-US" sz="2100" dirty="0">
              <a:latin typeface="Noto Sans"/>
              <a:cs typeface="Noto Sans"/>
            </a:endParaRPr>
          </a:p>
          <a:p>
            <a:pPr marL="355600" indent="-343535">
              <a:lnSpc>
                <a:spcPct val="100000"/>
              </a:lnSpc>
              <a:buFont typeface="Arial"/>
              <a:buChar char="•"/>
              <a:tabLst>
                <a:tab pos="355600" algn="l"/>
                <a:tab pos="356235" algn="l"/>
              </a:tabLst>
            </a:pPr>
            <a:r>
              <a:rPr lang="en-US" sz="2400" dirty="0">
                <a:solidFill>
                  <a:srgbClr val="000000"/>
                </a:solidFill>
                <a:latin typeface="Noto Sans"/>
              </a:rPr>
              <a:t>P</a:t>
            </a:r>
            <a:r>
              <a:rPr lang="en-US" sz="2400" b="0" i="0" dirty="0">
                <a:solidFill>
                  <a:srgbClr val="000000"/>
                </a:solidFill>
                <a:effectLst/>
                <a:latin typeface="Noto Sans"/>
              </a:rPr>
              <a:t>rovide more delicate and user-friendly facilities in computing devices.</a:t>
            </a:r>
            <a:endParaRPr lang="en-US" sz="2400" dirty="0">
              <a:latin typeface="Noto Sans"/>
              <a:cs typeface="Noto Sans"/>
            </a:endParaRPr>
          </a:p>
          <a:p>
            <a:pPr>
              <a:lnSpc>
                <a:spcPct val="100000"/>
              </a:lnSpc>
              <a:spcBef>
                <a:spcPts val="20"/>
              </a:spcBef>
              <a:buFont typeface="Arial"/>
              <a:buChar char="•"/>
            </a:pPr>
            <a:endParaRPr lang="en-US" sz="2100" dirty="0">
              <a:latin typeface="Noto Sans"/>
              <a:cs typeface="Noto Sans"/>
            </a:endParaRPr>
          </a:p>
          <a:p>
            <a:pPr marL="355600" indent="-343535">
              <a:lnSpc>
                <a:spcPct val="100000"/>
              </a:lnSpc>
              <a:buFont typeface="Arial"/>
              <a:buChar char="•"/>
              <a:tabLst>
                <a:tab pos="355600" algn="l"/>
                <a:tab pos="356235" algn="l"/>
              </a:tabLst>
            </a:pPr>
            <a:r>
              <a:rPr lang="en-IN" sz="2400" dirty="0">
                <a:solidFill>
                  <a:srgbClr val="000000"/>
                </a:solidFill>
                <a:latin typeface="Noto Sans"/>
              </a:rPr>
              <a:t>B</a:t>
            </a:r>
            <a:r>
              <a:rPr lang="en-IN" sz="2400" b="0" i="0" dirty="0">
                <a:solidFill>
                  <a:srgbClr val="000000"/>
                </a:solidFill>
                <a:effectLst/>
                <a:latin typeface="Noto Sans"/>
              </a:rPr>
              <a:t>etter to use,</a:t>
            </a:r>
            <a:r>
              <a:rPr lang="en-US" sz="2400" b="0" i="0" dirty="0">
                <a:solidFill>
                  <a:srgbClr val="000000"/>
                </a:solidFill>
                <a:effectLst/>
                <a:latin typeface="Noto Sans"/>
              </a:rPr>
              <a:t>instead of using cumbersome modules to gather information about user.</a:t>
            </a:r>
            <a:endParaRPr lang="en-US" sz="2400" dirty="0">
              <a:latin typeface="Noto Sans"/>
              <a:cs typeface="Noto Sans"/>
            </a:endParaRPr>
          </a:p>
          <a:p>
            <a:pPr>
              <a:lnSpc>
                <a:spcPct val="100000"/>
              </a:lnSpc>
              <a:spcBef>
                <a:spcPts val="20"/>
              </a:spcBef>
            </a:pPr>
            <a:endParaRPr lang="en-US" sz="2100" dirty="0">
              <a:latin typeface="Noto Sans"/>
              <a:cs typeface="Noto Sans"/>
            </a:endParaRPr>
          </a:p>
          <a:p>
            <a:pPr marL="355600" indent="-343535">
              <a:lnSpc>
                <a:spcPct val="100000"/>
              </a:lnSpc>
              <a:buFont typeface="Arial"/>
              <a:buChar char="•"/>
              <a:tabLst>
                <a:tab pos="355600" algn="l"/>
                <a:tab pos="356235" algn="l"/>
              </a:tabLst>
            </a:pPr>
            <a:r>
              <a:rPr lang="en-US" sz="2400" dirty="0">
                <a:solidFill>
                  <a:srgbClr val="000000"/>
                </a:solidFill>
                <a:latin typeface="Noto Sans"/>
              </a:rPr>
              <a:t>M</a:t>
            </a:r>
            <a:r>
              <a:rPr lang="en-US" sz="2400" b="0" i="0" dirty="0">
                <a:solidFill>
                  <a:srgbClr val="000000"/>
                </a:solidFill>
                <a:effectLst/>
                <a:latin typeface="Noto Sans"/>
              </a:rPr>
              <a:t>eant to be a stress reliever.</a:t>
            </a:r>
            <a:endParaRPr lang="en-US" sz="2400" dirty="0">
              <a:latin typeface="Noto Sans"/>
              <a:cs typeface="Noto Sans"/>
            </a:endParaRPr>
          </a:p>
          <a:p>
            <a:pPr>
              <a:lnSpc>
                <a:spcPct val="100000"/>
              </a:lnSpc>
              <a:spcBef>
                <a:spcPts val="25"/>
              </a:spcBef>
              <a:buFont typeface="Arial"/>
              <a:buChar char="•"/>
            </a:pPr>
            <a:endParaRPr lang="en-US" sz="2100" dirty="0">
              <a:latin typeface="Noto Sans"/>
              <a:cs typeface="Noto Sans"/>
            </a:endParaRPr>
          </a:p>
          <a:p>
            <a:pPr marL="355600" indent="-343535">
              <a:lnSpc>
                <a:spcPct val="100000"/>
              </a:lnSpc>
              <a:buFont typeface="Arial"/>
              <a:buChar char="•"/>
              <a:tabLst>
                <a:tab pos="355600" algn="l"/>
                <a:tab pos="356235" algn="l"/>
              </a:tabLst>
            </a:pPr>
            <a:r>
              <a:rPr lang="en-US" sz="2400" b="0" i="0" dirty="0">
                <a:solidFill>
                  <a:srgbClr val="000000"/>
                </a:solidFill>
                <a:effectLst/>
                <a:latin typeface="Noto Sans"/>
              </a:rPr>
              <a:t>Can cover areas such as industry, transportation, military  or operation theaters.</a:t>
            </a:r>
            <a:endParaRPr lang="en-US" sz="2400" dirty="0">
              <a:latin typeface="Noto Sans"/>
              <a:cs typeface="Noto Sans"/>
            </a:endParaRPr>
          </a:p>
          <a:p>
            <a:pPr>
              <a:lnSpc>
                <a:spcPct val="100000"/>
              </a:lnSpc>
              <a:spcBef>
                <a:spcPts val="20"/>
              </a:spcBef>
            </a:pPr>
            <a:endParaRPr sz="2100" dirty="0">
              <a:latin typeface="Noto Sans"/>
              <a:cs typeface="Noto Sans"/>
            </a:endParaRPr>
          </a:p>
          <a:p>
            <a:pPr marL="12700" marR="5080">
              <a:lnSpc>
                <a:spcPct val="100000"/>
              </a:lnSpc>
            </a:pPr>
            <a:r>
              <a:rPr sz="2400" b="1" dirty="0">
                <a:latin typeface="Noto Sans"/>
                <a:cs typeface="Noto Sans"/>
              </a:rPr>
              <a:t>Question: </a:t>
            </a:r>
            <a:r>
              <a:rPr lang="en-US" sz="2400" dirty="0">
                <a:latin typeface="Noto Sans"/>
                <a:cs typeface="Noto Sans"/>
              </a:rPr>
              <a:t>What is the main difference between Blue Eye Technology and Robotics</a:t>
            </a:r>
            <a:r>
              <a:rPr sz="2400" spc="-10" dirty="0">
                <a:latin typeface="Noto Sans"/>
                <a:cs typeface="Noto Sans"/>
              </a:rPr>
              <a:t>?</a:t>
            </a:r>
            <a:endParaRPr sz="2400" dirty="0">
              <a:latin typeface="Noto Sans"/>
              <a:cs typeface="Noto Sans"/>
            </a:endParaRPr>
          </a:p>
          <a:p>
            <a:pPr>
              <a:lnSpc>
                <a:spcPct val="100000"/>
              </a:lnSpc>
              <a:spcBef>
                <a:spcPts val="20"/>
              </a:spcBef>
            </a:pPr>
            <a:endParaRPr sz="2100" dirty="0">
              <a:latin typeface="Noto Sans"/>
              <a:cs typeface="Noto Sans"/>
            </a:endParaRPr>
          </a:p>
          <a:p>
            <a:pPr marL="318770" algn="ctr">
              <a:lnSpc>
                <a:spcPct val="100000"/>
              </a:lnSpc>
            </a:pPr>
            <a:r>
              <a:rPr lang="en-IN" sz="2400" dirty="0">
                <a:latin typeface="Noto Sans"/>
                <a:cs typeface="Noto Sans"/>
                <a:hlinkClick r:id="rId2"/>
              </a:rPr>
              <a:t>https://tinyurl.com/5aj8uffj</a:t>
            </a:r>
            <a:endParaRPr sz="2400" dirty="0">
              <a:latin typeface="Noto Sans"/>
              <a:cs typeface="No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435602" y="114046"/>
            <a:ext cx="3272154" cy="452120"/>
          </a:xfrm>
          <a:prstGeom prst="rect">
            <a:avLst/>
          </a:prstGeom>
        </p:spPr>
        <p:txBody>
          <a:bodyPr vert="horz" wrap="square" lIns="0" tIns="12065" rIns="0" bIns="0" rtlCol="0">
            <a:spAutoFit/>
          </a:bodyPr>
          <a:lstStyle/>
          <a:p>
            <a:pPr marL="12700">
              <a:lnSpc>
                <a:spcPct val="100000"/>
              </a:lnSpc>
              <a:spcBef>
                <a:spcPts val="95"/>
              </a:spcBef>
            </a:pPr>
            <a:r>
              <a:rPr spc="-60" dirty="0"/>
              <a:t>I</a:t>
            </a:r>
            <a:r>
              <a:rPr spc="-370" dirty="0"/>
              <a:t> </a:t>
            </a:r>
            <a:r>
              <a:rPr spc="170" dirty="0"/>
              <a:t>NTR</a:t>
            </a:r>
            <a:r>
              <a:rPr spc="-375" dirty="0"/>
              <a:t> </a:t>
            </a:r>
            <a:r>
              <a:rPr spc="260" dirty="0"/>
              <a:t>OD</a:t>
            </a:r>
            <a:r>
              <a:rPr spc="-425" dirty="0"/>
              <a:t> </a:t>
            </a:r>
            <a:r>
              <a:rPr spc="-85" dirty="0"/>
              <a:t>U</a:t>
            </a:r>
            <a:r>
              <a:rPr spc="-390" dirty="0"/>
              <a:t> </a:t>
            </a:r>
            <a:r>
              <a:rPr spc="120" dirty="0"/>
              <a:t>CTI</a:t>
            </a:r>
            <a:r>
              <a:rPr spc="-370" dirty="0"/>
              <a:t> </a:t>
            </a:r>
            <a:r>
              <a:rPr spc="380" dirty="0"/>
              <a:t>ON</a:t>
            </a:r>
          </a:p>
        </p:txBody>
      </p:sp>
      <p:sp>
        <p:nvSpPr>
          <p:cNvPr id="4" name="object 4"/>
          <p:cNvSpPr/>
          <p:nvPr/>
        </p:nvSpPr>
        <p:spPr>
          <a:xfrm>
            <a:off x="9460992" y="3755135"/>
            <a:ext cx="338327" cy="33985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991343" y="3755135"/>
            <a:ext cx="338327" cy="33985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448543" y="3669791"/>
            <a:ext cx="510540" cy="51054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9180956" y="3228213"/>
            <a:ext cx="1947545" cy="299720"/>
          </a:xfrm>
          <a:prstGeom prst="rect">
            <a:avLst/>
          </a:prstGeom>
        </p:spPr>
        <p:txBody>
          <a:bodyPr vert="horz" wrap="square" lIns="0" tIns="12700" rIns="0" bIns="0" rtlCol="0">
            <a:spAutoFit/>
          </a:bodyPr>
          <a:lstStyle/>
          <a:p>
            <a:pPr marL="12700" algn="ctr">
              <a:lnSpc>
                <a:spcPct val="100000"/>
              </a:lnSpc>
              <a:spcBef>
                <a:spcPts val="100"/>
              </a:spcBef>
            </a:pPr>
            <a:r>
              <a:rPr lang="en-US" spc="-10" dirty="0" err="1">
                <a:latin typeface="Noto Sans"/>
                <a:cs typeface="Noto Sans"/>
              </a:rPr>
              <a:t>Enusha</a:t>
            </a:r>
            <a:r>
              <a:rPr sz="1800" spc="-90" dirty="0">
                <a:latin typeface="Noto Sans"/>
                <a:cs typeface="Noto Sans"/>
              </a:rPr>
              <a:t> </a:t>
            </a:r>
            <a:r>
              <a:rPr sz="1800" spc="-10" dirty="0">
                <a:latin typeface="Noto Sans"/>
                <a:cs typeface="Noto Sans"/>
              </a:rPr>
              <a:t>M</a:t>
            </a:r>
            <a:endParaRPr sz="1800" dirty="0">
              <a:latin typeface="Noto Sans"/>
              <a:cs typeface="Noto Sans"/>
            </a:endParaRPr>
          </a:p>
        </p:txBody>
      </p:sp>
      <p:sp>
        <p:nvSpPr>
          <p:cNvPr id="8" name="object 8"/>
          <p:cNvSpPr txBox="1"/>
          <p:nvPr/>
        </p:nvSpPr>
        <p:spPr>
          <a:xfrm>
            <a:off x="8914892" y="4370578"/>
            <a:ext cx="2439670" cy="869469"/>
          </a:xfrm>
          <a:prstGeom prst="rect">
            <a:avLst/>
          </a:prstGeom>
        </p:spPr>
        <p:txBody>
          <a:bodyPr vert="horz" wrap="square" lIns="0" tIns="12700" rIns="0" bIns="0" rtlCol="0">
            <a:spAutoFit/>
          </a:bodyPr>
          <a:lstStyle/>
          <a:p>
            <a:pPr marL="12700" algn="ctr">
              <a:lnSpc>
                <a:spcPct val="100000"/>
              </a:lnSpc>
              <a:spcBef>
                <a:spcPts val="100"/>
              </a:spcBef>
            </a:pPr>
            <a:r>
              <a:rPr sz="1800" spc="-10" dirty="0">
                <a:latin typeface="Carlito"/>
                <a:cs typeface="Carlito"/>
              </a:rPr>
              <a:t>Currently </a:t>
            </a:r>
            <a:r>
              <a:rPr lang="en-US" spc="-10" dirty="0">
                <a:latin typeface="Carlito"/>
                <a:cs typeface="Carlito"/>
              </a:rPr>
              <a:t>studying</a:t>
            </a:r>
            <a:r>
              <a:rPr sz="1800" dirty="0">
                <a:latin typeface="Carlito"/>
                <a:cs typeface="Carlito"/>
              </a:rPr>
              <a:t> </a:t>
            </a:r>
            <a:r>
              <a:rPr lang="en-US" sz="1800" spc="-5" dirty="0">
                <a:latin typeface="Carlito"/>
                <a:cs typeface="Carlito"/>
              </a:rPr>
              <a:t>in</a:t>
            </a:r>
            <a:r>
              <a:rPr sz="1800" spc="-5" dirty="0">
                <a:latin typeface="Carlito"/>
                <a:cs typeface="Carlito"/>
              </a:rPr>
              <a:t>:</a:t>
            </a:r>
            <a:endParaRPr lang="en-US" sz="1800" spc="-5" dirty="0">
              <a:latin typeface="Carlito"/>
              <a:cs typeface="Carlito"/>
            </a:endParaRPr>
          </a:p>
          <a:p>
            <a:pPr marL="12700" algn="ctr">
              <a:lnSpc>
                <a:spcPct val="100000"/>
              </a:lnSpc>
              <a:spcBef>
                <a:spcPts val="100"/>
              </a:spcBef>
            </a:pPr>
            <a:endParaRPr lang="en-IN" spc="-5" dirty="0">
              <a:latin typeface="Carlito"/>
              <a:cs typeface="Carlito"/>
            </a:endParaRPr>
          </a:p>
          <a:p>
            <a:pPr marL="12700" algn="ctr">
              <a:lnSpc>
                <a:spcPct val="100000"/>
              </a:lnSpc>
              <a:spcBef>
                <a:spcPts val="100"/>
              </a:spcBef>
            </a:pPr>
            <a:r>
              <a:rPr lang="en-IN" spc="-5" dirty="0">
                <a:latin typeface="Carlito"/>
                <a:cs typeface="Carlito"/>
              </a:rPr>
              <a:t>B.Tech,1</a:t>
            </a:r>
            <a:r>
              <a:rPr lang="en-IN" spc="-5" baseline="30000" dirty="0">
                <a:latin typeface="Carlito"/>
                <a:cs typeface="Carlito"/>
              </a:rPr>
              <a:t>st</a:t>
            </a:r>
            <a:r>
              <a:rPr lang="en-IN" spc="-5" dirty="0">
                <a:latin typeface="Carlito"/>
                <a:cs typeface="Carlito"/>
              </a:rPr>
              <a:t> year</a:t>
            </a:r>
            <a:endParaRPr sz="1800" dirty="0">
              <a:latin typeface="Carlito"/>
              <a:cs typeface="Carlito"/>
            </a:endParaRPr>
          </a:p>
        </p:txBody>
      </p:sp>
      <p:sp>
        <p:nvSpPr>
          <p:cNvPr id="11" name="object 11"/>
          <p:cNvSpPr txBox="1"/>
          <p:nvPr/>
        </p:nvSpPr>
        <p:spPr>
          <a:xfrm>
            <a:off x="9461371" y="5470042"/>
            <a:ext cx="1497711" cy="289823"/>
          </a:xfrm>
          <a:prstGeom prst="rect">
            <a:avLst/>
          </a:prstGeom>
        </p:spPr>
        <p:txBody>
          <a:bodyPr vert="horz" wrap="square" lIns="0" tIns="12700" rIns="0" bIns="0" rtlCol="0">
            <a:spAutoFit/>
          </a:bodyPr>
          <a:lstStyle/>
          <a:p>
            <a:pPr marL="12700">
              <a:lnSpc>
                <a:spcPct val="100000"/>
              </a:lnSpc>
              <a:spcBef>
                <a:spcPts val="100"/>
              </a:spcBef>
            </a:pPr>
            <a:r>
              <a:rPr lang="en-US" sz="1800" spc="-5" dirty="0">
                <a:latin typeface="Carlito"/>
                <a:cs typeface="Carlito"/>
              </a:rPr>
              <a:t>In the Dept of</a:t>
            </a:r>
            <a:r>
              <a:rPr sz="1800" spc="-5" dirty="0">
                <a:latin typeface="Carlito"/>
                <a:cs typeface="Carlito"/>
              </a:rPr>
              <a:t>:</a:t>
            </a:r>
            <a:endParaRPr lang="en-US" sz="1800" spc="-5" dirty="0">
              <a:latin typeface="Carlito"/>
              <a:cs typeface="Carlito"/>
            </a:endParaRPr>
          </a:p>
        </p:txBody>
      </p:sp>
      <p:sp>
        <p:nvSpPr>
          <p:cNvPr id="15" name="object 15"/>
          <p:cNvSpPr txBox="1"/>
          <p:nvPr/>
        </p:nvSpPr>
        <p:spPr>
          <a:xfrm>
            <a:off x="330200" y="1065338"/>
            <a:ext cx="7655559" cy="5245667"/>
          </a:xfrm>
          <a:prstGeom prst="rect">
            <a:avLst/>
          </a:prstGeom>
        </p:spPr>
        <p:txBody>
          <a:bodyPr vert="horz" wrap="square" lIns="0" tIns="13335" rIns="0" bIns="0" rtlCol="0">
            <a:spAutoFit/>
          </a:bodyPr>
          <a:lstStyle/>
          <a:p>
            <a:pPr marL="12700">
              <a:lnSpc>
                <a:spcPct val="100000"/>
              </a:lnSpc>
              <a:spcBef>
                <a:spcPts val="105"/>
              </a:spcBef>
            </a:pPr>
            <a:r>
              <a:rPr sz="2000" spc="-10" dirty="0">
                <a:latin typeface="Noto Sans"/>
                <a:cs typeface="Noto Sans"/>
              </a:rPr>
              <a:t>What </a:t>
            </a:r>
            <a:r>
              <a:rPr lang="en-IN" sz="2000" spc="-15" dirty="0">
                <a:latin typeface="Noto Sans"/>
                <a:cs typeface="Noto Sans"/>
              </a:rPr>
              <a:t>I’ll</a:t>
            </a:r>
            <a:r>
              <a:rPr sz="2000" spc="-15" dirty="0">
                <a:latin typeface="Noto Sans"/>
                <a:cs typeface="Noto Sans"/>
              </a:rPr>
              <a:t> </a:t>
            </a:r>
            <a:r>
              <a:rPr lang="en-US" sz="2000" spc="-10" dirty="0">
                <a:latin typeface="Noto Sans"/>
                <a:cs typeface="Noto Sans"/>
              </a:rPr>
              <a:t>illustrate</a:t>
            </a:r>
            <a:r>
              <a:rPr sz="2000" spc="-10" dirty="0">
                <a:latin typeface="Noto Sans"/>
                <a:cs typeface="Noto Sans"/>
              </a:rPr>
              <a:t> in </a:t>
            </a:r>
            <a:r>
              <a:rPr sz="2000" spc="-15" dirty="0">
                <a:latin typeface="Noto Sans"/>
                <a:cs typeface="Noto Sans"/>
              </a:rPr>
              <a:t>this</a:t>
            </a:r>
            <a:r>
              <a:rPr lang="en-US" sz="2000" spc="-15" dirty="0">
                <a:latin typeface="Noto Sans"/>
                <a:cs typeface="Noto Sans"/>
              </a:rPr>
              <a:t> Presentation</a:t>
            </a:r>
            <a:r>
              <a:rPr sz="2000" spc="-15" dirty="0">
                <a:latin typeface="Noto Sans"/>
                <a:cs typeface="Noto Sans"/>
              </a:rPr>
              <a:t> </a:t>
            </a:r>
            <a:r>
              <a:rPr sz="2000" spc="-10" dirty="0">
                <a:latin typeface="Noto Sans"/>
                <a:cs typeface="Noto Sans"/>
              </a:rPr>
              <a:t>:</a:t>
            </a:r>
            <a:endParaRPr sz="2000" dirty="0">
              <a:latin typeface="Noto Sans"/>
              <a:cs typeface="Noto Sans"/>
            </a:endParaRPr>
          </a:p>
          <a:p>
            <a:pPr marL="299085" indent="-287020">
              <a:lnSpc>
                <a:spcPct val="100000"/>
              </a:lnSpc>
              <a:spcBef>
                <a:spcPts val="2400"/>
              </a:spcBef>
              <a:buFont typeface="Arial"/>
              <a:buChar char="•"/>
              <a:tabLst>
                <a:tab pos="299085" algn="l"/>
                <a:tab pos="299720" algn="l"/>
              </a:tabLst>
            </a:pPr>
            <a:r>
              <a:rPr sz="2000" spc="-10" dirty="0">
                <a:latin typeface="Noto Sans"/>
                <a:cs typeface="Noto Sans"/>
              </a:rPr>
              <a:t>B</a:t>
            </a:r>
            <a:r>
              <a:rPr lang="en-US" sz="2000" spc="-10" dirty="0">
                <a:latin typeface="Noto Sans"/>
                <a:cs typeface="Noto Sans"/>
              </a:rPr>
              <a:t>asic Understanding about the AI in Blue Eye Technology.</a:t>
            </a:r>
            <a:endParaRPr lang="en-US" sz="2000" dirty="0">
              <a:latin typeface="Noto Sans"/>
              <a:cs typeface="Noto Sans"/>
            </a:endParaRPr>
          </a:p>
          <a:p>
            <a:pPr marL="299085" indent="-287020">
              <a:lnSpc>
                <a:spcPct val="100000"/>
              </a:lnSpc>
              <a:spcBef>
                <a:spcPts val="2400"/>
              </a:spcBef>
              <a:buFont typeface="Arial"/>
              <a:buChar char="•"/>
              <a:tabLst>
                <a:tab pos="299085" algn="l"/>
                <a:tab pos="299720" algn="l"/>
              </a:tabLst>
            </a:pPr>
            <a:r>
              <a:rPr lang="en-US" sz="2000" spc="-35" dirty="0">
                <a:latin typeface="Noto Sans"/>
                <a:cs typeface="Noto Sans"/>
              </a:rPr>
              <a:t>Using </a:t>
            </a:r>
            <a:r>
              <a:rPr lang="en-US" sz="2000" spc="-10" dirty="0">
                <a:latin typeface="Noto Sans"/>
                <a:cs typeface="Noto Sans"/>
              </a:rPr>
              <a:t>Human </a:t>
            </a:r>
            <a:r>
              <a:rPr lang="en-US" sz="2000" spc="-10" dirty="0" err="1">
                <a:latin typeface="Noto Sans"/>
                <a:cs typeface="Noto Sans"/>
              </a:rPr>
              <a:t>Recognization</a:t>
            </a:r>
            <a:r>
              <a:rPr lang="en-US" sz="2000" spc="-10" dirty="0">
                <a:latin typeface="Noto Sans"/>
                <a:cs typeface="Noto Sans"/>
              </a:rPr>
              <a:t>  in </a:t>
            </a:r>
            <a:r>
              <a:rPr lang="en-US" sz="2000" spc="-15" dirty="0">
                <a:latin typeface="Noto Sans"/>
                <a:cs typeface="Noto Sans"/>
              </a:rPr>
              <a:t>the </a:t>
            </a:r>
            <a:r>
              <a:rPr lang="en-US" sz="2000" spc="-10" dirty="0">
                <a:latin typeface="Noto Sans"/>
                <a:cs typeface="Noto Sans"/>
              </a:rPr>
              <a:t>filed </a:t>
            </a:r>
            <a:r>
              <a:rPr lang="en-US" sz="2000" spc="-5" dirty="0">
                <a:latin typeface="Noto Sans"/>
                <a:cs typeface="Noto Sans"/>
              </a:rPr>
              <a:t>of</a:t>
            </a:r>
            <a:r>
              <a:rPr lang="en-US" sz="2000" dirty="0">
                <a:latin typeface="Noto Sans"/>
                <a:cs typeface="Noto Sans"/>
              </a:rPr>
              <a:t> </a:t>
            </a:r>
            <a:r>
              <a:rPr lang="en-US" sz="2000" spc="-10" dirty="0">
                <a:latin typeface="Noto Sans"/>
                <a:cs typeface="Noto Sans"/>
              </a:rPr>
              <a:t>Brain Computer</a:t>
            </a:r>
            <a:endParaRPr lang="en-US" sz="2000" dirty="0">
              <a:latin typeface="Noto Sans"/>
              <a:cs typeface="Noto Sans"/>
            </a:endParaRPr>
          </a:p>
          <a:p>
            <a:pPr marL="299085">
              <a:lnSpc>
                <a:spcPct val="100000"/>
              </a:lnSpc>
            </a:pPr>
            <a:r>
              <a:rPr lang="en-US" sz="2000" spc="-5" dirty="0">
                <a:latin typeface="Noto Sans"/>
                <a:cs typeface="Noto Sans"/>
              </a:rPr>
              <a:t>Interfa</a:t>
            </a:r>
            <a:r>
              <a:rPr sz="2000" spc="-5" dirty="0">
                <a:latin typeface="Noto Sans"/>
                <a:cs typeface="Noto Sans"/>
              </a:rPr>
              <a:t>ce </a:t>
            </a:r>
            <a:r>
              <a:rPr sz="2000" spc="-10" dirty="0">
                <a:latin typeface="Noto Sans"/>
                <a:cs typeface="Noto Sans"/>
              </a:rPr>
              <a:t>and</a:t>
            </a:r>
            <a:r>
              <a:rPr sz="2000" spc="-20" dirty="0">
                <a:latin typeface="Noto Sans"/>
                <a:cs typeface="Noto Sans"/>
              </a:rPr>
              <a:t> </a:t>
            </a:r>
            <a:r>
              <a:rPr sz="2000" spc="-45" dirty="0">
                <a:latin typeface="Noto Sans"/>
                <a:cs typeface="Noto Sans"/>
              </a:rPr>
              <a:t>AI.</a:t>
            </a:r>
            <a:endParaRPr sz="2000" dirty="0">
              <a:latin typeface="Noto Sans"/>
              <a:cs typeface="Noto Sans"/>
            </a:endParaRPr>
          </a:p>
          <a:p>
            <a:pPr marL="299085" marR="368300" indent="-287020">
              <a:lnSpc>
                <a:spcPct val="100000"/>
              </a:lnSpc>
              <a:spcBef>
                <a:spcPts val="2400"/>
              </a:spcBef>
              <a:buFont typeface="Arial"/>
              <a:buChar char="•"/>
              <a:tabLst>
                <a:tab pos="299085" algn="l"/>
                <a:tab pos="299720" algn="l"/>
              </a:tabLst>
            </a:pPr>
            <a:r>
              <a:rPr lang="en-US" sz="2000" spc="-15" dirty="0">
                <a:latin typeface="Noto Sans"/>
                <a:cs typeface="Noto Sans"/>
              </a:rPr>
              <a:t>Pinpointing the perceptual capabilities of this technology to understand each other’s emotional level or feelings. </a:t>
            </a:r>
            <a:endParaRPr sz="2000" dirty="0">
              <a:latin typeface="Noto Sans"/>
              <a:cs typeface="Noto Sans"/>
            </a:endParaRPr>
          </a:p>
          <a:p>
            <a:pPr marL="12700">
              <a:lnSpc>
                <a:spcPct val="100000"/>
              </a:lnSpc>
              <a:spcBef>
                <a:spcPts val="2405"/>
              </a:spcBef>
            </a:pPr>
            <a:r>
              <a:rPr sz="2000" spc="-15" dirty="0">
                <a:latin typeface="Noto Sans"/>
                <a:cs typeface="Noto Sans"/>
              </a:rPr>
              <a:t>Links:</a:t>
            </a:r>
            <a:endParaRPr sz="2000" dirty="0">
              <a:latin typeface="Noto Sans"/>
              <a:cs typeface="Noto Sans"/>
            </a:endParaRPr>
          </a:p>
          <a:p>
            <a:pPr marL="299085" indent="-287020">
              <a:lnSpc>
                <a:spcPct val="100000"/>
              </a:lnSpc>
              <a:spcBef>
                <a:spcPts val="2400"/>
              </a:spcBef>
              <a:buClr>
                <a:srgbClr val="000000"/>
              </a:buClr>
              <a:buFont typeface="Arial"/>
              <a:buChar char="•"/>
              <a:tabLst>
                <a:tab pos="299085" algn="l"/>
                <a:tab pos="299720" algn="l"/>
              </a:tabLst>
            </a:pPr>
            <a:r>
              <a:rPr lang="en-IN" sz="2000" dirty="0">
                <a:latin typeface="Noto Sans"/>
                <a:cs typeface="Noto Sans"/>
                <a:hlinkClick r:id="rId5"/>
              </a:rPr>
              <a:t>https://youtu.be/bO19eEMQkvE</a:t>
            </a:r>
            <a:endParaRPr sz="2000" dirty="0">
              <a:latin typeface="Noto Sans"/>
              <a:cs typeface="Noto Sans"/>
            </a:endParaRPr>
          </a:p>
          <a:p>
            <a:pPr marL="299085" indent="-287020">
              <a:lnSpc>
                <a:spcPct val="100000"/>
              </a:lnSpc>
              <a:spcBef>
                <a:spcPts val="2400"/>
              </a:spcBef>
              <a:buClr>
                <a:srgbClr val="000000"/>
              </a:buClr>
              <a:buFont typeface="Arial"/>
              <a:buChar char="•"/>
              <a:tabLst>
                <a:tab pos="299085" algn="l"/>
                <a:tab pos="299720" algn="l"/>
              </a:tabLst>
            </a:pPr>
            <a:r>
              <a:rPr lang="en-IN" sz="2000" dirty="0">
                <a:latin typeface="Noto Sans"/>
                <a:cs typeface="Noto Sans"/>
                <a:hlinkClick r:id="rId6"/>
              </a:rPr>
              <a:t>https://youtu.be/bO19eEMQkvE</a:t>
            </a:r>
            <a:endParaRPr sz="2000" dirty="0">
              <a:latin typeface="Noto Sans"/>
              <a:cs typeface="Noto Sans"/>
            </a:endParaRPr>
          </a:p>
          <a:p>
            <a:pPr marL="299085" indent="-287020">
              <a:lnSpc>
                <a:spcPct val="100000"/>
              </a:lnSpc>
              <a:spcBef>
                <a:spcPts val="2400"/>
              </a:spcBef>
              <a:buClr>
                <a:srgbClr val="000000"/>
              </a:buClr>
              <a:buFont typeface="Arial"/>
              <a:buChar char="•"/>
              <a:tabLst>
                <a:tab pos="299085" algn="l"/>
                <a:tab pos="299720" algn="l"/>
              </a:tabLst>
            </a:pPr>
            <a:r>
              <a:rPr lang="en-IN" sz="2000" dirty="0">
                <a:latin typeface="Noto Sans"/>
                <a:cs typeface="Noto Sans"/>
                <a:hlinkClick r:id="rId7"/>
              </a:rPr>
              <a:t>https://youtu.be/ihCP8neGBmM</a:t>
            </a:r>
            <a:endParaRPr sz="2000" dirty="0">
              <a:latin typeface="Noto Sans"/>
              <a:cs typeface="Noto Sans"/>
            </a:endParaRPr>
          </a:p>
        </p:txBody>
      </p:sp>
      <p:pic>
        <p:nvPicPr>
          <p:cNvPr id="21" name="Picture 20" descr="A picture containing text, vector graphics, doll, toy&#10;&#10;Description automatically generated">
            <a:extLst>
              <a:ext uri="{FF2B5EF4-FFF2-40B4-BE49-F238E27FC236}">
                <a16:creationId xmlns:a16="http://schemas.microsoft.com/office/drawing/2014/main" id="{D91179D6-ADB8-4566-98FC-63C79C0425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80679" y="1015491"/>
            <a:ext cx="1926000" cy="1926000"/>
          </a:xfrm>
          <a:prstGeom prst="rect">
            <a:avLst/>
          </a:prstGeom>
        </p:spPr>
      </p:pic>
      <p:sp>
        <p:nvSpPr>
          <p:cNvPr id="23" name="TextBox 22">
            <a:extLst>
              <a:ext uri="{FF2B5EF4-FFF2-40B4-BE49-F238E27FC236}">
                <a16:creationId xmlns:a16="http://schemas.microsoft.com/office/drawing/2014/main" id="{805AF908-41CF-4780-98CA-52A21A5A859D}"/>
              </a:ext>
            </a:extLst>
          </p:cNvPr>
          <p:cNvSpPr txBox="1"/>
          <p:nvPr/>
        </p:nvSpPr>
        <p:spPr>
          <a:xfrm>
            <a:off x="8980679" y="5989860"/>
            <a:ext cx="2667508" cy="369332"/>
          </a:xfrm>
          <a:prstGeom prst="rect">
            <a:avLst/>
          </a:prstGeom>
          <a:noFill/>
        </p:spPr>
        <p:txBody>
          <a:bodyPr wrap="square" rtlCol="0">
            <a:spAutoFit/>
          </a:bodyPr>
          <a:lstStyle/>
          <a:p>
            <a:r>
              <a:rPr lang="en-US" dirty="0">
                <a:gradFill>
                  <a:gsLst>
                    <a:gs pos="0">
                      <a:srgbClr val="FF0000"/>
                    </a:gs>
                    <a:gs pos="11000">
                      <a:srgbClr val="FFC000"/>
                    </a:gs>
                    <a:gs pos="21000">
                      <a:srgbClr val="00B050"/>
                    </a:gs>
                    <a:gs pos="62362">
                      <a:srgbClr val="00B050"/>
                    </a:gs>
                    <a:gs pos="42000">
                      <a:srgbClr val="FF0000"/>
                    </a:gs>
                    <a:gs pos="52000">
                      <a:srgbClr val="FFC000"/>
                    </a:gs>
                    <a:gs pos="84000">
                      <a:srgbClr val="FF0000"/>
                    </a:gs>
                    <a:gs pos="74000">
                      <a:srgbClr val="00B0F0"/>
                    </a:gs>
                    <a:gs pos="95000">
                      <a:srgbClr val="FFC000"/>
                    </a:gs>
                    <a:gs pos="32000">
                      <a:srgbClr val="00B0F0"/>
                    </a:gs>
                  </a:gsLst>
                  <a:lin ang="5400000" scaled="1"/>
                </a:gradFill>
              </a:rPr>
              <a:t>Information Technology</a:t>
            </a:r>
            <a:endParaRPr lang="en-IN" dirty="0">
              <a:gradFill>
                <a:gsLst>
                  <a:gs pos="0">
                    <a:srgbClr val="FF0000"/>
                  </a:gs>
                  <a:gs pos="11000">
                    <a:srgbClr val="FFC000"/>
                  </a:gs>
                  <a:gs pos="21000">
                    <a:srgbClr val="00B050"/>
                  </a:gs>
                  <a:gs pos="62362">
                    <a:srgbClr val="00B050"/>
                  </a:gs>
                  <a:gs pos="42000">
                    <a:srgbClr val="FF0000"/>
                  </a:gs>
                  <a:gs pos="52000">
                    <a:srgbClr val="FFC000"/>
                  </a:gs>
                  <a:gs pos="84000">
                    <a:srgbClr val="FF0000"/>
                  </a:gs>
                  <a:gs pos="74000">
                    <a:srgbClr val="00B0F0"/>
                  </a:gs>
                  <a:gs pos="95000">
                    <a:srgbClr val="FFC000"/>
                  </a:gs>
                  <a:gs pos="32000">
                    <a:srgbClr val="00B0F0"/>
                  </a:gs>
                </a:gsLst>
                <a:lin ang="5400000" scaled="1"/>
              </a:gra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1697" y="114046"/>
            <a:ext cx="3255010" cy="452120"/>
          </a:xfrm>
          <a:prstGeom prst="rect">
            <a:avLst/>
          </a:prstGeom>
        </p:spPr>
        <p:txBody>
          <a:bodyPr vert="horz" wrap="square" lIns="0" tIns="12065" rIns="0" bIns="0" rtlCol="0">
            <a:spAutoFit/>
          </a:bodyPr>
          <a:lstStyle/>
          <a:p>
            <a:pPr marL="12700">
              <a:lnSpc>
                <a:spcPct val="100000"/>
              </a:lnSpc>
              <a:spcBef>
                <a:spcPts val="95"/>
              </a:spcBef>
            </a:pPr>
            <a:r>
              <a:rPr spc="-390" dirty="0"/>
              <a:t>P</a:t>
            </a:r>
            <a:r>
              <a:rPr lang="en-US" spc="-305" dirty="0"/>
              <a:t> </a:t>
            </a:r>
            <a:r>
              <a:rPr spc="-300" dirty="0"/>
              <a:t>R</a:t>
            </a:r>
            <a:r>
              <a:rPr spc="-365" dirty="0"/>
              <a:t> </a:t>
            </a:r>
            <a:r>
              <a:rPr spc="-105" dirty="0"/>
              <a:t>E</a:t>
            </a:r>
            <a:r>
              <a:rPr spc="-425" dirty="0"/>
              <a:t> </a:t>
            </a:r>
            <a:r>
              <a:rPr spc="-300" dirty="0"/>
              <a:t>R</a:t>
            </a:r>
            <a:r>
              <a:rPr spc="-370" dirty="0"/>
              <a:t> </a:t>
            </a:r>
            <a:r>
              <a:rPr lang="en-IN" spc="-105" dirty="0"/>
              <a:t>E</a:t>
            </a:r>
            <a:r>
              <a:rPr lang="en-IN" spc="-425" dirty="0"/>
              <a:t> </a:t>
            </a:r>
            <a:r>
              <a:rPr lang="en-IN" spc="254" dirty="0"/>
              <a:t>QU</a:t>
            </a:r>
            <a:r>
              <a:rPr lang="en-IN" spc="-385" dirty="0"/>
              <a:t> </a:t>
            </a:r>
            <a:r>
              <a:rPr lang="en-IN" spc="-60" dirty="0"/>
              <a:t>I</a:t>
            </a:r>
            <a:r>
              <a:rPr lang="en-IN" spc="-360" dirty="0"/>
              <a:t> </a:t>
            </a:r>
            <a:r>
              <a:rPr lang="en-IN" spc="-330" dirty="0"/>
              <a:t>S</a:t>
            </a:r>
            <a:r>
              <a:rPr lang="en-IN" spc="-395" dirty="0"/>
              <a:t> </a:t>
            </a:r>
            <a:r>
              <a:rPr lang="en-IN" spc="-60" dirty="0"/>
              <a:t>I</a:t>
            </a:r>
            <a:r>
              <a:rPr lang="en-IN" spc="-365" dirty="0"/>
              <a:t> </a:t>
            </a:r>
            <a:r>
              <a:rPr lang="en-IN" spc="50" dirty="0"/>
              <a:t>TE</a:t>
            </a:r>
            <a:r>
              <a:rPr lang="en-IN" spc="-425" dirty="0"/>
              <a:t> </a:t>
            </a:r>
            <a:r>
              <a:rPr lang="en-IN" spc="-330" dirty="0"/>
              <a:t>S</a:t>
            </a:r>
            <a:endParaRPr spc="-330" dirty="0"/>
          </a:p>
        </p:txBody>
      </p:sp>
      <p:sp>
        <p:nvSpPr>
          <p:cNvPr id="3" name="object 3"/>
          <p:cNvSpPr txBox="1"/>
          <p:nvPr/>
        </p:nvSpPr>
        <p:spPr>
          <a:xfrm>
            <a:off x="465226" y="1171448"/>
            <a:ext cx="11269574" cy="5411097"/>
          </a:xfrm>
          <a:prstGeom prst="rect">
            <a:avLst/>
          </a:prstGeom>
        </p:spPr>
        <p:txBody>
          <a:bodyPr vert="horz" wrap="square" lIns="0" tIns="12065" rIns="0" bIns="0" rtlCol="0">
            <a:spAutoFit/>
          </a:bodyPr>
          <a:lstStyle/>
          <a:p>
            <a:pPr algn="just"/>
            <a:r>
              <a:rPr lang="en-US" sz="2000" b="0" i="0" dirty="0">
                <a:solidFill>
                  <a:srgbClr val="000000"/>
                </a:solidFill>
                <a:effectLst/>
                <a:latin typeface="Noto Sans"/>
              </a:rPr>
              <a:t>The basic idea behind Blue Eyes Technology is to give computer the human power i.e</a:t>
            </a:r>
            <a:r>
              <a:rPr lang="en-US" sz="2000" dirty="0">
                <a:solidFill>
                  <a:srgbClr val="000000"/>
                </a:solidFill>
                <a:latin typeface="Noto Sans"/>
              </a:rPr>
              <a:t>.</a:t>
            </a:r>
          </a:p>
          <a:p>
            <a:pPr algn="just"/>
            <a:endParaRPr lang="en-US" sz="2400" b="0" i="0" dirty="0">
              <a:solidFill>
                <a:srgbClr val="111111"/>
              </a:solidFill>
              <a:effectLst/>
              <a:latin typeface="Noto Sans"/>
            </a:endParaRPr>
          </a:p>
          <a:p>
            <a:pPr algn="just">
              <a:buFont typeface="Arial" panose="020B0604020202020204" pitchFamily="34" charset="0"/>
              <a:buChar char="•"/>
            </a:pPr>
            <a:r>
              <a:rPr lang="en-US" sz="2000" b="0" i="0" dirty="0">
                <a:solidFill>
                  <a:srgbClr val="000000"/>
                </a:solidFill>
                <a:effectLst/>
                <a:latin typeface="Noto Sans"/>
              </a:rPr>
              <a:t>  It uses non-obtrusive sensing method, employing most modern video cameras and microphones to identify the user’s actions through the use of imparted sensory abilities.</a:t>
            </a:r>
          </a:p>
          <a:p>
            <a:pPr algn="just">
              <a:buFont typeface="Arial" panose="020B0604020202020204" pitchFamily="34" charset="0"/>
              <a:buChar char="•"/>
            </a:pPr>
            <a:endParaRPr lang="en-US" sz="2000" b="0" i="0" dirty="0">
              <a:solidFill>
                <a:srgbClr val="111111"/>
              </a:solidFill>
              <a:effectLst/>
              <a:latin typeface="Noto Sans"/>
            </a:endParaRPr>
          </a:p>
          <a:p>
            <a:pPr algn="just">
              <a:buFont typeface="Arial" panose="020B0604020202020204" pitchFamily="34" charset="0"/>
              <a:buChar char="•"/>
            </a:pPr>
            <a:r>
              <a:rPr lang="en-US" sz="2000" b="0" i="0" dirty="0">
                <a:solidFill>
                  <a:srgbClr val="000000"/>
                </a:solidFill>
                <a:effectLst/>
                <a:latin typeface="Noto Sans"/>
              </a:rPr>
              <a:t>  The blue eyes system checks the physiological parameters like eye movement, heart -beat rate and blood oxygenation against abnormal and undesirable values and triggers user-defined alarms when necessary.</a:t>
            </a:r>
          </a:p>
          <a:p>
            <a:pPr algn="just">
              <a:buFont typeface="Arial" panose="020B0604020202020204" pitchFamily="34" charset="0"/>
              <a:buChar char="•"/>
            </a:pPr>
            <a:endParaRPr lang="en-US" sz="2000" b="0" i="0" dirty="0">
              <a:solidFill>
                <a:srgbClr val="111111"/>
              </a:solidFill>
              <a:effectLst/>
              <a:latin typeface="Noto Sans"/>
            </a:endParaRPr>
          </a:p>
          <a:p>
            <a:pPr algn="just">
              <a:buFont typeface="Arial" panose="020B0604020202020204" pitchFamily="34" charset="0"/>
              <a:buChar char="•"/>
            </a:pPr>
            <a:r>
              <a:rPr lang="en-US" sz="2000" b="0" i="0" dirty="0">
                <a:solidFill>
                  <a:srgbClr val="000000"/>
                </a:solidFill>
                <a:effectLst/>
                <a:latin typeface="Noto Sans"/>
              </a:rPr>
              <a:t>  Blue eyes technology requires designing a personal area network linking all the operators and the supervising system.</a:t>
            </a:r>
          </a:p>
          <a:p>
            <a:pPr algn="just">
              <a:buFont typeface="Arial" panose="020B0604020202020204" pitchFamily="34" charset="0"/>
              <a:buChar char="•"/>
            </a:pPr>
            <a:endParaRPr lang="en-US" sz="2000" b="0" i="0" dirty="0">
              <a:solidFill>
                <a:srgbClr val="111111"/>
              </a:solidFill>
              <a:effectLst/>
              <a:latin typeface="Noto Sans"/>
            </a:endParaRPr>
          </a:p>
          <a:p>
            <a:pPr algn="just">
              <a:buFont typeface="Arial" panose="020B0604020202020204" pitchFamily="34" charset="0"/>
              <a:buChar char="•"/>
            </a:pPr>
            <a:r>
              <a:rPr lang="en-US" sz="2000" b="0" i="0" dirty="0">
                <a:solidFill>
                  <a:srgbClr val="000000"/>
                </a:solidFill>
                <a:effectLst/>
                <a:latin typeface="Noto Sans"/>
              </a:rPr>
              <a:t>  As the operator using his sight and hearing, senses the state of the controlled system, the supervising system will look after his physiological condition.</a:t>
            </a:r>
          </a:p>
          <a:p>
            <a:pPr algn="just">
              <a:buFont typeface="Arial" panose="020B0604020202020204" pitchFamily="34" charset="0"/>
              <a:buChar char="•"/>
            </a:pPr>
            <a:endParaRPr lang="en-US" sz="2000" b="0" i="0" dirty="0">
              <a:solidFill>
                <a:srgbClr val="111111"/>
              </a:solidFill>
              <a:effectLst/>
              <a:latin typeface="Noto Sans"/>
            </a:endParaRPr>
          </a:p>
          <a:p>
            <a:pPr algn="just">
              <a:buFont typeface="Arial" panose="020B0604020202020204" pitchFamily="34" charset="0"/>
              <a:buChar char="•"/>
            </a:pPr>
            <a:r>
              <a:rPr lang="en-US" sz="2000" b="0" i="0" dirty="0">
                <a:solidFill>
                  <a:srgbClr val="000000"/>
                </a:solidFill>
                <a:effectLst/>
                <a:latin typeface="Noto Sans"/>
              </a:rPr>
              <a:t>  The use of a miniature CMOS camera integrated into the eye movement sensor will enable the system to calculate the point of gaze and observe what the operator is actually looking at.</a:t>
            </a:r>
            <a:endParaRPr lang="en-US" sz="2000" b="0" i="0" dirty="0">
              <a:solidFill>
                <a:srgbClr val="111111"/>
              </a:solidFill>
              <a:effectLst/>
              <a:latin typeface="Noto Sans"/>
            </a:endParaRPr>
          </a:p>
          <a:p>
            <a:pPr marL="12700">
              <a:lnSpc>
                <a:spcPct val="100000"/>
              </a:lnSpc>
              <a:spcBef>
                <a:spcPts val="95"/>
              </a:spcBef>
            </a:pPr>
            <a:endParaRPr sz="2200" dirty="0">
              <a:latin typeface="Noto Sans"/>
              <a:cs typeface="No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6503" y="17841"/>
            <a:ext cx="4702303" cy="443070"/>
          </a:xfrm>
          <a:prstGeom prst="rect">
            <a:avLst/>
          </a:prstGeom>
        </p:spPr>
        <p:txBody>
          <a:bodyPr vert="horz" wrap="square" lIns="0" tIns="12065" rIns="0" bIns="0" rtlCol="0">
            <a:spAutoFit/>
          </a:bodyPr>
          <a:lstStyle/>
          <a:p>
            <a:pPr marL="12700" algn="ctr">
              <a:lnSpc>
                <a:spcPct val="100000"/>
              </a:lnSpc>
              <a:spcBef>
                <a:spcPts val="95"/>
              </a:spcBef>
            </a:pPr>
            <a:r>
              <a:rPr lang="en-US" spc="-390" dirty="0"/>
              <a:t>B L U  E    </a:t>
            </a:r>
            <a:r>
              <a:rPr lang="en-US" spc="-390" dirty="0" err="1"/>
              <a:t>E</a:t>
            </a:r>
            <a:r>
              <a:rPr lang="en-US" spc="-390" dirty="0"/>
              <a:t> Y E    T E C H N O L O G Y  </a:t>
            </a:r>
            <a:endParaRPr spc="-330" dirty="0"/>
          </a:p>
        </p:txBody>
      </p:sp>
      <p:sp>
        <p:nvSpPr>
          <p:cNvPr id="3" name="object 3"/>
          <p:cNvSpPr txBox="1"/>
          <p:nvPr/>
        </p:nvSpPr>
        <p:spPr>
          <a:xfrm>
            <a:off x="388111" y="954404"/>
            <a:ext cx="11499089" cy="2720617"/>
          </a:xfrm>
          <a:prstGeom prst="rect">
            <a:avLst/>
          </a:prstGeom>
        </p:spPr>
        <p:txBody>
          <a:bodyPr vert="horz" wrap="square" lIns="0" tIns="12065" rIns="0" bIns="0" rtlCol="0">
            <a:spAutoFit/>
          </a:bodyPr>
          <a:lstStyle/>
          <a:p>
            <a:pPr>
              <a:lnSpc>
                <a:spcPct val="100000"/>
              </a:lnSpc>
              <a:spcBef>
                <a:spcPts val="35"/>
              </a:spcBef>
              <a:buChar char="•"/>
            </a:pPr>
            <a:r>
              <a:rPr lang="en-US" sz="2200" b="0" i="0" dirty="0">
                <a:solidFill>
                  <a:srgbClr val="000000"/>
                </a:solidFill>
                <a:effectLst/>
                <a:latin typeface="Noto Sans"/>
                <a:ea typeface="FangSong" panose="020B0503020204020204" pitchFamily="49" charset="-122"/>
              </a:rPr>
              <a:t>Human cognition depends primarily on the ability to perceive, interpret, and integrate audio-visuals and censoring information.</a:t>
            </a:r>
          </a:p>
          <a:p>
            <a:pPr>
              <a:lnSpc>
                <a:spcPct val="100000"/>
              </a:lnSpc>
              <a:spcBef>
                <a:spcPts val="35"/>
              </a:spcBef>
              <a:buChar char="•"/>
            </a:pPr>
            <a:endParaRPr lang="en-US" sz="2200" b="0" i="0" dirty="0">
              <a:solidFill>
                <a:srgbClr val="000000"/>
              </a:solidFill>
              <a:effectLst/>
              <a:latin typeface="Noto Sans"/>
              <a:ea typeface="FangSong" panose="020B0503020204020204" pitchFamily="49" charset="-122"/>
            </a:endParaRPr>
          </a:p>
          <a:p>
            <a:pPr>
              <a:lnSpc>
                <a:spcPct val="100000"/>
              </a:lnSpc>
              <a:spcBef>
                <a:spcPts val="35"/>
              </a:spcBef>
              <a:buChar char="•"/>
            </a:pPr>
            <a:r>
              <a:rPr lang="en-US" sz="2200" b="0" i="0" dirty="0">
                <a:solidFill>
                  <a:srgbClr val="000000"/>
                </a:solidFill>
                <a:effectLst/>
                <a:latin typeface="Noto Sans"/>
                <a:ea typeface="FangSong" panose="020B0503020204020204" pitchFamily="49" charset="-122"/>
              </a:rPr>
              <a:t> Adding extraordinary perceptual abilities to computers would enable computers to work together with human beings as intimate partners. </a:t>
            </a:r>
          </a:p>
          <a:p>
            <a:pPr>
              <a:lnSpc>
                <a:spcPct val="100000"/>
              </a:lnSpc>
              <a:spcBef>
                <a:spcPts val="35"/>
              </a:spcBef>
              <a:buChar char="•"/>
            </a:pPr>
            <a:endParaRPr lang="en-US" sz="2200" dirty="0">
              <a:solidFill>
                <a:srgbClr val="000000"/>
              </a:solidFill>
              <a:latin typeface="Noto Sans"/>
              <a:ea typeface="FangSong" panose="020B0503020204020204" pitchFamily="49" charset="-122"/>
            </a:endParaRPr>
          </a:p>
          <a:p>
            <a:pPr>
              <a:lnSpc>
                <a:spcPct val="100000"/>
              </a:lnSpc>
              <a:spcBef>
                <a:spcPts val="35"/>
              </a:spcBef>
              <a:buChar char="•"/>
            </a:pPr>
            <a:r>
              <a:rPr lang="en-US" sz="2200" b="0" i="0" dirty="0">
                <a:solidFill>
                  <a:srgbClr val="000000"/>
                </a:solidFill>
                <a:effectLst/>
                <a:latin typeface="Noto Sans"/>
                <a:ea typeface="FangSong" panose="020B0503020204020204" pitchFamily="49" charset="-122"/>
              </a:rPr>
              <a:t>Researchers are attempting to add more capabilities to computers that will allow them to interact with humans, recognize human presents, talk, listen, or even guess their feelings.</a:t>
            </a:r>
            <a:endParaRPr lang="en-IN" sz="2200" dirty="0">
              <a:latin typeface="Noto Sans"/>
              <a:ea typeface="FangSong" panose="020B0503020204020204" pitchFamily="49" charset="-122"/>
              <a:cs typeface="Noto Sans"/>
            </a:endParaRPr>
          </a:p>
        </p:txBody>
      </p:sp>
      <p:pic>
        <p:nvPicPr>
          <p:cNvPr id="7" name="Picture 6">
            <a:extLst>
              <a:ext uri="{FF2B5EF4-FFF2-40B4-BE49-F238E27FC236}">
                <a16:creationId xmlns:a16="http://schemas.microsoft.com/office/drawing/2014/main" id="{39F20578-9C97-4072-8D34-05120DEA9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810000"/>
            <a:ext cx="3810000" cy="254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8111" y="954404"/>
            <a:ext cx="11346689" cy="5218736"/>
          </a:xfrm>
          <a:prstGeom prst="rect">
            <a:avLst/>
          </a:prstGeom>
        </p:spPr>
        <p:txBody>
          <a:bodyPr vert="horz" wrap="square" lIns="0" tIns="12065" rIns="0" bIns="0" rtlCol="0">
            <a:spAutoFit/>
          </a:bodyPr>
          <a:lstStyle/>
          <a:p>
            <a:pPr marL="298450" indent="-285750">
              <a:lnSpc>
                <a:spcPct val="100000"/>
              </a:lnSpc>
              <a:spcBef>
                <a:spcPts val="95"/>
              </a:spcBef>
              <a:buFont typeface="Arial" panose="020B0604020202020204" pitchFamily="34" charset="0"/>
              <a:buChar char="•"/>
            </a:pPr>
            <a:endParaRPr lang="en-US" sz="2200" b="0" i="0" dirty="0">
              <a:solidFill>
                <a:srgbClr val="000000"/>
              </a:solidFill>
              <a:effectLst/>
              <a:latin typeface="georgia" panose="02040502050405020303" pitchFamily="18" charset="0"/>
            </a:endParaRPr>
          </a:p>
          <a:p>
            <a:pPr marL="298450" indent="-285750">
              <a:lnSpc>
                <a:spcPct val="100000"/>
              </a:lnSpc>
              <a:spcBef>
                <a:spcPts val="95"/>
              </a:spcBef>
              <a:buFont typeface="Arial" panose="020B0604020202020204" pitchFamily="34" charset="0"/>
              <a:buChar char="•"/>
            </a:pPr>
            <a:r>
              <a:rPr lang="en-US" sz="2200" b="0" i="0" dirty="0">
                <a:solidFill>
                  <a:srgbClr val="000000"/>
                </a:solidFill>
                <a:effectLst/>
                <a:latin typeface="georgia" panose="02040502050405020303" pitchFamily="18" charset="0"/>
              </a:rPr>
              <a:t> </a:t>
            </a:r>
            <a:r>
              <a:rPr lang="en-US" sz="2200" b="0" i="0" dirty="0">
                <a:solidFill>
                  <a:srgbClr val="000000"/>
                </a:solidFill>
                <a:effectLst/>
                <a:latin typeface="Noto Sans"/>
              </a:rPr>
              <a:t>Blue Eyes system consists of a mobile measuring device called Data Acquisition Unit (DAU) and a central analytical system called Central System Unit (CSU) interconnected by Bluetooth.</a:t>
            </a:r>
          </a:p>
          <a:p>
            <a:pPr marL="298450" indent="-285750">
              <a:lnSpc>
                <a:spcPct val="100000"/>
              </a:lnSpc>
              <a:spcBef>
                <a:spcPts val="95"/>
              </a:spcBef>
              <a:buFont typeface="Arial" panose="020B0604020202020204" pitchFamily="34" charset="0"/>
              <a:buChar char="•"/>
            </a:pPr>
            <a:endParaRPr lang="en-US" sz="2200" dirty="0">
              <a:solidFill>
                <a:srgbClr val="000000"/>
              </a:solidFill>
              <a:latin typeface="Noto Sans"/>
            </a:endParaRPr>
          </a:p>
          <a:p>
            <a:pPr marL="298450" indent="-285750">
              <a:lnSpc>
                <a:spcPct val="100000"/>
              </a:lnSpc>
              <a:spcBef>
                <a:spcPts val="95"/>
              </a:spcBef>
              <a:buFont typeface="Arial" panose="020B0604020202020204" pitchFamily="34" charset="0"/>
              <a:buChar char="•"/>
            </a:pPr>
            <a:r>
              <a:rPr lang="en-US" sz="2200" b="0" i="0" dirty="0">
                <a:solidFill>
                  <a:srgbClr val="000000"/>
                </a:solidFill>
                <a:effectLst/>
                <a:latin typeface="Noto Sans"/>
              </a:rPr>
              <a:t> DAU collects information from the sensor and sends it over the Bluetooth and delivers the messages sent from CSU to the operator.</a:t>
            </a:r>
          </a:p>
          <a:p>
            <a:pPr marL="298450" indent="-285750">
              <a:lnSpc>
                <a:spcPct val="100000"/>
              </a:lnSpc>
              <a:spcBef>
                <a:spcPts val="95"/>
              </a:spcBef>
              <a:buFont typeface="Arial" panose="020B0604020202020204" pitchFamily="34" charset="0"/>
              <a:buChar char="•"/>
            </a:pPr>
            <a:endParaRPr lang="en-US" sz="2200" dirty="0">
              <a:solidFill>
                <a:srgbClr val="000000"/>
              </a:solidFill>
              <a:latin typeface="Noto Sans"/>
            </a:endParaRPr>
          </a:p>
          <a:p>
            <a:pPr marL="298450" indent="-285750">
              <a:lnSpc>
                <a:spcPct val="100000"/>
              </a:lnSpc>
              <a:spcBef>
                <a:spcPts val="95"/>
              </a:spcBef>
              <a:buFont typeface="Arial" panose="020B0604020202020204" pitchFamily="34" charset="0"/>
              <a:buChar char="•"/>
            </a:pPr>
            <a:r>
              <a:rPr lang="en-US" sz="2200" b="0" i="0" dirty="0">
                <a:solidFill>
                  <a:srgbClr val="000000"/>
                </a:solidFill>
                <a:effectLst/>
                <a:latin typeface="Noto Sans"/>
              </a:rPr>
              <a:t> CSU buffers incoming sensor data and provides visualization interface.</a:t>
            </a:r>
          </a:p>
          <a:p>
            <a:pPr marL="298450" indent="-285750">
              <a:lnSpc>
                <a:spcPct val="100000"/>
              </a:lnSpc>
              <a:spcBef>
                <a:spcPts val="95"/>
              </a:spcBef>
              <a:buFont typeface="Arial" panose="020B0604020202020204" pitchFamily="34" charset="0"/>
              <a:buChar char="•"/>
            </a:pPr>
            <a:endParaRPr lang="en-US" sz="2200" dirty="0">
              <a:solidFill>
                <a:srgbClr val="000000"/>
              </a:solidFill>
              <a:latin typeface="Noto Sans"/>
              <a:cs typeface="Carlito"/>
            </a:endParaRPr>
          </a:p>
          <a:p>
            <a:pPr marL="298450" indent="-285750">
              <a:spcBef>
                <a:spcPts val="95"/>
              </a:spcBef>
              <a:buFont typeface="Arial" panose="020B0604020202020204" pitchFamily="34" charset="0"/>
              <a:buChar char="•"/>
            </a:pPr>
            <a:r>
              <a:rPr lang="en-US" sz="2200" b="0" i="0" dirty="0">
                <a:solidFill>
                  <a:srgbClr val="000000"/>
                </a:solidFill>
                <a:effectLst/>
                <a:latin typeface="Noto Sans"/>
              </a:rPr>
              <a:t>The Blue Eyes system has hardware with software loaded on it  Blue Eyes system can be applied in every working environment requiring permanent  operators attention for it. </a:t>
            </a:r>
          </a:p>
          <a:p>
            <a:pPr marL="298450" indent="-285750">
              <a:spcBef>
                <a:spcPts val="95"/>
              </a:spcBef>
              <a:buFont typeface="Arial" panose="020B0604020202020204" pitchFamily="34" charset="0"/>
              <a:buChar char="•"/>
            </a:pPr>
            <a:endParaRPr lang="en-US" sz="2200" dirty="0">
              <a:solidFill>
                <a:srgbClr val="000000"/>
              </a:solidFill>
              <a:latin typeface="Noto Sans"/>
            </a:endParaRPr>
          </a:p>
          <a:p>
            <a:pPr marL="298450" indent="-285750">
              <a:spcBef>
                <a:spcPts val="95"/>
              </a:spcBef>
              <a:buFont typeface="Arial" panose="020B0604020202020204" pitchFamily="34" charset="0"/>
              <a:buChar char="•"/>
            </a:pPr>
            <a:r>
              <a:rPr lang="en-US" sz="2200" b="0" i="0" dirty="0">
                <a:solidFill>
                  <a:srgbClr val="000000"/>
                </a:solidFill>
                <a:effectLst/>
                <a:latin typeface="Noto Sans"/>
              </a:rPr>
              <a:t>The hardware comprises of DAU and CSU.</a:t>
            </a:r>
          </a:p>
          <a:p>
            <a:pPr marL="298450" indent="-285750">
              <a:spcBef>
                <a:spcPts val="95"/>
              </a:spcBef>
              <a:buFont typeface="Arial" panose="020B0604020202020204" pitchFamily="34" charset="0"/>
              <a:buChar char="•"/>
            </a:pPr>
            <a:endParaRPr lang="en-US" sz="2200" b="0" i="0" dirty="0">
              <a:solidFill>
                <a:srgbClr val="000000"/>
              </a:solidFill>
              <a:effectLst/>
              <a:latin typeface="Noto Sans"/>
            </a:endParaRPr>
          </a:p>
          <a:p>
            <a:pPr marL="298450" indent="-285750">
              <a:lnSpc>
                <a:spcPct val="100000"/>
              </a:lnSpc>
              <a:spcBef>
                <a:spcPts val="95"/>
              </a:spcBef>
              <a:buFont typeface="Arial" panose="020B0604020202020204" pitchFamily="34" charset="0"/>
              <a:buChar char="•"/>
            </a:pPr>
            <a:endParaRPr lang="en-IN" sz="2200" dirty="0">
              <a:latin typeface="Noto Sans"/>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8111" y="954404"/>
            <a:ext cx="11171555" cy="979114"/>
          </a:xfrm>
          <a:prstGeom prst="rect">
            <a:avLst/>
          </a:prstGeom>
        </p:spPr>
        <p:txBody>
          <a:bodyPr vert="horz" wrap="square" lIns="0" tIns="12065" rIns="0" bIns="0" rtlCol="0">
            <a:spAutoFit/>
          </a:bodyPr>
          <a:lstStyle/>
          <a:p>
            <a:pPr marL="342900" indent="-342900" algn="l">
              <a:buFont typeface="Arial" panose="020B0604020202020204" pitchFamily="34" charset="0"/>
              <a:buChar char="•"/>
            </a:pPr>
            <a:endParaRPr lang="en-US" sz="2200" dirty="0">
              <a:solidFill>
                <a:srgbClr val="000000"/>
              </a:solidFill>
              <a:latin typeface="Noto Sans"/>
            </a:endParaRPr>
          </a:p>
          <a:p>
            <a:pPr marL="342900" indent="-342900" algn="l">
              <a:buFont typeface="Arial" panose="020B0604020202020204" pitchFamily="34" charset="0"/>
              <a:buChar char="•"/>
            </a:pPr>
            <a:r>
              <a:rPr lang="en-US" sz="2200" b="0" i="0" dirty="0">
                <a:solidFill>
                  <a:srgbClr val="111111"/>
                </a:solidFill>
                <a:effectLst/>
                <a:latin typeface="Noto Sans"/>
              </a:rPr>
              <a:t>The following picture gives an overview of the Blue Eyes Technology.</a:t>
            </a:r>
          </a:p>
          <a:p>
            <a:pPr marL="12700">
              <a:lnSpc>
                <a:spcPct val="100000"/>
              </a:lnSpc>
              <a:spcBef>
                <a:spcPts val="95"/>
              </a:spcBef>
            </a:pPr>
            <a:endParaRPr sz="1800" dirty="0">
              <a:latin typeface="Carlito"/>
              <a:cs typeface="Carlito"/>
            </a:endParaRPr>
          </a:p>
        </p:txBody>
      </p:sp>
      <p:pic>
        <p:nvPicPr>
          <p:cNvPr id="5" name="Picture 4">
            <a:extLst>
              <a:ext uri="{FF2B5EF4-FFF2-40B4-BE49-F238E27FC236}">
                <a16:creationId xmlns:a16="http://schemas.microsoft.com/office/drawing/2014/main" id="{B9FD29F1-1DED-4B7E-A8AB-198503EF3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989" y="2209800"/>
            <a:ext cx="7210425" cy="3552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9A7584-D589-459E-B123-CCBB0B2EB8D6}"/>
              </a:ext>
            </a:extLst>
          </p:cNvPr>
          <p:cNvSpPr>
            <a:spLocks noGrp="1"/>
          </p:cNvSpPr>
          <p:nvPr>
            <p:ph type="body" idx="1"/>
          </p:nvPr>
        </p:nvSpPr>
        <p:spPr>
          <a:xfrm>
            <a:off x="297586" y="1064767"/>
            <a:ext cx="11596827" cy="5090817"/>
          </a:xfrm>
        </p:spPr>
        <p:txBody>
          <a:bodyPr/>
          <a:lstStyle/>
          <a:p>
            <a:pPr marL="6350" marR="55880" indent="-6350" algn="just">
              <a:lnSpc>
                <a:spcPct val="150000"/>
              </a:lnSpc>
              <a:spcAft>
                <a:spcPts val="20"/>
              </a:spcAft>
            </a:pPr>
            <a:r>
              <a:rPr lang="en-IN" sz="2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Data Acquisition Unit comprises several hardware modules: </a:t>
            </a:r>
          </a:p>
          <a:p>
            <a:pPr marL="457200" marR="55880" indent="-457200" algn="just">
              <a:lnSpc>
                <a:spcPct val="150000"/>
              </a:lnSpc>
              <a:spcAft>
                <a:spcPts val="20"/>
              </a:spcAft>
              <a:buFont typeface="Arial" panose="020B0604020202020204" pitchFamily="34" charset="0"/>
              <a:buChar char="•"/>
            </a:pPr>
            <a:r>
              <a:rPr lang="en-IN" sz="2000" u="none" strike="noStrike" dirty="0">
                <a:solidFill>
                  <a:srgbClr val="000000"/>
                </a:solidFill>
                <a:effectLst/>
                <a:uFill>
                  <a:solidFill>
                    <a:srgbClr val="000000"/>
                  </a:solidFill>
                </a:uFill>
                <a:latin typeface="Noto Sans"/>
                <a:ea typeface="Arial" panose="020B0604020202020204" pitchFamily="34" charset="0"/>
                <a:cs typeface="Arial" panose="020B0604020202020204" pitchFamily="34" charset="0"/>
              </a:rPr>
              <a:t>Atmel 89C52 microcontroller - system core </a:t>
            </a:r>
          </a:p>
          <a:p>
            <a:pPr marL="457200" marR="55880" indent="-457200" algn="just">
              <a:lnSpc>
                <a:spcPct val="150000"/>
              </a:lnSpc>
              <a:spcAft>
                <a:spcPts val="20"/>
              </a:spcAft>
              <a:buFont typeface="Arial" panose="020B0604020202020204" pitchFamily="34" charset="0"/>
              <a:buChar char="•"/>
            </a:pPr>
            <a:r>
              <a:rPr lang="en-IN" sz="2000" u="none" strike="noStrike" dirty="0">
                <a:solidFill>
                  <a:srgbClr val="000000"/>
                </a:solidFill>
                <a:effectLst/>
                <a:uFill>
                  <a:solidFill>
                    <a:srgbClr val="000000"/>
                  </a:solidFill>
                </a:uFill>
                <a:latin typeface="Noto Sans"/>
                <a:ea typeface="Arial" panose="020B0604020202020204" pitchFamily="34" charset="0"/>
                <a:cs typeface="Arial" panose="020B0604020202020204" pitchFamily="34" charset="0"/>
              </a:rPr>
              <a:t>Bluetooth module (based on ROK101008) </a:t>
            </a:r>
          </a:p>
          <a:p>
            <a:pPr marL="457200" marR="55880" indent="-457200" algn="just">
              <a:lnSpc>
                <a:spcPct val="150000"/>
              </a:lnSpc>
              <a:spcAft>
                <a:spcPts val="20"/>
              </a:spcAft>
              <a:buFont typeface="Arial" panose="020B0604020202020204" pitchFamily="34" charset="0"/>
              <a:buChar char="•"/>
            </a:pPr>
            <a:r>
              <a:rPr lang="en-IN" sz="2000" u="none" strike="noStrike" dirty="0">
                <a:solidFill>
                  <a:srgbClr val="000000"/>
                </a:solidFill>
                <a:effectLst/>
                <a:uFill>
                  <a:solidFill>
                    <a:srgbClr val="000000"/>
                  </a:solidFill>
                </a:uFill>
                <a:latin typeface="Noto Sans"/>
                <a:ea typeface="Arial" panose="020B0604020202020204" pitchFamily="34" charset="0"/>
                <a:cs typeface="Arial" panose="020B0604020202020204" pitchFamily="34" charset="0"/>
              </a:rPr>
              <a:t>HD44780 - small LCD display </a:t>
            </a:r>
          </a:p>
          <a:p>
            <a:pPr marL="457200" marR="55880" indent="-457200" algn="just">
              <a:lnSpc>
                <a:spcPct val="150000"/>
              </a:lnSpc>
              <a:spcAft>
                <a:spcPts val="20"/>
              </a:spcAft>
              <a:buFont typeface="Arial" panose="020B0604020202020204" pitchFamily="34" charset="0"/>
              <a:buChar char="•"/>
            </a:pPr>
            <a:r>
              <a:rPr lang="en-IN" sz="2000" u="none" strike="noStrike" dirty="0">
                <a:solidFill>
                  <a:srgbClr val="000000"/>
                </a:solidFill>
                <a:effectLst/>
                <a:uFill>
                  <a:solidFill>
                    <a:srgbClr val="000000"/>
                  </a:solidFill>
                </a:uFill>
                <a:latin typeface="Noto Sans"/>
                <a:ea typeface="Arial" panose="020B0604020202020204" pitchFamily="34" charset="0"/>
                <a:cs typeface="Arial" panose="020B0604020202020204" pitchFamily="34" charset="0"/>
              </a:rPr>
              <a:t>24C16 - I2C EEPROM (on a removable ID card) </a:t>
            </a:r>
          </a:p>
          <a:p>
            <a:pPr marL="457200" marR="55880" indent="-457200" algn="just">
              <a:lnSpc>
                <a:spcPct val="150000"/>
              </a:lnSpc>
              <a:spcAft>
                <a:spcPts val="20"/>
              </a:spcAft>
              <a:buFont typeface="Arial" panose="020B0604020202020204" pitchFamily="34" charset="0"/>
              <a:buChar char="•"/>
            </a:pPr>
            <a:r>
              <a:rPr lang="en-IN" sz="2000" u="none" strike="noStrike" dirty="0">
                <a:solidFill>
                  <a:srgbClr val="000000"/>
                </a:solidFill>
                <a:effectLst/>
                <a:uFill>
                  <a:solidFill>
                    <a:srgbClr val="000000"/>
                  </a:solidFill>
                </a:uFill>
                <a:latin typeface="Noto Sans"/>
                <a:ea typeface="Arial" panose="020B0604020202020204" pitchFamily="34" charset="0"/>
                <a:cs typeface="Arial" panose="020B0604020202020204" pitchFamily="34" charset="0"/>
              </a:rPr>
              <a:t>MC145483 – 13bit PCM codec </a:t>
            </a:r>
          </a:p>
          <a:p>
            <a:pPr marL="457200" marR="55880" indent="-457200" algn="just">
              <a:lnSpc>
                <a:spcPct val="150000"/>
              </a:lnSpc>
              <a:spcAft>
                <a:spcPts val="20"/>
              </a:spcAft>
              <a:buFont typeface="Arial" panose="020B0604020202020204" pitchFamily="34" charset="0"/>
              <a:buChar char="•"/>
            </a:pPr>
            <a:r>
              <a:rPr lang="en-IN" sz="2000" u="none" strike="noStrike" dirty="0">
                <a:solidFill>
                  <a:srgbClr val="000000"/>
                </a:solidFill>
                <a:effectLst/>
                <a:uFill>
                  <a:solidFill>
                    <a:srgbClr val="000000"/>
                  </a:solidFill>
                </a:uFill>
                <a:latin typeface="Noto Sans"/>
                <a:ea typeface="Arial" panose="020B0604020202020204" pitchFamily="34" charset="0"/>
                <a:cs typeface="Arial" panose="020B0604020202020204" pitchFamily="34" charset="0"/>
              </a:rPr>
              <a:t>Jazz </a:t>
            </a:r>
            <a:r>
              <a:rPr lang="en-IN" sz="2000" u="none" strike="noStrike" dirty="0" err="1">
                <a:solidFill>
                  <a:srgbClr val="000000"/>
                </a:solidFill>
                <a:effectLst/>
                <a:uFill>
                  <a:solidFill>
                    <a:srgbClr val="000000"/>
                  </a:solidFill>
                </a:uFill>
                <a:latin typeface="Noto Sans"/>
                <a:ea typeface="Arial" panose="020B0604020202020204" pitchFamily="34" charset="0"/>
                <a:cs typeface="Arial" panose="020B0604020202020204" pitchFamily="34" charset="0"/>
              </a:rPr>
              <a:t>Multisensor</a:t>
            </a:r>
            <a:r>
              <a:rPr lang="en-IN" sz="2000" u="none" strike="noStrike" dirty="0">
                <a:solidFill>
                  <a:srgbClr val="000000"/>
                </a:solidFill>
                <a:effectLst/>
                <a:uFill>
                  <a:solidFill>
                    <a:srgbClr val="000000"/>
                  </a:solidFill>
                </a:uFill>
                <a:latin typeface="Noto Sans"/>
                <a:ea typeface="Arial" panose="020B0604020202020204" pitchFamily="34" charset="0"/>
                <a:cs typeface="Arial" panose="020B0604020202020204" pitchFamily="34" charset="0"/>
              </a:rPr>
              <a:t> interface </a:t>
            </a:r>
          </a:p>
          <a:p>
            <a:pPr marL="457200" marR="55880" indent="-457200" algn="just">
              <a:lnSpc>
                <a:spcPct val="150000"/>
              </a:lnSpc>
              <a:spcAft>
                <a:spcPts val="20"/>
              </a:spcAft>
              <a:buFont typeface="Arial" panose="020B0604020202020204" pitchFamily="34" charset="0"/>
              <a:buChar char="•"/>
            </a:pPr>
            <a:r>
              <a:rPr lang="en-IN" sz="2000" u="none" strike="noStrike" dirty="0">
                <a:solidFill>
                  <a:srgbClr val="000000"/>
                </a:solidFill>
                <a:effectLst/>
                <a:uFill>
                  <a:solidFill>
                    <a:srgbClr val="000000"/>
                  </a:solidFill>
                </a:uFill>
                <a:latin typeface="Noto Sans"/>
                <a:ea typeface="Arial" panose="020B0604020202020204" pitchFamily="34" charset="0"/>
                <a:cs typeface="Arial" panose="020B0604020202020204" pitchFamily="34" charset="0"/>
              </a:rPr>
              <a:t>Beeper and LED indicators ,6 AA batteries and voltage level monitor </a:t>
            </a:r>
          </a:p>
          <a:p>
            <a:pPr marL="457200" marR="55880" indent="-457200" algn="just">
              <a:lnSpc>
                <a:spcPct val="150000"/>
              </a:lnSpc>
              <a:spcAft>
                <a:spcPts val="20"/>
              </a:spcAft>
              <a:buFont typeface="Arial" panose="020B0604020202020204" pitchFamily="34" charset="0"/>
              <a:buChar char="•"/>
            </a:pPr>
            <a:endParaRPr lang="en-IN" sz="2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6350" marR="55880" indent="-6350" algn="just">
              <a:lnSpc>
                <a:spcPct val="150000"/>
              </a:lnSpc>
              <a:spcAft>
                <a:spcPts val="20"/>
              </a:spcAft>
            </a:pPr>
            <a:endParaRPr lang="en-IN" sz="28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0081FD5-5E3D-4656-952F-A5EB4B13086C}"/>
              </a:ext>
            </a:extLst>
          </p:cNvPr>
          <p:cNvPicPr/>
          <p:nvPr/>
        </p:nvPicPr>
        <p:blipFill>
          <a:blip r:embed="rId2"/>
          <a:stretch>
            <a:fillRect/>
          </a:stretch>
        </p:blipFill>
        <p:spPr>
          <a:xfrm>
            <a:off x="7931649" y="2133600"/>
            <a:ext cx="3510416" cy="3352800"/>
          </a:xfrm>
          <a:prstGeom prst="rect">
            <a:avLst/>
          </a:prstGeom>
        </p:spPr>
      </p:pic>
    </p:spTree>
    <p:extLst>
      <p:ext uri="{BB962C8B-B14F-4D97-AF65-F5344CB8AC3E}">
        <p14:creationId xmlns:p14="http://schemas.microsoft.com/office/powerpoint/2010/main" val="176141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1696" y="114046"/>
            <a:ext cx="3559303" cy="443070"/>
          </a:xfrm>
          <a:prstGeom prst="rect">
            <a:avLst/>
          </a:prstGeom>
        </p:spPr>
        <p:txBody>
          <a:bodyPr vert="horz" wrap="square" lIns="0" tIns="12065" rIns="0" bIns="0" rtlCol="0">
            <a:spAutoFit/>
          </a:bodyPr>
          <a:lstStyle/>
          <a:p>
            <a:pPr marL="12700">
              <a:lnSpc>
                <a:spcPct val="100000"/>
              </a:lnSpc>
              <a:spcBef>
                <a:spcPts val="95"/>
              </a:spcBef>
            </a:pPr>
            <a:r>
              <a:rPr lang="en-US" spc="-390" dirty="0"/>
              <a:t>A D V A N C E D    T R E N D S    </a:t>
            </a:r>
            <a:endParaRPr spc="-330" dirty="0"/>
          </a:p>
        </p:txBody>
      </p:sp>
      <p:sp>
        <p:nvSpPr>
          <p:cNvPr id="3" name="object 3"/>
          <p:cNvSpPr txBox="1"/>
          <p:nvPr/>
        </p:nvSpPr>
        <p:spPr>
          <a:xfrm>
            <a:off x="388110" y="954404"/>
            <a:ext cx="11422889" cy="4436471"/>
          </a:xfrm>
          <a:prstGeom prst="rect">
            <a:avLst/>
          </a:prstGeom>
        </p:spPr>
        <p:txBody>
          <a:bodyPr vert="horz" wrap="square" lIns="0" tIns="12065" rIns="0" bIns="0" rtlCol="0">
            <a:spAutoFit/>
          </a:bodyPr>
          <a:lstStyle/>
          <a:p>
            <a:pPr marL="355600" indent="-342900">
              <a:lnSpc>
                <a:spcPct val="100000"/>
              </a:lnSpc>
              <a:spcBef>
                <a:spcPts val="95"/>
              </a:spcBef>
              <a:buFont typeface="Arial" panose="020B0604020202020204" pitchFamily="34" charset="0"/>
              <a:buChar char="•"/>
            </a:pPr>
            <a:endParaRPr lang="en-US" sz="2000" b="0" i="0" dirty="0">
              <a:solidFill>
                <a:srgbClr val="000000"/>
              </a:solidFill>
              <a:effectLst/>
              <a:latin typeface="Noto Sans"/>
            </a:endParaRPr>
          </a:p>
          <a:p>
            <a:pPr marL="355600" indent="-342900">
              <a:lnSpc>
                <a:spcPct val="100000"/>
              </a:lnSpc>
              <a:spcBef>
                <a:spcPts val="95"/>
              </a:spcBef>
              <a:buFont typeface="Arial" panose="020B0604020202020204" pitchFamily="34" charset="0"/>
              <a:buChar char="•"/>
            </a:pPr>
            <a:r>
              <a:rPr lang="en-US" sz="2000" b="0" i="0" dirty="0">
                <a:solidFill>
                  <a:srgbClr val="000000"/>
                </a:solidFill>
                <a:effectLst/>
                <a:latin typeface="Noto Sans"/>
              </a:rPr>
              <a:t>The Blue Eyes technology aims at creating computational machines that have perceptual and sensory ability like those of human beings.</a:t>
            </a:r>
          </a:p>
          <a:p>
            <a:pPr marL="355600" indent="-342900">
              <a:lnSpc>
                <a:spcPct val="100000"/>
              </a:lnSpc>
              <a:spcBef>
                <a:spcPts val="95"/>
              </a:spcBef>
              <a:buFont typeface="Arial" panose="020B0604020202020204" pitchFamily="34" charset="0"/>
              <a:buChar char="•"/>
            </a:pPr>
            <a:endParaRPr lang="en-US" sz="2000" dirty="0">
              <a:solidFill>
                <a:srgbClr val="000000"/>
              </a:solidFill>
              <a:latin typeface="Noto Sans"/>
            </a:endParaRPr>
          </a:p>
          <a:p>
            <a:pPr marL="355600" indent="-342900">
              <a:lnSpc>
                <a:spcPct val="100000"/>
              </a:lnSpc>
              <a:spcBef>
                <a:spcPts val="95"/>
              </a:spcBef>
              <a:buFont typeface="Arial" panose="020B0604020202020204" pitchFamily="34" charset="0"/>
              <a:buChar char="•"/>
            </a:pPr>
            <a:r>
              <a:rPr lang="en-US" sz="2000" b="0" i="0" dirty="0">
                <a:solidFill>
                  <a:srgbClr val="000000"/>
                </a:solidFill>
                <a:effectLst/>
                <a:latin typeface="Noto Sans"/>
              </a:rPr>
              <a:t> It uses non-obtrusive sensing method, employing most modern video cameras and microphones to identify the user’s actions through the use of imparted sensory abilities. </a:t>
            </a:r>
          </a:p>
          <a:p>
            <a:pPr marL="355600" indent="-342900">
              <a:lnSpc>
                <a:spcPct val="100000"/>
              </a:lnSpc>
              <a:spcBef>
                <a:spcPts val="95"/>
              </a:spcBef>
              <a:buFont typeface="Arial" panose="020B0604020202020204" pitchFamily="34" charset="0"/>
              <a:buChar char="•"/>
            </a:pPr>
            <a:endParaRPr lang="en-US" sz="2000" dirty="0">
              <a:solidFill>
                <a:srgbClr val="000000"/>
              </a:solidFill>
              <a:latin typeface="Noto Sans"/>
            </a:endParaRPr>
          </a:p>
          <a:p>
            <a:pPr marL="355600" indent="-342900">
              <a:lnSpc>
                <a:spcPct val="100000"/>
              </a:lnSpc>
              <a:spcBef>
                <a:spcPts val="95"/>
              </a:spcBef>
              <a:buFont typeface="Arial" panose="020B0604020202020204" pitchFamily="34" charset="0"/>
              <a:buChar char="•"/>
            </a:pPr>
            <a:r>
              <a:rPr lang="en-US" sz="2000" b="0" i="0" dirty="0">
                <a:solidFill>
                  <a:srgbClr val="000000"/>
                </a:solidFill>
                <a:effectLst/>
                <a:latin typeface="Noto Sans"/>
              </a:rPr>
              <a:t>The machine can understand what a user wants, where he is looking at, and even realize his physical or emotional states. </a:t>
            </a:r>
          </a:p>
          <a:p>
            <a:pPr marL="355600" indent="-342900">
              <a:lnSpc>
                <a:spcPct val="100000"/>
              </a:lnSpc>
              <a:spcBef>
                <a:spcPts val="95"/>
              </a:spcBef>
              <a:buFont typeface="Arial" panose="020B0604020202020204" pitchFamily="34" charset="0"/>
              <a:buChar char="•"/>
            </a:pPr>
            <a:endParaRPr lang="en-US" sz="2000" dirty="0">
              <a:solidFill>
                <a:srgbClr val="000000"/>
              </a:solidFill>
              <a:latin typeface="Noto Sans"/>
            </a:endParaRPr>
          </a:p>
          <a:p>
            <a:pPr marL="355600" indent="-342900">
              <a:lnSpc>
                <a:spcPct val="100000"/>
              </a:lnSpc>
              <a:spcBef>
                <a:spcPts val="95"/>
              </a:spcBef>
              <a:buFont typeface="Arial" panose="020B0604020202020204" pitchFamily="34" charset="0"/>
              <a:buChar char="•"/>
            </a:pPr>
            <a:r>
              <a:rPr lang="en-US" sz="2000" b="0" i="0" dirty="0">
                <a:solidFill>
                  <a:srgbClr val="000000"/>
                </a:solidFill>
                <a:effectLst/>
                <a:latin typeface="Noto Sans"/>
              </a:rPr>
              <a:t>The Blue Eyes Technology developed is intended to be a complex solution for monitoring and recording the operator’s conscious brain involvement as well as his/her physiological condition.</a:t>
            </a:r>
          </a:p>
          <a:p>
            <a:pPr marL="355600" indent="-342900">
              <a:lnSpc>
                <a:spcPct val="100000"/>
              </a:lnSpc>
              <a:spcBef>
                <a:spcPts val="95"/>
              </a:spcBef>
              <a:buFont typeface="Arial" panose="020B0604020202020204" pitchFamily="34" charset="0"/>
              <a:buChar char="•"/>
            </a:pPr>
            <a:endParaRPr lang="en-US" sz="2000" dirty="0">
              <a:solidFill>
                <a:srgbClr val="000000"/>
              </a:solidFill>
              <a:latin typeface="Noto Sans"/>
            </a:endParaRPr>
          </a:p>
          <a:p>
            <a:pPr marL="355600" indent="-342900">
              <a:lnSpc>
                <a:spcPct val="100000"/>
              </a:lnSpc>
              <a:spcBef>
                <a:spcPts val="95"/>
              </a:spcBef>
              <a:buFont typeface="Arial" panose="020B0604020202020204" pitchFamily="34" charset="0"/>
              <a:buChar char="•"/>
            </a:pPr>
            <a:r>
              <a:rPr lang="en-US" sz="2000" b="0" i="0" dirty="0">
                <a:solidFill>
                  <a:srgbClr val="000000"/>
                </a:solidFill>
                <a:effectLst/>
                <a:latin typeface="Noto Sans"/>
              </a:rPr>
              <a:t> This shows yet another development in the field of </a:t>
            </a:r>
            <a:r>
              <a:rPr lang="en-US" sz="2000" b="0" i="0" u="none" strike="noStrike" dirty="0">
                <a:solidFill>
                  <a:srgbClr val="E26816"/>
                </a:solidFill>
                <a:effectLst/>
                <a:latin typeface="Noto Sans"/>
                <a:hlinkClick r:id="rId2"/>
              </a:rPr>
              <a:t>Brain Computer Interface</a:t>
            </a:r>
            <a:r>
              <a:rPr lang="en-US" sz="2000" b="0" i="0" dirty="0">
                <a:solidFill>
                  <a:srgbClr val="000000"/>
                </a:solidFill>
                <a:effectLst/>
                <a:latin typeface="Noto Sans"/>
              </a:rPr>
              <a:t>.</a:t>
            </a:r>
            <a:endParaRPr lang="en-IN" sz="2000" dirty="0">
              <a:latin typeface="Noto Sans"/>
              <a:cs typeface="Carl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400</TotalTime>
  <Words>1832</Words>
  <Application>Microsoft Office PowerPoint</Application>
  <PresentationFormat>Widescreen</PresentationFormat>
  <Paragraphs>229</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Calibri</vt:lpstr>
      <vt:lpstr>Carlito</vt:lpstr>
      <vt:lpstr>georgia</vt:lpstr>
      <vt:lpstr>MathJax_SansSerif</vt:lpstr>
      <vt:lpstr>Noto Sans</vt:lpstr>
      <vt:lpstr>Office Theme</vt:lpstr>
      <vt:lpstr>Blue Eye Technology</vt:lpstr>
      <vt:lpstr>Table of Contents</vt:lpstr>
      <vt:lpstr>I NTR OD U CTI ON</vt:lpstr>
      <vt:lpstr>P R E R E QU I S I TE S</vt:lpstr>
      <vt:lpstr>B L U  E    E Y E    T E C H N O L O G Y  </vt:lpstr>
      <vt:lpstr>PowerPoint Presentation</vt:lpstr>
      <vt:lpstr>PowerPoint Presentation</vt:lpstr>
      <vt:lpstr>PowerPoint Presentation</vt:lpstr>
      <vt:lpstr>A D V A N C E D    T R E N D S    </vt:lpstr>
      <vt:lpstr>T E R M I N O L O G Y</vt:lpstr>
      <vt:lpstr>PowerPoint Presentation</vt:lpstr>
      <vt:lpstr>H I S T O R I C A L     B A C K G R O U N D</vt:lpstr>
      <vt:lpstr>H I S T O R I C A L     B A C K G R O U N D</vt:lpstr>
      <vt:lpstr>H I S T O R I C A L     B A C K G R O U N D</vt:lpstr>
      <vt:lpstr>N E E D S   O F   B L U E   E Y E   T E C H N O L O G Y</vt:lpstr>
      <vt:lpstr>B E N I FI TS   O F   B L U E   E Y E   T E C H N O L O G Y</vt:lpstr>
      <vt:lpstr>B E N E F I T S   O F   B L U E   E Y E   T E C H N O L O G Y</vt:lpstr>
      <vt:lpstr>PowerPoint Presentation</vt:lpstr>
      <vt:lpstr>A D V A N T A G E S</vt:lpstr>
      <vt:lpstr>D I S A D V A N T A G E S</vt:lpstr>
      <vt:lpstr>A P P L I C A T I  O N S</vt:lpstr>
      <vt:lpstr>BLUE EYE TECHNOLOGY ENABLED DEVICES</vt:lpstr>
      <vt:lpstr>BLUE EYE TECHNOLOGY ENABLED DEVICES</vt:lpstr>
      <vt:lpstr>F U T U R E   T R E N D S</vt:lpstr>
      <vt:lpstr>CONCL U S I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m4xpl0it .</dc:creator>
  <cp:lastModifiedBy>enushamani7015@outlook.com</cp:lastModifiedBy>
  <cp:revision>3</cp:revision>
  <dcterms:created xsi:type="dcterms:W3CDTF">2021-07-25T16:18:06Z</dcterms:created>
  <dcterms:modified xsi:type="dcterms:W3CDTF">2021-07-26T04:07:23Z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2021-05-29T00:00:00Z</vt:filetime>
  </property>
  <property fmtid="{D5CDD505-2E9C-101B-9397-08002B2CF9AE}" pid="3" name="Creator">
    <vt:lpwstr>Microsoft® PowerPoint® 2019</vt:lpwstr>
  </property>
  <property fmtid="{D5CDD505-2E9C-101B-9397-08002B2CF9AE}" pid="4" name="LastSaved">
    <vt:filetime>2021-07-25T00:00:00Z</vt:filetime>
  </property>
</Properties>
</file>