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6" r:id="rId2"/>
    <p:sldId id="267" r:id="rId3"/>
    <p:sldId id="268" r:id="rId4"/>
    <p:sldId id="269" r:id="rId5"/>
    <p:sldId id="270" r:id="rId6"/>
    <p:sldId id="271" r:id="rId7"/>
    <p:sldId id="273" r:id="rId8"/>
  </p:sldIdLst>
  <p:sldSz cx="17279938" cy="259207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E1FF"/>
    <a:srgbClr val="DADADA"/>
    <a:srgbClr val="FFFFFF"/>
    <a:srgbClr val="E6E6E6"/>
    <a:srgbClr val="9DC3E6"/>
    <a:srgbClr val="75A3FF"/>
    <a:srgbClr val="00FAB9"/>
    <a:srgbClr val="5080D5"/>
    <a:srgbClr val="6699FF"/>
    <a:srgbClr val="8BBF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77" autoAdjust="0"/>
    <p:restoredTop sz="94660"/>
  </p:normalViewPr>
  <p:slideViewPr>
    <p:cSldViewPr snapToGrid="0">
      <p:cViewPr varScale="1">
        <p:scale>
          <a:sx n="18" d="100"/>
          <a:sy n="18" d="100"/>
        </p:scale>
        <p:origin x="186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95996" y="4242116"/>
            <a:ext cx="14687947" cy="9024244"/>
          </a:xfrm>
        </p:spPr>
        <p:txBody>
          <a:bodyPr anchor="b"/>
          <a:lstStyle>
            <a:lvl1pPr algn="ctr">
              <a:defRPr sz="11339"/>
            </a:lvl1pPr>
          </a:lstStyle>
          <a:p>
            <a:r>
              <a:rPr lang="en-US"/>
              <a:t>Click to edit Master title style</a:t>
            </a:r>
            <a:endParaRPr lang="en-US" dirty="0"/>
          </a:p>
        </p:txBody>
      </p:sp>
      <p:sp>
        <p:nvSpPr>
          <p:cNvPr id="3" name="Subtitle 2"/>
          <p:cNvSpPr>
            <a:spLocks noGrp="1"/>
          </p:cNvSpPr>
          <p:nvPr>
            <p:ph type="subTitle" idx="1"/>
          </p:nvPr>
        </p:nvSpPr>
        <p:spPr>
          <a:xfrm>
            <a:off x="2159992" y="13614370"/>
            <a:ext cx="12959954" cy="6258167"/>
          </a:xfrm>
        </p:spPr>
        <p:txBody>
          <a:bodyPr/>
          <a:lstStyle>
            <a:lvl1pPr marL="0" indent="0" algn="ctr">
              <a:buNone/>
              <a:defRPr sz="4536"/>
            </a:lvl1pPr>
            <a:lvl2pPr marL="864017" indent="0" algn="ctr">
              <a:buNone/>
              <a:defRPr sz="3780"/>
            </a:lvl2pPr>
            <a:lvl3pPr marL="1728033" indent="0" algn="ctr">
              <a:buNone/>
              <a:defRPr sz="3402"/>
            </a:lvl3pPr>
            <a:lvl4pPr marL="2592050" indent="0" algn="ctr">
              <a:buNone/>
              <a:defRPr sz="3024"/>
            </a:lvl4pPr>
            <a:lvl5pPr marL="3456066" indent="0" algn="ctr">
              <a:buNone/>
              <a:defRPr sz="3024"/>
            </a:lvl5pPr>
            <a:lvl6pPr marL="4320083" indent="0" algn="ctr">
              <a:buNone/>
              <a:defRPr sz="3024"/>
            </a:lvl6pPr>
            <a:lvl7pPr marL="5184099" indent="0" algn="ctr">
              <a:buNone/>
              <a:defRPr sz="3024"/>
            </a:lvl7pPr>
            <a:lvl8pPr marL="6048116" indent="0" algn="ctr">
              <a:buNone/>
              <a:defRPr sz="3024"/>
            </a:lvl8pPr>
            <a:lvl9pPr marL="6912132" indent="0" algn="ctr">
              <a:buNone/>
              <a:defRPr sz="302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B802F2-AD3F-4044-8E3E-DDFFCC5DD014}" type="datetimeFigureOut">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C2A32-7F55-4695-B035-848DAD8B596F}" type="slidenum">
              <a:rPr lang="en-US" smtClean="0"/>
              <a:t>‹#›</a:t>
            </a:fld>
            <a:endParaRPr lang="en-US"/>
          </a:p>
        </p:txBody>
      </p:sp>
    </p:spTree>
    <p:extLst>
      <p:ext uri="{BB962C8B-B14F-4D97-AF65-F5344CB8AC3E}">
        <p14:creationId xmlns:p14="http://schemas.microsoft.com/office/powerpoint/2010/main" val="340693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B802F2-AD3F-4044-8E3E-DDFFCC5DD014}" type="datetimeFigureOut">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C2A32-7F55-4695-B035-848DAD8B596F}" type="slidenum">
              <a:rPr lang="en-US" smtClean="0"/>
              <a:t>‹#›</a:t>
            </a:fld>
            <a:endParaRPr lang="en-US"/>
          </a:p>
        </p:txBody>
      </p:sp>
    </p:spTree>
    <p:extLst>
      <p:ext uri="{BB962C8B-B14F-4D97-AF65-F5344CB8AC3E}">
        <p14:creationId xmlns:p14="http://schemas.microsoft.com/office/powerpoint/2010/main" val="23363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365956" y="1380037"/>
            <a:ext cx="3725987" cy="219665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87997" y="1380037"/>
            <a:ext cx="10961961" cy="219665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B802F2-AD3F-4044-8E3E-DDFFCC5DD014}" type="datetimeFigureOut">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C2A32-7F55-4695-B035-848DAD8B596F}" type="slidenum">
              <a:rPr lang="en-US" smtClean="0"/>
              <a:t>‹#›</a:t>
            </a:fld>
            <a:endParaRPr lang="en-US"/>
          </a:p>
        </p:txBody>
      </p:sp>
    </p:spTree>
    <p:extLst>
      <p:ext uri="{BB962C8B-B14F-4D97-AF65-F5344CB8AC3E}">
        <p14:creationId xmlns:p14="http://schemas.microsoft.com/office/powerpoint/2010/main" val="4183093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B802F2-AD3F-4044-8E3E-DDFFCC5DD014}" type="datetimeFigureOut">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C2A32-7F55-4695-B035-848DAD8B596F}" type="slidenum">
              <a:rPr lang="en-US" smtClean="0"/>
              <a:t>‹#›</a:t>
            </a:fld>
            <a:endParaRPr lang="en-US"/>
          </a:p>
        </p:txBody>
      </p:sp>
    </p:spTree>
    <p:extLst>
      <p:ext uri="{BB962C8B-B14F-4D97-AF65-F5344CB8AC3E}">
        <p14:creationId xmlns:p14="http://schemas.microsoft.com/office/powerpoint/2010/main" val="682216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78996" y="6462182"/>
            <a:ext cx="14903947" cy="10782289"/>
          </a:xfrm>
        </p:spPr>
        <p:txBody>
          <a:bodyPr anchor="b"/>
          <a:lstStyle>
            <a:lvl1pPr>
              <a:defRPr sz="11339"/>
            </a:lvl1pPr>
          </a:lstStyle>
          <a:p>
            <a:r>
              <a:rPr lang="en-US"/>
              <a:t>Click to edit Master title style</a:t>
            </a:r>
            <a:endParaRPr lang="en-US" dirty="0"/>
          </a:p>
        </p:txBody>
      </p:sp>
      <p:sp>
        <p:nvSpPr>
          <p:cNvPr id="3" name="Text Placeholder 2"/>
          <p:cNvSpPr>
            <a:spLocks noGrp="1"/>
          </p:cNvSpPr>
          <p:nvPr>
            <p:ph type="body" idx="1"/>
          </p:nvPr>
        </p:nvSpPr>
        <p:spPr>
          <a:xfrm>
            <a:off x="1178996" y="17346476"/>
            <a:ext cx="14903947" cy="5670151"/>
          </a:xfrm>
        </p:spPr>
        <p:txBody>
          <a:bodyPr/>
          <a:lstStyle>
            <a:lvl1pPr marL="0" indent="0">
              <a:buNone/>
              <a:defRPr sz="4536">
                <a:solidFill>
                  <a:schemeClr val="tx1"/>
                </a:solidFill>
              </a:defRPr>
            </a:lvl1pPr>
            <a:lvl2pPr marL="864017" indent="0">
              <a:buNone/>
              <a:defRPr sz="3780">
                <a:solidFill>
                  <a:schemeClr val="tx1">
                    <a:tint val="75000"/>
                  </a:schemeClr>
                </a:solidFill>
              </a:defRPr>
            </a:lvl2pPr>
            <a:lvl3pPr marL="1728033" indent="0">
              <a:buNone/>
              <a:defRPr sz="3402">
                <a:solidFill>
                  <a:schemeClr val="tx1">
                    <a:tint val="75000"/>
                  </a:schemeClr>
                </a:solidFill>
              </a:defRPr>
            </a:lvl3pPr>
            <a:lvl4pPr marL="2592050" indent="0">
              <a:buNone/>
              <a:defRPr sz="3024">
                <a:solidFill>
                  <a:schemeClr val="tx1">
                    <a:tint val="75000"/>
                  </a:schemeClr>
                </a:solidFill>
              </a:defRPr>
            </a:lvl4pPr>
            <a:lvl5pPr marL="3456066" indent="0">
              <a:buNone/>
              <a:defRPr sz="3024">
                <a:solidFill>
                  <a:schemeClr val="tx1">
                    <a:tint val="75000"/>
                  </a:schemeClr>
                </a:solidFill>
              </a:defRPr>
            </a:lvl5pPr>
            <a:lvl6pPr marL="4320083" indent="0">
              <a:buNone/>
              <a:defRPr sz="3024">
                <a:solidFill>
                  <a:schemeClr val="tx1">
                    <a:tint val="75000"/>
                  </a:schemeClr>
                </a:solidFill>
              </a:defRPr>
            </a:lvl6pPr>
            <a:lvl7pPr marL="5184099" indent="0">
              <a:buNone/>
              <a:defRPr sz="3024">
                <a:solidFill>
                  <a:schemeClr val="tx1">
                    <a:tint val="75000"/>
                  </a:schemeClr>
                </a:solidFill>
              </a:defRPr>
            </a:lvl7pPr>
            <a:lvl8pPr marL="6048116" indent="0">
              <a:buNone/>
              <a:defRPr sz="3024">
                <a:solidFill>
                  <a:schemeClr val="tx1">
                    <a:tint val="75000"/>
                  </a:schemeClr>
                </a:solidFill>
              </a:defRPr>
            </a:lvl8pPr>
            <a:lvl9pPr marL="6912132" indent="0">
              <a:buNone/>
              <a:defRPr sz="302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B802F2-AD3F-4044-8E3E-DDFFCC5DD014}" type="datetimeFigureOut">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C2A32-7F55-4695-B035-848DAD8B596F}" type="slidenum">
              <a:rPr lang="en-US" smtClean="0"/>
              <a:t>‹#›</a:t>
            </a:fld>
            <a:endParaRPr lang="en-US"/>
          </a:p>
        </p:txBody>
      </p:sp>
    </p:spTree>
    <p:extLst>
      <p:ext uri="{BB962C8B-B14F-4D97-AF65-F5344CB8AC3E}">
        <p14:creationId xmlns:p14="http://schemas.microsoft.com/office/powerpoint/2010/main" val="2284191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87996" y="6900186"/>
            <a:ext cx="7343974" cy="1644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747968" y="6900186"/>
            <a:ext cx="7343974" cy="1644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B802F2-AD3F-4044-8E3E-DDFFCC5DD014}" type="datetimeFigureOut">
              <a:rPr lang="en-US" smtClean="0"/>
              <a:t>5/8/2021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3C2A32-7F55-4695-B035-848DAD8B596F}" type="slidenum">
              <a:rPr lang="en-US" smtClean="0"/>
              <a:t>‹#›</a:t>
            </a:fld>
            <a:endParaRPr lang="en-US"/>
          </a:p>
        </p:txBody>
      </p:sp>
    </p:spTree>
    <p:extLst>
      <p:ext uri="{BB962C8B-B14F-4D97-AF65-F5344CB8AC3E}">
        <p14:creationId xmlns:p14="http://schemas.microsoft.com/office/powerpoint/2010/main" val="2983831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90246" y="1380043"/>
            <a:ext cx="14903947" cy="50101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90248" y="6354174"/>
            <a:ext cx="7310223" cy="3114082"/>
          </a:xfrm>
        </p:spPr>
        <p:txBody>
          <a:bodyPr anchor="b"/>
          <a:lstStyle>
            <a:lvl1pPr marL="0" indent="0">
              <a:buNone/>
              <a:defRPr sz="4536" b="1"/>
            </a:lvl1pPr>
            <a:lvl2pPr marL="864017" indent="0">
              <a:buNone/>
              <a:defRPr sz="3780" b="1"/>
            </a:lvl2pPr>
            <a:lvl3pPr marL="1728033" indent="0">
              <a:buNone/>
              <a:defRPr sz="3402" b="1"/>
            </a:lvl3pPr>
            <a:lvl4pPr marL="2592050" indent="0">
              <a:buNone/>
              <a:defRPr sz="3024" b="1"/>
            </a:lvl4pPr>
            <a:lvl5pPr marL="3456066" indent="0">
              <a:buNone/>
              <a:defRPr sz="3024" b="1"/>
            </a:lvl5pPr>
            <a:lvl6pPr marL="4320083" indent="0">
              <a:buNone/>
              <a:defRPr sz="3024" b="1"/>
            </a:lvl6pPr>
            <a:lvl7pPr marL="5184099" indent="0">
              <a:buNone/>
              <a:defRPr sz="3024" b="1"/>
            </a:lvl7pPr>
            <a:lvl8pPr marL="6048116" indent="0">
              <a:buNone/>
              <a:defRPr sz="3024" b="1"/>
            </a:lvl8pPr>
            <a:lvl9pPr marL="6912132" indent="0">
              <a:buNone/>
              <a:defRPr sz="3024" b="1"/>
            </a:lvl9pPr>
          </a:lstStyle>
          <a:p>
            <a:pPr lvl="0"/>
            <a:r>
              <a:rPr lang="en-US"/>
              <a:t>Click to edit Master text styles</a:t>
            </a:r>
          </a:p>
        </p:txBody>
      </p:sp>
      <p:sp>
        <p:nvSpPr>
          <p:cNvPr id="4" name="Content Placeholder 3"/>
          <p:cNvSpPr>
            <a:spLocks noGrp="1"/>
          </p:cNvSpPr>
          <p:nvPr>
            <p:ph sz="half" idx="2"/>
          </p:nvPr>
        </p:nvSpPr>
        <p:spPr>
          <a:xfrm>
            <a:off x="1190248" y="9468256"/>
            <a:ext cx="7310223" cy="139263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747970" y="6354174"/>
            <a:ext cx="7346224" cy="3114082"/>
          </a:xfrm>
        </p:spPr>
        <p:txBody>
          <a:bodyPr anchor="b"/>
          <a:lstStyle>
            <a:lvl1pPr marL="0" indent="0">
              <a:buNone/>
              <a:defRPr sz="4536" b="1"/>
            </a:lvl1pPr>
            <a:lvl2pPr marL="864017" indent="0">
              <a:buNone/>
              <a:defRPr sz="3780" b="1"/>
            </a:lvl2pPr>
            <a:lvl3pPr marL="1728033" indent="0">
              <a:buNone/>
              <a:defRPr sz="3402" b="1"/>
            </a:lvl3pPr>
            <a:lvl4pPr marL="2592050" indent="0">
              <a:buNone/>
              <a:defRPr sz="3024" b="1"/>
            </a:lvl4pPr>
            <a:lvl5pPr marL="3456066" indent="0">
              <a:buNone/>
              <a:defRPr sz="3024" b="1"/>
            </a:lvl5pPr>
            <a:lvl6pPr marL="4320083" indent="0">
              <a:buNone/>
              <a:defRPr sz="3024" b="1"/>
            </a:lvl6pPr>
            <a:lvl7pPr marL="5184099" indent="0">
              <a:buNone/>
              <a:defRPr sz="3024" b="1"/>
            </a:lvl7pPr>
            <a:lvl8pPr marL="6048116" indent="0">
              <a:buNone/>
              <a:defRPr sz="3024" b="1"/>
            </a:lvl8pPr>
            <a:lvl9pPr marL="6912132" indent="0">
              <a:buNone/>
              <a:defRPr sz="3024" b="1"/>
            </a:lvl9pPr>
          </a:lstStyle>
          <a:p>
            <a:pPr lvl="0"/>
            <a:r>
              <a:rPr lang="en-US"/>
              <a:t>Click to edit Master text styles</a:t>
            </a:r>
          </a:p>
        </p:txBody>
      </p:sp>
      <p:sp>
        <p:nvSpPr>
          <p:cNvPr id="6" name="Content Placeholder 5"/>
          <p:cNvSpPr>
            <a:spLocks noGrp="1"/>
          </p:cNvSpPr>
          <p:nvPr>
            <p:ph sz="quarter" idx="4"/>
          </p:nvPr>
        </p:nvSpPr>
        <p:spPr>
          <a:xfrm>
            <a:off x="8747970" y="9468256"/>
            <a:ext cx="7346224" cy="139263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B802F2-AD3F-4044-8E3E-DDFFCC5DD014}" type="datetimeFigureOut">
              <a:rPr lang="en-US" smtClean="0"/>
              <a:t>5/8/2021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3C2A32-7F55-4695-B035-848DAD8B596F}" type="slidenum">
              <a:rPr lang="en-US" smtClean="0"/>
              <a:t>‹#›</a:t>
            </a:fld>
            <a:endParaRPr lang="en-US"/>
          </a:p>
        </p:txBody>
      </p:sp>
    </p:spTree>
    <p:extLst>
      <p:ext uri="{BB962C8B-B14F-4D97-AF65-F5344CB8AC3E}">
        <p14:creationId xmlns:p14="http://schemas.microsoft.com/office/powerpoint/2010/main" val="78073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B802F2-AD3F-4044-8E3E-DDFFCC5DD014}" type="datetimeFigureOut">
              <a:rPr lang="en-US" smtClean="0"/>
              <a:t>5/8/2021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3C2A32-7F55-4695-B035-848DAD8B596F}" type="slidenum">
              <a:rPr lang="en-US" smtClean="0"/>
              <a:t>‹#›</a:t>
            </a:fld>
            <a:endParaRPr lang="en-US"/>
          </a:p>
        </p:txBody>
      </p:sp>
    </p:spTree>
    <p:extLst>
      <p:ext uri="{BB962C8B-B14F-4D97-AF65-F5344CB8AC3E}">
        <p14:creationId xmlns:p14="http://schemas.microsoft.com/office/powerpoint/2010/main" val="842719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B802F2-AD3F-4044-8E3E-DDFFCC5DD014}" type="datetimeFigureOut">
              <a:rPr lang="en-US" smtClean="0"/>
              <a:t>5/8/2021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3C2A32-7F55-4695-B035-848DAD8B596F}" type="slidenum">
              <a:rPr lang="en-US" smtClean="0"/>
              <a:t>‹#›</a:t>
            </a:fld>
            <a:endParaRPr lang="en-US"/>
          </a:p>
        </p:txBody>
      </p:sp>
    </p:spTree>
    <p:extLst>
      <p:ext uri="{BB962C8B-B14F-4D97-AF65-F5344CB8AC3E}">
        <p14:creationId xmlns:p14="http://schemas.microsoft.com/office/powerpoint/2010/main" val="3277542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0246" y="1728047"/>
            <a:ext cx="5573230" cy="6048163"/>
          </a:xfrm>
        </p:spPr>
        <p:txBody>
          <a:bodyPr anchor="b"/>
          <a:lstStyle>
            <a:lvl1pPr>
              <a:defRPr sz="6047"/>
            </a:lvl1pPr>
          </a:lstStyle>
          <a:p>
            <a:r>
              <a:rPr lang="en-US"/>
              <a:t>Click to edit Master title style</a:t>
            </a:r>
            <a:endParaRPr lang="en-US" dirty="0"/>
          </a:p>
        </p:txBody>
      </p:sp>
      <p:sp>
        <p:nvSpPr>
          <p:cNvPr id="3" name="Content Placeholder 2"/>
          <p:cNvSpPr>
            <a:spLocks noGrp="1"/>
          </p:cNvSpPr>
          <p:nvPr>
            <p:ph idx="1"/>
          </p:nvPr>
        </p:nvSpPr>
        <p:spPr>
          <a:xfrm>
            <a:off x="7346224" y="3732107"/>
            <a:ext cx="8747969" cy="18420497"/>
          </a:xfrm>
        </p:spPr>
        <p:txBody>
          <a:bodyPr/>
          <a:lstStyle>
            <a:lvl1pPr>
              <a:defRPr sz="6047"/>
            </a:lvl1pPr>
            <a:lvl2pPr>
              <a:defRPr sz="5291"/>
            </a:lvl2pPr>
            <a:lvl3pPr>
              <a:defRPr sz="4536"/>
            </a:lvl3pPr>
            <a:lvl4pPr>
              <a:defRPr sz="3780"/>
            </a:lvl4pPr>
            <a:lvl5pPr>
              <a:defRPr sz="3780"/>
            </a:lvl5pPr>
            <a:lvl6pPr>
              <a:defRPr sz="3780"/>
            </a:lvl6pPr>
            <a:lvl7pPr>
              <a:defRPr sz="3780"/>
            </a:lvl7pPr>
            <a:lvl8pPr>
              <a:defRPr sz="3780"/>
            </a:lvl8pPr>
            <a:lvl9pPr>
              <a:defRPr sz="37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90246" y="7776210"/>
            <a:ext cx="5573230" cy="14406391"/>
          </a:xfrm>
        </p:spPr>
        <p:txBody>
          <a:bodyPr/>
          <a:lstStyle>
            <a:lvl1pPr marL="0" indent="0">
              <a:buNone/>
              <a:defRPr sz="3024"/>
            </a:lvl1pPr>
            <a:lvl2pPr marL="864017" indent="0">
              <a:buNone/>
              <a:defRPr sz="2646"/>
            </a:lvl2pPr>
            <a:lvl3pPr marL="1728033" indent="0">
              <a:buNone/>
              <a:defRPr sz="2268"/>
            </a:lvl3pPr>
            <a:lvl4pPr marL="2592050" indent="0">
              <a:buNone/>
              <a:defRPr sz="1890"/>
            </a:lvl4pPr>
            <a:lvl5pPr marL="3456066" indent="0">
              <a:buNone/>
              <a:defRPr sz="1890"/>
            </a:lvl5pPr>
            <a:lvl6pPr marL="4320083" indent="0">
              <a:buNone/>
              <a:defRPr sz="1890"/>
            </a:lvl6pPr>
            <a:lvl7pPr marL="5184099" indent="0">
              <a:buNone/>
              <a:defRPr sz="1890"/>
            </a:lvl7pPr>
            <a:lvl8pPr marL="6048116" indent="0">
              <a:buNone/>
              <a:defRPr sz="1890"/>
            </a:lvl8pPr>
            <a:lvl9pPr marL="6912132" indent="0">
              <a:buNone/>
              <a:defRPr sz="1890"/>
            </a:lvl9pPr>
          </a:lstStyle>
          <a:p>
            <a:pPr lvl="0"/>
            <a:r>
              <a:rPr lang="en-US"/>
              <a:t>Click to edit Master text styles</a:t>
            </a:r>
          </a:p>
        </p:txBody>
      </p:sp>
      <p:sp>
        <p:nvSpPr>
          <p:cNvPr id="5" name="Date Placeholder 4"/>
          <p:cNvSpPr>
            <a:spLocks noGrp="1"/>
          </p:cNvSpPr>
          <p:nvPr>
            <p:ph type="dt" sz="half" idx="10"/>
          </p:nvPr>
        </p:nvSpPr>
        <p:spPr/>
        <p:txBody>
          <a:bodyPr/>
          <a:lstStyle/>
          <a:p>
            <a:fld id="{36B802F2-AD3F-4044-8E3E-DDFFCC5DD014}" type="datetimeFigureOut">
              <a:rPr lang="en-US" smtClean="0"/>
              <a:t>5/8/2021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3C2A32-7F55-4695-B035-848DAD8B596F}" type="slidenum">
              <a:rPr lang="en-US" smtClean="0"/>
              <a:t>‹#›</a:t>
            </a:fld>
            <a:endParaRPr lang="en-US"/>
          </a:p>
        </p:txBody>
      </p:sp>
    </p:spTree>
    <p:extLst>
      <p:ext uri="{BB962C8B-B14F-4D97-AF65-F5344CB8AC3E}">
        <p14:creationId xmlns:p14="http://schemas.microsoft.com/office/powerpoint/2010/main" val="1264095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0246" y="1728047"/>
            <a:ext cx="5573230" cy="6048163"/>
          </a:xfrm>
        </p:spPr>
        <p:txBody>
          <a:bodyPr anchor="b"/>
          <a:lstStyle>
            <a:lvl1pPr>
              <a:defRPr sz="6047"/>
            </a:lvl1pPr>
          </a:lstStyle>
          <a:p>
            <a:r>
              <a:rPr lang="en-US"/>
              <a:t>Click to edit Master title style</a:t>
            </a:r>
            <a:endParaRPr lang="en-US" dirty="0"/>
          </a:p>
        </p:txBody>
      </p:sp>
      <p:sp>
        <p:nvSpPr>
          <p:cNvPr id="3" name="Picture Placeholder 2"/>
          <p:cNvSpPr>
            <a:spLocks noGrp="1" noChangeAspect="1"/>
          </p:cNvSpPr>
          <p:nvPr>
            <p:ph type="pic" idx="1"/>
          </p:nvPr>
        </p:nvSpPr>
        <p:spPr>
          <a:xfrm>
            <a:off x="7346224" y="3732107"/>
            <a:ext cx="8747969" cy="18420497"/>
          </a:xfrm>
        </p:spPr>
        <p:txBody>
          <a:bodyPr anchor="t"/>
          <a:lstStyle>
            <a:lvl1pPr marL="0" indent="0">
              <a:buNone/>
              <a:defRPr sz="6047"/>
            </a:lvl1pPr>
            <a:lvl2pPr marL="864017" indent="0">
              <a:buNone/>
              <a:defRPr sz="5291"/>
            </a:lvl2pPr>
            <a:lvl3pPr marL="1728033" indent="0">
              <a:buNone/>
              <a:defRPr sz="4536"/>
            </a:lvl3pPr>
            <a:lvl4pPr marL="2592050" indent="0">
              <a:buNone/>
              <a:defRPr sz="3780"/>
            </a:lvl4pPr>
            <a:lvl5pPr marL="3456066" indent="0">
              <a:buNone/>
              <a:defRPr sz="3780"/>
            </a:lvl5pPr>
            <a:lvl6pPr marL="4320083" indent="0">
              <a:buNone/>
              <a:defRPr sz="3780"/>
            </a:lvl6pPr>
            <a:lvl7pPr marL="5184099" indent="0">
              <a:buNone/>
              <a:defRPr sz="3780"/>
            </a:lvl7pPr>
            <a:lvl8pPr marL="6048116" indent="0">
              <a:buNone/>
              <a:defRPr sz="3780"/>
            </a:lvl8pPr>
            <a:lvl9pPr marL="6912132" indent="0">
              <a:buNone/>
              <a:defRPr sz="3780"/>
            </a:lvl9pPr>
          </a:lstStyle>
          <a:p>
            <a:r>
              <a:rPr lang="en-US"/>
              <a:t>Click icon to add picture</a:t>
            </a:r>
            <a:endParaRPr lang="en-US" dirty="0"/>
          </a:p>
        </p:txBody>
      </p:sp>
      <p:sp>
        <p:nvSpPr>
          <p:cNvPr id="4" name="Text Placeholder 3"/>
          <p:cNvSpPr>
            <a:spLocks noGrp="1"/>
          </p:cNvSpPr>
          <p:nvPr>
            <p:ph type="body" sz="half" idx="2"/>
          </p:nvPr>
        </p:nvSpPr>
        <p:spPr>
          <a:xfrm>
            <a:off x="1190246" y="7776210"/>
            <a:ext cx="5573230" cy="14406391"/>
          </a:xfrm>
        </p:spPr>
        <p:txBody>
          <a:bodyPr/>
          <a:lstStyle>
            <a:lvl1pPr marL="0" indent="0">
              <a:buNone/>
              <a:defRPr sz="3024"/>
            </a:lvl1pPr>
            <a:lvl2pPr marL="864017" indent="0">
              <a:buNone/>
              <a:defRPr sz="2646"/>
            </a:lvl2pPr>
            <a:lvl3pPr marL="1728033" indent="0">
              <a:buNone/>
              <a:defRPr sz="2268"/>
            </a:lvl3pPr>
            <a:lvl4pPr marL="2592050" indent="0">
              <a:buNone/>
              <a:defRPr sz="1890"/>
            </a:lvl4pPr>
            <a:lvl5pPr marL="3456066" indent="0">
              <a:buNone/>
              <a:defRPr sz="1890"/>
            </a:lvl5pPr>
            <a:lvl6pPr marL="4320083" indent="0">
              <a:buNone/>
              <a:defRPr sz="1890"/>
            </a:lvl6pPr>
            <a:lvl7pPr marL="5184099" indent="0">
              <a:buNone/>
              <a:defRPr sz="1890"/>
            </a:lvl7pPr>
            <a:lvl8pPr marL="6048116" indent="0">
              <a:buNone/>
              <a:defRPr sz="1890"/>
            </a:lvl8pPr>
            <a:lvl9pPr marL="6912132" indent="0">
              <a:buNone/>
              <a:defRPr sz="1890"/>
            </a:lvl9pPr>
          </a:lstStyle>
          <a:p>
            <a:pPr lvl="0"/>
            <a:r>
              <a:rPr lang="en-US"/>
              <a:t>Click to edit Master text styles</a:t>
            </a:r>
          </a:p>
        </p:txBody>
      </p:sp>
      <p:sp>
        <p:nvSpPr>
          <p:cNvPr id="5" name="Date Placeholder 4"/>
          <p:cNvSpPr>
            <a:spLocks noGrp="1"/>
          </p:cNvSpPr>
          <p:nvPr>
            <p:ph type="dt" sz="half" idx="10"/>
          </p:nvPr>
        </p:nvSpPr>
        <p:spPr/>
        <p:txBody>
          <a:bodyPr/>
          <a:lstStyle/>
          <a:p>
            <a:fld id="{36B802F2-AD3F-4044-8E3E-DDFFCC5DD014}" type="datetimeFigureOut">
              <a:rPr lang="en-US" smtClean="0"/>
              <a:t>5/8/2021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3C2A32-7F55-4695-B035-848DAD8B596F}" type="slidenum">
              <a:rPr lang="en-US" smtClean="0"/>
              <a:t>‹#›</a:t>
            </a:fld>
            <a:endParaRPr lang="en-US"/>
          </a:p>
        </p:txBody>
      </p:sp>
    </p:spTree>
    <p:extLst>
      <p:ext uri="{BB962C8B-B14F-4D97-AF65-F5344CB8AC3E}">
        <p14:creationId xmlns:p14="http://schemas.microsoft.com/office/powerpoint/2010/main" val="3401435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87996" y="1380043"/>
            <a:ext cx="14903947" cy="501013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87996" y="6900186"/>
            <a:ext cx="14903947" cy="164464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87996" y="24024655"/>
            <a:ext cx="3887986" cy="1380037"/>
          </a:xfrm>
          <a:prstGeom prst="rect">
            <a:avLst/>
          </a:prstGeom>
        </p:spPr>
        <p:txBody>
          <a:bodyPr vert="horz" lIns="91440" tIns="45720" rIns="91440" bIns="45720" rtlCol="0" anchor="ctr"/>
          <a:lstStyle>
            <a:lvl1pPr algn="l">
              <a:defRPr sz="2268">
                <a:solidFill>
                  <a:schemeClr val="tx1">
                    <a:tint val="75000"/>
                  </a:schemeClr>
                </a:solidFill>
              </a:defRPr>
            </a:lvl1pPr>
          </a:lstStyle>
          <a:p>
            <a:fld id="{36B802F2-AD3F-4044-8E3E-DDFFCC5DD014}" type="datetimeFigureOut">
              <a:rPr lang="en-US" smtClean="0"/>
              <a:t>5/8/2021</a:t>
            </a:fld>
            <a:endParaRPr lang="en-US"/>
          </a:p>
        </p:txBody>
      </p:sp>
      <p:sp>
        <p:nvSpPr>
          <p:cNvPr id="5" name="Footer Placeholder 4"/>
          <p:cNvSpPr>
            <a:spLocks noGrp="1"/>
          </p:cNvSpPr>
          <p:nvPr>
            <p:ph type="ftr" sz="quarter" idx="3"/>
          </p:nvPr>
        </p:nvSpPr>
        <p:spPr>
          <a:xfrm>
            <a:off x="5723980" y="24024655"/>
            <a:ext cx="5831979" cy="1380037"/>
          </a:xfrm>
          <a:prstGeom prst="rect">
            <a:avLst/>
          </a:prstGeom>
        </p:spPr>
        <p:txBody>
          <a:bodyPr vert="horz" lIns="91440" tIns="45720" rIns="91440" bIns="45720" rtlCol="0" anchor="ctr"/>
          <a:lstStyle>
            <a:lvl1pPr algn="ctr">
              <a:defRPr sz="226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203956" y="24024655"/>
            <a:ext cx="3887986" cy="1380037"/>
          </a:xfrm>
          <a:prstGeom prst="rect">
            <a:avLst/>
          </a:prstGeom>
        </p:spPr>
        <p:txBody>
          <a:bodyPr vert="horz" lIns="91440" tIns="45720" rIns="91440" bIns="45720" rtlCol="0" anchor="ctr"/>
          <a:lstStyle>
            <a:lvl1pPr algn="r">
              <a:defRPr sz="2268">
                <a:solidFill>
                  <a:schemeClr val="tx1">
                    <a:tint val="75000"/>
                  </a:schemeClr>
                </a:solidFill>
              </a:defRPr>
            </a:lvl1pPr>
          </a:lstStyle>
          <a:p>
            <a:fld id="{733C2A32-7F55-4695-B035-848DAD8B596F}" type="slidenum">
              <a:rPr lang="en-US" smtClean="0"/>
              <a:t>‹#›</a:t>
            </a:fld>
            <a:endParaRPr lang="en-US"/>
          </a:p>
        </p:txBody>
      </p:sp>
    </p:spTree>
    <p:extLst>
      <p:ext uri="{BB962C8B-B14F-4D97-AF65-F5344CB8AC3E}">
        <p14:creationId xmlns:p14="http://schemas.microsoft.com/office/powerpoint/2010/main" val="250307710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728033" rtl="0" eaLnBrk="1" latinLnBrk="0" hangingPunct="1">
        <a:lnSpc>
          <a:spcPct val="90000"/>
        </a:lnSpc>
        <a:spcBef>
          <a:spcPct val="0"/>
        </a:spcBef>
        <a:buNone/>
        <a:defRPr sz="8315" kern="1200">
          <a:solidFill>
            <a:schemeClr val="tx1"/>
          </a:solidFill>
          <a:latin typeface="+mj-lt"/>
          <a:ea typeface="+mj-ea"/>
          <a:cs typeface="+mj-cs"/>
        </a:defRPr>
      </a:lvl1pPr>
    </p:titleStyle>
    <p:bodyStyle>
      <a:lvl1pPr marL="432008" indent="-432008" algn="l" defTabSz="1728033" rtl="0" eaLnBrk="1" latinLnBrk="0" hangingPunct="1">
        <a:lnSpc>
          <a:spcPct val="90000"/>
        </a:lnSpc>
        <a:spcBef>
          <a:spcPts val="1890"/>
        </a:spcBef>
        <a:buFont typeface="Arial" panose="020B0604020202020204" pitchFamily="34" charset="0"/>
        <a:buChar char="•"/>
        <a:defRPr sz="5291" kern="1200">
          <a:solidFill>
            <a:schemeClr val="tx1"/>
          </a:solidFill>
          <a:latin typeface="+mn-lt"/>
          <a:ea typeface="+mn-ea"/>
          <a:cs typeface="+mn-cs"/>
        </a:defRPr>
      </a:lvl1pPr>
      <a:lvl2pPr marL="1296025" indent="-432008" algn="l" defTabSz="1728033" rtl="0" eaLnBrk="1" latinLnBrk="0" hangingPunct="1">
        <a:lnSpc>
          <a:spcPct val="90000"/>
        </a:lnSpc>
        <a:spcBef>
          <a:spcPts val="945"/>
        </a:spcBef>
        <a:buFont typeface="Arial" panose="020B0604020202020204" pitchFamily="34" charset="0"/>
        <a:buChar char="•"/>
        <a:defRPr sz="4536" kern="1200">
          <a:solidFill>
            <a:schemeClr val="tx1"/>
          </a:solidFill>
          <a:latin typeface="+mn-lt"/>
          <a:ea typeface="+mn-ea"/>
          <a:cs typeface="+mn-cs"/>
        </a:defRPr>
      </a:lvl2pPr>
      <a:lvl3pPr marL="2160041" indent="-432008" algn="l" defTabSz="1728033" rtl="0" eaLnBrk="1" latinLnBrk="0" hangingPunct="1">
        <a:lnSpc>
          <a:spcPct val="90000"/>
        </a:lnSpc>
        <a:spcBef>
          <a:spcPts val="945"/>
        </a:spcBef>
        <a:buFont typeface="Arial" panose="020B0604020202020204" pitchFamily="34" charset="0"/>
        <a:buChar char="•"/>
        <a:defRPr sz="3780" kern="1200">
          <a:solidFill>
            <a:schemeClr val="tx1"/>
          </a:solidFill>
          <a:latin typeface="+mn-lt"/>
          <a:ea typeface="+mn-ea"/>
          <a:cs typeface="+mn-cs"/>
        </a:defRPr>
      </a:lvl3pPr>
      <a:lvl4pPr marL="3024058"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4pPr>
      <a:lvl5pPr marL="3888075"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5pPr>
      <a:lvl6pPr marL="4752091"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6pPr>
      <a:lvl7pPr marL="5616108"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7pPr>
      <a:lvl8pPr marL="6480124"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8pPr>
      <a:lvl9pPr marL="7344141"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9pPr>
    </p:bodyStyle>
    <p:otherStyle>
      <a:defPPr>
        <a:defRPr lang="en-US"/>
      </a:defPPr>
      <a:lvl1pPr marL="0" algn="l" defTabSz="1728033" rtl="0" eaLnBrk="1" latinLnBrk="0" hangingPunct="1">
        <a:defRPr sz="3402" kern="1200">
          <a:solidFill>
            <a:schemeClr val="tx1"/>
          </a:solidFill>
          <a:latin typeface="+mn-lt"/>
          <a:ea typeface="+mn-ea"/>
          <a:cs typeface="+mn-cs"/>
        </a:defRPr>
      </a:lvl1pPr>
      <a:lvl2pPr marL="864017" algn="l" defTabSz="1728033" rtl="0" eaLnBrk="1" latinLnBrk="0" hangingPunct="1">
        <a:defRPr sz="3402" kern="1200">
          <a:solidFill>
            <a:schemeClr val="tx1"/>
          </a:solidFill>
          <a:latin typeface="+mn-lt"/>
          <a:ea typeface="+mn-ea"/>
          <a:cs typeface="+mn-cs"/>
        </a:defRPr>
      </a:lvl2pPr>
      <a:lvl3pPr marL="1728033" algn="l" defTabSz="1728033" rtl="0" eaLnBrk="1" latinLnBrk="0" hangingPunct="1">
        <a:defRPr sz="3402" kern="1200">
          <a:solidFill>
            <a:schemeClr val="tx1"/>
          </a:solidFill>
          <a:latin typeface="+mn-lt"/>
          <a:ea typeface="+mn-ea"/>
          <a:cs typeface="+mn-cs"/>
        </a:defRPr>
      </a:lvl3pPr>
      <a:lvl4pPr marL="2592050" algn="l" defTabSz="1728033" rtl="0" eaLnBrk="1" latinLnBrk="0" hangingPunct="1">
        <a:defRPr sz="3402" kern="1200">
          <a:solidFill>
            <a:schemeClr val="tx1"/>
          </a:solidFill>
          <a:latin typeface="+mn-lt"/>
          <a:ea typeface="+mn-ea"/>
          <a:cs typeface="+mn-cs"/>
        </a:defRPr>
      </a:lvl4pPr>
      <a:lvl5pPr marL="3456066" algn="l" defTabSz="1728033" rtl="0" eaLnBrk="1" latinLnBrk="0" hangingPunct="1">
        <a:defRPr sz="3402" kern="1200">
          <a:solidFill>
            <a:schemeClr val="tx1"/>
          </a:solidFill>
          <a:latin typeface="+mn-lt"/>
          <a:ea typeface="+mn-ea"/>
          <a:cs typeface="+mn-cs"/>
        </a:defRPr>
      </a:lvl5pPr>
      <a:lvl6pPr marL="4320083" algn="l" defTabSz="1728033" rtl="0" eaLnBrk="1" latinLnBrk="0" hangingPunct="1">
        <a:defRPr sz="3402" kern="1200">
          <a:solidFill>
            <a:schemeClr val="tx1"/>
          </a:solidFill>
          <a:latin typeface="+mn-lt"/>
          <a:ea typeface="+mn-ea"/>
          <a:cs typeface="+mn-cs"/>
        </a:defRPr>
      </a:lvl6pPr>
      <a:lvl7pPr marL="5184099" algn="l" defTabSz="1728033" rtl="0" eaLnBrk="1" latinLnBrk="0" hangingPunct="1">
        <a:defRPr sz="3402" kern="1200">
          <a:solidFill>
            <a:schemeClr val="tx1"/>
          </a:solidFill>
          <a:latin typeface="+mn-lt"/>
          <a:ea typeface="+mn-ea"/>
          <a:cs typeface="+mn-cs"/>
        </a:defRPr>
      </a:lvl7pPr>
      <a:lvl8pPr marL="6048116" algn="l" defTabSz="1728033" rtl="0" eaLnBrk="1" latinLnBrk="0" hangingPunct="1">
        <a:defRPr sz="3402" kern="1200">
          <a:solidFill>
            <a:schemeClr val="tx1"/>
          </a:solidFill>
          <a:latin typeface="+mn-lt"/>
          <a:ea typeface="+mn-ea"/>
          <a:cs typeface="+mn-cs"/>
        </a:defRPr>
      </a:lvl8pPr>
      <a:lvl9pPr marL="6912132" algn="l" defTabSz="1728033" rtl="0" eaLnBrk="1" latinLnBrk="0" hangingPunct="1">
        <a:defRPr sz="340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604FEA9-2F14-4B88-8E24-4192FAA9CBB7}"/>
              </a:ext>
            </a:extLst>
          </p:cNvPr>
          <p:cNvGrpSpPr/>
          <p:nvPr/>
        </p:nvGrpSpPr>
        <p:grpSpPr>
          <a:xfrm>
            <a:off x="1126893" y="4352103"/>
            <a:ext cx="8496299" cy="4278094"/>
            <a:chOff x="1333371" y="3370958"/>
            <a:chExt cx="8496299" cy="4278094"/>
          </a:xfrm>
        </p:grpSpPr>
        <p:sp>
          <p:nvSpPr>
            <p:cNvPr id="23" name="Rectangle 22">
              <a:extLst>
                <a:ext uri="{FF2B5EF4-FFF2-40B4-BE49-F238E27FC236}">
                  <a16:creationId xmlns:a16="http://schemas.microsoft.com/office/drawing/2014/main" id="{084DC2D9-E001-4887-A6F3-B7C83162501A}"/>
                </a:ext>
              </a:extLst>
            </p:cNvPr>
            <p:cNvSpPr/>
            <p:nvPr/>
          </p:nvSpPr>
          <p:spPr>
            <a:xfrm>
              <a:off x="1333371" y="4100305"/>
              <a:ext cx="8496299" cy="1409700"/>
            </a:xfrm>
            <a:prstGeom prst="rect">
              <a:avLst/>
            </a:prstGeom>
            <a:solidFill>
              <a:srgbClr val="CEE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C25C2D05-684C-4612-B539-06F1D60ADC9A}"/>
                </a:ext>
              </a:extLst>
            </p:cNvPr>
            <p:cNvSpPr txBox="1"/>
            <p:nvPr/>
          </p:nvSpPr>
          <p:spPr>
            <a:xfrm>
              <a:off x="2015969" y="3370958"/>
              <a:ext cx="7524750" cy="4278094"/>
            </a:xfrm>
            <a:prstGeom prst="rect">
              <a:avLst/>
            </a:prstGeom>
            <a:noFill/>
          </p:spPr>
          <p:txBody>
            <a:bodyPr wrap="square" rtlCol="0">
              <a:spAutoFit/>
            </a:bodyPr>
            <a:lstStyle/>
            <a:p>
              <a:r>
                <a:rPr lang="en-IN" sz="8800" b="1" dirty="0">
                  <a:latin typeface="Open Sans" panose="020B0606030504020204" pitchFamily="34" charset="0"/>
                  <a:ea typeface="Open Sans" panose="020B0606030504020204" pitchFamily="34" charset="0"/>
                  <a:cs typeface="Open Sans" panose="020B0606030504020204" pitchFamily="34" charset="0"/>
                </a:rPr>
                <a:t>CHILD POVERTY</a:t>
              </a:r>
            </a:p>
            <a:p>
              <a:endParaRPr lang="en-US" sz="9600" dirty="0">
                <a:latin typeface="Lucida Console" panose="020B0609040504020204" pitchFamily="49" charset="0"/>
              </a:endParaRPr>
            </a:p>
          </p:txBody>
        </p:sp>
      </p:grpSp>
      <p:pic>
        <p:nvPicPr>
          <p:cNvPr id="2050" name="Picture 2" descr="Poverty Icons - Download Free Vector Icons | Noun Project">
            <a:extLst>
              <a:ext uri="{FF2B5EF4-FFF2-40B4-BE49-F238E27FC236}">
                <a16:creationId xmlns:a16="http://schemas.microsoft.com/office/drawing/2014/main" id="{12ABCAB3-F0C4-42AA-A5CF-81E4DC6789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93" y="444837"/>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oor icon PNG and SVG Vector Free Download">
            <a:extLst>
              <a:ext uri="{FF2B5EF4-FFF2-40B4-BE49-F238E27FC236}">
                <a16:creationId xmlns:a16="http://schemas.microsoft.com/office/drawing/2014/main" id="{1D236E59-96DD-4F5B-A51B-8341EC1ED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33988" y="503934"/>
            <a:ext cx="2422142" cy="156084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908C5BC-439A-46D4-9E36-C8B89A387011}"/>
              </a:ext>
            </a:extLst>
          </p:cNvPr>
          <p:cNvSpPr txBox="1"/>
          <p:nvPr/>
        </p:nvSpPr>
        <p:spPr>
          <a:xfrm>
            <a:off x="1612668" y="3248416"/>
            <a:ext cx="6607278" cy="923330"/>
          </a:xfrm>
          <a:prstGeom prst="rect">
            <a:avLst/>
          </a:prstGeom>
          <a:noFill/>
        </p:spPr>
        <p:txBody>
          <a:bodyPr wrap="square" rtlCol="0">
            <a:spAutoFit/>
          </a:bodyPr>
          <a:lstStyle/>
          <a:p>
            <a:r>
              <a:rPr lang="en-IN" sz="5400" dirty="0">
                <a:latin typeface="Open Sans" panose="020B0606030504020204" pitchFamily="34" charset="0"/>
                <a:ea typeface="Open Sans" panose="020B0606030504020204" pitchFamily="34" charset="0"/>
                <a:cs typeface="Open Sans" panose="020B0606030504020204" pitchFamily="34" charset="0"/>
              </a:rPr>
              <a:t>FROM UNDP</a:t>
            </a:r>
            <a:endParaRPr lang="en-US" sz="5400" dirty="0">
              <a:latin typeface="Open Sans" panose="020B0606030504020204" pitchFamily="34" charset="0"/>
              <a:ea typeface="Open Sans" panose="020B0606030504020204" pitchFamily="34" charset="0"/>
              <a:cs typeface="Open Sans" panose="020B0606030504020204" pitchFamily="34" charset="0"/>
            </a:endParaRPr>
          </a:p>
        </p:txBody>
      </p:sp>
      <p:sp>
        <p:nvSpPr>
          <p:cNvPr id="18" name="Freeform: Shape 17">
            <a:extLst>
              <a:ext uri="{FF2B5EF4-FFF2-40B4-BE49-F238E27FC236}">
                <a16:creationId xmlns:a16="http://schemas.microsoft.com/office/drawing/2014/main" id="{3621CDD1-FF29-47C7-94F4-8A8E8086D71E}"/>
              </a:ext>
            </a:extLst>
          </p:cNvPr>
          <p:cNvSpPr/>
          <p:nvPr/>
        </p:nvSpPr>
        <p:spPr>
          <a:xfrm>
            <a:off x="2980897" y="17216100"/>
            <a:ext cx="12175183" cy="6806227"/>
          </a:xfrm>
          <a:custGeom>
            <a:avLst/>
            <a:gdLst>
              <a:gd name="connsiteX0" fmla="*/ 14068 w 10846191"/>
              <a:gd name="connsiteY0" fmla="*/ 0 h 2222695"/>
              <a:gd name="connsiteX1" fmla="*/ 9903656 w 10846191"/>
              <a:gd name="connsiteY1" fmla="*/ 267286 h 2222695"/>
              <a:gd name="connsiteX2" fmla="*/ 10846191 w 10846191"/>
              <a:gd name="connsiteY2" fmla="*/ 2208627 h 2222695"/>
              <a:gd name="connsiteX3" fmla="*/ 8679766 w 10846191"/>
              <a:gd name="connsiteY3" fmla="*/ 2222695 h 2222695"/>
              <a:gd name="connsiteX4" fmla="*/ 0 w 10846191"/>
              <a:gd name="connsiteY4" fmla="*/ 844061 h 2222695"/>
              <a:gd name="connsiteX5" fmla="*/ 14068 w 10846191"/>
              <a:gd name="connsiteY5" fmla="*/ 0 h 2222695"/>
              <a:gd name="connsiteX0" fmla="*/ 14068 w 10846191"/>
              <a:gd name="connsiteY0" fmla="*/ 0 h 2222695"/>
              <a:gd name="connsiteX1" fmla="*/ 10076786 w 10846191"/>
              <a:gd name="connsiteY1" fmla="*/ 659129 h 2222695"/>
              <a:gd name="connsiteX2" fmla="*/ 10846191 w 10846191"/>
              <a:gd name="connsiteY2" fmla="*/ 2208627 h 2222695"/>
              <a:gd name="connsiteX3" fmla="*/ 8679766 w 10846191"/>
              <a:gd name="connsiteY3" fmla="*/ 2222695 h 2222695"/>
              <a:gd name="connsiteX4" fmla="*/ 0 w 10846191"/>
              <a:gd name="connsiteY4" fmla="*/ 844061 h 2222695"/>
              <a:gd name="connsiteX5" fmla="*/ 14068 w 10846191"/>
              <a:gd name="connsiteY5" fmla="*/ 0 h 2222695"/>
              <a:gd name="connsiteX0" fmla="*/ 14068 w 10846191"/>
              <a:gd name="connsiteY0" fmla="*/ 0 h 2438885"/>
              <a:gd name="connsiteX1" fmla="*/ 10076786 w 10846191"/>
              <a:gd name="connsiteY1" fmla="*/ 875319 h 2438885"/>
              <a:gd name="connsiteX2" fmla="*/ 10846191 w 10846191"/>
              <a:gd name="connsiteY2" fmla="*/ 2424817 h 2438885"/>
              <a:gd name="connsiteX3" fmla="*/ 8679766 w 10846191"/>
              <a:gd name="connsiteY3" fmla="*/ 2438885 h 2438885"/>
              <a:gd name="connsiteX4" fmla="*/ 0 w 10846191"/>
              <a:gd name="connsiteY4" fmla="*/ 1060251 h 2438885"/>
              <a:gd name="connsiteX5" fmla="*/ 14068 w 10846191"/>
              <a:gd name="connsiteY5" fmla="*/ 0 h 2438885"/>
              <a:gd name="connsiteX0" fmla="*/ 14068 w 10846191"/>
              <a:gd name="connsiteY0" fmla="*/ 0 h 2438885"/>
              <a:gd name="connsiteX1" fmla="*/ 8920597 w 10846191"/>
              <a:gd name="connsiteY1" fmla="*/ 938371 h 2438885"/>
              <a:gd name="connsiteX2" fmla="*/ 10846191 w 10846191"/>
              <a:gd name="connsiteY2" fmla="*/ 2424817 h 2438885"/>
              <a:gd name="connsiteX3" fmla="*/ 8679766 w 10846191"/>
              <a:gd name="connsiteY3" fmla="*/ 2438885 h 2438885"/>
              <a:gd name="connsiteX4" fmla="*/ 0 w 10846191"/>
              <a:gd name="connsiteY4" fmla="*/ 1060251 h 2438885"/>
              <a:gd name="connsiteX5" fmla="*/ 14068 w 10846191"/>
              <a:gd name="connsiteY5" fmla="*/ 0 h 2438885"/>
              <a:gd name="connsiteX0" fmla="*/ 14068 w 10846191"/>
              <a:gd name="connsiteY0" fmla="*/ 0 h 2438885"/>
              <a:gd name="connsiteX1" fmla="*/ 8920597 w 10846191"/>
              <a:gd name="connsiteY1" fmla="*/ 644129 h 2438885"/>
              <a:gd name="connsiteX2" fmla="*/ 10846191 w 10846191"/>
              <a:gd name="connsiteY2" fmla="*/ 2424817 h 2438885"/>
              <a:gd name="connsiteX3" fmla="*/ 8679766 w 10846191"/>
              <a:gd name="connsiteY3" fmla="*/ 2438885 h 2438885"/>
              <a:gd name="connsiteX4" fmla="*/ 0 w 10846191"/>
              <a:gd name="connsiteY4" fmla="*/ 1060251 h 2438885"/>
              <a:gd name="connsiteX5" fmla="*/ 14068 w 10846191"/>
              <a:gd name="connsiteY5" fmla="*/ 0 h 2438885"/>
              <a:gd name="connsiteX0" fmla="*/ 14068 w 10846191"/>
              <a:gd name="connsiteY0" fmla="*/ 0 h 2438885"/>
              <a:gd name="connsiteX1" fmla="*/ 10208172 w 10846191"/>
              <a:gd name="connsiteY1" fmla="*/ 959389 h 2438885"/>
              <a:gd name="connsiteX2" fmla="*/ 10846191 w 10846191"/>
              <a:gd name="connsiteY2" fmla="*/ 2424817 h 2438885"/>
              <a:gd name="connsiteX3" fmla="*/ 8679766 w 10846191"/>
              <a:gd name="connsiteY3" fmla="*/ 2438885 h 2438885"/>
              <a:gd name="connsiteX4" fmla="*/ 0 w 10846191"/>
              <a:gd name="connsiteY4" fmla="*/ 1060251 h 2438885"/>
              <a:gd name="connsiteX5" fmla="*/ 14068 w 10846191"/>
              <a:gd name="connsiteY5" fmla="*/ 0 h 2438885"/>
              <a:gd name="connsiteX0" fmla="*/ 14068 w 10846191"/>
              <a:gd name="connsiteY0" fmla="*/ 0 h 2817197"/>
              <a:gd name="connsiteX1" fmla="*/ 10208172 w 10846191"/>
              <a:gd name="connsiteY1" fmla="*/ 959389 h 2817197"/>
              <a:gd name="connsiteX2" fmla="*/ 10846191 w 10846191"/>
              <a:gd name="connsiteY2" fmla="*/ 2424817 h 2817197"/>
              <a:gd name="connsiteX3" fmla="*/ 8049118 w 10846191"/>
              <a:gd name="connsiteY3" fmla="*/ 2817197 h 2817197"/>
              <a:gd name="connsiteX4" fmla="*/ 0 w 10846191"/>
              <a:gd name="connsiteY4" fmla="*/ 1060251 h 2817197"/>
              <a:gd name="connsiteX5" fmla="*/ 14068 w 10846191"/>
              <a:gd name="connsiteY5" fmla="*/ 0 h 2817197"/>
              <a:gd name="connsiteX0" fmla="*/ 14068 w 10846191"/>
              <a:gd name="connsiteY0" fmla="*/ 0 h 2424817"/>
              <a:gd name="connsiteX1" fmla="*/ 10208172 w 10846191"/>
              <a:gd name="connsiteY1" fmla="*/ 959389 h 2424817"/>
              <a:gd name="connsiteX2" fmla="*/ 10846191 w 10846191"/>
              <a:gd name="connsiteY2" fmla="*/ 2424817 h 2424817"/>
              <a:gd name="connsiteX3" fmla="*/ 7733793 w 10846191"/>
              <a:gd name="connsiteY3" fmla="*/ 2386342 h 2424817"/>
              <a:gd name="connsiteX4" fmla="*/ 0 w 10846191"/>
              <a:gd name="connsiteY4" fmla="*/ 1060251 h 2424817"/>
              <a:gd name="connsiteX5" fmla="*/ 14068 w 10846191"/>
              <a:gd name="connsiteY5" fmla="*/ 0 h 2424817"/>
              <a:gd name="connsiteX0" fmla="*/ 14068 w 10846191"/>
              <a:gd name="connsiteY0" fmla="*/ 0 h 2424817"/>
              <a:gd name="connsiteX1" fmla="*/ 10208172 w 10846191"/>
              <a:gd name="connsiteY1" fmla="*/ 959389 h 2424817"/>
              <a:gd name="connsiteX2" fmla="*/ 10846191 w 10846191"/>
              <a:gd name="connsiteY2" fmla="*/ 2424817 h 2424817"/>
              <a:gd name="connsiteX3" fmla="*/ 7733793 w 10846191"/>
              <a:gd name="connsiteY3" fmla="*/ 2386342 h 2424817"/>
              <a:gd name="connsiteX4" fmla="*/ 0 w 10846191"/>
              <a:gd name="connsiteY4" fmla="*/ 492784 h 2424817"/>
              <a:gd name="connsiteX5" fmla="*/ 14068 w 10846191"/>
              <a:gd name="connsiteY5" fmla="*/ 0 h 2424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46191" h="2424817">
                <a:moveTo>
                  <a:pt x="14068" y="0"/>
                </a:moveTo>
                <a:lnTo>
                  <a:pt x="10208172" y="959389"/>
                </a:lnTo>
                <a:lnTo>
                  <a:pt x="10846191" y="2424817"/>
                </a:lnTo>
                <a:lnTo>
                  <a:pt x="7733793" y="2386342"/>
                </a:lnTo>
                <a:lnTo>
                  <a:pt x="0" y="492784"/>
                </a:lnTo>
                <a:lnTo>
                  <a:pt x="14068" y="0"/>
                </a:lnTo>
                <a:close/>
              </a:path>
            </a:pathLst>
          </a:custGeom>
          <a:solidFill>
            <a:srgbClr val="00FA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AutoShape 4" descr="Everyday Sociology Blog: Children in Poverty">
            <a:extLst>
              <a:ext uri="{FF2B5EF4-FFF2-40B4-BE49-F238E27FC236}">
                <a16:creationId xmlns:a16="http://schemas.microsoft.com/office/drawing/2014/main" id="{E6B74367-512D-4CF4-9C3E-F27CC215F47C}"/>
              </a:ext>
            </a:extLst>
          </p:cNvPr>
          <p:cNvSpPr>
            <a:spLocks noChangeAspect="1" noChangeArrowheads="1"/>
          </p:cNvSpPr>
          <p:nvPr/>
        </p:nvSpPr>
        <p:spPr bwMode="auto">
          <a:xfrm>
            <a:off x="9068489" y="15448447"/>
            <a:ext cx="371021" cy="7964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10" descr="Young Business Man Suit Pointing His Stock Vector (Royalty Free) 462383656">
            <a:extLst>
              <a:ext uri="{FF2B5EF4-FFF2-40B4-BE49-F238E27FC236}">
                <a16:creationId xmlns:a16="http://schemas.microsoft.com/office/drawing/2014/main" id="{174B6616-826B-46E6-BA1A-4DE3353BBEFC}"/>
              </a:ext>
            </a:extLst>
          </p:cNvPr>
          <p:cNvSpPr>
            <a:spLocks noChangeAspect="1" noChangeArrowheads="1"/>
          </p:cNvSpPr>
          <p:nvPr/>
        </p:nvSpPr>
        <p:spPr bwMode="auto">
          <a:xfrm>
            <a:off x="9253999" y="15846674"/>
            <a:ext cx="371021" cy="7964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12" descr="Businessman with pointing hand gesture to present something vector  illustration. presentation and advertisement, professional | CanStock">
            <a:extLst>
              <a:ext uri="{FF2B5EF4-FFF2-40B4-BE49-F238E27FC236}">
                <a16:creationId xmlns:a16="http://schemas.microsoft.com/office/drawing/2014/main" id="{69962F6A-826E-42A7-A478-559185C847E3}"/>
              </a:ext>
            </a:extLst>
          </p:cNvPr>
          <p:cNvSpPr>
            <a:spLocks noChangeAspect="1" noChangeArrowheads="1"/>
          </p:cNvSpPr>
          <p:nvPr/>
        </p:nvSpPr>
        <p:spPr bwMode="auto">
          <a:xfrm>
            <a:off x="9439510" y="16244901"/>
            <a:ext cx="371021" cy="7964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6" descr="Businessman with pointing hand gesture to present something vector  illustration. presentation and advertisement, professional | CanStock">
            <a:extLst>
              <a:ext uri="{FF2B5EF4-FFF2-40B4-BE49-F238E27FC236}">
                <a16:creationId xmlns:a16="http://schemas.microsoft.com/office/drawing/2014/main" id="{3CC017BD-7A35-4C55-8226-46B2DAC343F0}"/>
              </a:ext>
            </a:extLst>
          </p:cNvPr>
          <p:cNvSpPr>
            <a:spLocks noChangeAspect="1" noChangeArrowheads="1"/>
          </p:cNvSpPr>
          <p:nvPr/>
        </p:nvSpPr>
        <p:spPr bwMode="auto">
          <a:xfrm>
            <a:off x="8486775" y="128079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Rectangle 1">
            <a:extLst>
              <a:ext uri="{FF2B5EF4-FFF2-40B4-BE49-F238E27FC236}">
                <a16:creationId xmlns:a16="http://schemas.microsoft.com/office/drawing/2014/main" id="{0F07B01A-9302-4785-B9C5-A33DEE522B98}"/>
              </a:ext>
            </a:extLst>
          </p:cNvPr>
          <p:cNvSpPr/>
          <p:nvPr/>
        </p:nvSpPr>
        <p:spPr>
          <a:xfrm>
            <a:off x="1553648" y="8054393"/>
            <a:ext cx="12280340" cy="9161707"/>
          </a:xfrm>
          <a:prstGeom prst="rect">
            <a:avLst/>
          </a:prstGeom>
          <a:solidFill>
            <a:srgbClr val="00FAB9"/>
          </a:solidFill>
          <a:ln>
            <a:noFill/>
          </a:ln>
          <a:scene3d>
            <a:camera prst="perspectiveLeft">
              <a:rot lat="0" lon="15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6" descr="Everyday Sociology Blog: Children in Poverty">
            <a:extLst>
              <a:ext uri="{FF2B5EF4-FFF2-40B4-BE49-F238E27FC236}">
                <a16:creationId xmlns:a16="http://schemas.microsoft.com/office/drawing/2014/main" id="{16B50869-D153-42DC-8767-BA1D1F643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9464" y="8391446"/>
            <a:ext cx="10741929" cy="8487600"/>
          </a:xfrm>
          <a:prstGeom prst="rect">
            <a:avLst/>
          </a:prstGeom>
          <a:noFill/>
          <a:scene3d>
            <a:camera prst="perspectiveLeft">
              <a:rot lat="0" lon="1500000" rev="0"/>
            </a:camera>
            <a:lightRig rig="threePt" dir="t"/>
          </a:scene3d>
          <a:extLst>
            <a:ext uri="{909E8E84-426E-40DD-AFC4-6F175D3DCCD1}">
              <a14:hiddenFill xmlns:a14="http://schemas.microsoft.com/office/drawing/2010/main">
                <a:solidFill>
                  <a:srgbClr val="FFFFFF"/>
                </a:solidFill>
              </a14:hiddenFill>
            </a:ext>
          </a:extLst>
        </p:spPr>
      </p:pic>
      <p:pic>
        <p:nvPicPr>
          <p:cNvPr id="33" name="Picture 14" descr="Businessman with pointing hand gesture to present something vector  illustration. presentation and advertisement, professional | CanStock">
            <a:extLst>
              <a:ext uri="{FF2B5EF4-FFF2-40B4-BE49-F238E27FC236}">
                <a16:creationId xmlns:a16="http://schemas.microsoft.com/office/drawing/2014/main" id="{91CC14A5-BED5-40E8-8A80-DE6885FD03A1}"/>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foregroundMark x1="51393" y1="35067" x2="47678" y2="84971"/>
                        <a14:foregroundMark x1="47678" y1="84971" x2="62229" y2="70520"/>
                        <a14:foregroundMark x1="62229" y1="70520" x2="66563" y2="87476"/>
                        <a14:foregroundMark x1="66563" y1="87476" x2="86378" y2="39499"/>
                        <a14:foregroundMark x1="86378" y1="39499" x2="78638" y2="23314"/>
                        <a14:foregroundMark x1="78638" y1="23314" x2="46749" y2="26397"/>
                        <a14:foregroundMark x1="46749" y1="26397" x2="12074" y2="25048"/>
                        <a14:foregroundMark x1="12074" y1="25048" x2="34365" y2="36802"/>
                        <a14:foregroundMark x1="34365" y1="36802" x2="42105" y2="36031"/>
                        <a14:foregroundMark x1="62848" y1="70135" x2="59752" y2="86898"/>
                        <a14:foregroundMark x1="59752" y1="86898" x2="49536" y2="84971"/>
                        <a14:foregroundMark x1="63777" y1="68786" x2="64706" y2="63391"/>
                        <a14:foregroundMark x1="75851" y1="40462" x2="77709" y2="38536"/>
                      </a14:backgroundRemoval>
                    </a14:imgEffect>
                  </a14:imgLayer>
                </a14:imgProps>
              </a:ext>
              <a:ext uri="{28A0092B-C50C-407E-A947-70E740481C1C}">
                <a14:useLocalDpi xmlns:a14="http://schemas.microsoft.com/office/drawing/2010/main" val="0"/>
              </a:ext>
            </a:extLst>
          </a:blip>
          <a:srcRect/>
          <a:stretch>
            <a:fillRect/>
          </a:stretch>
        </p:blipFill>
        <p:spPr bwMode="auto">
          <a:xfrm>
            <a:off x="8351870" y="14462346"/>
            <a:ext cx="1804257" cy="5736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269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9C7054-E759-4E7D-8358-0F5ED5817A88}"/>
              </a:ext>
            </a:extLst>
          </p:cNvPr>
          <p:cNvSpPr/>
          <p:nvPr/>
        </p:nvSpPr>
        <p:spPr>
          <a:xfrm>
            <a:off x="1716088" y="1044536"/>
            <a:ext cx="6059746" cy="1215033"/>
          </a:xfrm>
          <a:prstGeom prst="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941" dirty="0"/>
          </a:p>
        </p:txBody>
      </p:sp>
      <p:sp>
        <p:nvSpPr>
          <p:cNvPr id="5" name="Rectangle 4">
            <a:extLst>
              <a:ext uri="{FF2B5EF4-FFF2-40B4-BE49-F238E27FC236}">
                <a16:creationId xmlns:a16="http://schemas.microsoft.com/office/drawing/2014/main" id="{0E07A870-5407-45F1-8F30-D85D8DE24D10}"/>
              </a:ext>
            </a:extLst>
          </p:cNvPr>
          <p:cNvSpPr/>
          <p:nvPr/>
        </p:nvSpPr>
        <p:spPr>
          <a:xfrm>
            <a:off x="8463359" y="1044536"/>
            <a:ext cx="7367448" cy="1215033"/>
          </a:xfrm>
          <a:prstGeom prst="rect">
            <a:avLst/>
          </a:prstGeom>
          <a:gradFill>
            <a:gsLst>
              <a:gs pos="100000">
                <a:schemeClr val="accent6">
                  <a:lumMod val="40000"/>
                  <a:lumOff val="60000"/>
                </a:schemeClr>
              </a:gs>
              <a:gs pos="0">
                <a:schemeClr val="accent6">
                  <a:lumMod val="40000"/>
                  <a:lumOff val="60000"/>
                </a:schemeClr>
              </a:gs>
            </a:gsLst>
            <a:lin ang="5400000" scaled="1"/>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941" dirty="0"/>
          </a:p>
        </p:txBody>
      </p:sp>
      <p:sp>
        <p:nvSpPr>
          <p:cNvPr id="7" name="TextBox 6">
            <a:extLst>
              <a:ext uri="{FF2B5EF4-FFF2-40B4-BE49-F238E27FC236}">
                <a16:creationId xmlns:a16="http://schemas.microsoft.com/office/drawing/2014/main" id="{8431EFCF-D1B8-46DE-8D51-D89306A060AF}"/>
              </a:ext>
            </a:extLst>
          </p:cNvPr>
          <p:cNvSpPr txBox="1"/>
          <p:nvPr/>
        </p:nvSpPr>
        <p:spPr>
          <a:xfrm>
            <a:off x="1716088" y="1359663"/>
            <a:ext cx="5799931" cy="584775"/>
          </a:xfrm>
          <a:prstGeom prst="rect">
            <a:avLst/>
          </a:prstGeom>
          <a:noFill/>
        </p:spPr>
        <p:txBody>
          <a:bodyPr wrap="square" rtlCol="0">
            <a:spAutoFit/>
          </a:bodyPr>
          <a:lstStyle/>
          <a:p>
            <a:pPr algn="ctr"/>
            <a:r>
              <a:rPr lang="en-IN" sz="3200" b="1" dirty="0">
                <a:latin typeface="Nirmala UI" panose="020B0502040204020203" pitchFamily="34" charset="0"/>
                <a:ea typeface="Cambria" panose="02040503050406030204" pitchFamily="18" charset="0"/>
                <a:cs typeface="Nirmala UI" panose="020B0502040204020203" pitchFamily="34" charset="0"/>
              </a:rPr>
              <a:t>CHILD POVERTY</a:t>
            </a:r>
            <a:endParaRPr lang="en-US" sz="3200" b="1" dirty="0">
              <a:latin typeface="Nirmala UI" panose="020B0502040204020203" pitchFamily="34" charset="0"/>
              <a:ea typeface="Cambria" panose="02040503050406030204" pitchFamily="18" charset="0"/>
              <a:cs typeface="Nirmala UI" panose="020B0502040204020203" pitchFamily="34" charset="0"/>
            </a:endParaRPr>
          </a:p>
        </p:txBody>
      </p:sp>
      <p:sp>
        <p:nvSpPr>
          <p:cNvPr id="8" name="TextBox 7">
            <a:extLst>
              <a:ext uri="{FF2B5EF4-FFF2-40B4-BE49-F238E27FC236}">
                <a16:creationId xmlns:a16="http://schemas.microsoft.com/office/drawing/2014/main" id="{8BD9F5E0-8B4E-48C2-9DD8-F8D3E5F13034}"/>
              </a:ext>
            </a:extLst>
          </p:cNvPr>
          <p:cNvSpPr txBox="1"/>
          <p:nvPr/>
        </p:nvSpPr>
        <p:spPr>
          <a:xfrm>
            <a:off x="11492052" y="1390440"/>
            <a:ext cx="4071798" cy="523220"/>
          </a:xfrm>
          <a:prstGeom prst="rect">
            <a:avLst/>
          </a:prstGeom>
          <a:noFill/>
        </p:spPr>
        <p:txBody>
          <a:bodyPr wrap="square" rtlCol="0">
            <a:spAutoFit/>
          </a:bodyPr>
          <a:lstStyle/>
          <a:p>
            <a:pPr algn="r"/>
            <a:r>
              <a:rPr lang="en-IN" sz="2800" dirty="0">
                <a:latin typeface="Nirmala UI" panose="020B0502040204020203" pitchFamily="34" charset="0"/>
                <a:ea typeface="Segoe UI Emoji" panose="020B0502040204020203" pitchFamily="34" charset="0"/>
                <a:cs typeface="Nirmala UI" panose="020B0502040204020203" pitchFamily="34" charset="0"/>
              </a:rPr>
              <a:t>PAGE 02</a:t>
            </a:r>
            <a:endParaRPr lang="en-US" sz="2800" dirty="0">
              <a:latin typeface="Nirmala UI" panose="020B0502040204020203" pitchFamily="34" charset="0"/>
              <a:ea typeface="Segoe UI Emoji" panose="020B0502040204020203" pitchFamily="34" charset="0"/>
              <a:cs typeface="Nirmala UI" panose="020B0502040204020203" pitchFamily="34" charset="0"/>
            </a:endParaRPr>
          </a:p>
        </p:txBody>
      </p:sp>
      <p:grpSp>
        <p:nvGrpSpPr>
          <p:cNvPr id="13" name="Group 12">
            <a:extLst>
              <a:ext uri="{FF2B5EF4-FFF2-40B4-BE49-F238E27FC236}">
                <a16:creationId xmlns:a16="http://schemas.microsoft.com/office/drawing/2014/main" id="{0A9EF2EC-74D3-4538-B6BB-611B6ACD660F}"/>
              </a:ext>
            </a:extLst>
          </p:cNvPr>
          <p:cNvGrpSpPr/>
          <p:nvPr/>
        </p:nvGrpSpPr>
        <p:grpSpPr>
          <a:xfrm>
            <a:off x="1716088" y="3310523"/>
            <a:ext cx="11052651" cy="2025253"/>
            <a:chOff x="1362869" y="4317296"/>
            <a:chExt cx="11052651" cy="2025253"/>
          </a:xfrm>
        </p:grpSpPr>
        <p:sp>
          <p:nvSpPr>
            <p:cNvPr id="9" name="Rectangle 8">
              <a:extLst>
                <a:ext uri="{FF2B5EF4-FFF2-40B4-BE49-F238E27FC236}">
                  <a16:creationId xmlns:a16="http://schemas.microsoft.com/office/drawing/2014/main" id="{F0F29990-E1D1-4E99-9832-D454FA47798E}"/>
                </a:ext>
              </a:extLst>
            </p:cNvPr>
            <p:cNvSpPr/>
            <p:nvPr/>
          </p:nvSpPr>
          <p:spPr>
            <a:xfrm>
              <a:off x="1362869" y="4317296"/>
              <a:ext cx="11052651" cy="1409700"/>
            </a:xfrm>
            <a:prstGeom prst="rect">
              <a:avLst/>
            </a:prstGeom>
            <a:solidFill>
              <a:srgbClr val="CEE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515EE2D6-8A63-419E-9013-17907D533D3C}"/>
                </a:ext>
              </a:extLst>
            </p:cNvPr>
            <p:cNvSpPr txBox="1"/>
            <p:nvPr/>
          </p:nvSpPr>
          <p:spPr>
            <a:xfrm>
              <a:off x="1802420" y="4895999"/>
              <a:ext cx="10038556" cy="1446550"/>
            </a:xfrm>
            <a:prstGeom prst="rect">
              <a:avLst/>
            </a:prstGeom>
            <a:noFill/>
          </p:spPr>
          <p:txBody>
            <a:bodyPr wrap="square" rtlCol="0">
              <a:spAutoFit/>
            </a:bodyPr>
            <a:lstStyle/>
            <a:p>
              <a:pPr algn="l"/>
              <a:r>
                <a:rPr lang="en-US" sz="8800" b="1" i="0" dirty="0">
                  <a:solidFill>
                    <a:srgbClr val="514A45"/>
                  </a:solidFill>
                  <a:effectLst/>
                  <a:latin typeface="Open Sans" panose="020B0606030504020204" pitchFamily="34" charset="0"/>
                </a:rPr>
                <a:t>Definition</a:t>
              </a:r>
            </a:p>
          </p:txBody>
        </p:sp>
      </p:grpSp>
      <p:sp>
        <p:nvSpPr>
          <p:cNvPr id="21" name="Rectangle 20">
            <a:extLst>
              <a:ext uri="{FF2B5EF4-FFF2-40B4-BE49-F238E27FC236}">
                <a16:creationId xmlns:a16="http://schemas.microsoft.com/office/drawing/2014/main" id="{556AFC26-2839-419D-8C2A-953AFB9979B7}"/>
              </a:ext>
            </a:extLst>
          </p:cNvPr>
          <p:cNvSpPr/>
          <p:nvPr/>
        </p:nvSpPr>
        <p:spPr>
          <a:xfrm>
            <a:off x="0" y="9923770"/>
            <a:ext cx="17279938" cy="9328993"/>
          </a:xfrm>
          <a:prstGeom prst="rect">
            <a:avLst/>
          </a:prstGeom>
          <a:solidFill>
            <a:srgbClr val="CEE1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46FCCEB8-1614-4292-9513-C0AB97751BE1}"/>
              </a:ext>
            </a:extLst>
          </p:cNvPr>
          <p:cNvGrpSpPr/>
          <p:nvPr/>
        </p:nvGrpSpPr>
        <p:grpSpPr>
          <a:xfrm>
            <a:off x="1362868" y="9923770"/>
            <a:ext cx="8496299" cy="2800767"/>
            <a:chOff x="1362868" y="9923770"/>
            <a:chExt cx="8496299" cy="2800767"/>
          </a:xfrm>
        </p:grpSpPr>
        <p:sp>
          <p:nvSpPr>
            <p:cNvPr id="23" name="Rectangle 22">
              <a:extLst>
                <a:ext uri="{FF2B5EF4-FFF2-40B4-BE49-F238E27FC236}">
                  <a16:creationId xmlns:a16="http://schemas.microsoft.com/office/drawing/2014/main" id="{084DC2D9-E001-4887-A6F3-B7C83162501A}"/>
                </a:ext>
              </a:extLst>
            </p:cNvPr>
            <p:cNvSpPr/>
            <p:nvPr/>
          </p:nvSpPr>
          <p:spPr>
            <a:xfrm>
              <a:off x="1362868" y="10775704"/>
              <a:ext cx="8496299"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C25C2D05-684C-4612-B539-06F1D60ADC9A}"/>
                </a:ext>
              </a:extLst>
            </p:cNvPr>
            <p:cNvSpPr txBox="1"/>
            <p:nvPr/>
          </p:nvSpPr>
          <p:spPr>
            <a:xfrm>
              <a:off x="1848644" y="9923770"/>
              <a:ext cx="7524750" cy="2800767"/>
            </a:xfrm>
            <a:prstGeom prst="rect">
              <a:avLst/>
            </a:prstGeom>
            <a:noFill/>
          </p:spPr>
          <p:txBody>
            <a:bodyPr wrap="square" rtlCol="0">
              <a:spAutoFit/>
            </a:bodyPr>
            <a:lstStyle/>
            <a:p>
              <a:pPr algn="l"/>
              <a:r>
                <a:rPr lang="en-US" sz="8800" b="1" i="0" dirty="0">
                  <a:solidFill>
                    <a:srgbClr val="514A45"/>
                  </a:solidFill>
                  <a:effectLst/>
                  <a:latin typeface="Open Sans" panose="020B0606030504020204" pitchFamily="34" charset="0"/>
                </a:rPr>
                <a:t>Causes of </a:t>
              </a:r>
              <a:r>
                <a:rPr lang="en-US" sz="8000" b="1" i="0" dirty="0">
                  <a:solidFill>
                    <a:srgbClr val="514A45"/>
                  </a:solidFill>
                  <a:effectLst/>
                  <a:latin typeface="Open Sans" panose="020B0606030504020204" pitchFamily="34" charset="0"/>
                </a:rPr>
                <a:t>Child</a:t>
              </a:r>
              <a:r>
                <a:rPr lang="en-US" sz="8800" b="1" i="0" dirty="0">
                  <a:solidFill>
                    <a:srgbClr val="514A45"/>
                  </a:solidFill>
                  <a:effectLst/>
                  <a:latin typeface="Open Sans" panose="020B0606030504020204" pitchFamily="34" charset="0"/>
                </a:rPr>
                <a:t> Poverty</a:t>
              </a:r>
            </a:p>
          </p:txBody>
        </p:sp>
      </p:grpSp>
      <p:sp>
        <p:nvSpPr>
          <p:cNvPr id="3" name="TextBox 2">
            <a:extLst>
              <a:ext uri="{FF2B5EF4-FFF2-40B4-BE49-F238E27FC236}">
                <a16:creationId xmlns:a16="http://schemas.microsoft.com/office/drawing/2014/main" id="{64561319-462D-473D-8AF5-F0265A7B3D2C}"/>
              </a:ext>
            </a:extLst>
          </p:cNvPr>
          <p:cNvSpPr txBox="1"/>
          <p:nvPr/>
        </p:nvSpPr>
        <p:spPr>
          <a:xfrm>
            <a:off x="1716088" y="5859946"/>
            <a:ext cx="14200982" cy="3046988"/>
          </a:xfrm>
          <a:prstGeom prst="rect">
            <a:avLst/>
          </a:prstGeom>
          <a:noFill/>
        </p:spPr>
        <p:txBody>
          <a:bodyPr wrap="square" rtlCol="0">
            <a:spAutoFit/>
          </a:bodyPr>
          <a:lstStyle/>
          <a:p>
            <a:pPr marL="685800" indent="-685800">
              <a:buFont typeface="Wingdings" panose="05000000000000000000" pitchFamily="2" charset="2"/>
              <a:buChar char="q"/>
            </a:pPr>
            <a:r>
              <a:rPr lang="en-US" sz="4800" b="0" i="0">
                <a:solidFill>
                  <a:srgbClr val="444444"/>
                </a:solidFill>
                <a:effectLst/>
                <a:latin typeface="Open Sans" panose="020B0606030504020204" pitchFamily="34" charset="0"/>
              </a:rPr>
              <a:t>Child poverty can be defined as the condition of children from poor families (and often orphans) growing up with scarce or non-existent resources.</a:t>
            </a:r>
            <a:endParaRPr lang="en-US" sz="4800" b="1" dirty="0">
              <a:latin typeface="Cambria" panose="02040503050406030204" pitchFamily="18" charset="0"/>
              <a:ea typeface="Cambria" panose="02040503050406030204" pitchFamily="18" charset="0"/>
            </a:endParaRPr>
          </a:p>
        </p:txBody>
      </p:sp>
      <p:sp>
        <p:nvSpPr>
          <p:cNvPr id="10" name="TextBox 9">
            <a:extLst>
              <a:ext uri="{FF2B5EF4-FFF2-40B4-BE49-F238E27FC236}">
                <a16:creationId xmlns:a16="http://schemas.microsoft.com/office/drawing/2014/main" id="{8EAB2A2F-25FA-48A4-BC99-344BEDA4C42B}"/>
              </a:ext>
            </a:extLst>
          </p:cNvPr>
          <p:cNvSpPr txBox="1"/>
          <p:nvPr/>
        </p:nvSpPr>
        <p:spPr>
          <a:xfrm>
            <a:off x="1362868" y="13279924"/>
            <a:ext cx="14200982" cy="5632311"/>
          </a:xfrm>
          <a:prstGeom prst="rect">
            <a:avLst/>
          </a:prstGeom>
          <a:noFill/>
        </p:spPr>
        <p:txBody>
          <a:bodyPr wrap="square" rtlCol="0">
            <a:spAutoFit/>
          </a:bodyPr>
          <a:lstStyle/>
          <a:p>
            <a:pPr marL="285750" indent="-285750">
              <a:buFont typeface="Wingdings" panose="05000000000000000000" pitchFamily="2" charset="2"/>
              <a:buChar char="q"/>
            </a:pPr>
            <a:r>
              <a:rPr lang="en-US" sz="3600" b="1" i="0" cap="all" dirty="0">
                <a:solidFill>
                  <a:srgbClr val="514A45"/>
                </a:solidFill>
                <a:effectLst/>
                <a:latin typeface="Open Sans" panose="020B0606030504020204" pitchFamily="34" charset="0"/>
              </a:rPr>
              <a:t>POOR AND UNEMPLOYED PARENTS</a:t>
            </a:r>
          </a:p>
          <a:p>
            <a:pPr marL="285750" indent="-285750">
              <a:buFont typeface="Wingdings" panose="05000000000000000000" pitchFamily="2" charset="2"/>
              <a:buChar char="q"/>
            </a:pPr>
            <a:endParaRPr lang="en-US" sz="3600" b="1" cap="all" dirty="0">
              <a:solidFill>
                <a:srgbClr val="514A45"/>
              </a:solidFill>
              <a:latin typeface="Open Sans" panose="020B0606030504020204" pitchFamily="34" charset="0"/>
            </a:endParaRPr>
          </a:p>
          <a:p>
            <a:pPr marL="285750" indent="-285750">
              <a:buFont typeface="Wingdings" panose="05000000000000000000" pitchFamily="2" charset="2"/>
              <a:buChar char="q"/>
            </a:pPr>
            <a:r>
              <a:rPr lang="en-US" sz="3600" b="1" i="0" cap="all" dirty="0">
                <a:solidFill>
                  <a:srgbClr val="514A45"/>
                </a:solidFill>
                <a:effectLst/>
                <a:latin typeface="Open Sans" panose="020B0606030504020204" pitchFamily="34" charset="0"/>
              </a:rPr>
              <a:t>LACK OF EDUCATION</a:t>
            </a:r>
            <a:endParaRPr lang="en-US" sz="3600" b="1" cap="all" dirty="0">
              <a:solidFill>
                <a:srgbClr val="514A45"/>
              </a:solidFill>
              <a:latin typeface="Open Sans" panose="020B0606030504020204" pitchFamily="34" charset="0"/>
            </a:endParaRPr>
          </a:p>
          <a:p>
            <a:pPr marL="285750" indent="-285750">
              <a:buFont typeface="Wingdings" panose="05000000000000000000" pitchFamily="2" charset="2"/>
              <a:buChar char="q"/>
            </a:pPr>
            <a:endParaRPr lang="en-US" sz="3600" b="1" cap="all" dirty="0">
              <a:solidFill>
                <a:srgbClr val="514A45"/>
              </a:solidFill>
              <a:latin typeface="Open Sans" panose="020B0606030504020204" pitchFamily="34" charset="0"/>
            </a:endParaRPr>
          </a:p>
          <a:p>
            <a:pPr marL="285750" indent="-285750">
              <a:buFont typeface="Wingdings" panose="05000000000000000000" pitchFamily="2" charset="2"/>
              <a:buChar char="q"/>
            </a:pPr>
            <a:r>
              <a:rPr lang="en-US" sz="3600" b="1" i="0" cap="all" dirty="0">
                <a:solidFill>
                  <a:srgbClr val="514A45"/>
                </a:solidFill>
                <a:effectLst/>
                <a:latin typeface="Open Sans" panose="020B0606030504020204" pitchFamily="34" charset="0"/>
              </a:rPr>
              <a:t>LACK OF SOCIAL SERVICES</a:t>
            </a:r>
          </a:p>
          <a:p>
            <a:pPr marL="285750" indent="-285750">
              <a:buFont typeface="Wingdings" panose="05000000000000000000" pitchFamily="2" charset="2"/>
              <a:buChar char="q"/>
            </a:pPr>
            <a:endParaRPr lang="en-US" sz="3600" b="1" cap="all" dirty="0">
              <a:solidFill>
                <a:srgbClr val="514A45"/>
              </a:solidFill>
              <a:latin typeface="Open Sans" panose="020B0606030504020204" pitchFamily="34" charset="0"/>
            </a:endParaRPr>
          </a:p>
          <a:p>
            <a:pPr marL="285750" indent="-285750">
              <a:buFont typeface="Wingdings" panose="05000000000000000000" pitchFamily="2" charset="2"/>
              <a:buChar char="q"/>
            </a:pPr>
            <a:r>
              <a:rPr lang="en-US" sz="3600" b="1" i="0" cap="all" dirty="0">
                <a:solidFill>
                  <a:srgbClr val="514A45"/>
                </a:solidFill>
                <a:effectLst/>
                <a:latin typeface="Open Sans" panose="020B0606030504020204" pitchFamily="34" charset="0"/>
              </a:rPr>
              <a:t>DISABILITY</a:t>
            </a:r>
          </a:p>
          <a:p>
            <a:pPr marL="285750" indent="-285750">
              <a:buFont typeface="Wingdings" panose="05000000000000000000" pitchFamily="2" charset="2"/>
              <a:buChar char="q"/>
            </a:pPr>
            <a:endParaRPr lang="en-US" sz="3600" b="1" cap="all" dirty="0">
              <a:solidFill>
                <a:srgbClr val="514A45"/>
              </a:solidFill>
              <a:latin typeface="Open Sans" panose="020B0606030504020204" pitchFamily="34" charset="0"/>
            </a:endParaRPr>
          </a:p>
          <a:p>
            <a:pPr marL="285750" indent="-285750">
              <a:buFont typeface="Wingdings" panose="05000000000000000000" pitchFamily="2" charset="2"/>
              <a:buChar char="q"/>
            </a:pPr>
            <a:r>
              <a:rPr lang="en-US" sz="3600" b="1" i="0" cap="all" dirty="0">
                <a:solidFill>
                  <a:srgbClr val="514A45"/>
                </a:solidFill>
                <a:effectLst/>
                <a:latin typeface="Open Sans" panose="020B0606030504020204" pitchFamily="34" charset="0"/>
              </a:rPr>
              <a:t>DISCRIMINATION</a:t>
            </a:r>
          </a:p>
          <a:p>
            <a:pPr marL="285750" indent="-285750">
              <a:buFont typeface="Wingdings" panose="05000000000000000000" pitchFamily="2" charset="2"/>
              <a:buChar char="q"/>
            </a:pPr>
            <a:endParaRPr lang="en-US" sz="3600" b="1" cap="all" dirty="0">
              <a:solidFill>
                <a:srgbClr val="514A45"/>
              </a:solidFill>
              <a:latin typeface="Open Sans" panose="020B0606030504020204" pitchFamily="34" charset="0"/>
            </a:endParaRPr>
          </a:p>
        </p:txBody>
      </p:sp>
      <p:grpSp>
        <p:nvGrpSpPr>
          <p:cNvPr id="16" name="Group 15">
            <a:extLst>
              <a:ext uri="{FF2B5EF4-FFF2-40B4-BE49-F238E27FC236}">
                <a16:creationId xmlns:a16="http://schemas.microsoft.com/office/drawing/2014/main" id="{38917721-03B7-4769-8342-096CBC1ADCE9}"/>
              </a:ext>
            </a:extLst>
          </p:cNvPr>
          <p:cNvGrpSpPr/>
          <p:nvPr/>
        </p:nvGrpSpPr>
        <p:grpSpPr>
          <a:xfrm>
            <a:off x="1362867" y="19980764"/>
            <a:ext cx="15374628" cy="2554545"/>
            <a:chOff x="1362868" y="10246412"/>
            <a:chExt cx="12039049" cy="2554545"/>
          </a:xfrm>
        </p:grpSpPr>
        <p:sp>
          <p:nvSpPr>
            <p:cNvPr id="17" name="Rectangle 16">
              <a:extLst>
                <a:ext uri="{FF2B5EF4-FFF2-40B4-BE49-F238E27FC236}">
                  <a16:creationId xmlns:a16="http://schemas.microsoft.com/office/drawing/2014/main" id="{7C9A7CF7-B5C0-4502-BFD8-D6D1B4BD0786}"/>
                </a:ext>
              </a:extLst>
            </p:cNvPr>
            <p:cNvSpPr/>
            <p:nvPr/>
          </p:nvSpPr>
          <p:spPr>
            <a:xfrm>
              <a:off x="1362868" y="10775704"/>
              <a:ext cx="12039049" cy="1409700"/>
            </a:xfrm>
            <a:prstGeom prst="rect">
              <a:avLst/>
            </a:prstGeom>
            <a:solidFill>
              <a:srgbClr val="CEE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E711A6B6-5F21-4A38-8338-900EE5E8AFC5}"/>
                </a:ext>
              </a:extLst>
            </p:cNvPr>
            <p:cNvSpPr txBox="1"/>
            <p:nvPr/>
          </p:nvSpPr>
          <p:spPr>
            <a:xfrm>
              <a:off x="1848643" y="10246412"/>
              <a:ext cx="11553274" cy="2554545"/>
            </a:xfrm>
            <a:prstGeom prst="rect">
              <a:avLst/>
            </a:prstGeom>
            <a:noFill/>
          </p:spPr>
          <p:txBody>
            <a:bodyPr wrap="square" rtlCol="0">
              <a:spAutoFit/>
            </a:bodyPr>
            <a:lstStyle/>
            <a:p>
              <a:pPr algn="l"/>
              <a:r>
                <a:rPr lang="en-US" sz="6000" b="1" i="0" dirty="0">
                  <a:solidFill>
                    <a:srgbClr val="514A45"/>
                  </a:solidFill>
                  <a:effectLst/>
                  <a:latin typeface="Open Sans" panose="020B0606030504020204" pitchFamily="34" charset="0"/>
                </a:rPr>
                <a:t> </a:t>
              </a:r>
              <a:r>
                <a:rPr lang="en-US" sz="8000" b="1" i="0" cap="all" dirty="0">
                  <a:solidFill>
                    <a:srgbClr val="514A45"/>
                  </a:solidFill>
                  <a:effectLst/>
                  <a:latin typeface="Open Sans" panose="020B0606030504020204" pitchFamily="34" charset="0"/>
                </a:rPr>
                <a:t>POOR AND UNEMPLOYED PARENTS</a:t>
              </a:r>
              <a:endParaRPr lang="en-US" sz="8000" b="1" i="0" dirty="0">
                <a:solidFill>
                  <a:srgbClr val="514A45"/>
                </a:solidFill>
                <a:effectLst/>
                <a:latin typeface="Open Sans" panose="020B0606030504020204" pitchFamily="34" charset="0"/>
              </a:endParaRPr>
            </a:p>
          </p:txBody>
        </p:sp>
      </p:grpSp>
      <p:sp>
        <p:nvSpPr>
          <p:cNvPr id="12" name="TextBox 11">
            <a:extLst>
              <a:ext uri="{FF2B5EF4-FFF2-40B4-BE49-F238E27FC236}">
                <a16:creationId xmlns:a16="http://schemas.microsoft.com/office/drawing/2014/main" id="{74A59725-23A1-443D-A01B-C559FA3DC614}"/>
              </a:ext>
            </a:extLst>
          </p:cNvPr>
          <p:cNvSpPr txBox="1"/>
          <p:nvPr/>
        </p:nvSpPr>
        <p:spPr>
          <a:xfrm>
            <a:off x="1362867" y="22535309"/>
            <a:ext cx="15374629" cy="3046988"/>
          </a:xfrm>
          <a:prstGeom prst="rect">
            <a:avLst/>
          </a:prstGeom>
          <a:noFill/>
        </p:spPr>
        <p:txBody>
          <a:bodyPr wrap="square" rtlCol="0">
            <a:spAutoFit/>
          </a:bodyPr>
          <a:lstStyle/>
          <a:p>
            <a:pPr marL="685800" indent="-685800" algn="l">
              <a:buFont typeface="Wingdings" panose="05000000000000000000" pitchFamily="2" charset="2"/>
              <a:buChar char="q"/>
            </a:pPr>
            <a:r>
              <a:rPr lang="en-US" sz="4800" b="0" i="0" dirty="0">
                <a:solidFill>
                  <a:srgbClr val="444444"/>
                </a:solidFill>
                <a:effectLst/>
                <a:latin typeface="Open Sans" panose="020B0606030504020204" pitchFamily="34" charset="0"/>
              </a:rPr>
              <a:t>Children living in poverty are very often born to parents living in poverty, creating a cycle.</a:t>
            </a:r>
          </a:p>
          <a:p>
            <a:pPr marL="685800" indent="-685800" algn="l">
              <a:buFont typeface="Wingdings" panose="05000000000000000000" pitchFamily="2" charset="2"/>
              <a:buChar char="q"/>
            </a:pPr>
            <a:r>
              <a:rPr lang="en-US" sz="4800" dirty="0">
                <a:solidFill>
                  <a:srgbClr val="444444"/>
                </a:solidFill>
                <a:latin typeface="Open Sans" panose="020B0606030504020204" pitchFamily="34" charset="0"/>
              </a:rPr>
              <a:t>H</a:t>
            </a:r>
            <a:r>
              <a:rPr lang="en-US" sz="4800" b="0" i="0" dirty="0">
                <a:solidFill>
                  <a:srgbClr val="444444"/>
                </a:solidFill>
                <a:effectLst/>
                <a:latin typeface="Open Sans" panose="020B0606030504020204" pitchFamily="34" charset="0"/>
              </a:rPr>
              <a:t>igh child mortality rates, lack of education, forced marriage and to support the wider family.</a:t>
            </a:r>
            <a:endParaRPr lang="en-US" sz="4800" dirty="0">
              <a:solidFill>
                <a:srgbClr val="444444"/>
              </a:solidFill>
              <a:latin typeface="Open Sans" panose="020B0606030504020204" pitchFamily="34" charset="0"/>
            </a:endParaRPr>
          </a:p>
        </p:txBody>
      </p:sp>
    </p:spTree>
    <p:extLst>
      <p:ext uri="{BB962C8B-B14F-4D97-AF65-F5344CB8AC3E}">
        <p14:creationId xmlns:p14="http://schemas.microsoft.com/office/powerpoint/2010/main" val="2608209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9C7054-E759-4E7D-8358-0F5ED5817A88}"/>
              </a:ext>
            </a:extLst>
          </p:cNvPr>
          <p:cNvSpPr/>
          <p:nvPr/>
        </p:nvSpPr>
        <p:spPr>
          <a:xfrm>
            <a:off x="1716088" y="1044536"/>
            <a:ext cx="6059746" cy="1215033"/>
          </a:xfrm>
          <a:prstGeom prst="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941" dirty="0"/>
          </a:p>
        </p:txBody>
      </p:sp>
      <p:sp>
        <p:nvSpPr>
          <p:cNvPr id="5" name="Rectangle 4">
            <a:extLst>
              <a:ext uri="{FF2B5EF4-FFF2-40B4-BE49-F238E27FC236}">
                <a16:creationId xmlns:a16="http://schemas.microsoft.com/office/drawing/2014/main" id="{0E07A870-5407-45F1-8F30-D85D8DE24D10}"/>
              </a:ext>
            </a:extLst>
          </p:cNvPr>
          <p:cNvSpPr/>
          <p:nvPr/>
        </p:nvSpPr>
        <p:spPr>
          <a:xfrm>
            <a:off x="8196402" y="1044535"/>
            <a:ext cx="7367448" cy="1215033"/>
          </a:xfrm>
          <a:prstGeom prst="rect">
            <a:avLst/>
          </a:prstGeom>
          <a:gradFill>
            <a:gsLst>
              <a:gs pos="100000">
                <a:schemeClr val="accent6">
                  <a:lumMod val="40000"/>
                  <a:lumOff val="60000"/>
                </a:schemeClr>
              </a:gs>
              <a:gs pos="0">
                <a:schemeClr val="accent6">
                  <a:lumMod val="40000"/>
                  <a:lumOff val="60000"/>
                </a:schemeClr>
              </a:gs>
            </a:gsLst>
            <a:lin ang="5400000" scaled="1"/>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800" dirty="0">
                <a:solidFill>
                  <a:schemeClr val="tx1"/>
                </a:solidFill>
                <a:latin typeface="Nirmala UI" panose="020B0502040204020203" pitchFamily="34" charset="0"/>
                <a:ea typeface="Segoe UI Emoji" panose="020B0502040204020203" pitchFamily="34" charset="0"/>
                <a:cs typeface="Nirmala UI" panose="020B0502040204020203" pitchFamily="34" charset="0"/>
              </a:rPr>
              <a:t>PAGE 03</a:t>
            </a:r>
            <a:endParaRPr lang="en-US" sz="2800" dirty="0">
              <a:solidFill>
                <a:schemeClr val="tx1"/>
              </a:solidFill>
              <a:latin typeface="Nirmala UI" panose="020B0502040204020203" pitchFamily="34" charset="0"/>
              <a:ea typeface="Segoe UI Emoji" panose="020B0502040204020203" pitchFamily="34" charset="0"/>
              <a:cs typeface="Nirmala UI" panose="020B0502040204020203" pitchFamily="34" charset="0"/>
            </a:endParaRPr>
          </a:p>
        </p:txBody>
      </p:sp>
      <p:sp>
        <p:nvSpPr>
          <p:cNvPr id="7" name="TextBox 6">
            <a:extLst>
              <a:ext uri="{FF2B5EF4-FFF2-40B4-BE49-F238E27FC236}">
                <a16:creationId xmlns:a16="http://schemas.microsoft.com/office/drawing/2014/main" id="{8431EFCF-D1B8-46DE-8D51-D89306A060AF}"/>
              </a:ext>
            </a:extLst>
          </p:cNvPr>
          <p:cNvSpPr txBox="1"/>
          <p:nvPr/>
        </p:nvSpPr>
        <p:spPr>
          <a:xfrm>
            <a:off x="1665356" y="1357667"/>
            <a:ext cx="5799931" cy="1077218"/>
          </a:xfrm>
          <a:prstGeom prst="rect">
            <a:avLst/>
          </a:prstGeom>
          <a:noFill/>
        </p:spPr>
        <p:txBody>
          <a:bodyPr wrap="square" rtlCol="0">
            <a:spAutoFit/>
          </a:bodyPr>
          <a:lstStyle/>
          <a:p>
            <a:pPr algn="ctr"/>
            <a:r>
              <a:rPr lang="en-IN" sz="3200" b="1" dirty="0">
                <a:latin typeface="Nirmala UI" panose="020B0502040204020203" pitchFamily="34" charset="0"/>
                <a:ea typeface="Cambria" panose="02040503050406030204" pitchFamily="18" charset="0"/>
                <a:cs typeface="Nirmala UI" panose="020B0502040204020203" pitchFamily="34" charset="0"/>
              </a:rPr>
              <a:t>CHILD POVERTY</a:t>
            </a:r>
            <a:endParaRPr lang="en-US" sz="3200" b="1" dirty="0">
              <a:latin typeface="Nirmala UI" panose="020B0502040204020203" pitchFamily="34" charset="0"/>
              <a:ea typeface="Cambria" panose="02040503050406030204" pitchFamily="18" charset="0"/>
              <a:cs typeface="Nirmala UI" panose="020B0502040204020203" pitchFamily="34" charset="0"/>
            </a:endParaRPr>
          </a:p>
          <a:p>
            <a:pPr algn="ctr"/>
            <a:endParaRPr lang="en-US" sz="3200" b="1" dirty="0">
              <a:latin typeface="Lucida Console" panose="020B0609040504020204" pitchFamily="49" charset="0"/>
              <a:ea typeface="Microsoft JhengHei" panose="020B0604030504040204" pitchFamily="34" charset="-120"/>
            </a:endParaRPr>
          </a:p>
        </p:txBody>
      </p:sp>
      <p:grpSp>
        <p:nvGrpSpPr>
          <p:cNvPr id="2" name="Group 1">
            <a:extLst>
              <a:ext uri="{FF2B5EF4-FFF2-40B4-BE49-F238E27FC236}">
                <a16:creationId xmlns:a16="http://schemas.microsoft.com/office/drawing/2014/main" id="{E2BB3362-C487-48C8-A0CC-E49655E267F3}"/>
              </a:ext>
            </a:extLst>
          </p:cNvPr>
          <p:cNvGrpSpPr/>
          <p:nvPr/>
        </p:nvGrpSpPr>
        <p:grpSpPr>
          <a:xfrm>
            <a:off x="1712988" y="3193303"/>
            <a:ext cx="14200982" cy="3628728"/>
            <a:chOff x="1362868" y="4329175"/>
            <a:chExt cx="14200982" cy="3628728"/>
          </a:xfrm>
        </p:grpSpPr>
        <p:sp>
          <p:nvSpPr>
            <p:cNvPr id="9" name="Rectangle 8">
              <a:extLst>
                <a:ext uri="{FF2B5EF4-FFF2-40B4-BE49-F238E27FC236}">
                  <a16:creationId xmlns:a16="http://schemas.microsoft.com/office/drawing/2014/main" id="{F0F29990-E1D1-4E99-9832-D454FA47798E}"/>
                </a:ext>
              </a:extLst>
            </p:cNvPr>
            <p:cNvSpPr/>
            <p:nvPr/>
          </p:nvSpPr>
          <p:spPr>
            <a:xfrm>
              <a:off x="1362868" y="4329175"/>
              <a:ext cx="14200982" cy="1409700"/>
            </a:xfrm>
            <a:prstGeom prst="rect">
              <a:avLst/>
            </a:prstGeom>
            <a:solidFill>
              <a:srgbClr val="CEE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515EE2D6-8A63-419E-9013-17907D533D3C}"/>
                </a:ext>
              </a:extLst>
            </p:cNvPr>
            <p:cNvSpPr txBox="1"/>
            <p:nvPr/>
          </p:nvSpPr>
          <p:spPr>
            <a:xfrm>
              <a:off x="2024483" y="5034026"/>
              <a:ext cx="13278715" cy="2923877"/>
            </a:xfrm>
            <a:prstGeom prst="rect">
              <a:avLst/>
            </a:prstGeom>
            <a:noFill/>
          </p:spPr>
          <p:txBody>
            <a:bodyPr wrap="square" rtlCol="0">
              <a:spAutoFit/>
            </a:bodyPr>
            <a:lstStyle/>
            <a:p>
              <a:r>
                <a:rPr lang="en-US" sz="8800" b="1" i="0" cap="all" dirty="0">
                  <a:solidFill>
                    <a:srgbClr val="514A45"/>
                  </a:solidFill>
                  <a:effectLst/>
                  <a:latin typeface="Open Sans" panose="020B0606030504020204" pitchFamily="34" charset="0"/>
                </a:rPr>
                <a:t>LACK OF EDUCATION</a:t>
              </a:r>
              <a:endParaRPr lang="en-IN" sz="8800" b="1" dirty="0">
                <a:latin typeface="Lucida Console" panose="020B0609040504020204" pitchFamily="49" charset="0"/>
              </a:endParaRPr>
            </a:p>
            <a:p>
              <a:endParaRPr lang="en-US" sz="9600" dirty="0">
                <a:latin typeface="Lucida Console" panose="020B0609040504020204" pitchFamily="49" charset="0"/>
              </a:endParaRPr>
            </a:p>
          </p:txBody>
        </p:sp>
      </p:grpSp>
      <p:sp>
        <p:nvSpPr>
          <p:cNvPr id="3" name="TextBox 2">
            <a:extLst>
              <a:ext uri="{FF2B5EF4-FFF2-40B4-BE49-F238E27FC236}">
                <a16:creationId xmlns:a16="http://schemas.microsoft.com/office/drawing/2014/main" id="{06E82DE2-F6B7-4710-A734-45052A9BBBED}"/>
              </a:ext>
            </a:extLst>
          </p:cNvPr>
          <p:cNvSpPr txBox="1"/>
          <p:nvPr/>
        </p:nvSpPr>
        <p:spPr>
          <a:xfrm>
            <a:off x="1712988" y="5966596"/>
            <a:ext cx="14200982" cy="6740307"/>
          </a:xfrm>
          <a:prstGeom prst="rect">
            <a:avLst/>
          </a:prstGeom>
          <a:noFill/>
        </p:spPr>
        <p:txBody>
          <a:bodyPr wrap="square" rtlCol="0">
            <a:spAutoFit/>
          </a:bodyPr>
          <a:lstStyle/>
          <a:p>
            <a:pPr marL="285750" indent="-285750">
              <a:buFont typeface="Wingdings" panose="05000000000000000000" pitchFamily="2" charset="2"/>
              <a:buChar char="q"/>
            </a:pPr>
            <a:r>
              <a:rPr lang="en-US" sz="4800" b="0" i="0" dirty="0">
                <a:solidFill>
                  <a:srgbClr val="444444"/>
                </a:solidFill>
                <a:effectLst/>
                <a:latin typeface="Open Sans" panose="020B0606030504020204" pitchFamily="34" charset="0"/>
              </a:rPr>
              <a:t>When children are born to poor parents, they have less access to schooling and education.</a:t>
            </a:r>
          </a:p>
          <a:p>
            <a:pPr marL="285750" indent="-285750">
              <a:buFont typeface="Wingdings" panose="05000000000000000000" pitchFamily="2" charset="2"/>
              <a:buChar char="q"/>
            </a:pPr>
            <a:endParaRPr lang="en-US" sz="4800" b="0" i="0" dirty="0">
              <a:solidFill>
                <a:srgbClr val="444444"/>
              </a:solidFill>
              <a:effectLst/>
              <a:latin typeface="Open Sans" panose="020B0606030504020204" pitchFamily="34" charset="0"/>
            </a:endParaRPr>
          </a:p>
          <a:p>
            <a:pPr marL="285750" indent="-285750">
              <a:buFont typeface="Wingdings" panose="05000000000000000000" pitchFamily="2" charset="2"/>
              <a:buChar char="q"/>
            </a:pPr>
            <a:r>
              <a:rPr lang="en-US" sz="4800" b="0" i="0" dirty="0">
                <a:solidFill>
                  <a:srgbClr val="444444"/>
                </a:solidFill>
                <a:effectLst/>
                <a:latin typeface="Open Sans" panose="020B0606030504020204" pitchFamily="34" charset="0"/>
              </a:rPr>
              <a:t> Especially in agricultural communities, they often end up helping the family with agricultural work, thus entering a vicious circle where they can never develop their educational skills to give them possibilities for greater earnings in the future.</a:t>
            </a:r>
            <a:endParaRPr lang="en-US" sz="4800" dirty="0"/>
          </a:p>
        </p:txBody>
      </p:sp>
      <p:grpSp>
        <p:nvGrpSpPr>
          <p:cNvPr id="12" name="Group 11">
            <a:extLst>
              <a:ext uri="{FF2B5EF4-FFF2-40B4-BE49-F238E27FC236}">
                <a16:creationId xmlns:a16="http://schemas.microsoft.com/office/drawing/2014/main" id="{26AFB3AB-5E9D-44A8-A1CD-C4FDF18DA2DD}"/>
              </a:ext>
            </a:extLst>
          </p:cNvPr>
          <p:cNvGrpSpPr/>
          <p:nvPr/>
        </p:nvGrpSpPr>
        <p:grpSpPr>
          <a:xfrm>
            <a:off x="0" y="13402642"/>
            <a:ext cx="17279938" cy="9579789"/>
            <a:chOff x="0" y="12706903"/>
            <a:chExt cx="17279938" cy="9579789"/>
          </a:xfrm>
          <a:solidFill>
            <a:srgbClr val="CEE1FF"/>
          </a:solidFill>
        </p:grpSpPr>
        <p:grpSp>
          <p:nvGrpSpPr>
            <p:cNvPr id="11" name="Group 10">
              <a:extLst>
                <a:ext uri="{FF2B5EF4-FFF2-40B4-BE49-F238E27FC236}">
                  <a16:creationId xmlns:a16="http://schemas.microsoft.com/office/drawing/2014/main" id="{F41603AD-9D42-4654-BB65-18345C09C03F}"/>
                </a:ext>
              </a:extLst>
            </p:cNvPr>
            <p:cNvGrpSpPr/>
            <p:nvPr/>
          </p:nvGrpSpPr>
          <p:grpSpPr>
            <a:xfrm>
              <a:off x="0" y="12706903"/>
              <a:ext cx="17279938" cy="9579789"/>
              <a:chOff x="0" y="12960349"/>
              <a:chExt cx="17279938" cy="9579789"/>
            </a:xfrm>
            <a:grpFill/>
          </p:grpSpPr>
          <p:sp>
            <p:nvSpPr>
              <p:cNvPr id="21" name="Rectangle 20">
                <a:extLst>
                  <a:ext uri="{FF2B5EF4-FFF2-40B4-BE49-F238E27FC236}">
                    <a16:creationId xmlns:a16="http://schemas.microsoft.com/office/drawing/2014/main" id="{556AFC26-2839-419D-8C2A-953AFB9979B7}"/>
                  </a:ext>
                </a:extLst>
              </p:cNvPr>
              <p:cNvSpPr/>
              <p:nvPr/>
            </p:nvSpPr>
            <p:spPr>
              <a:xfrm>
                <a:off x="0" y="12960350"/>
                <a:ext cx="17279938" cy="95797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5EE662-839D-46E1-A55E-EED1B64753F4}"/>
                  </a:ext>
                </a:extLst>
              </p:cNvPr>
              <p:cNvSpPr/>
              <p:nvPr/>
            </p:nvSpPr>
            <p:spPr>
              <a:xfrm>
                <a:off x="1095911" y="13875096"/>
                <a:ext cx="14200982" cy="1409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534DE14-09BB-45E1-8627-1D103CFC4D90}"/>
                  </a:ext>
                </a:extLst>
              </p:cNvPr>
              <p:cNvSpPr txBox="1"/>
              <p:nvPr/>
            </p:nvSpPr>
            <p:spPr>
              <a:xfrm>
                <a:off x="1827476" y="12960349"/>
                <a:ext cx="13278715" cy="3046988"/>
              </a:xfrm>
              <a:prstGeom prst="rect">
                <a:avLst/>
              </a:prstGeom>
              <a:grpFill/>
            </p:spPr>
            <p:txBody>
              <a:bodyPr wrap="square" rtlCol="0">
                <a:spAutoFit/>
              </a:bodyPr>
              <a:lstStyle/>
              <a:p>
                <a:r>
                  <a:rPr lang="en-US" sz="9600" b="1" i="0" cap="all" dirty="0">
                    <a:solidFill>
                      <a:srgbClr val="514A45"/>
                    </a:solidFill>
                    <a:effectLst/>
                    <a:latin typeface="Open Sans" panose="020B0606030504020204" pitchFamily="34" charset="0"/>
                  </a:rPr>
                  <a:t>LACK OF SOCIAL SERVICES</a:t>
                </a:r>
                <a:endParaRPr lang="en-US" sz="9600" dirty="0">
                  <a:latin typeface="Lucida Console" panose="020B0609040504020204" pitchFamily="49" charset="0"/>
                </a:endParaRPr>
              </a:p>
            </p:txBody>
          </p:sp>
        </p:grpSp>
        <p:sp>
          <p:nvSpPr>
            <p:cNvPr id="10" name="TextBox 9">
              <a:extLst>
                <a:ext uri="{FF2B5EF4-FFF2-40B4-BE49-F238E27FC236}">
                  <a16:creationId xmlns:a16="http://schemas.microsoft.com/office/drawing/2014/main" id="{16465346-AEB9-4881-8B02-B67B58E445EF}"/>
                </a:ext>
              </a:extLst>
            </p:cNvPr>
            <p:cNvSpPr txBox="1"/>
            <p:nvPr/>
          </p:nvSpPr>
          <p:spPr>
            <a:xfrm>
              <a:off x="1095911" y="16459200"/>
              <a:ext cx="14200982" cy="4524315"/>
            </a:xfrm>
            <a:prstGeom prst="rect">
              <a:avLst/>
            </a:prstGeom>
            <a:grpFill/>
          </p:spPr>
          <p:txBody>
            <a:bodyPr wrap="square" rtlCol="0">
              <a:spAutoFit/>
            </a:bodyPr>
            <a:lstStyle/>
            <a:p>
              <a:pPr marL="685800" indent="-685800">
                <a:buFont typeface="Wingdings" panose="05000000000000000000" pitchFamily="2" charset="2"/>
                <a:buChar char="q"/>
              </a:pPr>
              <a:r>
                <a:rPr lang="en-US" sz="4800" b="0" i="0" dirty="0">
                  <a:solidFill>
                    <a:srgbClr val="444444"/>
                  </a:solidFill>
                  <a:effectLst/>
                  <a:latin typeface="Open Sans" panose="020B0606030504020204" pitchFamily="34" charset="0"/>
                </a:rPr>
                <a:t>Many developing countries do not have well-established social support services for poor children and their families. </a:t>
              </a:r>
            </a:p>
            <a:p>
              <a:pPr marL="685800" indent="-685800">
                <a:buFont typeface="Wingdings" panose="05000000000000000000" pitchFamily="2" charset="2"/>
                <a:buChar char="q"/>
              </a:pPr>
              <a:r>
                <a:rPr lang="en-US" sz="4800" b="0" i="0" dirty="0">
                  <a:solidFill>
                    <a:srgbClr val="444444"/>
                  </a:solidFill>
                  <a:effectLst/>
                  <a:latin typeface="Open Sans" panose="020B0606030504020204" pitchFamily="34" charset="0"/>
                </a:rPr>
                <a:t>They are forced to rely on themselves, their extended families and their communities for any economic support they might receive</a:t>
              </a:r>
              <a:endParaRPr lang="en-US" sz="4800" dirty="0"/>
            </a:p>
          </p:txBody>
        </p:sp>
      </p:grpSp>
    </p:spTree>
    <p:extLst>
      <p:ext uri="{BB962C8B-B14F-4D97-AF65-F5344CB8AC3E}">
        <p14:creationId xmlns:p14="http://schemas.microsoft.com/office/powerpoint/2010/main" val="3705467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9C7054-E759-4E7D-8358-0F5ED5817A88}"/>
              </a:ext>
            </a:extLst>
          </p:cNvPr>
          <p:cNvSpPr/>
          <p:nvPr/>
        </p:nvSpPr>
        <p:spPr>
          <a:xfrm>
            <a:off x="1716088" y="1044536"/>
            <a:ext cx="6059746" cy="1215033"/>
          </a:xfrm>
          <a:prstGeom prst="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941" dirty="0"/>
          </a:p>
        </p:txBody>
      </p:sp>
      <p:sp>
        <p:nvSpPr>
          <p:cNvPr id="5" name="Rectangle 4">
            <a:extLst>
              <a:ext uri="{FF2B5EF4-FFF2-40B4-BE49-F238E27FC236}">
                <a16:creationId xmlns:a16="http://schemas.microsoft.com/office/drawing/2014/main" id="{0E07A870-5407-45F1-8F30-D85D8DE24D10}"/>
              </a:ext>
            </a:extLst>
          </p:cNvPr>
          <p:cNvSpPr/>
          <p:nvPr/>
        </p:nvSpPr>
        <p:spPr>
          <a:xfrm>
            <a:off x="8196402" y="1044535"/>
            <a:ext cx="7367448" cy="1215033"/>
          </a:xfrm>
          <a:prstGeom prst="rect">
            <a:avLst/>
          </a:prstGeom>
          <a:gradFill>
            <a:gsLst>
              <a:gs pos="100000">
                <a:schemeClr val="accent6">
                  <a:lumMod val="40000"/>
                  <a:lumOff val="60000"/>
                </a:schemeClr>
              </a:gs>
              <a:gs pos="0">
                <a:schemeClr val="accent6">
                  <a:lumMod val="40000"/>
                  <a:lumOff val="60000"/>
                </a:schemeClr>
              </a:gs>
            </a:gsLst>
            <a:lin ang="5400000" scaled="1"/>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941" dirty="0"/>
          </a:p>
        </p:txBody>
      </p:sp>
      <p:sp>
        <p:nvSpPr>
          <p:cNvPr id="7" name="TextBox 6">
            <a:extLst>
              <a:ext uri="{FF2B5EF4-FFF2-40B4-BE49-F238E27FC236}">
                <a16:creationId xmlns:a16="http://schemas.microsoft.com/office/drawing/2014/main" id="{8431EFCF-D1B8-46DE-8D51-D89306A060AF}"/>
              </a:ext>
            </a:extLst>
          </p:cNvPr>
          <p:cNvSpPr txBox="1"/>
          <p:nvPr/>
        </p:nvSpPr>
        <p:spPr>
          <a:xfrm>
            <a:off x="1845995" y="1345910"/>
            <a:ext cx="5799931" cy="1077218"/>
          </a:xfrm>
          <a:prstGeom prst="rect">
            <a:avLst/>
          </a:prstGeom>
          <a:noFill/>
        </p:spPr>
        <p:txBody>
          <a:bodyPr wrap="square" rtlCol="0">
            <a:spAutoFit/>
          </a:bodyPr>
          <a:lstStyle/>
          <a:p>
            <a:pPr algn="ctr"/>
            <a:r>
              <a:rPr lang="en-IN" sz="3200" b="1" dirty="0">
                <a:latin typeface="Nirmala UI" panose="020B0502040204020203" pitchFamily="34" charset="0"/>
                <a:ea typeface="Cambria" panose="02040503050406030204" pitchFamily="18" charset="0"/>
                <a:cs typeface="Nirmala UI" panose="020B0502040204020203" pitchFamily="34" charset="0"/>
              </a:rPr>
              <a:t>CHILD POVERTY</a:t>
            </a:r>
            <a:endParaRPr lang="en-US" sz="3200" b="1" dirty="0">
              <a:latin typeface="Nirmala UI" panose="020B0502040204020203" pitchFamily="34" charset="0"/>
              <a:ea typeface="Cambria" panose="02040503050406030204" pitchFamily="18" charset="0"/>
              <a:cs typeface="Nirmala UI" panose="020B0502040204020203" pitchFamily="34" charset="0"/>
            </a:endParaRPr>
          </a:p>
          <a:p>
            <a:pPr algn="ctr"/>
            <a:endParaRPr lang="en-US" sz="3200" b="1" dirty="0">
              <a:latin typeface="Lucida Console" panose="020B0609040504020204" pitchFamily="49" charset="0"/>
              <a:ea typeface="Microsoft JhengHei" panose="020B0604030504040204" pitchFamily="34" charset="-120"/>
            </a:endParaRPr>
          </a:p>
        </p:txBody>
      </p:sp>
      <p:sp>
        <p:nvSpPr>
          <p:cNvPr id="8" name="TextBox 7">
            <a:extLst>
              <a:ext uri="{FF2B5EF4-FFF2-40B4-BE49-F238E27FC236}">
                <a16:creationId xmlns:a16="http://schemas.microsoft.com/office/drawing/2014/main" id="{8BD9F5E0-8B4E-48C2-9DD8-F8D3E5F13034}"/>
              </a:ext>
            </a:extLst>
          </p:cNvPr>
          <p:cNvSpPr txBox="1"/>
          <p:nvPr/>
        </p:nvSpPr>
        <p:spPr>
          <a:xfrm>
            <a:off x="11244402" y="1390440"/>
            <a:ext cx="4071798" cy="954107"/>
          </a:xfrm>
          <a:prstGeom prst="rect">
            <a:avLst/>
          </a:prstGeom>
          <a:noFill/>
        </p:spPr>
        <p:txBody>
          <a:bodyPr wrap="square" rtlCol="0">
            <a:spAutoFit/>
          </a:bodyPr>
          <a:lstStyle/>
          <a:p>
            <a:pPr algn="r"/>
            <a:r>
              <a:rPr lang="en-IN" sz="2800" dirty="0">
                <a:latin typeface="Nirmala UI" panose="020B0502040204020203" pitchFamily="34" charset="0"/>
                <a:ea typeface="Segoe UI Emoji" panose="020B0502040204020203" pitchFamily="34" charset="0"/>
                <a:cs typeface="Nirmala UI" panose="020B0502040204020203" pitchFamily="34" charset="0"/>
              </a:rPr>
              <a:t>PAGE 04</a:t>
            </a:r>
            <a:endParaRPr lang="en-US" sz="2800" dirty="0">
              <a:latin typeface="Nirmala UI" panose="020B0502040204020203" pitchFamily="34" charset="0"/>
              <a:ea typeface="Segoe UI Emoji" panose="020B0502040204020203" pitchFamily="34" charset="0"/>
              <a:cs typeface="Nirmala UI" panose="020B0502040204020203" pitchFamily="34" charset="0"/>
            </a:endParaRPr>
          </a:p>
          <a:p>
            <a:pPr algn="r"/>
            <a:endParaRPr lang="en-US" sz="2800" b="1" dirty="0">
              <a:latin typeface="Segoe UI Emoji" panose="020B0502040204020203" pitchFamily="34" charset="0"/>
              <a:ea typeface="Segoe UI Emoji" panose="020B0502040204020203" pitchFamily="34" charset="0"/>
              <a:cs typeface="Lucida Sans Unicode" panose="020B0602030504020204" pitchFamily="34" charset="0"/>
            </a:endParaRPr>
          </a:p>
        </p:txBody>
      </p:sp>
      <p:sp>
        <p:nvSpPr>
          <p:cNvPr id="21" name="Rectangle 20">
            <a:extLst>
              <a:ext uri="{FF2B5EF4-FFF2-40B4-BE49-F238E27FC236}">
                <a16:creationId xmlns:a16="http://schemas.microsoft.com/office/drawing/2014/main" id="{556AFC26-2839-419D-8C2A-953AFB9979B7}"/>
              </a:ext>
            </a:extLst>
          </p:cNvPr>
          <p:cNvSpPr/>
          <p:nvPr/>
        </p:nvSpPr>
        <p:spPr>
          <a:xfrm>
            <a:off x="0" y="10998352"/>
            <a:ext cx="17279938" cy="9579788"/>
          </a:xfrm>
          <a:prstGeom prst="rect">
            <a:avLst/>
          </a:prstGeom>
          <a:solidFill>
            <a:srgbClr val="CEE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EE2F72DE-C600-4C2C-9E72-9DABD2D10984}"/>
              </a:ext>
            </a:extLst>
          </p:cNvPr>
          <p:cNvGrpSpPr/>
          <p:nvPr/>
        </p:nvGrpSpPr>
        <p:grpSpPr>
          <a:xfrm>
            <a:off x="1362868" y="2088960"/>
            <a:ext cx="14200982" cy="4306804"/>
            <a:chOff x="1362868" y="2766208"/>
            <a:chExt cx="14200982" cy="4306804"/>
          </a:xfrm>
        </p:grpSpPr>
        <p:grpSp>
          <p:nvGrpSpPr>
            <p:cNvPr id="2" name="Group 1">
              <a:extLst>
                <a:ext uri="{FF2B5EF4-FFF2-40B4-BE49-F238E27FC236}">
                  <a16:creationId xmlns:a16="http://schemas.microsoft.com/office/drawing/2014/main" id="{B3681F08-9E43-417F-8C78-435235B7300F}"/>
                </a:ext>
              </a:extLst>
            </p:cNvPr>
            <p:cNvGrpSpPr/>
            <p:nvPr/>
          </p:nvGrpSpPr>
          <p:grpSpPr>
            <a:xfrm>
              <a:off x="1362868" y="2766208"/>
              <a:ext cx="14200982" cy="2923877"/>
              <a:chOff x="1362868" y="3587949"/>
              <a:chExt cx="14200982" cy="2923877"/>
            </a:xfrm>
          </p:grpSpPr>
          <p:sp>
            <p:nvSpPr>
              <p:cNvPr id="9" name="Rectangle 8">
                <a:extLst>
                  <a:ext uri="{FF2B5EF4-FFF2-40B4-BE49-F238E27FC236}">
                    <a16:creationId xmlns:a16="http://schemas.microsoft.com/office/drawing/2014/main" id="{F0F29990-E1D1-4E99-9832-D454FA47798E}"/>
                  </a:ext>
                </a:extLst>
              </p:cNvPr>
              <p:cNvSpPr/>
              <p:nvPr/>
            </p:nvSpPr>
            <p:spPr>
              <a:xfrm>
                <a:off x="1362868" y="4317296"/>
                <a:ext cx="14200982" cy="1409700"/>
              </a:xfrm>
              <a:prstGeom prst="rect">
                <a:avLst/>
              </a:prstGeom>
              <a:solidFill>
                <a:srgbClr val="CEE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515EE2D6-8A63-419E-9013-17907D533D3C}"/>
                  </a:ext>
                </a:extLst>
              </p:cNvPr>
              <p:cNvSpPr txBox="1"/>
              <p:nvPr/>
            </p:nvSpPr>
            <p:spPr>
              <a:xfrm>
                <a:off x="1848644" y="3587949"/>
                <a:ext cx="13715206" cy="2923877"/>
              </a:xfrm>
              <a:prstGeom prst="rect">
                <a:avLst/>
              </a:prstGeom>
              <a:noFill/>
            </p:spPr>
            <p:txBody>
              <a:bodyPr wrap="square" rtlCol="0">
                <a:spAutoFit/>
              </a:bodyPr>
              <a:lstStyle/>
              <a:p>
                <a:endParaRPr lang="en-IN" sz="8800" b="1" dirty="0">
                  <a:latin typeface="Lucida Console" panose="020B0609040504020204" pitchFamily="49" charset="0"/>
                </a:endParaRPr>
              </a:p>
              <a:p>
                <a:endParaRPr lang="en-US" sz="9600" dirty="0">
                  <a:latin typeface="Lucida Console" panose="020B0609040504020204" pitchFamily="49" charset="0"/>
                </a:endParaRPr>
              </a:p>
            </p:txBody>
          </p:sp>
        </p:grpSp>
        <p:sp>
          <p:nvSpPr>
            <p:cNvPr id="14" name="TextBox 13">
              <a:extLst>
                <a:ext uri="{FF2B5EF4-FFF2-40B4-BE49-F238E27FC236}">
                  <a16:creationId xmlns:a16="http://schemas.microsoft.com/office/drawing/2014/main" id="{23EA7FEB-D486-4C6F-95EF-C05F3ACA6103}"/>
                </a:ext>
              </a:extLst>
            </p:cNvPr>
            <p:cNvSpPr txBox="1"/>
            <p:nvPr/>
          </p:nvSpPr>
          <p:spPr>
            <a:xfrm>
              <a:off x="2013689" y="4149135"/>
              <a:ext cx="12841891" cy="2923877"/>
            </a:xfrm>
            <a:prstGeom prst="rect">
              <a:avLst/>
            </a:prstGeom>
            <a:noFill/>
          </p:spPr>
          <p:txBody>
            <a:bodyPr wrap="square" rtlCol="0">
              <a:spAutoFit/>
            </a:bodyPr>
            <a:lstStyle/>
            <a:p>
              <a:r>
                <a:rPr lang="en-US" sz="8800" b="1" i="0" cap="all" dirty="0">
                  <a:solidFill>
                    <a:srgbClr val="514A45"/>
                  </a:solidFill>
                  <a:effectLst/>
                  <a:latin typeface="Open Sans" panose="020B0606030504020204" pitchFamily="34" charset="0"/>
                </a:rPr>
                <a:t>DISABILITY</a:t>
              </a:r>
              <a:endParaRPr lang="en-IN" sz="8800" b="1" dirty="0">
                <a:latin typeface="Lucida Console" panose="020B0609040504020204" pitchFamily="49" charset="0"/>
              </a:endParaRPr>
            </a:p>
            <a:p>
              <a:endParaRPr lang="en-US" sz="9600" dirty="0">
                <a:latin typeface="Lucida Console" panose="020B0609040504020204" pitchFamily="49" charset="0"/>
              </a:endParaRPr>
            </a:p>
          </p:txBody>
        </p:sp>
      </p:grpSp>
      <p:sp>
        <p:nvSpPr>
          <p:cNvPr id="11" name="TextBox 10">
            <a:extLst>
              <a:ext uri="{FF2B5EF4-FFF2-40B4-BE49-F238E27FC236}">
                <a16:creationId xmlns:a16="http://schemas.microsoft.com/office/drawing/2014/main" id="{E19303BF-E117-4435-83FE-0B6819053DE7}"/>
              </a:ext>
            </a:extLst>
          </p:cNvPr>
          <p:cNvSpPr txBox="1"/>
          <p:nvPr/>
        </p:nvSpPr>
        <p:spPr>
          <a:xfrm>
            <a:off x="1362868" y="5309419"/>
            <a:ext cx="14200982" cy="5262979"/>
          </a:xfrm>
          <a:prstGeom prst="rect">
            <a:avLst/>
          </a:prstGeom>
          <a:noFill/>
        </p:spPr>
        <p:txBody>
          <a:bodyPr wrap="square" rtlCol="0">
            <a:spAutoFit/>
          </a:bodyPr>
          <a:lstStyle/>
          <a:p>
            <a:pPr marL="685800" indent="-685800">
              <a:buFont typeface="Wingdings" panose="05000000000000000000" pitchFamily="2" charset="2"/>
              <a:buChar char="q"/>
            </a:pPr>
            <a:r>
              <a:rPr lang="en-US" sz="4800" b="0" i="0" dirty="0">
                <a:solidFill>
                  <a:srgbClr val="444444"/>
                </a:solidFill>
                <a:effectLst/>
                <a:latin typeface="Open Sans" panose="020B0606030504020204" pitchFamily="34" charset="0"/>
              </a:rPr>
              <a:t>Disabled people in poor communities in developing countries could be described as being the ‘poorest of the poor’, having to deal with physical disabilities on top of difficult economic circumstances.</a:t>
            </a:r>
          </a:p>
          <a:p>
            <a:pPr marL="685800" indent="-685800">
              <a:buFont typeface="Wingdings" panose="05000000000000000000" pitchFamily="2" charset="2"/>
              <a:buChar char="q"/>
            </a:pPr>
            <a:r>
              <a:rPr lang="en-US" sz="4800" b="0" i="0" dirty="0">
                <a:solidFill>
                  <a:srgbClr val="444444"/>
                </a:solidFill>
                <a:effectLst/>
                <a:latin typeface="Open Sans" panose="020B0606030504020204" pitchFamily="34" charset="0"/>
              </a:rPr>
              <a:t>So disabled children can really have the hardest lives of all.</a:t>
            </a:r>
            <a:endParaRPr lang="en-US" sz="4800" dirty="0"/>
          </a:p>
        </p:txBody>
      </p:sp>
      <p:grpSp>
        <p:nvGrpSpPr>
          <p:cNvPr id="19" name="Group 18">
            <a:extLst>
              <a:ext uri="{FF2B5EF4-FFF2-40B4-BE49-F238E27FC236}">
                <a16:creationId xmlns:a16="http://schemas.microsoft.com/office/drawing/2014/main" id="{6A015EDD-3BD0-4594-A795-F2B638A74BCA}"/>
              </a:ext>
            </a:extLst>
          </p:cNvPr>
          <p:cNvGrpSpPr/>
          <p:nvPr/>
        </p:nvGrpSpPr>
        <p:grpSpPr>
          <a:xfrm>
            <a:off x="1362868" y="10998352"/>
            <a:ext cx="14200982" cy="2923877"/>
            <a:chOff x="1362868" y="3587196"/>
            <a:chExt cx="14200982" cy="2923877"/>
          </a:xfrm>
        </p:grpSpPr>
        <p:sp>
          <p:nvSpPr>
            <p:cNvPr id="25" name="Rectangle 24">
              <a:extLst>
                <a:ext uri="{FF2B5EF4-FFF2-40B4-BE49-F238E27FC236}">
                  <a16:creationId xmlns:a16="http://schemas.microsoft.com/office/drawing/2014/main" id="{28A5DAE1-764E-46BF-94D9-F4F1F31B731F}"/>
                </a:ext>
              </a:extLst>
            </p:cNvPr>
            <p:cNvSpPr/>
            <p:nvPr/>
          </p:nvSpPr>
          <p:spPr>
            <a:xfrm>
              <a:off x="1362868" y="4317296"/>
              <a:ext cx="14200982"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C1AF58B7-F526-486D-829D-03E679D704C6}"/>
                </a:ext>
              </a:extLst>
            </p:cNvPr>
            <p:cNvSpPr txBox="1"/>
            <p:nvPr/>
          </p:nvSpPr>
          <p:spPr>
            <a:xfrm>
              <a:off x="1848644" y="3587196"/>
              <a:ext cx="13715206" cy="2923877"/>
            </a:xfrm>
            <a:prstGeom prst="rect">
              <a:avLst/>
            </a:prstGeom>
            <a:noFill/>
          </p:spPr>
          <p:txBody>
            <a:bodyPr wrap="square" rtlCol="0">
              <a:spAutoFit/>
            </a:bodyPr>
            <a:lstStyle/>
            <a:p>
              <a:endParaRPr lang="en-IN" sz="8800" b="1" dirty="0">
                <a:latin typeface="Lucida Console" panose="020B0609040504020204" pitchFamily="49" charset="0"/>
              </a:endParaRPr>
            </a:p>
            <a:p>
              <a:endParaRPr lang="en-US" sz="9600" dirty="0">
                <a:latin typeface="Lucida Console" panose="020B0609040504020204" pitchFamily="49" charset="0"/>
              </a:endParaRPr>
            </a:p>
          </p:txBody>
        </p:sp>
      </p:grpSp>
      <p:sp>
        <p:nvSpPr>
          <p:cNvPr id="24" name="TextBox 23">
            <a:extLst>
              <a:ext uri="{FF2B5EF4-FFF2-40B4-BE49-F238E27FC236}">
                <a16:creationId xmlns:a16="http://schemas.microsoft.com/office/drawing/2014/main" id="{2B717FE6-FA0F-4804-A5F9-AD4024833E82}"/>
              </a:ext>
            </a:extLst>
          </p:cNvPr>
          <p:cNvSpPr txBox="1"/>
          <p:nvPr/>
        </p:nvSpPr>
        <p:spPr>
          <a:xfrm>
            <a:off x="2013689" y="12381279"/>
            <a:ext cx="12841891" cy="2923877"/>
          </a:xfrm>
          <a:prstGeom prst="rect">
            <a:avLst/>
          </a:prstGeom>
          <a:noFill/>
        </p:spPr>
        <p:txBody>
          <a:bodyPr wrap="square" rtlCol="0">
            <a:spAutoFit/>
          </a:bodyPr>
          <a:lstStyle/>
          <a:p>
            <a:r>
              <a:rPr lang="en-US" sz="8800" b="1" i="0" cap="all" dirty="0">
                <a:solidFill>
                  <a:srgbClr val="514A45"/>
                </a:solidFill>
                <a:effectLst/>
                <a:latin typeface="Open Sans" panose="020B0606030504020204" pitchFamily="34" charset="0"/>
              </a:rPr>
              <a:t>DISCRIMINATION</a:t>
            </a:r>
            <a:endParaRPr lang="en-IN" sz="8800" b="1" dirty="0">
              <a:latin typeface="Lucida Console" panose="020B0609040504020204" pitchFamily="49" charset="0"/>
            </a:endParaRPr>
          </a:p>
          <a:p>
            <a:endParaRPr lang="en-US" sz="9600" dirty="0">
              <a:latin typeface="Lucida Console" panose="020B0609040504020204" pitchFamily="49" charset="0"/>
            </a:endParaRPr>
          </a:p>
        </p:txBody>
      </p:sp>
      <p:sp>
        <p:nvSpPr>
          <p:cNvPr id="12" name="TextBox 11">
            <a:extLst>
              <a:ext uri="{FF2B5EF4-FFF2-40B4-BE49-F238E27FC236}">
                <a16:creationId xmlns:a16="http://schemas.microsoft.com/office/drawing/2014/main" id="{7C1FDC53-BA6D-4EAA-9529-4869F5C7F80A}"/>
              </a:ext>
            </a:extLst>
          </p:cNvPr>
          <p:cNvSpPr txBox="1"/>
          <p:nvPr/>
        </p:nvSpPr>
        <p:spPr>
          <a:xfrm>
            <a:off x="1362868" y="14158452"/>
            <a:ext cx="14200982" cy="4524315"/>
          </a:xfrm>
          <a:prstGeom prst="rect">
            <a:avLst/>
          </a:prstGeom>
          <a:noFill/>
        </p:spPr>
        <p:txBody>
          <a:bodyPr wrap="square" rtlCol="0">
            <a:spAutoFit/>
          </a:bodyPr>
          <a:lstStyle/>
          <a:p>
            <a:pPr marL="685800" indent="-685800">
              <a:buFont typeface="Wingdings" panose="05000000000000000000" pitchFamily="2" charset="2"/>
              <a:buChar char="q"/>
            </a:pPr>
            <a:r>
              <a:rPr lang="en-US" sz="4800" b="0" i="0" dirty="0">
                <a:solidFill>
                  <a:srgbClr val="444444"/>
                </a:solidFill>
                <a:effectLst/>
                <a:latin typeface="Open Sans" panose="020B0606030504020204" pitchFamily="34" charset="0"/>
              </a:rPr>
              <a:t>If children and their families have the additional complication of being discriminated against for their gender, religion, ethnicity, social class or political allegiance. </a:t>
            </a:r>
          </a:p>
          <a:p>
            <a:pPr marL="685800" indent="-685800">
              <a:buFont typeface="Wingdings" panose="05000000000000000000" pitchFamily="2" charset="2"/>
              <a:buChar char="q"/>
            </a:pPr>
            <a:r>
              <a:rPr lang="en-US" sz="4800" b="0" i="0" dirty="0">
                <a:solidFill>
                  <a:srgbClr val="444444"/>
                </a:solidFill>
                <a:effectLst/>
                <a:latin typeface="Open Sans" panose="020B0606030504020204" pitchFamily="34" charset="0"/>
              </a:rPr>
              <a:t>This is another factor that can increase the cycle of poverty.</a:t>
            </a:r>
            <a:endParaRPr lang="en-US" sz="4800" dirty="0"/>
          </a:p>
        </p:txBody>
      </p:sp>
      <p:pic>
        <p:nvPicPr>
          <p:cNvPr id="1028" name="Picture 4" descr="Poverty Vector Images (over 6,600)">
            <a:extLst>
              <a:ext uri="{FF2B5EF4-FFF2-40B4-BE49-F238E27FC236}">
                <a16:creationId xmlns:a16="http://schemas.microsoft.com/office/drawing/2014/main" id="{DD4285EC-41E1-4FC0-B19D-4CC4C8203A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867" y="21101595"/>
            <a:ext cx="5627867" cy="445163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Free Poverty Icon of Glyph style - Available in SVG, PNG, EPS, AI &amp; Icon  fonts">
            <a:extLst>
              <a:ext uri="{FF2B5EF4-FFF2-40B4-BE49-F238E27FC236}">
                <a16:creationId xmlns:a16="http://schemas.microsoft.com/office/drawing/2014/main" id="{037F854C-219F-4310-AA94-56BA2B01D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2426" y="21469068"/>
            <a:ext cx="3952567" cy="3809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698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9C7054-E759-4E7D-8358-0F5ED5817A88}"/>
              </a:ext>
            </a:extLst>
          </p:cNvPr>
          <p:cNvSpPr/>
          <p:nvPr/>
        </p:nvSpPr>
        <p:spPr>
          <a:xfrm>
            <a:off x="1716088" y="1044536"/>
            <a:ext cx="6059746" cy="1215033"/>
          </a:xfrm>
          <a:prstGeom prst="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941" dirty="0"/>
          </a:p>
        </p:txBody>
      </p:sp>
      <p:sp>
        <p:nvSpPr>
          <p:cNvPr id="5" name="Rectangle 4">
            <a:extLst>
              <a:ext uri="{FF2B5EF4-FFF2-40B4-BE49-F238E27FC236}">
                <a16:creationId xmlns:a16="http://schemas.microsoft.com/office/drawing/2014/main" id="{0E07A870-5407-45F1-8F30-D85D8DE24D10}"/>
              </a:ext>
            </a:extLst>
          </p:cNvPr>
          <p:cNvSpPr/>
          <p:nvPr/>
        </p:nvSpPr>
        <p:spPr>
          <a:xfrm>
            <a:off x="8196402" y="1044535"/>
            <a:ext cx="7367448" cy="1215033"/>
          </a:xfrm>
          <a:prstGeom prst="rect">
            <a:avLst/>
          </a:prstGeom>
          <a:gradFill>
            <a:gsLst>
              <a:gs pos="100000">
                <a:schemeClr val="accent6">
                  <a:lumMod val="40000"/>
                  <a:lumOff val="60000"/>
                </a:schemeClr>
              </a:gs>
              <a:gs pos="0">
                <a:schemeClr val="accent6">
                  <a:lumMod val="40000"/>
                  <a:lumOff val="60000"/>
                </a:schemeClr>
              </a:gs>
            </a:gsLst>
            <a:lin ang="5400000" scaled="1"/>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941" dirty="0"/>
          </a:p>
        </p:txBody>
      </p:sp>
      <p:sp>
        <p:nvSpPr>
          <p:cNvPr id="7" name="TextBox 6">
            <a:extLst>
              <a:ext uri="{FF2B5EF4-FFF2-40B4-BE49-F238E27FC236}">
                <a16:creationId xmlns:a16="http://schemas.microsoft.com/office/drawing/2014/main" id="{8431EFCF-D1B8-46DE-8D51-D89306A060AF}"/>
              </a:ext>
            </a:extLst>
          </p:cNvPr>
          <p:cNvSpPr txBox="1"/>
          <p:nvPr/>
        </p:nvSpPr>
        <p:spPr>
          <a:xfrm>
            <a:off x="1716088" y="1359663"/>
            <a:ext cx="5799931" cy="1077218"/>
          </a:xfrm>
          <a:prstGeom prst="rect">
            <a:avLst/>
          </a:prstGeom>
          <a:noFill/>
        </p:spPr>
        <p:txBody>
          <a:bodyPr wrap="square" rtlCol="0">
            <a:spAutoFit/>
          </a:bodyPr>
          <a:lstStyle/>
          <a:p>
            <a:pPr algn="ctr"/>
            <a:r>
              <a:rPr lang="en-IN" sz="3200" b="1" dirty="0">
                <a:latin typeface="Nirmala UI" panose="020B0502040204020203" pitchFamily="34" charset="0"/>
                <a:ea typeface="Cambria" panose="02040503050406030204" pitchFamily="18" charset="0"/>
                <a:cs typeface="Nirmala UI" panose="020B0502040204020203" pitchFamily="34" charset="0"/>
              </a:rPr>
              <a:t>CHILD POVERTY</a:t>
            </a:r>
            <a:endParaRPr lang="en-US" sz="3200" b="1" dirty="0">
              <a:latin typeface="Nirmala UI" panose="020B0502040204020203" pitchFamily="34" charset="0"/>
              <a:ea typeface="Cambria" panose="02040503050406030204" pitchFamily="18" charset="0"/>
              <a:cs typeface="Nirmala UI" panose="020B0502040204020203" pitchFamily="34" charset="0"/>
            </a:endParaRPr>
          </a:p>
          <a:p>
            <a:pPr algn="ctr"/>
            <a:endParaRPr lang="en-US" sz="3200" b="1" dirty="0">
              <a:latin typeface="Lucida Console" panose="020B0609040504020204" pitchFamily="49" charset="0"/>
              <a:ea typeface="Microsoft JhengHei" panose="020B0604030504040204" pitchFamily="34" charset="-120"/>
            </a:endParaRPr>
          </a:p>
        </p:txBody>
      </p:sp>
      <p:sp>
        <p:nvSpPr>
          <p:cNvPr id="8" name="TextBox 7">
            <a:extLst>
              <a:ext uri="{FF2B5EF4-FFF2-40B4-BE49-F238E27FC236}">
                <a16:creationId xmlns:a16="http://schemas.microsoft.com/office/drawing/2014/main" id="{8BD9F5E0-8B4E-48C2-9DD8-F8D3E5F13034}"/>
              </a:ext>
            </a:extLst>
          </p:cNvPr>
          <p:cNvSpPr txBox="1"/>
          <p:nvPr/>
        </p:nvSpPr>
        <p:spPr>
          <a:xfrm>
            <a:off x="11244402" y="1390440"/>
            <a:ext cx="4071798" cy="954107"/>
          </a:xfrm>
          <a:prstGeom prst="rect">
            <a:avLst/>
          </a:prstGeom>
          <a:noFill/>
        </p:spPr>
        <p:txBody>
          <a:bodyPr wrap="square" rtlCol="0">
            <a:spAutoFit/>
          </a:bodyPr>
          <a:lstStyle/>
          <a:p>
            <a:pPr algn="r"/>
            <a:r>
              <a:rPr lang="en-IN" sz="2800" dirty="0">
                <a:latin typeface="Nirmala UI" panose="020B0502040204020203" pitchFamily="34" charset="0"/>
                <a:ea typeface="Segoe UI Emoji" panose="020B0502040204020203" pitchFamily="34" charset="0"/>
                <a:cs typeface="Nirmala UI" panose="020B0502040204020203" pitchFamily="34" charset="0"/>
              </a:rPr>
              <a:t>PAGE 05</a:t>
            </a:r>
            <a:endParaRPr lang="en-US" sz="2800" dirty="0">
              <a:latin typeface="Nirmala UI" panose="020B0502040204020203" pitchFamily="34" charset="0"/>
              <a:ea typeface="Segoe UI Emoji" panose="020B0502040204020203" pitchFamily="34" charset="0"/>
              <a:cs typeface="Nirmala UI" panose="020B0502040204020203" pitchFamily="34" charset="0"/>
            </a:endParaRPr>
          </a:p>
          <a:p>
            <a:pPr algn="r"/>
            <a:endParaRPr lang="en-US" sz="2800" b="1" dirty="0">
              <a:latin typeface="Segoe UI Emoji" panose="020B0502040204020203" pitchFamily="34" charset="0"/>
              <a:ea typeface="Segoe UI Emoji" panose="020B0502040204020203" pitchFamily="34" charset="0"/>
              <a:cs typeface="Lucida Sans Unicode" panose="020B0602030504020204" pitchFamily="34" charset="0"/>
            </a:endParaRPr>
          </a:p>
        </p:txBody>
      </p:sp>
      <p:grpSp>
        <p:nvGrpSpPr>
          <p:cNvPr id="2" name="Group 1">
            <a:extLst>
              <a:ext uri="{FF2B5EF4-FFF2-40B4-BE49-F238E27FC236}">
                <a16:creationId xmlns:a16="http://schemas.microsoft.com/office/drawing/2014/main" id="{C8EC0E64-2123-4244-BDE3-061DD43B0362}"/>
              </a:ext>
            </a:extLst>
          </p:cNvPr>
          <p:cNvGrpSpPr/>
          <p:nvPr/>
        </p:nvGrpSpPr>
        <p:grpSpPr>
          <a:xfrm>
            <a:off x="1716088" y="2805606"/>
            <a:ext cx="13847761" cy="2923877"/>
            <a:chOff x="1362869" y="3456128"/>
            <a:chExt cx="8496299" cy="2923877"/>
          </a:xfrm>
        </p:grpSpPr>
        <p:sp>
          <p:nvSpPr>
            <p:cNvPr id="9" name="Rectangle 8">
              <a:extLst>
                <a:ext uri="{FF2B5EF4-FFF2-40B4-BE49-F238E27FC236}">
                  <a16:creationId xmlns:a16="http://schemas.microsoft.com/office/drawing/2014/main" id="{F0F29990-E1D1-4E99-9832-D454FA47798E}"/>
                </a:ext>
              </a:extLst>
            </p:cNvPr>
            <p:cNvSpPr/>
            <p:nvPr/>
          </p:nvSpPr>
          <p:spPr>
            <a:xfrm>
              <a:off x="1362869" y="4317296"/>
              <a:ext cx="8496299" cy="1409700"/>
            </a:xfrm>
            <a:prstGeom prst="rect">
              <a:avLst/>
            </a:prstGeom>
            <a:solidFill>
              <a:srgbClr val="CEE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515EE2D6-8A63-419E-9013-17907D533D3C}"/>
                </a:ext>
              </a:extLst>
            </p:cNvPr>
            <p:cNvSpPr txBox="1"/>
            <p:nvPr/>
          </p:nvSpPr>
          <p:spPr>
            <a:xfrm>
              <a:off x="1716088" y="3456128"/>
              <a:ext cx="7524750" cy="2923877"/>
            </a:xfrm>
            <a:prstGeom prst="rect">
              <a:avLst/>
            </a:prstGeom>
            <a:noFill/>
          </p:spPr>
          <p:txBody>
            <a:bodyPr wrap="square" rtlCol="0">
              <a:spAutoFit/>
            </a:bodyPr>
            <a:lstStyle/>
            <a:p>
              <a:endParaRPr lang="en-IN" sz="8800" b="1" dirty="0">
                <a:latin typeface="Lucida Console" panose="020B0609040504020204" pitchFamily="49" charset="0"/>
              </a:endParaRPr>
            </a:p>
            <a:p>
              <a:endParaRPr lang="en-US" sz="9600" dirty="0">
                <a:latin typeface="Lucida Console" panose="020B0609040504020204" pitchFamily="49" charset="0"/>
              </a:endParaRPr>
            </a:p>
          </p:txBody>
        </p:sp>
      </p:grpSp>
      <p:sp>
        <p:nvSpPr>
          <p:cNvPr id="21" name="Rectangle 20">
            <a:extLst>
              <a:ext uri="{FF2B5EF4-FFF2-40B4-BE49-F238E27FC236}">
                <a16:creationId xmlns:a16="http://schemas.microsoft.com/office/drawing/2014/main" id="{556AFC26-2839-419D-8C2A-953AFB9979B7}"/>
              </a:ext>
            </a:extLst>
          </p:cNvPr>
          <p:cNvSpPr/>
          <p:nvPr/>
        </p:nvSpPr>
        <p:spPr>
          <a:xfrm>
            <a:off x="-1" y="5838658"/>
            <a:ext cx="17279938" cy="10178089"/>
          </a:xfrm>
          <a:prstGeom prst="rect">
            <a:avLst/>
          </a:prstGeom>
          <a:solidFill>
            <a:srgbClr val="CEE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84DC2D9-E001-4887-A6F3-B7C83162501A}"/>
              </a:ext>
            </a:extLst>
          </p:cNvPr>
          <p:cNvSpPr/>
          <p:nvPr/>
        </p:nvSpPr>
        <p:spPr>
          <a:xfrm>
            <a:off x="1362869" y="17550581"/>
            <a:ext cx="8253080" cy="1498444"/>
          </a:xfrm>
          <a:prstGeom prst="rect">
            <a:avLst/>
          </a:prstGeom>
          <a:solidFill>
            <a:srgbClr val="CEE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C25C2D05-684C-4612-B539-06F1D60ADC9A}"/>
              </a:ext>
            </a:extLst>
          </p:cNvPr>
          <p:cNvSpPr txBox="1"/>
          <p:nvPr/>
        </p:nvSpPr>
        <p:spPr>
          <a:xfrm>
            <a:off x="2048307" y="16916478"/>
            <a:ext cx="12507752" cy="4278094"/>
          </a:xfrm>
          <a:prstGeom prst="rect">
            <a:avLst/>
          </a:prstGeom>
          <a:noFill/>
        </p:spPr>
        <p:txBody>
          <a:bodyPr wrap="square" rtlCol="0">
            <a:spAutoFit/>
          </a:bodyPr>
          <a:lstStyle/>
          <a:p>
            <a:r>
              <a:rPr lang="en-US" sz="8800" b="1" i="0" dirty="0">
                <a:solidFill>
                  <a:srgbClr val="444444"/>
                </a:solidFill>
                <a:effectLst/>
                <a:latin typeface="Open Sans" panose="020B0606030504020204" pitchFamily="34" charset="0"/>
              </a:rPr>
              <a:t>PROVIDING EDUCATION</a:t>
            </a:r>
            <a:endParaRPr lang="en-IN" sz="8800" b="1" dirty="0">
              <a:latin typeface="Lucida Console" panose="020B0609040504020204" pitchFamily="49" charset="0"/>
            </a:endParaRPr>
          </a:p>
          <a:p>
            <a:endParaRPr lang="en-US" sz="9600" dirty="0">
              <a:latin typeface="Lucida Console" panose="020B0609040504020204" pitchFamily="49" charset="0"/>
            </a:endParaRPr>
          </a:p>
        </p:txBody>
      </p:sp>
      <p:sp>
        <p:nvSpPr>
          <p:cNvPr id="14" name="TextBox 13">
            <a:extLst>
              <a:ext uri="{FF2B5EF4-FFF2-40B4-BE49-F238E27FC236}">
                <a16:creationId xmlns:a16="http://schemas.microsoft.com/office/drawing/2014/main" id="{3352F819-D7AE-474A-A4FB-9D8A7EF5A2A0}"/>
              </a:ext>
            </a:extLst>
          </p:cNvPr>
          <p:cNvSpPr txBox="1"/>
          <p:nvPr/>
        </p:nvSpPr>
        <p:spPr>
          <a:xfrm>
            <a:off x="2048307" y="4256717"/>
            <a:ext cx="13229433" cy="4278094"/>
          </a:xfrm>
          <a:prstGeom prst="rect">
            <a:avLst/>
          </a:prstGeom>
          <a:noFill/>
        </p:spPr>
        <p:txBody>
          <a:bodyPr wrap="square" rtlCol="0">
            <a:spAutoFit/>
          </a:bodyPr>
          <a:lstStyle/>
          <a:p>
            <a:r>
              <a:rPr lang="en-US" sz="8800" b="1" dirty="0">
                <a:solidFill>
                  <a:srgbClr val="514A45"/>
                </a:solidFill>
                <a:latin typeface="Open Sans" panose="020B0606030504020204" pitchFamily="34" charset="0"/>
              </a:rPr>
              <a:t> To S</a:t>
            </a:r>
            <a:r>
              <a:rPr lang="en-US" sz="8800" b="1" i="0" dirty="0">
                <a:solidFill>
                  <a:srgbClr val="514A45"/>
                </a:solidFill>
                <a:effectLst/>
                <a:latin typeface="Open Sans" panose="020B0606030504020204" pitchFamily="34" charset="0"/>
              </a:rPr>
              <a:t>olve Child Poverty</a:t>
            </a:r>
          </a:p>
          <a:p>
            <a:endParaRPr lang="en-IN" sz="8800" b="1" dirty="0">
              <a:latin typeface="Lucida Console" panose="020B0609040504020204" pitchFamily="49" charset="0"/>
            </a:endParaRPr>
          </a:p>
          <a:p>
            <a:endParaRPr lang="en-US" sz="9600" dirty="0">
              <a:latin typeface="Lucida Console" panose="020B0609040504020204" pitchFamily="49" charset="0"/>
            </a:endParaRPr>
          </a:p>
        </p:txBody>
      </p:sp>
      <p:sp>
        <p:nvSpPr>
          <p:cNvPr id="6" name="TextBox 5">
            <a:extLst>
              <a:ext uri="{FF2B5EF4-FFF2-40B4-BE49-F238E27FC236}">
                <a16:creationId xmlns:a16="http://schemas.microsoft.com/office/drawing/2014/main" id="{12E8DE4D-9999-4485-8B5A-487CA110CDB9}"/>
              </a:ext>
            </a:extLst>
          </p:cNvPr>
          <p:cNvSpPr txBox="1"/>
          <p:nvPr/>
        </p:nvSpPr>
        <p:spPr>
          <a:xfrm>
            <a:off x="1716088" y="6590651"/>
            <a:ext cx="14802106" cy="8956298"/>
          </a:xfrm>
          <a:prstGeom prst="rect">
            <a:avLst/>
          </a:prstGeom>
          <a:noFill/>
        </p:spPr>
        <p:txBody>
          <a:bodyPr wrap="square" rtlCol="0">
            <a:spAutoFit/>
          </a:bodyPr>
          <a:lstStyle/>
          <a:p>
            <a:pPr marL="685800" indent="-685800">
              <a:buFont typeface="Wingdings" panose="05000000000000000000" pitchFamily="2" charset="2"/>
              <a:buChar char="q"/>
            </a:pPr>
            <a:r>
              <a:rPr lang="en-US" sz="4800" b="0" i="0" dirty="0">
                <a:solidFill>
                  <a:srgbClr val="444444"/>
                </a:solidFill>
                <a:effectLst/>
                <a:latin typeface="Open Sans" panose="020B0606030504020204" pitchFamily="34" charset="0"/>
              </a:rPr>
              <a:t>Child poverty needs to be tackled at multiple hierarchy levels - from individuals, local communities, families and schools up to local and national governments and global institutions such as the World Bank and the International Monetary Fund.</a:t>
            </a:r>
          </a:p>
          <a:p>
            <a:pPr marL="685800" indent="-685800">
              <a:buFont typeface="Wingdings" panose="05000000000000000000" pitchFamily="2" charset="2"/>
              <a:buChar char="q"/>
            </a:pPr>
            <a:endParaRPr lang="en-US" sz="4800" dirty="0">
              <a:solidFill>
                <a:srgbClr val="444444"/>
              </a:solidFill>
              <a:latin typeface="Open Sans" panose="020B0606030504020204" pitchFamily="34" charset="0"/>
            </a:endParaRPr>
          </a:p>
          <a:p>
            <a:pPr marL="685800" indent="-685800">
              <a:buFont typeface="Wingdings" panose="05000000000000000000" pitchFamily="2" charset="2"/>
              <a:buChar char="q"/>
            </a:pPr>
            <a:r>
              <a:rPr lang="en-US" sz="4800" b="0" i="0" dirty="0">
                <a:solidFill>
                  <a:srgbClr val="444444"/>
                </a:solidFill>
                <a:effectLst/>
                <a:latin typeface="Open Sans" panose="020B0606030504020204" pitchFamily="34" charset="0"/>
              </a:rPr>
              <a:t>As individuals we can feel powerless to make a difference against what seem like overwhelming statistics, but many charities run hugely successful programs which make real impacts on the lives of children living in poverty.</a:t>
            </a:r>
            <a:endParaRPr lang="en-US" sz="4800" b="1" i="0" dirty="0">
              <a:solidFill>
                <a:srgbClr val="444444"/>
              </a:solidFill>
              <a:effectLst/>
              <a:latin typeface="Open Sans" panose="020B0606030504020204" pitchFamily="34" charset="0"/>
            </a:endParaRPr>
          </a:p>
        </p:txBody>
      </p:sp>
      <p:sp>
        <p:nvSpPr>
          <p:cNvPr id="10" name="TextBox 9">
            <a:extLst>
              <a:ext uri="{FF2B5EF4-FFF2-40B4-BE49-F238E27FC236}">
                <a16:creationId xmlns:a16="http://schemas.microsoft.com/office/drawing/2014/main" id="{3F9B14AB-6B5D-46EB-85E1-334338A0DC4E}"/>
              </a:ext>
            </a:extLst>
          </p:cNvPr>
          <p:cNvSpPr txBox="1"/>
          <p:nvPr/>
        </p:nvSpPr>
        <p:spPr>
          <a:xfrm>
            <a:off x="1362869" y="20082042"/>
            <a:ext cx="14889854" cy="6001643"/>
          </a:xfrm>
          <a:prstGeom prst="rect">
            <a:avLst/>
          </a:prstGeom>
          <a:noFill/>
        </p:spPr>
        <p:txBody>
          <a:bodyPr wrap="square" rtlCol="0">
            <a:spAutoFit/>
          </a:bodyPr>
          <a:lstStyle/>
          <a:p>
            <a:pPr marL="685800" indent="-685800">
              <a:buFont typeface="Wingdings" panose="05000000000000000000" pitchFamily="2" charset="2"/>
              <a:buChar char="q"/>
            </a:pPr>
            <a:r>
              <a:rPr lang="en-US" sz="4800" i="0" dirty="0">
                <a:solidFill>
                  <a:srgbClr val="444444"/>
                </a:solidFill>
                <a:effectLst/>
                <a:latin typeface="Open Sans" panose="020B0606030504020204" pitchFamily="34" charset="0"/>
                <a:ea typeface="Open Sans" panose="020B0606030504020204" pitchFamily="34" charset="0"/>
                <a:cs typeface="Open Sans" panose="020B0606030504020204" pitchFamily="34" charset="0"/>
              </a:rPr>
              <a:t>Education is perhaps the most effective strategy to tackle poverty and is integrally linked to human, community and national development.</a:t>
            </a:r>
          </a:p>
          <a:p>
            <a:pPr marL="685800" indent="-685800">
              <a:buFont typeface="Wingdings" panose="05000000000000000000" pitchFamily="2" charset="2"/>
              <a:buChar char="q"/>
            </a:pPr>
            <a:endParaRPr lang="en-US" sz="4800" i="0" dirty="0">
              <a:solidFill>
                <a:srgbClr val="444444"/>
              </a:solidFill>
              <a:effectLst/>
              <a:latin typeface="Open Sans" panose="020B0606030504020204" pitchFamily="34" charset="0"/>
              <a:ea typeface="Open Sans" panose="020B0606030504020204" pitchFamily="34" charset="0"/>
              <a:cs typeface="Open Sans" panose="020B0606030504020204" pitchFamily="34" charset="0"/>
            </a:endParaRPr>
          </a:p>
          <a:p>
            <a:pPr marL="685800" indent="-685800">
              <a:buFont typeface="Wingdings" panose="05000000000000000000" pitchFamily="2" charset="2"/>
              <a:buChar char="q"/>
            </a:pPr>
            <a:r>
              <a:rPr lang="en-US" sz="4800" b="0" i="0" dirty="0">
                <a:solidFill>
                  <a:srgbClr val="444444"/>
                </a:solidFill>
                <a:effectLst/>
                <a:latin typeface="Open Sans" panose="020B0606030504020204" pitchFamily="34" charset="0"/>
              </a:rPr>
              <a:t>Children who have the opportunity to learn are able to eventually earn more money and support their own families.</a:t>
            </a:r>
            <a:br>
              <a:rPr lang="en-US" sz="4800" dirty="0">
                <a:latin typeface="Open Sans" panose="020B0606030504020204" pitchFamily="34" charset="0"/>
                <a:ea typeface="Open Sans" panose="020B0606030504020204" pitchFamily="34" charset="0"/>
                <a:cs typeface="Open Sans" panose="020B0606030504020204" pitchFamily="34" charset="0"/>
              </a:rPr>
            </a:br>
            <a:endParaRPr lang="en-US" sz="4800"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object 4">
            <a:extLst>
              <a:ext uri="{FF2B5EF4-FFF2-40B4-BE49-F238E27FC236}">
                <a16:creationId xmlns:a16="http://schemas.microsoft.com/office/drawing/2014/main" id="{6375A1C5-3B83-4CCC-9B71-DE026F2BAE57}"/>
              </a:ext>
            </a:extLst>
          </p:cNvPr>
          <p:cNvSpPr/>
          <p:nvPr/>
        </p:nvSpPr>
        <p:spPr>
          <a:xfrm>
            <a:off x="6172831" y="-221133"/>
            <a:ext cx="17180686" cy="1909154"/>
          </a:xfrm>
          <a:custGeom>
            <a:avLst/>
            <a:gdLst/>
            <a:ahLst/>
            <a:cxnLst/>
            <a:rect l="l" t="t" r="r" b="b"/>
            <a:pathLst>
              <a:path w="5049520" h="542289">
                <a:moveTo>
                  <a:pt x="5049126" y="0"/>
                </a:moveTo>
                <a:lnTo>
                  <a:pt x="0" y="0"/>
                </a:lnTo>
                <a:lnTo>
                  <a:pt x="0" y="541917"/>
                </a:lnTo>
                <a:lnTo>
                  <a:pt x="5049126" y="541917"/>
                </a:lnTo>
                <a:lnTo>
                  <a:pt x="5049126" y="0"/>
                </a:lnTo>
                <a:close/>
              </a:path>
            </a:pathLst>
          </a:custGeom>
          <a:solidFill>
            <a:srgbClr val="FFFFFF"/>
          </a:solidFill>
        </p:spPr>
        <p:txBody>
          <a:bodyPr wrap="square" lIns="0" tIns="0" rIns="0" bIns="0" rtlCol="0"/>
          <a:lstStyle/>
          <a:p>
            <a:endParaRPr/>
          </a:p>
        </p:txBody>
      </p:sp>
    </p:spTree>
    <p:extLst>
      <p:ext uri="{BB962C8B-B14F-4D97-AF65-F5344CB8AC3E}">
        <p14:creationId xmlns:p14="http://schemas.microsoft.com/office/powerpoint/2010/main" val="548809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9C7054-E759-4E7D-8358-0F5ED5817A88}"/>
              </a:ext>
            </a:extLst>
          </p:cNvPr>
          <p:cNvSpPr/>
          <p:nvPr/>
        </p:nvSpPr>
        <p:spPr>
          <a:xfrm>
            <a:off x="1716088" y="1044536"/>
            <a:ext cx="6059746" cy="1215033"/>
          </a:xfrm>
          <a:prstGeom prst="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941" dirty="0"/>
          </a:p>
        </p:txBody>
      </p:sp>
      <p:sp>
        <p:nvSpPr>
          <p:cNvPr id="5" name="Rectangle 4">
            <a:extLst>
              <a:ext uri="{FF2B5EF4-FFF2-40B4-BE49-F238E27FC236}">
                <a16:creationId xmlns:a16="http://schemas.microsoft.com/office/drawing/2014/main" id="{0E07A870-5407-45F1-8F30-D85D8DE24D10}"/>
              </a:ext>
            </a:extLst>
          </p:cNvPr>
          <p:cNvSpPr/>
          <p:nvPr/>
        </p:nvSpPr>
        <p:spPr>
          <a:xfrm>
            <a:off x="8196402" y="1044535"/>
            <a:ext cx="7367448" cy="1215033"/>
          </a:xfrm>
          <a:prstGeom prst="rect">
            <a:avLst/>
          </a:prstGeom>
          <a:gradFill>
            <a:gsLst>
              <a:gs pos="100000">
                <a:schemeClr val="accent6">
                  <a:lumMod val="40000"/>
                  <a:lumOff val="60000"/>
                </a:schemeClr>
              </a:gs>
              <a:gs pos="0">
                <a:schemeClr val="accent6">
                  <a:lumMod val="40000"/>
                  <a:lumOff val="60000"/>
                </a:schemeClr>
              </a:gs>
            </a:gsLst>
            <a:lin ang="5400000" scaled="1"/>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941" dirty="0"/>
          </a:p>
        </p:txBody>
      </p:sp>
      <p:sp>
        <p:nvSpPr>
          <p:cNvPr id="8" name="TextBox 7">
            <a:extLst>
              <a:ext uri="{FF2B5EF4-FFF2-40B4-BE49-F238E27FC236}">
                <a16:creationId xmlns:a16="http://schemas.microsoft.com/office/drawing/2014/main" id="{8BD9F5E0-8B4E-48C2-9DD8-F8D3E5F13034}"/>
              </a:ext>
            </a:extLst>
          </p:cNvPr>
          <p:cNvSpPr txBox="1"/>
          <p:nvPr/>
        </p:nvSpPr>
        <p:spPr>
          <a:xfrm>
            <a:off x="11244402" y="1390440"/>
            <a:ext cx="4071798" cy="954107"/>
          </a:xfrm>
          <a:prstGeom prst="rect">
            <a:avLst/>
          </a:prstGeom>
          <a:noFill/>
        </p:spPr>
        <p:txBody>
          <a:bodyPr wrap="square" rtlCol="0">
            <a:spAutoFit/>
          </a:bodyPr>
          <a:lstStyle/>
          <a:p>
            <a:pPr algn="r"/>
            <a:r>
              <a:rPr lang="en-IN" sz="2800" dirty="0">
                <a:latin typeface="Nirmala UI" panose="020B0502040204020203" pitchFamily="34" charset="0"/>
                <a:ea typeface="Segoe UI Emoji" panose="020B0502040204020203" pitchFamily="34" charset="0"/>
                <a:cs typeface="Nirmala UI" panose="020B0502040204020203" pitchFamily="34" charset="0"/>
              </a:rPr>
              <a:t>PAGE 06</a:t>
            </a:r>
            <a:endParaRPr lang="en-US" sz="2800" dirty="0">
              <a:latin typeface="Nirmala UI" panose="020B0502040204020203" pitchFamily="34" charset="0"/>
              <a:ea typeface="Segoe UI Emoji" panose="020B0502040204020203" pitchFamily="34" charset="0"/>
              <a:cs typeface="Nirmala UI" panose="020B0502040204020203" pitchFamily="34" charset="0"/>
            </a:endParaRPr>
          </a:p>
          <a:p>
            <a:pPr algn="r"/>
            <a:endParaRPr lang="en-US" sz="2800" b="1" dirty="0">
              <a:latin typeface="Segoe UI Emoji" panose="020B0502040204020203" pitchFamily="34" charset="0"/>
              <a:ea typeface="Segoe UI Emoji" panose="020B0502040204020203" pitchFamily="34" charset="0"/>
              <a:cs typeface="Lucida Sans Unicode" panose="020B0602030504020204" pitchFamily="34" charset="0"/>
            </a:endParaRPr>
          </a:p>
        </p:txBody>
      </p:sp>
      <p:sp>
        <p:nvSpPr>
          <p:cNvPr id="21" name="Rectangle 20">
            <a:extLst>
              <a:ext uri="{FF2B5EF4-FFF2-40B4-BE49-F238E27FC236}">
                <a16:creationId xmlns:a16="http://schemas.microsoft.com/office/drawing/2014/main" id="{556AFC26-2839-419D-8C2A-953AFB9979B7}"/>
              </a:ext>
            </a:extLst>
          </p:cNvPr>
          <p:cNvSpPr/>
          <p:nvPr/>
        </p:nvSpPr>
        <p:spPr>
          <a:xfrm>
            <a:off x="0" y="5856238"/>
            <a:ext cx="17279938" cy="9579788"/>
          </a:xfrm>
          <a:prstGeom prst="rect">
            <a:avLst/>
          </a:prstGeom>
          <a:solidFill>
            <a:srgbClr val="CEE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84DC2D9-E001-4887-A6F3-B7C83162501A}"/>
              </a:ext>
            </a:extLst>
          </p:cNvPr>
          <p:cNvSpPr/>
          <p:nvPr/>
        </p:nvSpPr>
        <p:spPr>
          <a:xfrm>
            <a:off x="1716088" y="16394562"/>
            <a:ext cx="13400086" cy="1409700"/>
          </a:xfrm>
          <a:prstGeom prst="rect">
            <a:avLst/>
          </a:prstGeom>
          <a:solidFill>
            <a:srgbClr val="CEE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0F29990-E1D1-4E99-9832-D454FA47798E}"/>
              </a:ext>
            </a:extLst>
          </p:cNvPr>
          <p:cNvSpPr/>
          <p:nvPr/>
        </p:nvSpPr>
        <p:spPr>
          <a:xfrm>
            <a:off x="1716088" y="3488002"/>
            <a:ext cx="13847761" cy="1409700"/>
          </a:xfrm>
          <a:prstGeom prst="rect">
            <a:avLst/>
          </a:prstGeom>
          <a:solidFill>
            <a:srgbClr val="CEE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C25C2D05-684C-4612-B539-06F1D60ADC9A}"/>
              </a:ext>
            </a:extLst>
          </p:cNvPr>
          <p:cNvSpPr txBox="1"/>
          <p:nvPr/>
        </p:nvSpPr>
        <p:spPr>
          <a:xfrm>
            <a:off x="2201860" y="2926945"/>
            <a:ext cx="12876213" cy="4278094"/>
          </a:xfrm>
          <a:prstGeom prst="rect">
            <a:avLst/>
          </a:prstGeom>
          <a:noFill/>
        </p:spPr>
        <p:txBody>
          <a:bodyPr wrap="square" rtlCol="0">
            <a:spAutoFit/>
          </a:bodyPr>
          <a:lstStyle/>
          <a:p>
            <a:r>
              <a:rPr lang="en-US" sz="8800" b="1" i="0" dirty="0">
                <a:solidFill>
                  <a:srgbClr val="444444"/>
                </a:solidFill>
                <a:effectLst/>
                <a:latin typeface="Open Sans" panose="020B0606030504020204" pitchFamily="34" charset="0"/>
              </a:rPr>
              <a:t>FEEDING A YOUNG MIND </a:t>
            </a:r>
            <a:endParaRPr lang="en-IN" sz="8800" b="1" dirty="0">
              <a:latin typeface="Lucida Console" panose="020B0609040504020204" pitchFamily="49" charset="0"/>
            </a:endParaRPr>
          </a:p>
          <a:p>
            <a:endParaRPr lang="en-US" sz="9600" dirty="0">
              <a:latin typeface="Lucida Console" panose="020B0609040504020204" pitchFamily="49" charset="0"/>
            </a:endParaRPr>
          </a:p>
        </p:txBody>
      </p:sp>
      <p:sp>
        <p:nvSpPr>
          <p:cNvPr id="14" name="TextBox 13">
            <a:extLst>
              <a:ext uri="{FF2B5EF4-FFF2-40B4-BE49-F238E27FC236}">
                <a16:creationId xmlns:a16="http://schemas.microsoft.com/office/drawing/2014/main" id="{A0CA2262-4BE6-4385-B5C1-A4BD892651EA}"/>
              </a:ext>
            </a:extLst>
          </p:cNvPr>
          <p:cNvSpPr txBox="1"/>
          <p:nvPr/>
        </p:nvSpPr>
        <p:spPr>
          <a:xfrm>
            <a:off x="2201861" y="15637473"/>
            <a:ext cx="12876213" cy="4278094"/>
          </a:xfrm>
          <a:prstGeom prst="rect">
            <a:avLst/>
          </a:prstGeom>
          <a:noFill/>
        </p:spPr>
        <p:txBody>
          <a:bodyPr wrap="square" rtlCol="0">
            <a:spAutoFit/>
          </a:bodyPr>
          <a:lstStyle/>
          <a:p>
            <a:r>
              <a:rPr lang="en-US" sz="8800" b="1" i="0" dirty="0">
                <a:solidFill>
                  <a:srgbClr val="444444"/>
                </a:solidFill>
                <a:effectLst/>
                <a:latin typeface="Open Sans" panose="020B0606030504020204" pitchFamily="34" charset="0"/>
              </a:rPr>
              <a:t>EMPHASIS  ON GOVERNMENT </a:t>
            </a:r>
            <a:endParaRPr lang="en-IN" sz="8800" b="1" dirty="0">
              <a:latin typeface="Lucida Console" panose="020B0609040504020204" pitchFamily="49" charset="0"/>
            </a:endParaRPr>
          </a:p>
          <a:p>
            <a:endParaRPr lang="en-US" sz="9600" dirty="0">
              <a:latin typeface="Lucida Console" panose="020B0609040504020204" pitchFamily="49" charset="0"/>
            </a:endParaRPr>
          </a:p>
        </p:txBody>
      </p:sp>
      <p:sp>
        <p:nvSpPr>
          <p:cNvPr id="6" name="TextBox 5">
            <a:extLst>
              <a:ext uri="{FF2B5EF4-FFF2-40B4-BE49-F238E27FC236}">
                <a16:creationId xmlns:a16="http://schemas.microsoft.com/office/drawing/2014/main" id="{308E8D6F-9045-4FB0-BC55-D57ADB9DD9E4}"/>
              </a:ext>
            </a:extLst>
          </p:cNvPr>
          <p:cNvSpPr txBox="1"/>
          <p:nvPr/>
        </p:nvSpPr>
        <p:spPr>
          <a:xfrm>
            <a:off x="1716088" y="6478619"/>
            <a:ext cx="14933612" cy="8956298"/>
          </a:xfrm>
          <a:prstGeom prst="rect">
            <a:avLst/>
          </a:prstGeom>
          <a:noFill/>
        </p:spPr>
        <p:txBody>
          <a:bodyPr wrap="square" rtlCol="0">
            <a:spAutoFit/>
          </a:bodyPr>
          <a:lstStyle/>
          <a:p>
            <a:pPr marL="685800" indent="-685800">
              <a:buFont typeface="Wingdings" panose="05000000000000000000" pitchFamily="2" charset="2"/>
              <a:buChar char="q"/>
            </a:pPr>
            <a:r>
              <a:rPr lang="en-US" sz="4800" i="0" dirty="0">
                <a:solidFill>
                  <a:srgbClr val="444444"/>
                </a:solidFill>
                <a:effectLst/>
                <a:latin typeface="Open Sans" panose="020B0606030504020204" pitchFamily="34" charset="0"/>
                <a:ea typeface="Open Sans" panose="020B0606030504020204" pitchFamily="34" charset="0"/>
                <a:cs typeface="Open Sans" panose="020B0606030504020204" pitchFamily="34" charset="0"/>
              </a:rPr>
              <a:t>Feeding a young mind is literally true.</a:t>
            </a:r>
            <a:br>
              <a:rPr lang="en-US" sz="4800" dirty="0">
                <a:latin typeface="Open Sans" panose="020B0606030504020204" pitchFamily="34" charset="0"/>
                <a:ea typeface="Open Sans" panose="020B0606030504020204" pitchFamily="34" charset="0"/>
                <a:cs typeface="Open Sans" panose="020B0606030504020204" pitchFamily="34" charset="0"/>
              </a:rPr>
            </a:br>
            <a:r>
              <a:rPr lang="en-US" sz="4800" b="0" i="0" dirty="0">
                <a:solidFill>
                  <a:srgbClr val="444444"/>
                </a:solidFill>
                <a:effectLst/>
                <a:latin typeface="Open Sans" panose="020B0606030504020204" pitchFamily="34" charset="0"/>
                <a:ea typeface="Open Sans" panose="020B0606030504020204" pitchFamily="34" charset="0"/>
                <a:cs typeface="Open Sans" panose="020B0606030504020204" pitchFamily="34" charset="0"/>
              </a:rPr>
              <a:t>Hunger keeps children out of school and limits their ability to concentrate once there. </a:t>
            </a:r>
          </a:p>
          <a:p>
            <a:pPr marL="685800" indent="-685800">
              <a:buFont typeface="Wingdings" panose="05000000000000000000" pitchFamily="2" charset="2"/>
              <a:buChar char="q"/>
            </a:pPr>
            <a:endParaRPr lang="en-US" sz="4800" b="0" i="0" dirty="0">
              <a:solidFill>
                <a:srgbClr val="444444"/>
              </a:solidFill>
              <a:effectLst/>
              <a:latin typeface="Open Sans" panose="020B0606030504020204" pitchFamily="34" charset="0"/>
              <a:ea typeface="Open Sans" panose="020B0606030504020204" pitchFamily="34" charset="0"/>
              <a:cs typeface="Open Sans" panose="020B0606030504020204" pitchFamily="34" charset="0"/>
            </a:endParaRPr>
          </a:p>
          <a:p>
            <a:pPr marL="685800" indent="-685800">
              <a:buFont typeface="Wingdings" panose="05000000000000000000" pitchFamily="2" charset="2"/>
              <a:buChar char="q"/>
            </a:pPr>
            <a:r>
              <a:rPr lang="en-US" sz="4800" b="0" i="0" dirty="0">
                <a:solidFill>
                  <a:srgbClr val="444444"/>
                </a:solidFill>
                <a:effectLst/>
                <a:latin typeface="Open Sans" panose="020B0606030504020204" pitchFamily="34" charset="0"/>
              </a:rPr>
              <a:t>Conversely, a school breakfast or lunch program will be an important incentive to attract children to attend school.</a:t>
            </a:r>
          </a:p>
          <a:p>
            <a:pPr marL="685800" indent="-685800">
              <a:buFont typeface="Wingdings" panose="05000000000000000000" pitchFamily="2" charset="2"/>
              <a:buChar char="q"/>
            </a:pPr>
            <a:endParaRPr lang="en-US" sz="4800" dirty="0">
              <a:solidFill>
                <a:srgbClr val="444444"/>
              </a:solidFill>
              <a:latin typeface="Open Sans" panose="020B0606030504020204" pitchFamily="34" charset="0"/>
              <a:ea typeface="Open Sans" panose="020B0606030504020204" pitchFamily="34" charset="0"/>
              <a:cs typeface="Open Sans" panose="020B0606030504020204" pitchFamily="34" charset="0"/>
            </a:endParaRPr>
          </a:p>
          <a:p>
            <a:pPr marL="685800" indent="-685800">
              <a:buFont typeface="Wingdings" panose="05000000000000000000" pitchFamily="2" charset="2"/>
              <a:buChar char="q"/>
            </a:pPr>
            <a:r>
              <a:rPr lang="en-US" sz="4800" i="0" dirty="0">
                <a:solidFill>
                  <a:srgbClr val="444444"/>
                </a:solidFill>
                <a:effectLst/>
                <a:latin typeface="Open Sans" panose="020B0606030504020204" pitchFamily="34" charset="0"/>
              </a:rPr>
              <a:t>When you feed a child, you make it possible for him or her to learn. </a:t>
            </a:r>
            <a:r>
              <a:rPr lang="en-US" sz="4800" b="0" i="0" dirty="0">
                <a:solidFill>
                  <a:srgbClr val="444444"/>
                </a:solidFill>
                <a:effectLst/>
                <a:latin typeface="Open Sans" panose="020B0606030504020204" pitchFamily="34" charset="0"/>
              </a:rPr>
              <a:t>And when you make it possible for her to learn, you make it possible for him/her to feed herself and her family for years.</a:t>
            </a:r>
            <a:endParaRPr lang="en-US" sz="48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2623D111-22DD-40B3-BBE4-AC7F0431FF3F}"/>
              </a:ext>
            </a:extLst>
          </p:cNvPr>
          <p:cNvSpPr txBox="1"/>
          <p:nvPr/>
        </p:nvSpPr>
        <p:spPr>
          <a:xfrm>
            <a:off x="1716088" y="18745200"/>
            <a:ext cx="14590712" cy="7017306"/>
          </a:xfrm>
          <a:prstGeom prst="rect">
            <a:avLst/>
          </a:prstGeom>
          <a:noFill/>
        </p:spPr>
        <p:txBody>
          <a:bodyPr wrap="square" rtlCol="0">
            <a:spAutoFit/>
          </a:bodyPr>
          <a:lstStyle/>
          <a:p>
            <a:pPr marL="685800" indent="-685800">
              <a:buFont typeface="Wingdings" panose="05000000000000000000" pitchFamily="2" charset="2"/>
              <a:buChar char="q"/>
            </a:pPr>
            <a:r>
              <a:rPr lang="en-US" sz="48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Our support for government efforts are guided by our Social Protection Strategy, which promotes child-sensitive social protection that is led by governments and integrated across sectors, including health, nutrition and education</a:t>
            </a:r>
            <a:r>
              <a:rPr lang="en-US" b="0" i="0" dirty="0">
                <a:solidFill>
                  <a:srgbClr val="333333"/>
                </a:solidFill>
                <a:effectLst/>
                <a:latin typeface="Roboto" panose="020B0604020202020204" pitchFamily="2" charset="0"/>
              </a:rPr>
              <a:t>.</a:t>
            </a:r>
            <a:r>
              <a:rPr lang="en-US" sz="48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a:t>
            </a:r>
          </a:p>
          <a:p>
            <a:pPr marL="685800" indent="-685800">
              <a:buFont typeface="Wingdings" panose="05000000000000000000" pitchFamily="2" charset="2"/>
              <a:buChar char="q"/>
            </a:pPr>
            <a:r>
              <a:rPr lang="en-US" sz="48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The Strategy aims to tackle the many challenges faced by vulnerable children, which are rarely limited to lack of income. </a:t>
            </a:r>
          </a:p>
          <a:p>
            <a:pPr marL="685800" indent="-685800">
              <a:buFont typeface="Wingdings" panose="05000000000000000000" pitchFamily="2" charset="2"/>
              <a:buChar char="q"/>
            </a:pPr>
            <a:endParaRPr lang="en-US" dirty="0"/>
          </a:p>
        </p:txBody>
      </p:sp>
      <p:sp>
        <p:nvSpPr>
          <p:cNvPr id="17" name="TextBox 16">
            <a:extLst>
              <a:ext uri="{FF2B5EF4-FFF2-40B4-BE49-F238E27FC236}">
                <a16:creationId xmlns:a16="http://schemas.microsoft.com/office/drawing/2014/main" id="{54A182B1-08F6-4362-A7DD-AFF0891BDEBA}"/>
              </a:ext>
            </a:extLst>
          </p:cNvPr>
          <p:cNvSpPr txBox="1"/>
          <p:nvPr/>
        </p:nvSpPr>
        <p:spPr>
          <a:xfrm>
            <a:off x="368890" y="1403488"/>
            <a:ext cx="8642554" cy="584775"/>
          </a:xfrm>
          <a:prstGeom prst="rect">
            <a:avLst/>
          </a:prstGeom>
          <a:noFill/>
        </p:spPr>
        <p:txBody>
          <a:bodyPr wrap="square">
            <a:spAutoFit/>
          </a:bodyPr>
          <a:lstStyle/>
          <a:p>
            <a:pPr algn="ctr"/>
            <a:r>
              <a:rPr lang="en-IN" sz="3200" b="1" dirty="0">
                <a:latin typeface="Nirmala UI" panose="020B0502040204020203" pitchFamily="34" charset="0"/>
                <a:ea typeface="Cambria" panose="02040503050406030204" pitchFamily="18" charset="0"/>
                <a:cs typeface="Nirmala UI" panose="020B0502040204020203" pitchFamily="34" charset="0"/>
              </a:rPr>
              <a:t>CHILD POVERTY</a:t>
            </a:r>
            <a:endParaRPr lang="en-US" sz="3200" b="1" dirty="0">
              <a:latin typeface="Nirmala UI" panose="020B0502040204020203" pitchFamily="34" charset="0"/>
              <a:ea typeface="Cambria" panose="02040503050406030204" pitchFamily="18" charset="0"/>
              <a:cs typeface="Nirmala UI" panose="020B0502040204020203" pitchFamily="34" charset="0"/>
            </a:endParaRPr>
          </a:p>
        </p:txBody>
      </p:sp>
    </p:spTree>
    <p:extLst>
      <p:ext uri="{BB962C8B-B14F-4D97-AF65-F5344CB8AC3E}">
        <p14:creationId xmlns:p14="http://schemas.microsoft.com/office/powerpoint/2010/main" val="2200102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9C7054-E759-4E7D-8358-0F5ED5817A88}"/>
              </a:ext>
            </a:extLst>
          </p:cNvPr>
          <p:cNvSpPr/>
          <p:nvPr/>
        </p:nvSpPr>
        <p:spPr>
          <a:xfrm>
            <a:off x="1716088" y="1044536"/>
            <a:ext cx="6059746" cy="1215033"/>
          </a:xfrm>
          <a:prstGeom prst="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941" dirty="0"/>
          </a:p>
        </p:txBody>
      </p:sp>
      <p:sp>
        <p:nvSpPr>
          <p:cNvPr id="5" name="Rectangle 4">
            <a:extLst>
              <a:ext uri="{FF2B5EF4-FFF2-40B4-BE49-F238E27FC236}">
                <a16:creationId xmlns:a16="http://schemas.microsoft.com/office/drawing/2014/main" id="{0E07A870-5407-45F1-8F30-D85D8DE24D10}"/>
              </a:ext>
            </a:extLst>
          </p:cNvPr>
          <p:cNvSpPr/>
          <p:nvPr/>
        </p:nvSpPr>
        <p:spPr>
          <a:xfrm>
            <a:off x="8463359" y="1044536"/>
            <a:ext cx="7367448" cy="1215033"/>
          </a:xfrm>
          <a:prstGeom prst="rect">
            <a:avLst/>
          </a:prstGeom>
          <a:gradFill>
            <a:gsLst>
              <a:gs pos="100000">
                <a:schemeClr val="accent6">
                  <a:lumMod val="40000"/>
                  <a:lumOff val="60000"/>
                </a:schemeClr>
              </a:gs>
              <a:gs pos="0">
                <a:schemeClr val="accent6">
                  <a:lumMod val="40000"/>
                  <a:lumOff val="60000"/>
                </a:schemeClr>
              </a:gs>
            </a:gsLst>
            <a:lin ang="5400000" scaled="1"/>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941" dirty="0"/>
          </a:p>
        </p:txBody>
      </p:sp>
      <p:sp>
        <p:nvSpPr>
          <p:cNvPr id="7" name="TextBox 6">
            <a:extLst>
              <a:ext uri="{FF2B5EF4-FFF2-40B4-BE49-F238E27FC236}">
                <a16:creationId xmlns:a16="http://schemas.microsoft.com/office/drawing/2014/main" id="{8431EFCF-D1B8-46DE-8D51-D89306A060AF}"/>
              </a:ext>
            </a:extLst>
          </p:cNvPr>
          <p:cNvSpPr txBox="1"/>
          <p:nvPr/>
        </p:nvSpPr>
        <p:spPr>
          <a:xfrm>
            <a:off x="1716088" y="1359663"/>
            <a:ext cx="5799931" cy="1077218"/>
          </a:xfrm>
          <a:prstGeom prst="rect">
            <a:avLst/>
          </a:prstGeom>
          <a:noFill/>
        </p:spPr>
        <p:txBody>
          <a:bodyPr wrap="square" rtlCol="0">
            <a:spAutoFit/>
          </a:bodyPr>
          <a:lstStyle/>
          <a:p>
            <a:pPr algn="ctr"/>
            <a:r>
              <a:rPr lang="en-IN" sz="3200" b="1" dirty="0">
                <a:latin typeface="Nirmala UI" panose="020B0502040204020203" pitchFamily="34" charset="0"/>
                <a:ea typeface="Cambria" panose="02040503050406030204" pitchFamily="18" charset="0"/>
                <a:cs typeface="Nirmala UI" panose="020B0502040204020203" pitchFamily="34" charset="0"/>
              </a:rPr>
              <a:t>CHILD POVERTY</a:t>
            </a:r>
            <a:endParaRPr lang="en-US" sz="3200" b="1" dirty="0">
              <a:latin typeface="Nirmala UI" panose="020B0502040204020203" pitchFamily="34" charset="0"/>
              <a:ea typeface="Cambria" panose="02040503050406030204" pitchFamily="18" charset="0"/>
              <a:cs typeface="Nirmala UI" panose="020B0502040204020203" pitchFamily="34" charset="0"/>
            </a:endParaRPr>
          </a:p>
          <a:p>
            <a:pPr algn="ctr"/>
            <a:endParaRPr lang="en-US" sz="3200" b="1" dirty="0">
              <a:latin typeface="Lucida Console" panose="020B0609040504020204" pitchFamily="49" charset="0"/>
              <a:ea typeface="Microsoft JhengHei" panose="020B0604030504040204" pitchFamily="34" charset="-120"/>
            </a:endParaRPr>
          </a:p>
        </p:txBody>
      </p:sp>
      <p:sp>
        <p:nvSpPr>
          <p:cNvPr id="8" name="TextBox 7">
            <a:extLst>
              <a:ext uri="{FF2B5EF4-FFF2-40B4-BE49-F238E27FC236}">
                <a16:creationId xmlns:a16="http://schemas.microsoft.com/office/drawing/2014/main" id="{8BD9F5E0-8B4E-48C2-9DD8-F8D3E5F13034}"/>
              </a:ext>
            </a:extLst>
          </p:cNvPr>
          <p:cNvSpPr txBox="1"/>
          <p:nvPr/>
        </p:nvSpPr>
        <p:spPr>
          <a:xfrm>
            <a:off x="11244402" y="1390440"/>
            <a:ext cx="4071798" cy="523220"/>
          </a:xfrm>
          <a:prstGeom prst="rect">
            <a:avLst/>
          </a:prstGeom>
          <a:noFill/>
        </p:spPr>
        <p:txBody>
          <a:bodyPr wrap="square" rtlCol="0">
            <a:spAutoFit/>
          </a:bodyPr>
          <a:lstStyle/>
          <a:p>
            <a:pPr algn="r"/>
            <a:r>
              <a:rPr lang="en-IN" sz="2800" dirty="0">
                <a:latin typeface="Nirmala UI" panose="020B0502040204020203" pitchFamily="34" charset="0"/>
                <a:ea typeface="Segoe UI Emoji" panose="020B0502040204020203" pitchFamily="34" charset="0"/>
                <a:cs typeface="Nirmala UI" panose="020B0502040204020203" pitchFamily="34" charset="0"/>
              </a:rPr>
              <a:t>PAGE 07</a:t>
            </a:r>
            <a:endParaRPr lang="en-US" sz="2800" dirty="0">
              <a:latin typeface="Nirmala UI" panose="020B0502040204020203" pitchFamily="34" charset="0"/>
              <a:ea typeface="Segoe UI Emoji" panose="020B0502040204020203" pitchFamily="34" charset="0"/>
              <a:cs typeface="Nirmala UI" panose="020B0502040204020203" pitchFamily="34" charset="0"/>
            </a:endParaRPr>
          </a:p>
        </p:txBody>
      </p:sp>
      <p:sp>
        <p:nvSpPr>
          <p:cNvPr id="21" name="Rectangle 20">
            <a:extLst>
              <a:ext uri="{FF2B5EF4-FFF2-40B4-BE49-F238E27FC236}">
                <a16:creationId xmlns:a16="http://schemas.microsoft.com/office/drawing/2014/main" id="{556AFC26-2839-419D-8C2A-953AFB9979B7}"/>
              </a:ext>
            </a:extLst>
          </p:cNvPr>
          <p:cNvSpPr/>
          <p:nvPr/>
        </p:nvSpPr>
        <p:spPr>
          <a:xfrm>
            <a:off x="0" y="3385391"/>
            <a:ext cx="17279938" cy="14307393"/>
          </a:xfrm>
          <a:prstGeom prst="rect">
            <a:avLst/>
          </a:prstGeom>
          <a:solidFill>
            <a:srgbClr val="CEE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6FCCEB8-1614-4292-9513-C0AB97751BE1}"/>
              </a:ext>
            </a:extLst>
          </p:cNvPr>
          <p:cNvGrpSpPr/>
          <p:nvPr/>
        </p:nvGrpSpPr>
        <p:grpSpPr>
          <a:xfrm>
            <a:off x="1362868" y="3721038"/>
            <a:ext cx="8496299" cy="2878930"/>
            <a:chOff x="1362868" y="9923770"/>
            <a:chExt cx="8496299" cy="2800767"/>
          </a:xfrm>
        </p:grpSpPr>
        <p:sp>
          <p:nvSpPr>
            <p:cNvPr id="23" name="Rectangle 22">
              <a:extLst>
                <a:ext uri="{FF2B5EF4-FFF2-40B4-BE49-F238E27FC236}">
                  <a16:creationId xmlns:a16="http://schemas.microsoft.com/office/drawing/2014/main" id="{084DC2D9-E001-4887-A6F3-B7C83162501A}"/>
                </a:ext>
              </a:extLst>
            </p:cNvPr>
            <p:cNvSpPr/>
            <p:nvPr/>
          </p:nvSpPr>
          <p:spPr>
            <a:xfrm>
              <a:off x="1362868" y="10775704"/>
              <a:ext cx="8496299"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C25C2D05-684C-4612-B539-06F1D60ADC9A}"/>
                </a:ext>
              </a:extLst>
            </p:cNvPr>
            <p:cNvSpPr txBox="1"/>
            <p:nvPr/>
          </p:nvSpPr>
          <p:spPr>
            <a:xfrm>
              <a:off x="1848644" y="9923770"/>
              <a:ext cx="7524750" cy="2800767"/>
            </a:xfrm>
            <a:prstGeom prst="rect">
              <a:avLst/>
            </a:prstGeom>
            <a:noFill/>
          </p:spPr>
          <p:txBody>
            <a:bodyPr wrap="square" rtlCol="0">
              <a:spAutoFit/>
            </a:bodyPr>
            <a:lstStyle/>
            <a:p>
              <a:pPr algn="l"/>
              <a:r>
                <a:rPr lang="en-IN" sz="8800" b="1" dirty="0">
                  <a:solidFill>
                    <a:srgbClr val="514A45"/>
                  </a:solidFill>
                  <a:latin typeface="Open Sans" panose="020B0606030504020204" pitchFamily="34" charset="0"/>
                </a:rPr>
                <a:t>M</a:t>
              </a:r>
              <a:r>
                <a:rPr lang="en-US" sz="8800" b="1" dirty="0">
                  <a:solidFill>
                    <a:srgbClr val="514A45"/>
                  </a:solidFill>
                  <a:latin typeface="Open Sans" panose="020B0606030504020204" pitchFamily="34" charset="0"/>
                </a:rPr>
                <a:t>AJOR INITIATIVES</a:t>
              </a:r>
              <a:endParaRPr lang="en-US" sz="8800" b="1" i="0" dirty="0">
                <a:solidFill>
                  <a:srgbClr val="514A45"/>
                </a:solidFill>
                <a:effectLst/>
                <a:latin typeface="Open Sans" panose="020B0606030504020204" pitchFamily="34" charset="0"/>
              </a:endParaRPr>
            </a:p>
          </p:txBody>
        </p:sp>
      </p:grpSp>
      <p:sp>
        <p:nvSpPr>
          <p:cNvPr id="10" name="TextBox 9">
            <a:extLst>
              <a:ext uri="{FF2B5EF4-FFF2-40B4-BE49-F238E27FC236}">
                <a16:creationId xmlns:a16="http://schemas.microsoft.com/office/drawing/2014/main" id="{8EAB2A2F-25FA-48A4-BC99-344BEDA4C42B}"/>
              </a:ext>
            </a:extLst>
          </p:cNvPr>
          <p:cNvSpPr txBox="1"/>
          <p:nvPr/>
        </p:nvSpPr>
        <p:spPr>
          <a:xfrm>
            <a:off x="1362868" y="7170855"/>
            <a:ext cx="14200982" cy="9694962"/>
          </a:xfrm>
          <a:prstGeom prst="rect">
            <a:avLst/>
          </a:prstGeom>
          <a:noFill/>
        </p:spPr>
        <p:txBody>
          <a:bodyPr wrap="square" rtlCol="0">
            <a:spAutoFit/>
          </a:bodyPr>
          <a:lstStyle/>
          <a:p>
            <a:pPr marL="285750" indent="-285750">
              <a:buFont typeface="Wingdings" panose="05000000000000000000" pitchFamily="2" charset="2"/>
              <a:buChar char="q"/>
            </a:pPr>
            <a:r>
              <a:rPr lang="en-US" sz="48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This work improves the lives of children in two ways. First, we promote social assistance benefits that can increase living standards and reduce child poverty, focusing on outreach to ensure that the most marginalized and vulnerable people are able to access the benefits to which they are entitled.</a:t>
            </a:r>
          </a:p>
          <a:p>
            <a:pPr marL="285750" indent="-285750">
              <a:buFont typeface="Wingdings" panose="05000000000000000000" pitchFamily="2" charset="2"/>
              <a:buChar char="q"/>
            </a:pPr>
            <a:endParaRPr lang="en-US" sz="48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Wingdings" panose="05000000000000000000" pitchFamily="2" charset="2"/>
              <a:buChar char="q"/>
            </a:pPr>
            <a:r>
              <a:rPr lang="en-US" sz="4800" b="0" i="0" dirty="0">
                <a:solidFill>
                  <a:srgbClr val="333333"/>
                </a:solidFill>
                <a:effectLst/>
                <a:latin typeface="Roboto" panose="02000000000000000000" pitchFamily="2" charset="0"/>
              </a:rPr>
              <a:t> </a:t>
            </a:r>
            <a:r>
              <a:rPr lang="en-US" sz="48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Second, we promote social transfer systems that dovetail with other services to ensure that marginalized children and  adolescents  have access to health care ,education, job training and HIV/AIDS </a:t>
            </a:r>
            <a:r>
              <a:rPr lang="en-US" sz="4800" b="0" i="0" dirty="0" err="1">
                <a:solidFill>
                  <a:srgbClr val="333333"/>
                </a:solidFill>
                <a:effectLst/>
                <a:latin typeface="Open Sans" panose="020B0606030504020204" pitchFamily="34" charset="0"/>
                <a:ea typeface="Open Sans" panose="020B0606030504020204" pitchFamily="34" charset="0"/>
                <a:cs typeface="Open Sans" panose="020B0606030504020204" pitchFamily="34" charset="0"/>
              </a:rPr>
              <a:t>programmes</a:t>
            </a:r>
            <a:r>
              <a:rPr lang="en-US" sz="48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 . </a:t>
            </a:r>
            <a:endParaRPr lang="en-US" sz="4800" b="1" cap="all" dirty="0">
              <a:solidFill>
                <a:srgbClr val="514A45"/>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6" name="Group 15">
            <a:extLst>
              <a:ext uri="{FF2B5EF4-FFF2-40B4-BE49-F238E27FC236}">
                <a16:creationId xmlns:a16="http://schemas.microsoft.com/office/drawing/2014/main" id="{38917721-03B7-4769-8342-096CBC1ADCE9}"/>
              </a:ext>
            </a:extLst>
          </p:cNvPr>
          <p:cNvGrpSpPr/>
          <p:nvPr/>
        </p:nvGrpSpPr>
        <p:grpSpPr>
          <a:xfrm>
            <a:off x="1362868" y="18428887"/>
            <a:ext cx="15374628" cy="1843049"/>
            <a:chOff x="1362869" y="8694535"/>
            <a:chExt cx="12039049" cy="1843049"/>
          </a:xfrm>
        </p:grpSpPr>
        <p:sp>
          <p:nvSpPr>
            <p:cNvPr id="17" name="Rectangle 16">
              <a:extLst>
                <a:ext uri="{FF2B5EF4-FFF2-40B4-BE49-F238E27FC236}">
                  <a16:creationId xmlns:a16="http://schemas.microsoft.com/office/drawing/2014/main" id="{7C9A7CF7-B5C0-4502-BFD8-D6D1B4BD0786}"/>
                </a:ext>
              </a:extLst>
            </p:cNvPr>
            <p:cNvSpPr/>
            <p:nvPr/>
          </p:nvSpPr>
          <p:spPr>
            <a:xfrm>
              <a:off x="1362869" y="8694535"/>
              <a:ext cx="12039049" cy="1170595"/>
            </a:xfrm>
            <a:prstGeom prst="rect">
              <a:avLst/>
            </a:prstGeom>
            <a:solidFill>
              <a:srgbClr val="CEE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E711A6B6-5F21-4A38-8338-900EE5E8AFC5}"/>
                </a:ext>
              </a:extLst>
            </p:cNvPr>
            <p:cNvSpPr txBox="1"/>
            <p:nvPr/>
          </p:nvSpPr>
          <p:spPr>
            <a:xfrm>
              <a:off x="1718756" y="9091034"/>
              <a:ext cx="11668867" cy="1446550"/>
            </a:xfrm>
            <a:prstGeom prst="rect">
              <a:avLst/>
            </a:prstGeom>
            <a:noFill/>
          </p:spPr>
          <p:txBody>
            <a:bodyPr wrap="square" rtlCol="0">
              <a:spAutoFit/>
            </a:bodyPr>
            <a:lstStyle/>
            <a:p>
              <a:pPr algn="l"/>
              <a:r>
                <a:rPr lang="en-IN" sz="8800" b="1" i="0" dirty="0">
                  <a:solidFill>
                    <a:srgbClr val="514A45"/>
                  </a:solidFill>
                  <a:effectLst/>
                  <a:latin typeface="Open Sans" panose="020B0606030504020204" pitchFamily="34" charset="0"/>
                </a:rPr>
                <a:t>AN EXAMPLE</a:t>
              </a:r>
              <a:endParaRPr lang="en-US" sz="8800" b="1" i="0" dirty="0">
                <a:solidFill>
                  <a:srgbClr val="514A45"/>
                </a:solidFill>
                <a:effectLst/>
                <a:latin typeface="Open Sans" panose="020B0606030504020204" pitchFamily="34" charset="0"/>
              </a:endParaRPr>
            </a:p>
          </p:txBody>
        </p:sp>
      </p:grpSp>
      <p:sp>
        <p:nvSpPr>
          <p:cNvPr id="12" name="TextBox 11">
            <a:extLst>
              <a:ext uri="{FF2B5EF4-FFF2-40B4-BE49-F238E27FC236}">
                <a16:creationId xmlns:a16="http://schemas.microsoft.com/office/drawing/2014/main" id="{74A59725-23A1-443D-A01B-C559FA3DC614}"/>
              </a:ext>
            </a:extLst>
          </p:cNvPr>
          <p:cNvSpPr txBox="1"/>
          <p:nvPr/>
        </p:nvSpPr>
        <p:spPr>
          <a:xfrm>
            <a:off x="1335879" y="20668435"/>
            <a:ext cx="15374629" cy="4524315"/>
          </a:xfrm>
          <a:prstGeom prst="rect">
            <a:avLst/>
          </a:prstGeom>
          <a:noFill/>
        </p:spPr>
        <p:txBody>
          <a:bodyPr wrap="square" rtlCol="0">
            <a:spAutoFit/>
          </a:bodyPr>
          <a:lstStyle/>
          <a:p>
            <a:pPr marL="685800" indent="-685800" algn="l">
              <a:buFont typeface="Wingdings" panose="05000000000000000000" pitchFamily="2" charset="2"/>
              <a:buChar char="q"/>
            </a:pPr>
            <a:r>
              <a:rPr lang="en-US" sz="4800" b="0" i="0" dirty="0">
                <a:solidFill>
                  <a:srgbClr val="333333"/>
                </a:solidFill>
                <a:effectLst/>
                <a:latin typeface="Roboto" panose="02000000000000000000" pitchFamily="2" charset="0"/>
              </a:rPr>
              <a:t>In Georgia, for example, our work with the Government and the World Bank has supported a major increase in social benefits for children.</a:t>
            </a:r>
          </a:p>
          <a:p>
            <a:pPr marL="685800" indent="-685800" algn="l">
              <a:buFont typeface="Wingdings" panose="05000000000000000000" pitchFamily="2" charset="2"/>
              <a:buChar char="q"/>
            </a:pPr>
            <a:r>
              <a:rPr lang="en-US" sz="4800" b="0" i="0" dirty="0">
                <a:solidFill>
                  <a:srgbClr val="333333"/>
                </a:solidFill>
                <a:effectLst/>
                <a:latin typeface="Roboto" panose="02000000000000000000" pitchFamily="2" charset="0"/>
              </a:rPr>
              <a:t>Georgia introduced a child benefit in 2015, which reached more than 153,000 children under the age of 16 in 2016. </a:t>
            </a:r>
          </a:p>
        </p:txBody>
      </p:sp>
    </p:spTree>
    <p:extLst>
      <p:ext uri="{BB962C8B-B14F-4D97-AF65-F5344CB8AC3E}">
        <p14:creationId xmlns:p14="http://schemas.microsoft.com/office/powerpoint/2010/main" val="36985833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442</TotalTime>
  <Words>723</Words>
  <Application>Microsoft Office PowerPoint</Application>
  <PresentationFormat>Custom</PresentationFormat>
  <Paragraphs>66</Paragraphs>
  <Slides>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vt:i4>
      </vt:variant>
    </vt:vector>
  </HeadingPairs>
  <TitlesOfParts>
    <vt:vector size="18" baseType="lpstr">
      <vt:lpstr>Arial</vt:lpstr>
      <vt:lpstr>Calibri</vt:lpstr>
      <vt:lpstr>Calibri Light</vt:lpstr>
      <vt:lpstr>Cambria</vt:lpstr>
      <vt:lpstr>Lucida Console</vt:lpstr>
      <vt:lpstr>Nirmala UI</vt:lpstr>
      <vt:lpstr>Open Sans</vt:lpstr>
      <vt:lpstr>Roboto</vt:lpstr>
      <vt:lpstr>Segoe UI Emoji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ELCOT</dc:creator>
  <cp:lastModifiedBy>ELCOT</cp:lastModifiedBy>
  <cp:revision>38</cp:revision>
  <dcterms:created xsi:type="dcterms:W3CDTF">2021-05-06T16:12:23Z</dcterms:created>
  <dcterms:modified xsi:type="dcterms:W3CDTF">2021-05-08T05:57:11Z</dcterms:modified>
</cp:coreProperties>
</file>