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embeddedFontLst>
    <p:embeddedFont>
      <p:font typeface="Nunito"/>
      <p:regular r:id="rId37"/>
      <p:bold r:id="rId38"/>
      <p:italic r:id="rId39"/>
      <p:boldItalic r:id="rId40"/>
    </p:embeddedFont>
    <p:embeddedFont>
      <p:font typeface="Montserrat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498FD7E-D89E-4CA4-8C34-864BF47DF2DC}">
  <a:tblStyle styleId="{0498FD7E-D89E-4CA4-8C34-864BF47DF2D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-boldItalic.fntdata"/><Relationship Id="rId20" Type="http://schemas.openxmlformats.org/officeDocument/2006/relationships/slide" Target="slides/slide14.xml"/><Relationship Id="rId42" Type="http://schemas.openxmlformats.org/officeDocument/2006/relationships/font" Target="fonts/Montserrat-bold.fntdata"/><Relationship Id="rId41" Type="http://schemas.openxmlformats.org/officeDocument/2006/relationships/font" Target="fonts/Montserrat-regular.fntdata"/><Relationship Id="rId22" Type="http://schemas.openxmlformats.org/officeDocument/2006/relationships/slide" Target="slides/slide16.xml"/><Relationship Id="rId44" Type="http://schemas.openxmlformats.org/officeDocument/2006/relationships/font" Target="fonts/Montserrat-boldItalic.fntdata"/><Relationship Id="rId21" Type="http://schemas.openxmlformats.org/officeDocument/2006/relationships/slide" Target="slides/slide15.xml"/><Relationship Id="rId43" Type="http://schemas.openxmlformats.org/officeDocument/2006/relationships/font" Target="fonts/Montserrat-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Nunito-regular.fntdata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Nunito-italic.fntdata"/><Relationship Id="rId16" Type="http://schemas.openxmlformats.org/officeDocument/2006/relationships/slide" Target="slides/slide10.xml"/><Relationship Id="rId38" Type="http://schemas.openxmlformats.org/officeDocument/2006/relationships/font" Target="fonts/Nunito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a5cca85b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a5cca85b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d309fcd05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d309fcd05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d36582daf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d36582daf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d36582daf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d36582daf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d2dc1de8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d2dc1de8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d3599ea946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d3599ea946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3599ea946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d3599ea946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d37e6d3d11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d37e6d3d11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d37e6d3d11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d37e6d3d11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d37e6d3d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d37e6d3d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d37e6d3d11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d37e6d3d11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d426707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d426707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d37e6d3d1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d37e6d3d1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d3599ea946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d3599ea946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d2dc1de91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d2dc1de91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d2ed026ba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d2ed026ba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d2ed026ba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d2ed026ba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d2ed026bac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d2ed026bac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d2ed026bac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d2ed026bac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d2ed026bac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d2ed026bac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d2ed026bac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d2ed026bac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d2ed026bac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d2ed026bac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d4267078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d4267078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d2dc1de91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d2dc1de91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d4267078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cd4267078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cd42670781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cd4267078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2ed026ba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d2ed026ba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d2ed026ba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d2ed026ba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d36582daf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d36582daf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cd42670781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cd4267078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6" name="Google Shape;16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20" name="Google Shape;20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" name="Google Shape;23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4" name="Google Shape;24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8" name="Google Shape;28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" name="Google Shape;31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2" name="Google Shape;32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6" name="Google Shape;36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3" name="Google Shape;113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4" name="Google Shape;114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" name="Google Shape;117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8" name="Google Shape;118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" name="Google Shape;121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3" name="Google Shape;123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" name="Google Shape;40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1" name="Google Shape;41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" name="Google Shape;44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5" name="Google Shape;45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" name="Google Shape;48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5" name="Google Shape;55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6" name="Google Shape;56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7" name="Google Shape;57;p4"/>
          <p:cNvPicPr preferRelativeResize="0"/>
          <p:nvPr/>
        </p:nvPicPr>
        <p:blipFill>
          <a:blip r:embed="rId2">
            <a:alphaModFix amt="23000"/>
          </a:blip>
          <a:stretch>
            <a:fillRect/>
          </a:stretch>
        </p:blipFill>
        <p:spPr>
          <a:xfrm>
            <a:off x="6082275" y="-611550"/>
            <a:ext cx="3652101" cy="3652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3" name="Google Shape;63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4" name="Google Shape;64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5" name="Google Shape;65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1" name="Google Shape;71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7" name="Google Shape;77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8" name="Google Shape;78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" name="Google Shape;82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3" name="Google Shape;83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" name="Google Shape;86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" name="Google Shape;87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8" name="Google Shape;88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" name="Google Shape;91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2" name="Google Shape;92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6" name="Google Shape;96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2" name="Google Shape;102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4" name="Google Shape;104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0" name="Google Shape;110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eorgia"/>
              <a:buNone/>
              <a:defRPr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eorgia"/>
              <a:buNone/>
              <a:defRPr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eorgia"/>
              <a:buNone/>
              <a:defRPr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eorgia"/>
              <a:buNone/>
              <a:defRPr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eorgia"/>
              <a:buNone/>
              <a:defRPr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eorgia"/>
              <a:buNone/>
              <a:defRPr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eorgia"/>
              <a:buNone/>
              <a:defRPr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eorgia"/>
              <a:buNone/>
              <a:defRPr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eorgia"/>
              <a:buNone/>
              <a:defRPr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  <a:defRPr sz="1300">
                <a:solidFill>
                  <a:schemeClr val="dk2"/>
                </a:solidFill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100">
                <a:solidFill>
                  <a:schemeClr val="dk2"/>
                </a:solidFill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100">
                <a:solidFill>
                  <a:schemeClr val="dk2"/>
                </a:solidFill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100">
                <a:solidFill>
                  <a:schemeClr val="dk2"/>
                </a:solidFill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100">
                <a:solidFill>
                  <a:schemeClr val="dk2"/>
                </a:solidFill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100">
                <a:solidFill>
                  <a:schemeClr val="dk2"/>
                </a:solidFill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100">
                <a:solidFill>
                  <a:schemeClr val="dk2"/>
                </a:solidFill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100">
                <a:solidFill>
                  <a:schemeClr val="dk2"/>
                </a:solidFill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1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263025" y="100850"/>
            <a:ext cx="1676400" cy="8434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638" y="764950"/>
            <a:ext cx="1507225" cy="180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3"/>
          <p:cNvSpPr txBox="1"/>
          <p:nvPr/>
        </p:nvSpPr>
        <p:spPr>
          <a:xfrm>
            <a:off x="589250" y="3059725"/>
            <a:ext cx="2022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Reflexis</a:t>
            </a:r>
            <a:endParaRPr b="1"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13"/>
          <p:cNvSpPr txBox="1"/>
          <p:nvPr/>
        </p:nvSpPr>
        <p:spPr>
          <a:xfrm>
            <a:off x="2611250" y="1705225"/>
            <a:ext cx="60141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Final Presentation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Team Member: Enyu Wang, Vicky Wu, Yizhou Tu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2"/>
          <p:cNvSpPr txBox="1"/>
          <p:nvPr>
            <p:ph type="title"/>
          </p:nvPr>
        </p:nvSpPr>
        <p:spPr>
          <a:xfrm>
            <a:off x="819150" y="295050"/>
            <a:ext cx="7505700" cy="3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B2B Focused Stores </a:t>
            </a:r>
            <a:endParaRPr sz="1800"/>
          </a:p>
        </p:txBody>
      </p:sp>
      <p:sp>
        <p:nvSpPr>
          <p:cNvPr id="218" name="Google Shape;218;p22"/>
          <p:cNvSpPr txBox="1"/>
          <p:nvPr>
            <p:ph type="title"/>
          </p:nvPr>
        </p:nvSpPr>
        <p:spPr>
          <a:xfrm>
            <a:off x="3931700" y="599550"/>
            <a:ext cx="1211700" cy="3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Large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/>
          </a:p>
        </p:txBody>
      </p:sp>
      <p:graphicFrame>
        <p:nvGraphicFramePr>
          <p:cNvPr id="219" name="Google Shape;219;p22"/>
          <p:cNvGraphicFramePr/>
          <p:nvPr/>
        </p:nvGraphicFramePr>
        <p:xfrm>
          <a:off x="1990925" y="971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{0498FD7E-D89E-4CA4-8C34-864BF47DF2DC}</a:tableStyleId>
              </a:tblPr>
              <a:tblGrid>
                <a:gridCol w="1857175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Logons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-0.03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-0.02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3D85C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Wage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2.82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1.91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3D85C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Scheduled Edits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-0.09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-0.05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3D85C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Manager Scheduled Shifts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-0.14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-0.22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3D85C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Efficiency Difference(MGR - SYS)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27.37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N/A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3D85C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MAPE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0.1580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0.2048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3D85C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MAPE bench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0.1625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0.2054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3D85C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RMSE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20.0864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24.3371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3D85C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RMSE bench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30.6872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24.8670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3D85C6"/>
                    </a:solidFill>
                  </a:tcPr>
                </a:tc>
              </a:tr>
            </a:tbl>
          </a:graphicData>
        </a:graphic>
      </p:graphicFrame>
      <p:sp>
        <p:nvSpPr>
          <p:cNvPr id="220" name="Google Shape;220;p22"/>
          <p:cNvSpPr txBox="1"/>
          <p:nvPr>
            <p:ph type="title"/>
          </p:nvPr>
        </p:nvSpPr>
        <p:spPr>
          <a:xfrm>
            <a:off x="5341250" y="599550"/>
            <a:ext cx="1211700" cy="3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Small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/>
          </a:p>
        </p:txBody>
      </p:sp>
      <p:cxnSp>
        <p:nvCxnSpPr>
          <p:cNvPr id="221" name="Google Shape;221;p22"/>
          <p:cNvCxnSpPr/>
          <p:nvPr/>
        </p:nvCxnSpPr>
        <p:spPr>
          <a:xfrm flipH="1" rot="10800000">
            <a:off x="5295900" y="1276350"/>
            <a:ext cx="1464000" cy="3765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2" name="Google Shape;222;p22"/>
          <p:cNvSpPr/>
          <p:nvPr/>
        </p:nvSpPr>
        <p:spPr>
          <a:xfrm>
            <a:off x="4104200" y="2663150"/>
            <a:ext cx="882000" cy="376500"/>
          </a:xfrm>
          <a:prstGeom prst="ellipse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2"/>
          <p:cNvSpPr/>
          <p:nvPr/>
        </p:nvSpPr>
        <p:spPr>
          <a:xfrm>
            <a:off x="322675" y="1926575"/>
            <a:ext cx="1464000" cy="1971000"/>
          </a:xfrm>
          <a:prstGeom prst="wedgeRectCallout">
            <a:avLst>
              <a:gd fmla="val 61836" name="adj1"/>
              <a:gd fmla="val 589" name="adj2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coefficient is significantly large because the efficiency difference is a small number that’s measure in %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3"/>
          <p:cNvSpPr txBox="1"/>
          <p:nvPr>
            <p:ph type="title"/>
          </p:nvPr>
        </p:nvSpPr>
        <p:spPr>
          <a:xfrm>
            <a:off x="819150" y="316700"/>
            <a:ext cx="7505700" cy="3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B2C Focused Stores </a:t>
            </a:r>
            <a:endParaRPr sz="1800"/>
          </a:p>
        </p:txBody>
      </p:sp>
      <p:sp>
        <p:nvSpPr>
          <p:cNvPr id="229" name="Google Shape;229;p23"/>
          <p:cNvSpPr txBox="1"/>
          <p:nvPr>
            <p:ph type="title"/>
          </p:nvPr>
        </p:nvSpPr>
        <p:spPr>
          <a:xfrm>
            <a:off x="4541300" y="599550"/>
            <a:ext cx="1211700" cy="3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Large </a:t>
            </a:r>
            <a:endParaRPr sz="1400"/>
          </a:p>
        </p:txBody>
      </p:sp>
      <p:graphicFrame>
        <p:nvGraphicFramePr>
          <p:cNvPr id="230" name="Google Shape;230;p23"/>
          <p:cNvGraphicFramePr/>
          <p:nvPr/>
        </p:nvGraphicFramePr>
        <p:xfrm>
          <a:off x="2002063" y="971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{0498FD7E-D89E-4CA4-8C34-864BF47DF2DC}</a:tableStyleId>
              </a:tblPr>
              <a:tblGrid>
                <a:gridCol w="2569925"/>
                <a:gridCol w="1113725"/>
                <a:gridCol w="1057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Logons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-0.03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D2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N/A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E0666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Wage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3.75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D2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2.46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E0666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Scheduled Edits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N/A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D2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-0.09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E0666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Manager Scheduled Shifts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-0.16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D2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-0.21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E0666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Efficiency Difference(MGR - SYS)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27.93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D2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N/A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E0666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On-time Rate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9.60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D2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-2.18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MAPE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0.1486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D2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0.2407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MAPE bench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0.1634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D2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0.2470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RMSE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21.4970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D2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18.3139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RMSE bench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23.3607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D2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18.8703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</a:tr>
            </a:tbl>
          </a:graphicData>
        </a:graphic>
      </p:graphicFrame>
      <p:sp>
        <p:nvSpPr>
          <p:cNvPr id="231" name="Google Shape;231;p23"/>
          <p:cNvSpPr txBox="1"/>
          <p:nvPr>
            <p:ph type="title"/>
          </p:nvPr>
        </p:nvSpPr>
        <p:spPr>
          <a:xfrm>
            <a:off x="5569850" y="599550"/>
            <a:ext cx="1211700" cy="3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Small </a:t>
            </a:r>
            <a:endParaRPr sz="1400"/>
          </a:p>
        </p:txBody>
      </p:sp>
      <p:sp>
        <p:nvSpPr>
          <p:cNvPr id="232" name="Google Shape;232;p23"/>
          <p:cNvSpPr/>
          <p:nvPr/>
        </p:nvSpPr>
        <p:spPr>
          <a:xfrm>
            <a:off x="4677875" y="2906975"/>
            <a:ext cx="2038500" cy="3465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3"/>
          <p:cNvSpPr/>
          <p:nvPr/>
        </p:nvSpPr>
        <p:spPr>
          <a:xfrm>
            <a:off x="248175" y="2230750"/>
            <a:ext cx="1577400" cy="1459200"/>
          </a:xfrm>
          <a:prstGeom prst="wedgeRectCallout">
            <a:avLst>
              <a:gd fmla="val 59205" name="adj1"/>
              <a:gd fmla="val 8618" name="adj2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Executions for large B2C are more sales-related</a:t>
            </a:r>
            <a:endParaRPr/>
          </a:p>
        </p:txBody>
      </p:sp>
      <p:sp>
        <p:nvSpPr>
          <p:cNvPr id="234" name="Google Shape;234;p23"/>
          <p:cNvSpPr/>
          <p:nvPr/>
        </p:nvSpPr>
        <p:spPr>
          <a:xfrm>
            <a:off x="6920200" y="2230750"/>
            <a:ext cx="1847400" cy="1459200"/>
          </a:xfrm>
          <a:prstGeom prst="wedgeRectCallout">
            <a:avLst>
              <a:gd fmla="val -58251" name="adj1"/>
              <a:gd fmla="val 7876" name="adj2"/>
            </a:avLst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Executions for small B2C are less sales-related(e.g. Run errands, </a:t>
            </a:r>
            <a:r>
              <a:rPr lang="en"/>
              <a:t>maintenance</a:t>
            </a:r>
            <a:r>
              <a:rPr lang="en"/>
              <a:t>,etc.)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4"/>
          <p:cNvSpPr txBox="1"/>
          <p:nvPr>
            <p:ph type="title"/>
          </p:nvPr>
        </p:nvSpPr>
        <p:spPr>
          <a:xfrm>
            <a:off x="-374775" y="227550"/>
            <a:ext cx="7505700" cy="3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Large</a:t>
            </a:r>
            <a:r>
              <a:rPr b="1" lang="en" sz="1800">
                <a:solidFill>
                  <a:srgbClr val="000000"/>
                </a:solidFill>
              </a:rPr>
              <a:t> Stores </a:t>
            </a:r>
            <a:endParaRPr sz="1800"/>
          </a:p>
        </p:txBody>
      </p:sp>
      <p:sp>
        <p:nvSpPr>
          <p:cNvPr id="240" name="Google Shape;240;p24"/>
          <p:cNvSpPr txBox="1"/>
          <p:nvPr>
            <p:ph type="title"/>
          </p:nvPr>
        </p:nvSpPr>
        <p:spPr>
          <a:xfrm>
            <a:off x="1950500" y="447150"/>
            <a:ext cx="1211700" cy="3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B2B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/>
          </a:p>
        </p:txBody>
      </p:sp>
      <p:graphicFrame>
        <p:nvGraphicFramePr>
          <p:cNvPr id="241" name="Google Shape;241;p24"/>
          <p:cNvGraphicFramePr/>
          <p:nvPr/>
        </p:nvGraphicFramePr>
        <p:xfrm>
          <a:off x="630200" y="819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{0498FD7E-D89E-4CA4-8C34-864BF47DF2DC}</a:tableStyleId>
              </a:tblPr>
              <a:tblGrid>
                <a:gridCol w="1851325"/>
                <a:gridCol w="1140475"/>
                <a:gridCol w="1140475"/>
              </a:tblGrid>
              <a:tr h="361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Logons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-0.03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-0.03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D2B0"/>
                    </a:solidFill>
                  </a:tcPr>
                </a:tc>
              </a:tr>
              <a:tr h="361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Wage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2.82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3.75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D2B0"/>
                    </a:solidFill>
                  </a:tcPr>
                </a:tc>
              </a:tr>
              <a:tr h="361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Scheduled Edits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-0.09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N/A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D2B0"/>
                    </a:solidFill>
                  </a:tcPr>
                </a:tc>
              </a:tr>
              <a:tr h="54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Manager Scheduled Shifts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-0.14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-0.16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D2B0"/>
                    </a:solidFill>
                  </a:tcPr>
                </a:tc>
              </a:tr>
              <a:tr h="54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Efficiency Difference(MGR - SYS)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27.37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27.93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D2B0"/>
                    </a:solidFill>
                  </a:tcPr>
                </a:tc>
              </a:tr>
              <a:tr h="361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On-time Rate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N/A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9.60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D2B0"/>
                    </a:solidFill>
                  </a:tcPr>
                </a:tc>
              </a:tr>
              <a:tr h="361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MAPE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0.1580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0.1486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D2B0"/>
                    </a:solidFill>
                  </a:tcPr>
                </a:tc>
              </a:tr>
              <a:tr h="361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MAPE bench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0.1625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0.1634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D2B0"/>
                    </a:solidFill>
                  </a:tcPr>
                </a:tc>
              </a:tr>
              <a:tr h="361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RMSE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20.0864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21.4970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D2B0"/>
                    </a:solidFill>
                  </a:tcPr>
                </a:tc>
              </a:tr>
              <a:tr h="361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RMSE bench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30.6872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23.3607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D2B0"/>
                    </a:solidFill>
                  </a:tcPr>
                </a:tc>
              </a:tr>
            </a:tbl>
          </a:graphicData>
        </a:graphic>
      </p:graphicFrame>
      <p:sp>
        <p:nvSpPr>
          <p:cNvPr id="242" name="Google Shape;242;p24"/>
          <p:cNvSpPr txBox="1"/>
          <p:nvPr>
            <p:ph type="title"/>
          </p:nvPr>
        </p:nvSpPr>
        <p:spPr>
          <a:xfrm>
            <a:off x="3360050" y="447150"/>
            <a:ext cx="1211700" cy="3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B2C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/>
          </a:p>
        </p:txBody>
      </p:sp>
      <p:sp>
        <p:nvSpPr>
          <p:cNvPr id="243" name="Google Shape;243;p24"/>
          <p:cNvSpPr txBox="1"/>
          <p:nvPr>
            <p:ph type="title"/>
          </p:nvPr>
        </p:nvSpPr>
        <p:spPr>
          <a:xfrm>
            <a:off x="3035025" y="227550"/>
            <a:ext cx="7505700" cy="3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Small</a:t>
            </a:r>
            <a:r>
              <a:rPr b="1" lang="en" sz="1800">
                <a:solidFill>
                  <a:srgbClr val="000000"/>
                </a:solidFill>
              </a:rPr>
              <a:t> Stores </a:t>
            </a:r>
            <a:endParaRPr sz="1800"/>
          </a:p>
        </p:txBody>
      </p:sp>
      <p:sp>
        <p:nvSpPr>
          <p:cNvPr id="244" name="Google Shape;244;p24"/>
          <p:cNvSpPr txBox="1"/>
          <p:nvPr>
            <p:ph type="title"/>
          </p:nvPr>
        </p:nvSpPr>
        <p:spPr>
          <a:xfrm>
            <a:off x="5401900" y="447150"/>
            <a:ext cx="1211700" cy="3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B2B </a:t>
            </a:r>
            <a:endParaRPr sz="1400"/>
          </a:p>
        </p:txBody>
      </p:sp>
      <p:graphicFrame>
        <p:nvGraphicFramePr>
          <p:cNvPr id="245" name="Google Shape;245;p24"/>
          <p:cNvGraphicFramePr/>
          <p:nvPr/>
        </p:nvGraphicFramePr>
        <p:xfrm>
          <a:off x="5340075" y="81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{0498FD7E-D89E-4CA4-8C34-864BF47DF2DC}</a:tableStyleId>
              </a:tblPr>
              <a:tblGrid>
                <a:gridCol w="1374700"/>
                <a:gridCol w="1374700"/>
              </a:tblGrid>
              <a:tr h="382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-0.02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N/A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</a:tr>
              <a:tr h="382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1.91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2.46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</a:tr>
              <a:tr h="382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-0.05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-0.09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</a:tr>
              <a:tr h="49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-0.22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-0.21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</a:tr>
              <a:tr h="532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N/A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N/A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</a:tr>
              <a:tr h="369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N/A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-2.18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</a:tr>
              <a:tr h="369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0.2048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0.2407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</a:tr>
              <a:tr h="369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0.2054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0.2470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</a:tr>
              <a:tr h="369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24.3371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18.3139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</a:tr>
              <a:tr h="369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24.8670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18.8703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</a:tr>
            </a:tbl>
          </a:graphicData>
        </a:graphic>
      </p:graphicFrame>
      <p:sp>
        <p:nvSpPr>
          <p:cNvPr id="246" name="Google Shape;246;p24"/>
          <p:cNvSpPr txBox="1"/>
          <p:nvPr>
            <p:ph type="title"/>
          </p:nvPr>
        </p:nvSpPr>
        <p:spPr>
          <a:xfrm>
            <a:off x="6811450" y="447150"/>
            <a:ext cx="1211700" cy="3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B2C </a:t>
            </a:r>
            <a:endParaRPr sz="1400"/>
          </a:p>
        </p:txBody>
      </p:sp>
      <p:sp>
        <p:nvSpPr>
          <p:cNvPr id="247" name="Google Shape;247;p24"/>
          <p:cNvSpPr txBox="1"/>
          <p:nvPr/>
        </p:nvSpPr>
        <p:spPr>
          <a:xfrm>
            <a:off x="5091025" y="1889450"/>
            <a:ext cx="6046200" cy="7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4"/>
          <p:cNvSpPr txBox="1"/>
          <p:nvPr/>
        </p:nvSpPr>
        <p:spPr>
          <a:xfrm>
            <a:off x="4813538" y="1657350"/>
            <a:ext cx="47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900FF"/>
                </a:solidFill>
              </a:rPr>
              <a:t>&gt;</a:t>
            </a:r>
            <a:endParaRPr b="1" sz="1800">
              <a:solidFill>
                <a:srgbClr val="9900FF"/>
              </a:solidFill>
            </a:endParaRPr>
          </a:p>
        </p:txBody>
      </p:sp>
      <p:sp>
        <p:nvSpPr>
          <p:cNvPr id="249" name="Google Shape;249;p24"/>
          <p:cNvSpPr txBox="1"/>
          <p:nvPr/>
        </p:nvSpPr>
        <p:spPr>
          <a:xfrm>
            <a:off x="4813525" y="3999750"/>
            <a:ext cx="47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9900FF"/>
              </a:solidFill>
            </a:endParaRPr>
          </a:p>
        </p:txBody>
      </p:sp>
      <p:sp>
        <p:nvSpPr>
          <p:cNvPr id="250" name="Google Shape;250;p24"/>
          <p:cNvSpPr/>
          <p:nvPr/>
        </p:nvSpPr>
        <p:spPr>
          <a:xfrm>
            <a:off x="2523025" y="2991625"/>
            <a:ext cx="2201400" cy="3720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5"/>
          <p:cNvSpPr txBox="1"/>
          <p:nvPr>
            <p:ph type="title"/>
          </p:nvPr>
        </p:nvSpPr>
        <p:spPr>
          <a:xfrm>
            <a:off x="204225" y="204225"/>
            <a:ext cx="7231800" cy="9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/>
              <a:t>B2C large stores regression tree</a:t>
            </a:r>
            <a:endParaRPr sz="27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56" name="Google Shape;256;p25"/>
          <p:cNvSpPr txBox="1"/>
          <p:nvPr>
            <p:ph idx="1" type="body"/>
          </p:nvPr>
        </p:nvSpPr>
        <p:spPr>
          <a:xfrm>
            <a:off x="259950" y="1021275"/>
            <a:ext cx="2664900" cy="3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Goal: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Providing </a:t>
            </a:r>
            <a:r>
              <a:rPr lang="en" sz="1400">
                <a:solidFill>
                  <a:srgbClr val="000000"/>
                </a:solidFill>
              </a:rPr>
              <a:t>practical</a:t>
            </a:r>
            <a:r>
              <a:rPr lang="en" sz="1400">
                <a:solidFill>
                  <a:srgbClr val="000000"/>
                </a:solidFill>
              </a:rPr>
              <a:t> </a:t>
            </a:r>
            <a:r>
              <a:rPr lang="en" sz="1400">
                <a:solidFill>
                  <a:srgbClr val="000000"/>
                </a:solidFill>
              </a:rPr>
              <a:t>suggestions for manager which they can control and drive up sales per horus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Important nodes: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Wage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Efficiency Difference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Manager Schedule shifts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7" name="Google Shape;25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1400" y="832400"/>
            <a:ext cx="6108075" cy="40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oogle Shape;262;p26"/>
          <p:cNvGrpSpPr/>
          <p:nvPr/>
        </p:nvGrpSpPr>
        <p:grpSpPr>
          <a:xfrm>
            <a:off x="3093649" y="930877"/>
            <a:ext cx="5683709" cy="3594385"/>
            <a:chOff x="821025" y="638236"/>
            <a:chExt cx="7406449" cy="3213864"/>
          </a:xfrm>
        </p:grpSpPr>
        <p:sp>
          <p:nvSpPr>
            <p:cNvPr id="263" name="Google Shape;263;p26"/>
            <p:cNvSpPr/>
            <p:nvPr/>
          </p:nvSpPr>
          <p:spPr>
            <a:xfrm>
              <a:off x="3396475" y="638250"/>
              <a:ext cx="1635300" cy="12621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6"/>
            <p:cNvSpPr txBox="1"/>
            <p:nvPr/>
          </p:nvSpPr>
          <p:spPr>
            <a:xfrm>
              <a:off x="3173584" y="1900350"/>
              <a:ext cx="2081100" cy="5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Efficiency </a:t>
              </a:r>
              <a:r>
                <a:rPr b="1" lang="en"/>
                <a:t>difference &lt;-0.26</a:t>
              </a:r>
              <a:endParaRPr b="1"/>
            </a:p>
          </p:txBody>
        </p:sp>
        <p:sp>
          <p:nvSpPr>
            <p:cNvPr id="265" name="Google Shape;265;p26"/>
            <p:cNvSpPr txBox="1"/>
            <p:nvPr/>
          </p:nvSpPr>
          <p:spPr>
            <a:xfrm>
              <a:off x="3510323" y="638236"/>
              <a:ext cx="1407600" cy="118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Sales per Labor hrs (</a:t>
              </a:r>
              <a:r>
                <a:rPr lang="en" sz="1200"/>
                <a:t>Mean): 117</a:t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100% of store weeks</a:t>
              </a:r>
              <a:endParaRPr sz="1200"/>
            </a:p>
          </p:txBody>
        </p:sp>
        <p:sp>
          <p:nvSpPr>
            <p:cNvPr id="266" name="Google Shape;266;p26"/>
            <p:cNvSpPr txBox="1"/>
            <p:nvPr/>
          </p:nvSpPr>
          <p:spPr>
            <a:xfrm>
              <a:off x="1571164" y="2119838"/>
              <a:ext cx="657600" cy="35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Yes</a:t>
              </a:r>
              <a:endParaRPr/>
            </a:p>
          </p:txBody>
        </p:sp>
        <p:sp>
          <p:nvSpPr>
            <p:cNvPr id="267" name="Google Shape;267;p26"/>
            <p:cNvSpPr txBox="1"/>
            <p:nvPr/>
          </p:nvSpPr>
          <p:spPr>
            <a:xfrm>
              <a:off x="6038922" y="2119850"/>
              <a:ext cx="657600" cy="35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No</a:t>
              </a:r>
              <a:endParaRPr/>
            </a:p>
          </p:txBody>
        </p:sp>
        <p:sp>
          <p:nvSpPr>
            <p:cNvPr id="268" name="Google Shape;268;p26"/>
            <p:cNvSpPr/>
            <p:nvPr/>
          </p:nvSpPr>
          <p:spPr>
            <a:xfrm>
              <a:off x="821025" y="2799675"/>
              <a:ext cx="1407600" cy="939900"/>
            </a:xfrm>
            <a:prstGeom prst="roundRect">
              <a:avLst>
                <a:gd fmla="val 16667" name="adj"/>
              </a:avLst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6"/>
            <p:cNvSpPr txBox="1"/>
            <p:nvPr/>
          </p:nvSpPr>
          <p:spPr>
            <a:xfrm>
              <a:off x="880725" y="2746275"/>
              <a:ext cx="1288200" cy="99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Mean: </a:t>
              </a:r>
              <a:r>
                <a:rPr b="1" lang="en" sz="1200"/>
                <a:t>103</a:t>
              </a:r>
              <a:endParaRPr b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15% of store weeks</a:t>
              </a:r>
              <a:endParaRPr sz="1200"/>
            </a:p>
          </p:txBody>
        </p:sp>
        <p:sp>
          <p:nvSpPr>
            <p:cNvPr id="270" name="Google Shape;270;p26"/>
            <p:cNvSpPr/>
            <p:nvPr/>
          </p:nvSpPr>
          <p:spPr>
            <a:xfrm>
              <a:off x="6819874" y="2912200"/>
              <a:ext cx="1407600" cy="939900"/>
            </a:xfrm>
            <a:prstGeom prst="roundRect">
              <a:avLst>
                <a:gd fmla="val 16667" name="adj"/>
              </a:avLst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6"/>
            <p:cNvSpPr txBox="1"/>
            <p:nvPr/>
          </p:nvSpPr>
          <p:spPr>
            <a:xfrm>
              <a:off x="6879575" y="2858800"/>
              <a:ext cx="1288200" cy="99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Mean: </a:t>
              </a:r>
              <a:r>
                <a:rPr b="1" lang="en" sz="1200"/>
                <a:t>120</a:t>
              </a:r>
              <a:endParaRPr b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85% of store weeks</a:t>
              </a:r>
              <a:endParaRPr sz="1200"/>
            </a:p>
          </p:txBody>
        </p:sp>
        <p:cxnSp>
          <p:nvCxnSpPr>
            <p:cNvPr id="272" name="Google Shape;272;p26"/>
            <p:cNvCxnSpPr>
              <a:stCxn id="264" idx="1"/>
              <a:endCxn id="269" idx="0"/>
            </p:cNvCxnSpPr>
            <p:nvPr/>
          </p:nvCxnSpPr>
          <p:spPr>
            <a:xfrm flipH="1">
              <a:off x="1524784" y="2175600"/>
              <a:ext cx="1648800" cy="5706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3" name="Google Shape;273;p26"/>
            <p:cNvCxnSpPr>
              <a:stCxn id="264" idx="3"/>
              <a:endCxn id="271" idx="0"/>
            </p:cNvCxnSpPr>
            <p:nvPr/>
          </p:nvCxnSpPr>
          <p:spPr>
            <a:xfrm>
              <a:off x="5254684" y="2175600"/>
              <a:ext cx="2268900" cy="6831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74" name="Google Shape;274;p26"/>
          <p:cNvSpPr txBox="1"/>
          <p:nvPr/>
        </p:nvSpPr>
        <p:spPr>
          <a:xfrm>
            <a:off x="324975" y="324975"/>
            <a:ext cx="59616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R</a:t>
            </a:r>
            <a:r>
              <a:rPr lang="en" sz="275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egression Tree Break Down</a:t>
            </a:r>
            <a:endParaRPr sz="275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6"/>
          <p:cNvSpPr txBox="1"/>
          <p:nvPr/>
        </p:nvSpPr>
        <p:spPr>
          <a:xfrm>
            <a:off x="310300" y="893300"/>
            <a:ext cx="2727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First Split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Left branch: </a:t>
            </a:r>
            <a:r>
              <a:rPr lang="en"/>
              <a:t>Efficiency</a:t>
            </a:r>
            <a:r>
              <a:rPr lang="en"/>
              <a:t> </a:t>
            </a:r>
            <a:r>
              <a:rPr lang="en"/>
              <a:t>difference &lt; -0.26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Right branch Efficiency difference &gt;= -0.26 (better manager efficiency)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6"/>
          <p:cNvSpPr/>
          <p:nvPr/>
        </p:nvSpPr>
        <p:spPr>
          <a:xfrm>
            <a:off x="3137669" y="2571759"/>
            <a:ext cx="1025700" cy="2518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" name="Google Shape;281;p27"/>
          <p:cNvGrpSpPr/>
          <p:nvPr/>
        </p:nvGrpSpPr>
        <p:grpSpPr>
          <a:xfrm>
            <a:off x="1200287" y="463137"/>
            <a:ext cx="2523723" cy="4405970"/>
            <a:chOff x="583962" y="463137"/>
            <a:chExt cx="2523723" cy="4405970"/>
          </a:xfrm>
        </p:grpSpPr>
        <p:grpSp>
          <p:nvGrpSpPr>
            <p:cNvPr id="282" name="Google Shape;282;p27"/>
            <p:cNvGrpSpPr/>
            <p:nvPr/>
          </p:nvGrpSpPr>
          <p:grpSpPr>
            <a:xfrm>
              <a:off x="583962" y="2069344"/>
              <a:ext cx="944191" cy="626076"/>
              <a:chOff x="1829774" y="3292017"/>
              <a:chExt cx="986100" cy="724290"/>
            </a:xfrm>
          </p:grpSpPr>
          <p:sp>
            <p:nvSpPr>
              <p:cNvPr id="283" name="Google Shape;283;p27"/>
              <p:cNvSpPr/>
              <p:nvPr/>
            </p:nvSpPr>
            <p:spPr>
              <a:xfrm>
                <a:off x="1829774" y="3292017"/>
                <a:ext cx="986100" cy="712200"/>
              </a:xfrm>
              <a:prstGeom prst="roundRect">
                <a:avLst>
                  <a:gd fmla="val 16667" name="adj"/>
                </a:avLst>
              </a:prstGeom>
              <a:solidFill>
                <a:srgbClr val="CFE2F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27"/>
              <p:cNvSpPr txBox="1"/>
              <p:nvPr/>
            </p:nvSpPr>
            <p:spPr>
              <a:xfrm>
                <a:off x="1890376" y="3304107"/>
                <a:ext cx="864900" cy="71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/>
                  <a:t>98</a:t>
                </a:r>
                <a:endParaRPr b="1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10% </a:t>
                </a:r>
                <a:endParaRPr/>
              </a:p>
            </p:txBody>
          </p:sp>
        </p:grpSp>
        <p:cxnSp>
          <p:nvCxnSpPr>
            <p:cNvPr id="285" name="Google Shape;285;p27"/>
            <p:cNvCxnSpPr/>
            <p:nvPr/>
          </p:nvCxnSpPr>
          <p:spPr>
            <a:xfrm rot="-10685451">
              <a:off x="2724163" y="2069494"/>
              <a:ext cx="9005" cy="217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86" name="Google Shape;286;p27"/>
            <p:cNvGrpSpPr/>
            <p:nvPr/>
          </p:nvGrpSpPr>
          <p:grpSpPr>
            <a:xfrm>
              <a:off x="795150" y="463137"/>
              <a:ext cx="2162100" cy="1606213"/>
              <a:chOff x="465550" y="463012"/>
              <a:chExt cx="2162100" cy="1606213"/>
            </a:xfrm>
          </p:grpSpPr>
          <p:sp>
            <p:nvSpPr>
              <p:cNvPr id="287" name="Google Shape;287;p27"/>
              <p:cNvSpPr txBox="1"/>
              <p:nvPr/>
            </p:nvSpPr>
            <p:spPr>
              <a:xfrm>
                <a:off x="465550" y="1453625"/>
                <a:ext cx="2162100" cy="61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Manager Schedule.Shifts &gt;= 53</a:t>
                </a:r>
                <a:endParaRPr/>
              </a:p>
            </p:txBody>
          </p:sp>
          <p:grpSp>
            <p:nvGrpSpPr>
              <p:cNvPr id="288" name="Google Shape;288;p27"/>
              <p:cNvGrpSpPr/>
              <p:nvPr/>
            </p:nvGrpSpPr>
            <p:grpSpPr>
              <a:xfrm>
                <a:off x="558650" y="463012"/>
                <a:ext cx="1975800" cy="990907"/>
                <a:chOff x="558650" y="463012"/>
                <a:chExt cx="1975800" cy="990907"/>
              </a:xfrm>
            </p:grpSpPr>
            <p:sp>
              <p:nvSpPr>
                <p:cNvPr id="289" name="Google Shape;289;p27"/>
                <p:cNvSpPr/>
                <p:nvPr/>
              </p:nvSpPr>
              <p:spPr>
                <a:xfrm>
                  <a:off x="558650" y="463012"/>
                  <a:ext cx="1975800" cy="9657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A4C2F4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0" name="Google Shape;290;p27"/>
                <p:cNvSpPr txBox="1"/>
                <p:nvPr/>
              </p:nvSpPr>
              <p:spPr>
                <a:xfrm>
                  <a:off x="784740" y="468720"/>
                  <a:ext cx="1523700" cy="985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300"/>
                    <a:t>Mean: </a:t>
                  </a:r>
                  <a:r>
                    <a:rPr b="1" lang="en" sz="1300"/>
                    <a:t>103</a:t>
                  </a:r>
                  <a:endParaRPr b="1" sz="1300"/>
                </a:p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1300"/>
                </a:p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300"/>
                    <a:t>15% of store weeks</a:t>
                  </a:r>
                  <a:endParaRPr sz="1300"/>
                </a:p>
              </p:txBody>
            </p:sp>
          </p:grpSp>
        </p:grpSp>
        <p:grpSp>
          <p:nvGrpSpPr>
            <p:cNvPr id="291" name="Google Shape;291;p27"/>
            <p:cNvGrpSpPr/>
            <p:nvPr/>
          </p:nvGrpSpPr>
          <p:grpSpPr>
            <a:xfrm>
              <a:off x="2349670" y="4243260"/>
              <a:ext cx="758015" cy="625847"/>
              <a:chOff x="1829774" y="3292017"/>
              <a:chExt cx="986100" cy="736290"/>
            </a:xfrm>
          </p:grpSpPr>
          <p:sp>
            <p:nvSpPr>
              <p:cNvPr id="292" name="Google Shape;292;p27"/>
              <p:cNvSpPr/>
              <p:nvPr/>
            </p:nvSpPr>
            <p:spPr>
              <a:xfrm>
                <a:off x="1829774" y="3292017"/>
                <a:ext cx="986100" cy="712200"/>
              </a:xfrm>
              <a:prstGeom prst="roundRect">
                <a:avLst>
                  <a:gd fmla="val 16667" name="adj"/>
                </a:avLst>
              </a:prstGeom>
              <a:solidFill>
                <a:srgbClr val="CFE2F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27"/>
              <p:cNvSpPr txBox="1"/>
              <p:nvPr/>
            </p:nvSpPr>
            <p:spPr>
              <a:xfrm>
                <a:off x="1890376" y="3304107"/>
                <a:ext cx="864900" cy="72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/>
                  <a:t>114</a:t>
                </a:r>
                <a:endParaRPr b="1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</a:t>
                </a:r>
                <a:r>
                  <a:rPr lang="en"/>
                  <a:t>% </a:t>
                </a:r>
                <a:endParaRPr/>
              </a:p>
            </p:txBody>
          </p:sp>
        </p:grpSp>
      </p:grpSp>
      <p:sp>
        <p:nvSpPr>
          <p:cNvPr id="294" name="Google Shape;294;p27"/>
          <p:cNvSpPr txBox="1"/>
          <p:nvPr/>
        </p:nvSpPr>
        <p:spPr>
          <a:xfrm>
            <a:off x="4572000" y="916750"/>
            <a:ext cx="4314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When Manager schedule Shifts is greater or equal to 53, more shifts will bring down the sales per labor hrs.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" name="Google Shape;299;p28"/>
          <p:cNvGrpSpPr/>
          <p:nvPr/>
        </p:nvGrpSpPr>
        <p:grpSpPr>
          <a:xfrm>
            <a:off x="667100" y="463137"/>
            <a:ext cx="3056910" cy="4405970"/>
            <a:chOff x="50775" y="463137"/>
            <a:chExt cx="3056910" cy="4405970"/>
          </a:xfrm>
        </p:grpSpPr>
        <p:grpSp>
          <p:nvGrpSpPr>
            <p:cNvPr id="300" name="Google Shape;300;p28"/>
            <p:cNvGrpSpPr/>
            <p:nvPr/>
          </p:nvGrpSpPr>
          <p:grpSpPr>
            <a:xfrm>
              <a:off x="583962" y="2069344"/>
              <a:ext cx="944191" cy="626076"/>
              <a:chOff x="1829774" y="3292017"/>
              <a:chExt cx="986100" cy="724290"/>
            </a:xfrm>
          </p:grpSpPr>
          <p:sp>
            <p:nvSpPr>
              <p:cNvPr id="301" name="Google Shape;301;p28"/>
              <p:cNvSpPr/>
              <p:nvPr/>
            </p:nvSpPr>
            <p:spPr>
              <a:xfrm>
                <a:off x="1829774" y="3292017"/>
                <a:ext cx="986100" cy="712200"/>
              </a:xfrm>
              <a:prstGeom prst="roundRect">
                <a:avLst>
                  <a:gd fmla="val 16667" name="adj"/>
                </a:avLst>
              </a:prstGeom>
              <a:solidFill>
                <a:srgbClr val="CFE2F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28"/>
              <p:cNvSpPr txBox="1"/>
              <p:nvPr/>
            </p:nvSpPr>
            <p:spPr>
              <a:xfrm>
                <a:off x="1890376" y="3304107"/>
                <a:ext cx="864900" cy="71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/>
                  <a:t>98</a:t>
                </a:r>
                <a:endParaRPr b="1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10% </a:t>
                </a:r>
                <a:endParaRPr/>
              </a:p>
            </p:txBody>
          </p:sp>
        </p:grpSp>
        <p:cxnSp>
          <p:nvCxnSpPr>
            <p:cNvPr id="303" name="Google Shape;303;p28"/>
            <p:cNvCxnSpPr/>
            <p:nvPr/>
          </p:nvCxnSpPr>
          <p:spPr>
            <a:xfrm rot="-10685451">
              <a:off x="2724163" y="2069494"/>
              <a:ext cx="9005" cy="217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04" name="Google Shape;304;p28"/>
            <p:cNvGrpSpPr/>
            <p:nvPr/>
          </p:nvGrpSpPr>
          <p:grpSpPr>
            <a:xfrm>
              <a:off x="795150" y="463137"/>
              <a:ext cx="2162100" cy="1606213"/>
              <a:chOff x="465550" y="463012"/>
              <a:chExt cx="2162100" cy="1606213"/>
            </a:xfrm>
          </p:grpSpPr>
          <p:sp>
            <p:nvSpPr>
              <p:cNvPr id="305" name="Google Shape;305;p28"/>
              <p:cNvSpPr txBox="1"/>
              <p:nvPr/>
            </p:nvSpPr>
            <p:spPr>
              <a:xfrm>
                <a:off x="465550" y="1453625"/>
                <a:ext cx="2162100" cy="61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Manager Schedule.Shifts &gt;= 53</a:t>
                </a:r>
                <a:endParaRPr/>
              </a:p>
            </p:txBody>
          </p:sp>
          <p:grpSp>
            <p:nvGrpSpPr>
              <p:cNvPr id="306" name="Google Shape;306;p28"/>
              <p:cNvGrpSpPr/>
              <p:nvPr/>
            </p:nvGrpSpPr>
            <p:grpSpPr>
              <a:xfrm>
                <a:off x="558650" y="463012"/>
                <a:ext cx="1975800" cy="990907"/>
                <a:chOff x="558650" y="463012"/>
                <a:chExt cx="1975800" cy="990907"/>
              </a:xfrm>
            </p:grpSpPr>
            <p:sp>
              <p:nvSpPr>
                <p:cNvPr id="307" name="Google Shape;307;p28"/>
                <p:cNvSpPr/>
                <p:nvPr/>
              </p:nvSpPr>
              <p:spPr>
                <a:xfrm>
                  <a:off x="558650" y="463012"/>
                  <a:ext cx="1975800" cy="9657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A4C2F4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8" name="Google Shape;308;p28"/>
                <p:cNvSpPr txBox="1"/>
                <p:nvPr/>
              </p:nvSpPr>
              <p:spPr>
                <a:xfrm>
                  <a:off x="784740" y="468720"/>
                  <a:ext cx="1523700" cy="985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300"/>
                    <a:t>Mean: </a:t>
                  </a:r>
                  <a:r>
                    <a:rPr b="1" lang="en" sz="1300"/>
                    <a:t>103</a:t>
                  </a:r>
                  <a:endParaRPr b="1" sz="1300"/>
                </a:p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1300"/>
                </a:p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300"/>
                    <a:t>15% of store weeks</a:t>
                  </a:r>
                  <a:endParaRPr sz="1300"/>
                </a:p>
              </p:txBody>
            </p:sp>
          </p:grpSp>
        </p:grpSp>
        <p:cxnSp>
          <p:nvCxnSpPr>
            <p:cNvPr id="309" name="Google Shape;309;p28"/>
            <p:cNvCxnSpPr/>
            <p:nvPr/>
          </p:nvCxnSpPr>
          <p:spPr>
            <a:xfrm rot="2700000">
              <a:off x="240130" y="3139593"/>
              <a:ext cx="914289" cy="914289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10" name="Google Shape;310;p28"/>
            <p:cNvGrpSpPr/>
            <p:nvPr/>
          </p:nvGrpSpPr>
          <p:grpSpPr>
            <a:xfrm>
              <a:off x="236032" y="4243260"/>
              <a:ext cx="758015" cy="625847"/>
              <a:chOff x="1829774" y="3292017"/>
              <a:chExt cx="986100" cy="736290"/>
            </a:xfrm>
          </p:grpSpPr>
          <p:sp>
            <p:nvSpPr>
              <p:cNvPr id="311" name="Google Shape;311;p28"/>
              <p:cNvSpPr/>
              <p:nvPr/>
            </p:nvSpPr>
            <p:spPr>
              <a:xfrm>
                <a:off x="1829774" y="3292017"/>
                <a:ext cx="986100" cy="712200"/>
              </a:xfrm>
              <a:prstGeom prst="roundRect">
                <a:avLst>
                  <a:gd fmla="val 16667" name="adj"/>
                </a:avLst>
              </a:prstGeom>
              <a:solidFill>
                <a:srgbClr val="CFE2F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28"/>
              <p:cNvSpPr txBox="1"/>
              <p:nvPr/>
            </p:nvSpPr>
            <p:spPr>
              <a:xfrm>
                <a:off x="1890376" y="3304107"/>
                <a:ext cx="864900" cy="72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/>
                  <a:t>96</a:t>
                </a:r>
                <a:endParaRPr b="1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9% </a:t>
                </a:r>
                <a:endParaRPr/>
              </a:p>
            </p:txBody>
          </p:sp>
        </p:grpSp>
        <p:grpSp>
          <p:nvGrpSpPr>
            <p:cNvPr id="313" name="Google Shape;313;p28"/>
            <p:cNvGrpSpPr/>
            <p:nvPr/>
          </p:nvGrpSpPr>
          <p:grpSpPr>
            <a:xfrm>
              <a:off x="1048245" y="4243260"/>
              <a:ext cx="758015" cy="625847"/>
              <a:chOff x="1829774" y="3292017"/>
              <a:chExt cx="986100" cy="736290"/>
            </a:xfrm>
          </p:grpSpPr>
          <p:sp>
            <p:nvSpPr>
              <p:cNvPr id="314" name="Google Shape;314;p28"/>
              <p:cNvSpPr/>
              <p:nvPr/>
            </p:nvSpPr>
            <p:spPr>
              <a:xfrm>
                <a:off x="1829774" y="3292017"/>
                <a:ext cx="986100" cy="712200"/>
              </a:xfrm>
              <a:prstGeom prst="roundRect">
                <a:avLst>
                  <a:gd fmla="val 16667" name="adj"/>
                </a:avLst>
              </a:prstGeom>
              <a:solidFill>
                <a:srgbClr val="CFE2F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28"/>
              <p:cNvSpPr txBox="1"/>
              <p:nvPr/>
            </p:nvSpPr>
            <p:spPr>
              <a:xfrm>
                <a:off x="1890376" y="3304107"/>
                <a:ext cx="864900" cy="72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/>
                  <a:t>128</a:t>
                </a:r>
                <a:endParaRPr b="1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1% </a:t>
                </a:r>
                <a:endParaRPr/>
              </a:p>
            </p:txBody>
          </p:sp>
        </p:grpSp>
        <p:grpSp>
          <p:nvGrpSpPr>
            <p:cNvPr id="316" name="Google Shape;316;p28"/>
            <p:cNvGrpSpPr/>
            <p:nvPr/>
          </p:nvGrpSpPr>
          <p:grpSpPr>
            <a:xfrm>
              <a:off x="2349670" y="4243260"/>
              <a:ext cx="758015" cy="625847"/>
              <a:chOff x="1829774" y="3292017"/>
              <a:chExt cx="986100" cy="736290"/>
            </a:xfrm>
          </p:grpSpPr>
          <p:sp>
            <p:nvSpPr>
              <p:cNvPr id="317" name="Google Shape;317;p28"/>
              <p:cNvSpPr/>
              <p:nvPr/>
            </p:nvSpPr>
            <p:spPr>
              <a:xfrm>
                <a:off x="1829774" y="3292017"/>
                <a:ext cx="986100" cy="712200"/>
              </a:xfrm>
              <a:prstGeom prst="roundRect">
                <a:avLst>
                  <a:gd fmla="val 16667" name="adj"/>
                </a:avLst>
              </a:prstGeom>
              <a:solidFill>
                <a:srgbClr val="CFE2F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28"/>
              <p:cNvSpPr txBox="1"/>
              <p:nvPr/>
            </p:nvSpPr>
            <p:spPr>
              <a:xfrm>
                <a:off x="1890376" y="3304107"/>
                <a:ext cx="864900" cy="72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/>
                  <a:t>114</a:t>
                </a:r>
                <a:endParaRPr b="1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</a:t>
                </a:r>
                <a:r>
                  <a:rPr lang="en"/>
                  <a:t>% </a:t>
                </a:r>
                <a:endParaRPr/>
              </a:p>
            </p:txBody>
          </p:sp>
        </p:grpSp>
        <p:sp>
          <p:nvSpPr>
            <p:cNvPr id="319" name="Google Shape;319;p28"/>
            <p:cNvSpPr txBox="1"/>
            <p:nvPr/>
          </p:nvSpPr>
          <p:spPr>
            <a:xfrm>
              <a:off x="552950" y="2633875"/>
              <a:ext cx="1006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Wage &lt;16</a:t>
              </a:r>
              <a:endParaRPr/>
            </a:p>
          </p:txBody>
        </p:sp>
        <p:cxnSp>
          <p:nvCxnSpPr>
            <p:cNvPr id="320" name="Google Shape;320;p28"/>
            <p:cNvCxnSpPr/>
            <p:nvPr/>
          </p:nvCxnSpPr>
          <p:spPr>
            <a:xfrm rot="2700000">
              <a:off x="970105" y="3139593"/>
              <a:ext cx="914289" cy="914289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21" name="Google Shape;321;p28"/>
          <p:cNvSpPr txBox="1"/>
          <p:nvPr/>
        </p:nvSpPr>
        <p:spPr>
          <a:xfrm>
            <a:off x="4572000" y="926175"/>
            <a:ext cx="4314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Less wage can actually lead lower sales per hours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6" name="Google Shape;326;p29"/>
          <p:cNvGrpSpPr/>
          <p:nvPr/>
        </p:nvGrpSpPr>
        <p:grpSpPr>
          <a:xfrm>
            <a:off x="3093649" y="930877"/>
            <a:ext cx="5683709" cy="3594385"/>
            <a:chOff x="821025" y="638236"/>
            <a:chExt cx="7406449" cy="3213864"/>
          </a:xfrm>
        </p:grpSpPr>
        <p:sp>
          <p:nvSpPr>
            <p:cNvPr id="327" name="Google Shape;327;p29"/>
            <p:cNvSpPr/>
            <p:nvPr/>
          </p:nvSpPr>
          <p:spPr>
            <a:xfrm>
              <a:off x="3396475" y="638250"/>
              <a:ext cx="1635300" cy="12621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9"/>
            <p:cNvSpPr txBox="1"/>
            <p:nvPr/>
          </p:nvSpPr>
          <p:spPr>
            <a:xfrm>
              <a:off x="3173584" y="1900350"/>
              <a:ext cx="2081100" cy="5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Efficiency difference &lt;-0.26</a:t>
              </a:r>
              <a:endParaRPr b="1"/>
            </a:p>
          </p:txBody>
        </p:sp>
        <p:sp>
          <p:nvSpPr>
            <p:cNvPr id="329" name="Google Shape;329;p29"/>
            <p:cNvSpPr txBox="1"/>
            <p:nvPr/>
          </p:nvSpPr>
          <p:spPr>
            <a:xfrm>
              <a:off x="3510323" y="638236"/>
              <a:ext cx="1407600" cy="118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Sales per Labor hrs (Mean): 117</a:t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100% of store weeks</a:t>
              </a:r>
              <a:endParaRPr sz="1200"/>
            </a:p>
          </p:txBody>
        </p:sp>
        <p:sp>
          <p:nvSpPr>
            <p:cNvPr id="330" name="Google Shape;330;p29"/>
            <p:cNvSpPr txBox="1"/>
            <p:nvPr/>
          </p:nvSpPr>
          <p:spPr>
            <a:xfrm>
              <a:off x="1571164" y="2119838"/>
              <a:ext cx="657600" cy="35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Yes</a:t>
              </a:r>
              <a:endParaRPr/>
            </a:p>
          </p:txBody>
        </p:sp>
        <p:sp>
          <p:nvSpPr>
            <p:cNvPr id="331" name="Google Shape;331;p29"/>
            <p:cNvSpPr txBox="1"/>
            <p:nvPr/>
          </p:nvSpPr>
          <p:spPr>
            <a:xfrm>
              <a:off x="6038922" y="2119850"/>
              <a:ext cx="657600" cy="35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No</a:t>
              </a:r>
              <a:endParaRPr/>
            </a:p>
          </p:txBody>
        </p:sp>
        <p:sp>
          <p:nvSpPr>
            <p:cNvPr id="332" name="Google Shape;332;p29"/>
            <p:cNvSpPr/>
            <p:nvPr/>
          </p:nvSpPr>
          <p:spPr>
            <a:xfrm>
              <a:off x="821025" y="2799675"/>
              <a:ext cx="1407600" cy="939900"/>
            </a:xfrm>
            <a:prstGeom prst="roundRect">
              <a:avLst>
                <a:gd fmla="val 16667" name="adj"/>
              </a:avLst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9"/>
            <p:cNvSpPr txBox="1"/>
            <p:nvPr/>
          </p:nvSpPr>
          <p:spPr>
            <a:xfrm>
              <a:off x="880725" y="2746275"/>
              <a:ext cx="1288200" cy="99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Mean: </a:t>
              </a:r>
              <a:r>
                <a:rPr b="1" lang="en" sz="1200"/>
                <a:t>103</a:t>
              </a:r>
              <a:endParaRPr b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15% of store weeks</a:t>
              </a:r>
              <a:endParaRPr sz="1200"/>
            </a:p>
          </p:txBody>
        </p:sp>
        <p:sp>
          <p:nvSpPr>
            <p:cNvPr id="334" name="Google Shape;334;p29"/>
            <p:cNvSpPr/>
            <p:nvPr/>
          </p:nvSpPr>
          <p:spPr>
            <a:xfrm>
              <a:off x="6819874" y="2912200"/>
              <a:ext cx="1407600" cy="939900"/>
            </a:xfrm>
            <a:prstGeom prst="roundRect">
              <a:avLst>
                <a:gd fmla="val 16667" name="adj"/>
              </a:avLst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9"/>
            <p:cNvSpPr txBox="1"/>
            <p:nvPr/>
          </p:nvSpPr>
          <p:spPr>
            <a:xfrm>
              <a:off x="6879575" y="2858800"/>
              <a:ext cx="1288200" cy="99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Mean: </a:t>
              </a:r>
              <a:r>
                <a:rPr b="1" lang="en" sz="1200"/>
                <a:t>120</a:t>
              </a:r>
              <a:endParaRPr b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85% of store weeks</a:t>
              </a:r>
              <a:endParaRPr sz="1200"/>
            </a:p>
          </p:txBody>
        </p:sp>
        <p:cxnSp>
          <p:nvCxnSpPr>
            <p:cNvPr id="336" name="Google Shape;336;p29"/>
            <p:cNvCxnSpPr>
              <a:stCxn id="328" idx="1"/>
              <a:endCxn id="333" idx="0"/>
            </p:cNvCxnSpPr>
            <p:nvPr/>
          </p:nvCxnSpPr>
          <p:spPr>
            <a:xfrm flipH="1">
              <a:off x="1524784" y="2175600"/>
              <a:ext cx="1648800" cy="5706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7" name="Google Shape;337;p29"/>
            <p:cNvCxnSpPr>
              <a:stCxn id="328" idx="3"/>
              <a:endCxn id="335" idx="0"/>
            </p:cNvCxnSpPr>
            <p:nvPr/>
          </p:nvCxnSpPr>
          <p:spPr>
            <a:xfrm>
              <a:off x="5254684" y="2175600"/>
              <a:ext cx="2268900" cy="6831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38" name="Google Shape;338;p29"/>
          <p:cNvSpPr txBox="1"/>
          <p:nvPr/>
        </p:nvSpPr>
        <p:spPr>
          <a:xfrm>
            <a:off x="324975" y="324975"/>
            <a:ext cx="59616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Regression Tree Break Down</a:t>
            </a:r>
            <a:endParaRPr sz="275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9"/>
          <p:cNvSpPr txBox="1"/>
          <p:nvPr/>
        </p:nvSpPr>
        <p:spPr>
          <a:xfrm>
            <a:off x="310300" y="893300"/>
            <a:ext cx="2727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First Split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Left branch: Efficiency difference &lt; -0.26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Right branch Efficiency difference &gt;= -0.26 (better manager efficiency)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9"/>
          <p:cNvSpPr/>
          <p:nvPr/>
        </p:nvSpPr>
        <p:spPr>
          <a:xfrm>
            <a:off x="7705644" y="2571759"/>
            <a:ext cx="1025700" cy="2518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Google Shape;345;p30"/>
          <p:cNvGrpSpPr/>
          <p:nvPr/>
        </p:nvGrpSpPr>
        <p:grpSpPr>
          <a:xfrm>
            <a:off x="3332812" y="4069519"/>
            <a:ext cx="944191" cy="615626"/>
            <a:chOff x="2733012" y="1730569"/>
            <a:chExt cx="944191" cy="615626"/>
          </a:xfrm>
        </p:grpSpPr>
        <p:sp>
          <p:nvSpPr>
            <p:cNvPr id="346" name="Google Shape;346;p30"/>
            <p:cNvSpPr/>
            <p:nvPr/>
          </p:nvSpPr>
          <p:spPr>
            <a:xfrm>
              <a:off x="2733012" y="1730569"/>
              <a:ext cx="944191" cy="615626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0"/>
            <p:cNvSpPr txBox="1"/>
            <p:nvPr/>
          </p:nvSpPr>
          <p:spPr>
            <a:xfrm>
              <a:off x="2791026" y="1730570"/>
              <a:ext cx="8280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11</a:t>
              </a:r>
              <a:r>
                <a:rPr b="1" lang="en"/>
                <a:t>4</a:t>
              </a:r>
              <a:endParaRPr b="1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34</a:t>
              </a:r>
              <a:r>
                <a:rPr lang="en"/>
                <a:t>% </a:t>
              </a:r>
              <a:endParaRPr/>
            </a:p>
          </p:txBody>
        </p:sp>
      </p:grpSp>
      <p:cxnSp>
        <p:nvCxnSpPr>
          <p:cNvPr id="348" name="Google Shape;348;p30"/>
          <p:cNvCxnSpPr/>
          <p:nvPr/>
        </p:nvCxnSpPr>
        <p:spPr>
          <a:xfrm rot="10800000">
            <a:off x="3805941" y="1534220"/>
            <a:ext cx="3600" cy="253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9" name="Google Shape;349;p30"/>
          <p:cNvGrpSpPr/>
          <p:nvPr/>
        </p:nvGrpSpPr>
        <p:grpSpPr>
          <a:xfrm>
            <a:off x="4969600" y="368762"/>
            <a:ext cx="1975800" cy="1365897"/>
            <a:chOff x="558650" y="463012"/>
            <a:chExt cx="1975800" cy="1365897"/>
          </a:xfrm>
        </p:grpSpPr>
        <p:sp>
          <p:nvSpPr>
            <p:cNvPr id="350" name="Google Shape;350;p30"/>
            <p:cNvSpPr txBox="1"/>
            <p:nvPr/>
          </p:nvSpPr>
          <p:spPr>
            <a:xfrm>
              <a:off x="823000" y="1428710"/>
              <a:ext cx="1447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Wage &lt;14</a:t>
              </a:r>
              <a:endParaRPr/>
            </a:p>
          </p:txBody>
        </p:sp>
        <p:grpSp>
          <p:nvGrpSpPr>
            <p:cNvPr id="351" name="Google Shape;351;p30"/>
            <p:cNvGrpSpPr/>
            <p:nvPr/>
          </p:nvGrpSpPr>
          <p:grpSpPr>
            <a:xfrm>
              <a:off x="558650" y="463012"/>
              <a:ext cx="1975800" cy="990907"/>
              <a:chOff x="558650" y="463012"/>
              <a:chExt cx="1975800" cy="990907"/>
            </a:xfrm>
          </p:grpSpPr>
          <p:sp>
            <p:nvSpPr>
              <p:cNvPr id="352" name="Google Shape;352;p30"/>
              <p:cNvSpPr/>
              <p:nvPr/>
            </p:nvSpPr>
            <p:spPr>
              <a:xfrm>
                <a:off x="558650" y="463012"/>
                <a:ext cx="1975800" cy="965700"/>
              </a:xfrm>
              <a:prstGeom prst="roundRect">
                <a:avLst>
                  <a:gd fmla="val 16667" name="adj"/>
                </a:avLst>
              </a:prstGeom>
              <a:solidFill>
                <a:srgbClr val="A4C2F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30"/>
              <p:cNvSpPr txBox="1"/>
              <p:nvPr/>
            </p:nvSpPr>
            <p:spPr>
              <a:xfrm>
                <a:off x="784740" y="468720"/>
                <a:ext cx="1523700" cy="98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/>
                  <a:t>Mean: </a:t>
                </a:r>
                <a:r>
                  <a:rPr b="1" lang="en" sz="1300"/>
                  <a:t>120</a:t>
                </a:r>
                <a:endParaRPr b="1" sz="13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3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/>
                  <a:t>85</a:t>
                </a:r>
                <a:r>
                  <a:rPr lang="en" sz="1300"/>
                  <a:t>% of store weeks</a:t>
                </a:r>
                <a:endParaRPr sz="1300"/>
              </a:p>
            </p:txBody>
          </p:sp>
        </p:grpSp>
      </p:grpSp>
      <p:grpSp>
        <p:nvGrpSpPr>
          <p:cNvPr id="354" name="Google Shape;354;p30"/>
          <p:cNvGrpSpPr/>
          <p:nvPr/>
        </p:nvGrpSpPr>
        <p:grpSpPr>
          <a:xfrm>
            <a:off x="7512845" y="1454210"/>
            <a:ext cx="758015" cy="625847"/>
            <a:chOff x="1829774" y="3292017"/>
            <a:chExt cx="986100" cy="736290"/>
          </a:xfrm>
        </p:grpSpPr>
        <p:sp>
          <p:nvSpPr>
            <p:cNvPr id="355" name="Google Shape;355;p30"/>
            <p:cNvSpPr/>
            <p:nvPr/>
          </p:nvSpPr>
          <p:spPr>
            <a:xfrm>
              <a:off x="1829774" y="3292017"/>
              <a:ext cx="986100" cy="7122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0"/>
            <p:cNvSpPr txBox="1"/>
            <p:nvPr/>
          </p:nvSpPr>
          <p:spPr>
            <a:xfrm>
              <a:off x="1890376" y="3304107"/>
              <a:ext cx="864900" cy="72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123</a:t>
              </a:r>
              <a:endParaRPr b="1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51</a:t>
              </a:r>
              <a:r>
                <a:rPr lang="en"/>
                <a:t>% </a:t>
              </a:r>
              <a:endParaRPr/>
            </a:p>
          </p:txBody>
        </p:sp>
      </p:grpSp>
      <p:cxnSp>
        <p:nvCxnSpPr>
          <p:cNvPr id="357" name="Google Shape;357;p30"/>
          <p:cNvCxnSpPr/>
          <p:nvPr/>
        </p:nvCxnSpPr>
        <p:spPr>
          <a:xfrm>
            <a:off x="3805950" y="1534235"/>
            <a:ext cx="14379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" name="Google Shape;358;p30"/>
          <p:cNvCxnSpPr/>
          <p:nvPr/>
        </p:nvCxnSpPr>
        <p:spPr>
          <a:xfrm>
            <a:off x="6225300" y="1534200"/>
            <a:ext cx="123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9" name="Google Shape;359;p30"/>
          <p:cNvSpPr txBox="1"/>
          <p:nvPr/>
        </p:nvSpPr>
        <p:spPr>
          <a:xfrm>
            <a:off x="190000" y="820100"/>
            <a:ext cx="3142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34% of the store pay wage less than 14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Higher the wage, higher the sales per labor hrs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4" name="Google Shape;364;p31"/>
          <p:cNvGrpSpPr/>
          <p:nvPr/>
        </p:nvGrpSpPr>
        <p:grpSpPr>
          <a:xfrm>
            <a:off x="3182898" y="454618"/>
            <a:ext cx="5727683" cy="4234250"/>
            <a:chOff x="3017123" y="313743"/>
            <a:chExt cx="5727683" cy="4234250"/>
          </a:xfrm>
        </p:grpSpPr>
        <p:grpSp>
          <p:nvGrpSpPr>
            <p:cNvPr id="365" name="Google Shape;365;p31"/>
            <p:cNvGrpSpPr/>
            <p:nvPr/>
          </p:nvGrpSpPr>
          <p:grpSpPr>
            <a:xfrm>
              <a:off x="3017123" y="3903590"/>
              <a:ext cx="863757" cy="584805"/>
              <a:chOff x="2733012" y="1730569"/>
              <a:chExt cx="944100" cy="639901"/>
            </a:xfrm>
          </p:grpSpPr>
          <p:sp>
            <p:nvSpPr>
              <p:cNvPr id="366" name="Google Shape;366;p31"/>
              <p:cNvSpPr/>
              <p:nvPr/>
            </p:nvSpPr>
            <p:spPr>
              <a:xfrm>
                <a:off x="2733012" y="1730569"/>
                <a:ext cx="944100" cy="615600"/>
              </a:xfrm>
              <a:prstGeom prst="roundRect">
                <a:avLst>
                  <a:gd fmla="val 16667" name="adj"/>
                </a:avLst>
              </a:prstGeom>
              <a:solidFill>
                <a:srgbClr val="CFE2F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31"/>
              <p:cNvSpPr txBox="1"/>
              <p:nvPr/>
            </p:nvSpPr>
            <p:spPr>
              <a:xfrm>
                <a:off x="2791026" y="1730570"/>
                <a:ext cx="828000" cy="63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300"/>
                  <a:t>114</a:t>
                </a:r>
                <a:endParaRPr b="1" sz="13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/>
                  <a:t>34% </a:t>
                </a:r>
                <a:endParaRPr sz="1300"/>
              </a:p>
            </p:txBody>
          </p:sp>
        </p:grpSp>
        <p:cxnSp>
          <p:nvCxnSpPr>
            <p:cNvPr id="368" name="Google Shape;368;p31"/>
            <p:cNvCxnSpPr/>
            <p:nvPr/>
          </p:nvCxnSpPr>
          <p:spPr>
            <a:xfrm rot="10800000">
              <a:off x="3447344" y="1378965"/>
              <a:ext cx="3300" cy="2316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69" name="Google Shape;369;p31"/>
            <p:cNvGrpSpPr/>
            <p:nvPr/>
          </p:nvGrpSpPr>
          <p:grpSpPr>
            <a:xfrm>
              <a:off x="4511983" y="313743"/>
              <a:ext cx="1807659" cy="1282839"/>
              <a:chOff x="558650" y="463012"/>
              <a:chExt cx="1975800" cy="1403697"/>
            </a:xfrm>
          </p:grpSpPr>
          <p:sp>
            <p:nvSpPr>
              <p:cNvPr id="370" name="Google Shape;370;p31"/>
              <p:cNvSpPr txBox="1"/>
              <p:nvPr/>
            </p:nvSpPr>
            <p:spPr>
              <a:xfrm>
                <a:off x="823000" y="1428710"/>
                <a:ext cx="1447200" cy="43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Wage &lt;14</a:t>
                </a:r>
                <a:endParaRPr/>
              </a:p>
            </p:txBody>
          </p:sp>
          <p:grpSp>
            <p:nvGrpSpPr>
              <p:cNvPr id="371" name="Google Shape;371;p31"/>
              <p:cNvGrpSpPr/>
              <p:nvPr/>
            </p:nvGrpSpPr>
            <p:grpSpPr>
              <a:xfrm>
                <a:off x="558650" y="463012"/>
                <a:ext cx="1975800" cy="1083607"/>
                <a:chOff x="558650" y="463012"/>
                <a:chExt cx="1975800" cy="1083607"/>
              </a:xfrm>
            </p:grpSpPr>
            <p:sp>
              <p:nvSpPr>
                <p:cNvPr id="372" name="Google Shape;372;p31"/>
                <p:cNvSpPr/>
                <p:nvPr/>
              </p:nvSpPr>
              <p:spPr>
                <a:xfrm>
                  <a:off x="558650" y="463012"/>
                  <a:ext cx="1975800" cy="9657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A4C2F4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3" name="Google Shape;373;p31"/>
                <p:cNvSpPr txBox="1"/>
                <p:nvPr/>
              </p:nvSpPr>
              <p:spPr>
                <a:xfrm>
                  <a:off x="784740" y="468720"/>
                  <a:ext cx="1523700" cy="1077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300"/>
                    <a:t>Mean: </a:t>
                  </a:r>
                  <a:r>
                    <a:rPr b="1" lang="en" sz="1300"/>
                    <a:t>120</a:t>
                  </a:r>
                  <a:endParaRPr b="1" sz="1300"/>
                </a:p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1300"/>
                </a:p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300"/>
                    <a:t>85% of store weeks</a:t>
                  </a:r>
                  <a:endParaRPr sz="1300"/>
                </a:p>
              </p:txBody>
            </p:sp>
          </p:grpSp>
        </p:grpSp>
        <p:grpSp>
          <p:nvGrpSpPr>
            <p:cNvPr id="374" name="Google Shape;374;p31"/>
            <p:cNvGrpSpPr/>
            <p:nvPr/>
          </p:nvGrpSpPr>
          <p:grpSpPr>
            <a:xfrm>
              <a:off x="6838827" y="1305684"/>
              <a:ext cx="693524" cy="625083"/>
              <a:chOff x="1829774" y="3292017"/>
              <a:chExt cx="986100" cy="804690"/>
            </a:xfrm>
          </p:grpSpPr>
          <p:sp>
            <p:nvSpPr>
              <p:cNvPr id="375" name="Google Shape;375;p31"/>
              <p:cNvSpPr/>
              <p:nvPr/>
            </p:nvSpPr>
            <p:spPr>
              <a:xfrm>
                <a:off x="1829774" y="3292017"/>
                <a:ext cx="986100" cy="712200"/>
              </a:xfrm>
              <a:prstGeom prst="roundRect">
                <a:avLst>
                  <a:gd fmla="val 16667" name="adj"/>
                </a:avLst>
              </a:prstGeom>
              <a:solidFill>
                <a:srgbClr val="CFE2F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31"/>
              <p:cNvSpPr txBox="1"/>
              <p:nvPr/>
            </p:nvSpPr>
            <p:spPr>
              <a:xfrm>
                <a:off x="1890376" y="3304107"/>
                <a:ext cx="864900" cy="7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/>
                  <a:t>123</a:t>
                </a:r>
                <a:endParaRPr b="1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51% </a:t>
                </a:r>
                <a:endParaRPr/>
              </a:p>
            </p:txBody>
          </p:sp>
        </p:grpSp>
        <p:cxnSp>
          <p:nvCxnSpPr>
            <p:cNvPr id="377" name="Google Shape;377;p31"/>
            <p:cNvCxnSpPr/>
            <p:nvPr/>
          </p:nvCxnSpPr>
          <p:spPr>
            <a:xfrm>
              <a:off x="3447359" y="1378868"/>
              <a:ext cx="1315500" cy="9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8" name="Google Shape;378;p31"/>
            <p:cNvCxnSpPr/>
            <p:nvPr/>
          </p:nvCxnSpPr>
          <p:spPr>
            <a:xfrm>
              <a:off x="5660823" y="1378836"/>
              <a:ext cx="1133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79" name="Google Shape;379;p31"/>
            <p:cNvSpPr txBox="1"/>
            <p:nvPr/>
          </p:nvSpPr>
          <p:spPr>
            <a:xfrm>
              <a:off x="6672702" y="1877689"/>
              <a:ext cx="1025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Wage &lt;19</a:t>
              </a:r>
              <a:endParaRPr/>
            </a:p>
          </p:txBody>
        </p:sp>
        <p:cxnSp>
          <p:nvCxnSpPr>
            <p:cNvPr id="380" name="Google Shape;380;p31"/>
            <p:cNvCxnSpPr>
              <a:endCxn id="379" idx="1"/>
            </p:cNvCxnSpPr>
            <p:nvPr/>
          </p:nvCxnSpPr>
          <p:spPr>
            <a:xfrm flipH="1" rot="10800000">
              <a:off x="6380802" y="2077789"/>
              <a:ext cx="291900" cy="1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81" name="Google Shape;381;p31"/>
            <p:cNvGrpSpPr/>
            <p:nvPr/>
          </p:nvGrpSpPr>
          <p:grpSpPr>
            <a:xfrm>
              <a:off x="5517011" y="2109551"/>
              <a:ext cx="802768" cy="615717"/>
              <a:chOff x="2733012" y="1730569"/>
              <a:chExt cx="944100" cy="759301"/>
            </a:xfrm>
          </p:grpSpPr>
          <p:sp>
            <p:nvSpPr>
              <p:cNvPr id="382" name="Google Shape;382;p31"/>
              <p:cNvSpPr/>
              <p:nvPr/>
            </p:nvSpPr>
            <p:spPr>
              <a:xfrm>
                <a:off x="2733012" y="1730569"/>
                <a:ext cx="944100" cy="615600"/>
              </a:xfrm>
              <a:prstGeom prst="roundRect">
                <a:avLst>
                  <a:gd fmla="val 16667" name="adj"/>
                </a:avLst>
              </a:prstGeom>
              <a:solidFill>
                <a:srgbClr val="CFE2F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31"/>
              <p:cNvSpPr txBox="1"/>
              <p:nvPr/>
            </p:nvSpPr>
            <p:spPr>
              <a:xfrm>
                <a:off x="2791026" y="1730570"/>
                <a:ext cx="828000" cy="75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/>
                  <a:t>123</a:t>
                </a:r>
                <a:endParaRPr b="1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51% </a:t>
                </a:r>
                <a:endParaRPr/>
              </a:p>
            </p:txBody>
          </p:sp>
        </p:grpSp>
        <p:cxnSp>
          <p:nvCxnSpPr>
            <p:cNvPr id="384" name="Google Shape;384;p31"/>
            <p:cNvCxnSpPr/>
            <p:nvPr/>
          </p:nvCxnSpPr>
          <p:spPr>
            <a:xfrm rot="2698256">
              <a:off x="7230238" y="2319881"/>
              <a:ext cx="1254337" cy="1254337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5" name="Google Shape;385;p31"/>
            <p:cNvCxnSpPr/>
            <p:nvPr/>
          </p:nvCxnSpPr>
          <p:spPr>
            <a:xfrm flipH="1" rot="10800000">
              <a:off x="7572826" y="2060431"/>
              <a:ext cx="291900" cy="1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86" name="Google Shape;386;p31"/>
            <p:cNvGrpSpPr/>
            <p:nvPr/>
          </p:nvGrpSpPr>
          <p:grpSpPr>
            <a:xfrm>
              <a:off x="7478638" y="3796623"/>
              <a:ext cx="760900" cy="584805"/>
              <a:chOff x="2942501" y="1690395"/>
              <a:chExt cx="831676" cy="639900"/>
            </a:xfrm>
          </p:grpSpPr>
          <p:sp>
            <p:nvSpPr>
              <p:cNvPr id="387" name="Google Shape;387;p31"/>
              <p:cNvSpPr/>
              <p:nvPr/>
            </p:nvSpPr>
            <p:spPr>
              <a:xfrm>
                <a:off x="2954577" y="1730574"/>
                <a:ext cx="819600" cy="554100"/>
              </a:xfrm>
              <a:prstGeom prst="roundRect">
                <a:avLst>
                  <a:gd fmla="val 16667" name="adj"/>
                </a:avLst>
              </a:prstGeom>
              <a:solidFill>
                <a:srgbClr val="CFE2F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31"/>
              <p:cNvSpPr txBox="1"/>
              <p:nvPr/>
            </p:nvSpPr>
            <p:spPr>
              <a:xfrm>
                <a:off x="2942501" y="1690395"/>
                <a:ext cx="828000" cy="63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300"/>
                  <a:t>183</a:t>
                </a:r>
                <a:endParaRPr b="1" sz="13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/>
                  <a:t>0% </a:t>
                </a:r>
                <a:endParaRPr sz="1300"/>
              </a:p>
            </p:txBody>
          </p:sp>
        </p:grpSp>
        <p:sp>
          <p:nvSpPr>
            <p:cNvPr id="389" name="Google Shape;389;p31"/>
            <p:cNvSpPr/>
            <p:nvPr/>
          </p:nvSpPr>
          <p:spPr>
            <a:xfrm>
              <a:off x="7351769" y="1970159"/>
              <a:ext cx="1025700" cy="25182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1"/>
            <p:cNvSpPr txBox="1"/>
            <p:nvPr/>
          </p:nvSpPr>
          <p:spPr>
            <a:xfrm>
              <a:off x="5097610" y="2583722"/>
              <a:ext cx="16416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Execution on-time rate &lt;0.36</a:t>
              </a:r>
              <a:endParaRPr sz="1200"/>
            </a:p>
          </p:txBody>
        </p:sp>
        <p:cxnSp>
          <p:nvCxnSpPr>
            <p:cNvPr id="391" name="Google Shape;391;p31"/>
            <p:cNvCxnSpPr/>
            <p:nvPr/>
          </p:nvCxnSpPr>
          <p:spPr>
            <a:xfrm rot="2698228">
              <a:off x="4679820" y="2900274"/>
              <a:ext cx="823072" cy="82286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92" name="Google Shape;392;p31"/>
            <p:cNvGrpSpPr/>
            <p:nvPr/>
          </p:nvGrpSpPr>
          <p:grpSpPr>
            <a:xfrm>
              <a:off x="4618031" y="3963069"/>
              <a:ext cx="802768" cy="584923"/>
              <a:chOff x="2733012" y="1730569"/>
              <a:chExt cx="944100" cy="634201"/>
            </a:xfrm>
          </p:grpSpPr>
          <p:sp>
            <p:nvSpPr>
              <p:cNvPr id="393" name="Google Shape;393;p31"/>
              <p:cNvSpPr/>
              <p:nvPr/>
            </p:nvSpPr>
            <p:spPr>
              <a:xfrm>
                <a:off x="2733012" y="1730569"/>
                <a:ext cx="944100" cy="615600"/>
              </a:xfrm>
              <a:prstGeom prst="roundRect">
                <a:avLst>
                  <a:gd fmla="val 16667" name="adj"/>
                </a:avLst>
              </a:prstGeom>
              <a:solidFill>
                <a:srgbClr val="CFE2F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31"/>
              <p:cNvSpPr txBox="1"/>
              <p:nvPr/>
            </p:nvSpPr>
            <p:spPr>
              <a:xfrm>
                <a:off x="2791026" y="1730570"/>
                <a:ext cx="828000" cy="63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300"/>
                  <a:t>117</a:t>
                </a:r>
                <a:endParaRPr b="1" sz="13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/>
                  <a:t>18% </a:t>
                </a:r>
                <a:endParaRPr sz="1300"/>
              </a:p>
            </p:txBody>
          </p:sp>
        </p:grpSp>
        <p:grpSp>
          <p:nvGrpSpPr>
            <p:cNvPr id="395" name="Google Shape;395;p31"/>
            <p:cNvGrpSpPr/>
            <p:nvPr/>
          </p:nvGrpSpPr>
          <p:grpSpPr>
            <a:xfrm>
              <a:off x="6080754" y="2921380"/>
              <a:ext cx="863757" cy="615786"/>
              <a:chOff x="2733012" y="1730569"/>
              <a:chExt cx="944100" cy="673801"/>
            </a:xfrm>
          </p:grpSpPr>
          <p:sp>
            <p:nvSpPr>
              <p:cNvPr id="396" name="Google Shape;396;p31"/>
              <p:cNvSpPr/>
              <p:nvPr/>
            </p:nvSpPr>
            <p:spPr>
              <a:xfrm>
                <a:off x="2733012" y="1730569"/>
                <a:ext cx="944100" cy="615600"/>
              </a:xfrm>
              <a:prstGeom prst="roundRect">
                <a:avLst>
                  <a:gd fmla="val 16667" name="adj"/>
                </a:avLst>
              </a:prstGeom>
              <a:solidFill>
                <a:srgbClr val="6D9EEB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31"/>
              <p:cNvSpPr txBox="1"/>
              <p:nvPr/>
            </p:nvSpPr>
            <p:spPr>
              <a:xfrm>
                <a:off x="2791026" y="1730570"/>
                <a:ext cx="828000" cy="67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/>
                  <a:t>126</a:t>
                </a:r>
                <a:endParaRPr b="1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33% </a:t>
                </a:r>
                <a:endParaRPr/>
              </a:p>
            </p:txBody>
          </p:sp>
        </p:grpSp>
        <p:cxnSp>
          <p:nvCxnSpPr>
            <p:cNvPr id="398" name="Google Shape;398;p31"/>
            <p:cNvCxnSpPr/>
            <p:nvPr/>
          </p:nvCxnSpPr>
          <p:spPr>
            <a:xfrm rot="2697820">
              <a:off x="5984538" y="3553105"/>
              <a:ext cx="334532" cy="334532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9" name="Google Shape;399;p31"/>
            <p:cNvCxnSpPr/>
            <p:nvPr/>
          </p:nvCxnSpPr>
          <p:spPr>
            <a:xfrm rot="2697820">
              <a:off x="6670415" y="3553105"/>
              <a:ext cx="334532" cy="334532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00" name="Google Shape;400;p31"/>
            <p:cNvGrpSpPr/>
            <p:nvPr/>
          </p:nvGrpSpPr>
          <p:grpSpPr>
            <a:xfrm>
              <a:off x="5660830" y="3956655"/>
              <a:ext cx="802746" cy="584935"/>
              <a:chOff x="2691136" y="1697110"/>
              <a:chExt cx="828000" cy="689700"/>
            </a:xfrm>
          </p:grpSpPr>
          <p:sp>
            <p:nvSpPr>
              <p:cNvPr id="401" name="Google Shape;401;p31"/>
              <p:cNvSpPr/>
              <p:nvPr/>
            </p:nvSpPr>
            <p:spPr>
              <a:xfrm>
                <a:off x="2733021" y="1730555"/>
                <a:ext cx="773400" cy="595800"/>
              </a:xfrm>
              <a:prstGeom prst="roundRect">
                <a:avLst>
                  <a:gd fmla="val 16667" name="adj"/>
                </a:avLst>
              </a:prstGeom>
              <a:solidFill>
                <a:srgbClr val="CFE2F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31"/>
              <p:cNvSpPr txBox="1"/>
              <p:nvPr/>
            </p:nvSpPr>
            <p:spPr>
              <a:xfrm>
                <a:off x="2691136" y="1697110"/>
                <a:ext cx="828000" cy="68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300"/>
                  <a:t>126</a:t>
                </a:r>
                <a:endParaRPr b="1" sz="13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/>
                  <a:t>32% </a:t>
                </a:r>
                <a:endParaRPr sz="1300"/>
              </a:p>
            </p:txBody>
          </p:sp>
        </p:grpSp>
        <p:grpSp>
          <p:nvGrpSpPr>
            <p:cNvPr id="403" name="Google Shape;403;p31"/>
            <p:cNvGrpSpPr/>
            <p:nvPr/>
          </p:nvGrpSpPr>
          <p:grpSpPr>
            <a:xfrm>
              <a:off x="6436317" y="3963055"/>
              <a:ext cx="802746" cy="584935"/>
              <a:chOff x="2691136" y="1697110"/>
              <a:chExt cx="828000" cy="689700"/>
            </a:xfrm>
          </p:grpSpPr>
          <p:sp>
            <p:nvSpPr>
              <p:cNvPr id="404" name="Google Shape;404;p31"/>
              <p:cNvSpPr/>
              <p:nvPr/>
            </p:nvSpPr>
            <p:spPr>
              <a:xfrm>
                <a:off x="2733021" y="1730555"/>
                <a:ext cx="773400" cy="595800"/>
              </a:xfrm>
              <a:prstGeom prst="roundRect">
                <a:avLst>
                  <a:gd fmla="val 16667" name="adj"/>
                </a:avLst>
              </a:prstGeom>
              <a:solidFill>
                <a:srgbClr val="CFE2F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31"/>
              <p:cNvSpPr txBox="1"/>
              <p:nvPr/>
            </p:nvSpPr>
            <p:spPr>
              <a:xfrm>
                <a:off x="2691136" y="1697110"/>
                <a:ext cx="828000" cy="68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300"/>
                  <a:t>159</a:t>
                </a:r>
                <a:endParaRPr b="1" sz="13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/>
                  <a:t>1</a:t>
                </a:r>
                <a:r>
                  <a:rPr lang="en" sz="1300"/>
                  <a:t>% </a:t>
                </a:r>
                <a:endParaRPr sz="1300"/>
              </a:p>
            </p:txBody>
          </p:sp>
        </p:grpSp>
        <p:sp>
          <p:nvSpPr>
            <p:cNvPr id="406" name="Google Shape;406;p31"/>
            <p:cNvSpPr txBox="1"/>
            <p:nvPr/>
          </p:nvSpPr>
          <p:spPr>
            <a:xfrm>
              <a:off x="5553938" y="3443575"/>
              <a:ext cx="19455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Manager Schedule.Shifts &gt;= 33</a:t>
              </a:r>
              <a:endParaRPr sz="1000"/>
            </a:p>
          </p:txBody>
        </p:sp>
      </p:grpSp>
      <p:sp>
        <p:nvSpPr>
          <p:cNvPr id="407" name="Google Shape;407;p31"/>
          <p:cNvSpPr txBox="1"/>
          <p:nvPr/>
        </p:nvSpPr>
        <p:spPr>
          <a:xfrm>
            <a:off x="190000" y="820100"/>
            <a:ext cx="30918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0% means the number are rounding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Those stores performance are very unlikely (paying more or </a:t>
            </a:r>
            <a:r>
              <a:rPr lang="en"/>
              <a:t>equal</a:t>
            </a:r>
            <a:r>
              <a:rPr lang="en"/>
              <a:t> than 19 doll</a:t>
            </a:r>
            <a:r>
              <a:rPr lang="en"/>
              <a:t>ars wage)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Higher execution on-time rate and Lower the schedule shifts ⇒ larger the sales per labor horus.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managers do to improve sales?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2" name="Google Shape;412;p32"/>
          <p:cNvGrpSpPr/>
          <p:nvPr/>
        </p:nvGrpSpPr>
        <p:grpSpPr>
          <a:xfrm>
            <a:off x="583962" y="2069344"/>
            <a:ext cx="944191" cy="626076"/>
            <a:chOff x="1829774" y="3292017"/>
            <a:chExt cx="986100" cy="724290"/>
          </a:xfrm>
        </p:grpSpPr>
        <p:sp>
          <p:nvSpPr>
            <p:cNvPr id="413" name="Google Shape;413;p32"/>
            <p:cNvSpPr/>
            <p:nvPr/>
          </p:nvSpPr>
          <p:spPr>
            <a:xfrm>
              <a:off x="1829774" y="3292017"/>
              <a:ext cx="986100" cy="7122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2"/>
            <p:cNvSpPr txBox="1"/>
            <p:nvPr/>
          </p:nvSpPr>
          <p:spPr>
            <a:xfrm>
              <a:off x="1890376" y="3304107"/>
              <a:ext cx="864900" cy="71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98</a:t>
              </a:r>
              <a:endParaRPr b="1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10% </a:t>
              </a:r>
              <a:endParaRPr/>
            </a:p>
          </p:txBody>
        </p:sp>
      </p:grpSp>
      <p:cxnSp>
        <p:nvCxnSpPr>
          <p:cNvPr id="415" name="Google Shape;415;p32"/>
          <p:cNvCxnSpPr/>
          <p:nvPr/>
        </p:nvCxnSpPr>
        <p:spPr>
          <a:xfrm rot="-10685451">
            <a:off x="2724163" y="2069494"/>
            <a:ext cx="9005" cy="217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16" name="Google Shape;416;p32"/>
          <p:cNvGrpSpPr/>
          <p:nvPr/>
        </p:nvGrpSpPr>
        <p:grpSpPr>
          <a:xfrm>
            <a:off x="795150" y="463137"/>
            <a:ext cx="2162100" cy="1606213"/>
            <a:chOff x="465550" y="463012"/>
            <a:chExt cx="2162100" cy="1606213"/>
          </a:xfrm>
        </p:grpSpPr>
        <p:sp>
          <p:nvSpPr>
            <p:cNvPr id="417" name="Google Shape;417;p32"/>
            <p:cNvSpPr txBox="1"/>
            <p:nvPr/>
          </p:nvSpPr>
          <p:spPr>
            <a:xfrm>
              <a:off x="465550" y="1453625"/>
              <a:ext cx="2162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Manager Schedule.Shifts &gt;= 53</a:t>
              </a:r>
              <a:endParaRPr/>
            </a:p>
          </p:txBody>
        </p:sp>
        <p:grpSp>
          <p:nvGrpSpPr>
            <p:cNvPr id="418" name="Google Shape;418;p32"/>
            <p:cNvGrpSpPr/>
            <p:nvPr/>
          </p:nvGrpSpPr>
          <p:grpSpPr>
            <a:xfrm>
              <a:off x="558650" y="463012"/>
              <a:ext cx="1975800" cy="990907"/>
              <a:chOff x="558650" y="463012"/>
              <a:chExt cx="1975800" cy="990907"/>
            </a:xfrm>
          </p:grpSpPr>
          <p:sp>
            <p:nvSpPr>
              <p:cNvPr id="419" name="Google Shape;419;p32"/>
              <p:cNvSpPr/>
              <p:nvPr/>
            </p:nvSpPr>
            <p:spPr>
              <a:xfrm>
                <a:off x="558650" y="463012"/>
                <a:ext cx="1975800" cy="965700"/>
              </a:xfrm>
              <a:prstGeom prst="roundRect">
                <a:avLst>
                  <a:gd fmla="val 16667" name="adj"/>
                </a:avLst>
              </a:prstGeom>
              <a:solidFill>
                <a:srgbClr val="A4C2F4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32"/>
              <p:cNvSpPr txBox="1"/>
              <p:nvPr/>
            </p:nvSpPr>
            <p:spPr>
              <a:xfrm>
                <a:off x="784740" y="468720"/>
                <a:ext cx="1523700" cy="98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/>
                  <a:t>Mean: </a:t>
                </a:r>
                <a:r>
                  <a:rPr b="1" lang="en" sz="1300"/>
                  <a:t>103</a:t>
                </a:r>
                <a:endParaRPr b="1" sz="13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3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/>
                  <a:t>15% of store weeks</a:t>
                </a:r>
                <a:endParaRPr sz="1300"/>
              </a:p>
            </p:txBody>
          </p:sp>
        </p:grpSp>
      </p:grpSp>
      <p:cxnSp>
        <p:nvCxnSpPr>
          <p:cNvPr id="421" name="Google Shape;421;p32"/>
          <p:cNvCxnSpPr/>
          <p:nvPr/>
        </p:nvCxnSpPr>
        <p:spPr>
          <a:xfrm rot="2700000">
            <a:off x="240130" y="3139593"/>
            <a:ext cx="914289" cy="91428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22" name="Google Shape;422;p32"/>
          <p:cNvGrpSpPr/>
          <p:nvPr/>
        </p:nvGrpSpPr>
        <p:grpSpPr>
          <a:xfrm>
            <a:off x="236032" y="4243260"/>
            <a:ext cx="758015" cy="625847"/>
            <a:chOff x="1829774" y="3292017"/>
            <a:chExt cx="986100" cy="736290"/>
          </a:xfrm>
        </p:grpSpPr>
        <p:sp>
          <p:nvSpPr>
            <p:cNvPr id="423" name="Google Shape;423;p32"/>
            <p:cNvSpPr/>
            <p:nvPr/>
          </p:nvSpPr>
          <p:spPr>
            <a:xfrm>
              <a:off x="1829774" y="3292017"/>
              <a:ext cx="986100" cy="7122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2"/>
            <p:cNvSpPr txBox="1"/>
            <p:nvPr/>
          </p:nvSpPr>
          <p:spPr>
            <a:xfrm>
              <a:off x="1890376" y="3304107"/>
              <a:ext cx="864900" cy="72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96</a:t>
              </a:r>
              <a:endParaRPr b="1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9% </a:t>
              </a:r>
              <a:endParaRPr/>
            </a:p>
          </p:txBody>
        </p:sp>
      </p:grpSp>
      <p:grpSp>
        <p:nvGrpSpPr>
          <p:cNvPr id="425" name="Google Shape;425;p32"/>
          <p:cNvGrpSpPr/>
          <p:nvPr/>
        </p:nvGrpSpPr>
        <p:grpSpPr>
          <a:xfrm>
            <a:off x="1048245" y="4243260"/>
            <a:ext cx="758015" cy="625847"/>
            <a:chOff x="1829774" y="3292017"/>
            <a:chExt cx="986100" cy="736290"/>
          </a:xfrm>
        </p:grpSpPr>
        <p:sp>
          <p:nvSpPr>
            <p:cNvPr id="426" name="Google Shape;426;p32"/>
            <p:cNvSpPr/>
            <p:nvPr/>
          </p:nvSpPr>
          <p:spPr>
            <a:xfrm>
              <a:off x="1829774" y="3292017"/>
              <a:ext cx="986100" cy="7122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2"/>
            <p:cNvSpPr txBox="1"/>
            <p:nvPr/>
          </p:nvSpPr>
          <p:spPr>
            <a:xfrm>
              <a:off x="1890376" y="3304107"/>
              <a:ext cx="864900" cy="72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128</a:t>
              </a:r>
              <a:endParaRPr b="1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1% </a:t>
              </a:r>
              <a:endParaRPr/>
            </a:p>
          </p:txBody>
        </p:sp>
      </p:grpSp>
      <p:grpSp>
        <p:nvGrpSpPr>
          <p:cNvPr id="428" name="Google Shape;428;p32"/>
          <p:cNvGrpSpPr/>
          <p:nvPr/>
        </p:nvGrpSpPr>
        <p:grpSpPr>
          <a:xfrm>
            <a:off x="2349670" y="4243260"/>
            <a:ext cx="758015" cy="625847"/>
            <a:chOff x="1829774" y="3292017"/>
            <a:chExt cx="986100" cy="736290"/>
          </a:xfrm>
        </p:grpSpPr>
        <p:sp>
          <p:nvSpPr>
            <p:cNvPr id="429" name="Google Shape;429;p32"/>
            <p:cNvSpPr/>
            <p:nvPr/>
          </p:nvSpPr>
          <p:spPr>
            <a:xfrm>
              <a:off x="1829774" y="3292017"/>
              <a:ext cx="986100" cy="712200"/>
            </a:xfrm>
            <a:prstGeom prst="roundRect">
              <a:avLst>
                <a:gd fmla="val 16667" name="adj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2"/>
            <p:cNvSpPr txBox="1"/>
            <p:nvPr/>
          </p:nvSpPr>
          <p:spPr>
            <a:xfrm>
              <a:off x="1890376" y="3304107"/>
              <a:ext cx="864900" cy="72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114</a:t>
              </a:r>
              <a:endParaRPr b="1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r>
                <a:rPr lang="en"/>
                <a:t>% </a:t>
              </a:r>
              <a:endParaRPr/>
            </a:p>
          </p:txBody>
        </p:sp>
      </p:grpSp>
      <p:sp>
        <p:nvSpPr>
          <p:cNvPr id="431" name="Google Shape;431;p32"/>
          <p:cNvSpPr txBox="1"/>
          <p:nvPr/>
        </p:nvSpPr>
        <p:spPr>
          <a:xfrm>
            <a:off x="552950" y="2633875"/>
            <a:ext cx="10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Wage &lt;16</a:t>
            </a:r>
            <a:endParaRPr/>
          </a:p>
        </p:txBody>
      </p:sp>
      <p:cxnSp>
        <p:nvCxnSpPr>
          <p:cNvPr id="432" name="Google Shape;432;p32"/>
          <p:cNvCxnSpPr/>
          <p:nvPr/>
        </p:nvCxnSpPr>
        <p:spPr>
          <a:xfrm rot="2700000">
            <a:off x="970105" y="3139593"/>
            <a:ext cx="914289" cy="91428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33" name="Google Shape;433;p32"/>
          <p:cNvGrpSpPr/>
          <p:nvPr/>
        </p:nvGrpSpPr>
        <p:grpSpPr>
          <a:xfrm>
            <a:off x="3495673" y="634843"/>
            <a:ext cx="5727683" cy="4234250"/>
            <a:chOff x="3017123" y="313743"/>
            <a:chExt cx="5727683" cy="4234250"/>
          </a:xfrm>
        </p:grpSpPr>
        <p:grpSp>
          <p:nvGrpSpPr>
            <p:cNvPr id="434" name="Google Shape;434;p32"/>
            <p:cNvGrpSpPr/>
            <p:nvPr/>
          </p:nvGrpSpPr>
          <p:grpSpPr>
            <a:xfrm>
              <a:off x="3017123" y="3903590"/>
              <a:ext cx="863757" cy="584805"/>
              <a:chOff x="2733012" y="1730569"/>
              <a:chExt cx="944100" cy="639901"/>
            </a:xfrm>
          </p:grpSpPr>
          <p:sp>
            <p:nvSpPr>
              <p:cNvPr id="435" name="Google Shape;435;p32"/>
              <p:cNvSpPr/>
              <p:nvPr/>
            </p:nvSpPr>
            <p:spPr>
              <a:xfrm>
                <a:off x="2733012" y="1730569"/>
                <a:ext cx="944100" cy="615600"/>
              </a:xfrm>
              <a:prstGeom prst="roundRect">
                <a:avLst>
                  <a:gd fmla="val 16667" name="adj"/>
                </a:avLst>
              </a:prstGeom>
              <a:solidFill>
                <a:srgbClr val="CFE2F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32"/>
              <p:cNvSpPr txBox="1"/>
              <p:nvPr/>
            </p:nvSpPr>
            <p:spPr>
              <a:xfrm>
                <a:off x="2791026" y="1730570"/>
                <a:ext cx="828000" cy="63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300"/>
                  <a:t>114</a:t>
                </a:r>
                <a:endParaRPr b="1" sz="13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/>
                  <a:t>34% </a:t>
                </a:r>
                <a:endParaRPr sz="1300"/>
              </a:p>
            </p:txBody>
          </p:sp>
        </p:grpSp>
        <p:cxnSp>
          <p:nvCxnSpPr>
            <p:cNvPr id="437" name="Google Shape;437;p32"/>
            <p:cNvCxnSpPr/>
            <p:nvPr/>
          </p:nvCxnSpPr>
          <p:spPr>
            <a:xfrm rot="10800000">
              <a:off x="3447344" y="1378965"/>
              <a:ext cx="3300" cy="2316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38" name="Google Shape;438;p32"/>
            <p:cNvGrpSpPr/>
            <p:nvPr/>
          </p:nvGrpSpPr>
          <p:grpSpPr>
            <a:xfrm>
              <a:off x="4511983" y="313743"/>
              <a:ext cx="1807659" cy="1282839"/>
              <a:chOff x="558650" y="463012"/>
              <a:chExt cx="1975800" cy="1403697"/>
            </a:xfrm>
          </p:grpSpPr>
          <p:sp>
            <p:nvSpPr>
              <p:cNvPr id="439" name="Google Shape;439;p32"/>
              <p:cNvSpPr txBox="1"/>
              <p:nvPr/>
            </p:nvSpPr>
            <p:spPr>
              <a:xfrm>
                <a:off x="823000" y="1428710"/>
                <a:ext cx="1447200" cy="43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Wage &lt;14</a:t>
                </a:r>
                <a:endParaRPr/>
              </a:p>
            </p:txBody>
          </p:sp>
          <p:grpSp>
            <p:nvGrpSpPr>
              <p:cNvPr id="440" name="Google Shape;440;p32"/>
              <p:cNvGrpSpPr/>
              <p:nvPr/>
            </p:nvGrpSpPr>
            <p:grpSpPr>
              <a:xfrm>
                <a:off x="558650" y="463012"/>
                <a:ext cx="1975800" cy="1083607"/>
                <a:chOff x="558650" y="463012"/>
                <a:chExt cx="1975800" cy="1083607"/>
              </a:xfrm>
            </p:grpSpPr>
            <p:sp>
              <p:nvSpPr>
                <p:cNvPr id="441" name="Google Shape;441;p32"/>
                <p:cNvSpPr/>
                <p:nvPr/>
              </p:nvSpPr>
              <p:spPr>
                <a:xfrm>
                  <a:off x="558650" y="463012"/>
                  <a:ext cx="1975800" cy="9657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A4C2F4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2" name="Google Shape;442;p32"/>
                <p:cNvSpPr txBox="1"/>
                <p:nvPr/>
              </p:nvSpPr>
              <p:spPr>
                <a:xfrm>
                  <a:off x="784740" y="468720"/>
                  <a:ext cx="1523700" cy="1077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300"/>
                    <a:t>Mean: </a:t>
                  </a:r>
                  <a:r>
                    <a:rPr b="1" lang="en" sz="1300"/>
                    <a:t>120</a:t>
                  </a:r>
                  <a:endParaRPr b="1" sz="1300"/>
                </a:p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1300"/>
                </a:p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300"/>
                    <a:t>85% of store weeks</a:t>
                  </a:r>
                  <a:endParaRPr sz="1300"/>
                </a:p>
              </p:txBody>
            </p:sp>
          </p:grpSp>
        </p:grpSp>
        <p:grpSp>
          <p:nvGrpSpPr>
            <p:cNvPr id="443" name="Google Shape;443;p32"/>
            <p:cNvGrpSpPr/>
            <p:nvPr/>
          </p:nvGrpSpPr>
          <p:grpSpPr>
            <a:xfrm>
              <a:off x="6838827" y="1305684"/>
              <a:ext cx="693524" cy="625083"/>
              <a:chOff x="1829774" y="3292017"/>
              <a:chExt cx="986100" cy="804690"/>
            </a:xfrm>
          </p:grpSpPr>
          <p:sp>
            <p:nvSpPr>
              <p:cNvPr id="444" name="Google Shape;444;p32"/>
              <p:cNvSpPr/>
              <p:nvPr/>
            </p:nvSpPr>
            <p:spPr>
              <a:xfrm>
                <a:off x="1829774" y="3292017"/>
                <a:ext cx="986100" cy="712200"/>
              </a:xfrm>
              <a:prstGeom prst="roundRect">
                <a:avLst>
                  <a:gd fmla="val 16667" name="adj"/>
                </a:avLst>
              </a:prstGeom>
              <a:solidFill>
                <a:srgbClr val="CFE2F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32"/>
              <p:cNvSpPr txBox="1"/>
              <p:nvPr/>
            </p:nvSpPr>
            <p:spPr>
              <a:xfrm>
                <a:off x="1890376" y="3304107"/>
                <a:ext cx="864900" cy="7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/>
                  <a:t>123</a:t>
                </a:r>
                <a:endParaRPr b="1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51% </a:t>
                </a:r>
                <a:endParaRPr/>
              </a:p>
            </p:txBody>
          </p:sp>
        </p:grpSp>
        <p:cxnSp>
          <p:nvCxnSpPr>
            <p:cNvPr id="446" name="Google Shape;446;p32"/>
            <p:cNvCxnSpPr/>
            <p:nvPr/>
          </p:nvCxnSpPr>
          <p:spPr>
            <a:xfrm>
              <a:off x="3447359" y="1378868"/>
              <a:ext cx="1315500" cy="9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7" name="Google Shape;447;p32"/>
            <p:cNvCxnSpPr/>
            <p:nvPr/>
          </p:nvCxnSpPr>
          <p:spPr>
            <a:xfrm>
              <a:off x="5660823" y="1378836"/>
              <a:ext cx="1133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48" name="Google Shape;448;p32"/>
            <p:cNvSpPr txBox="1"/>
            <p:nvPr/>
          </p:nvSpPr>
          <p:spPr>
            <a:xfrm>
              <a:off x="6672702" y="1877689"/>
              <a:ext cx="1025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Wage &lt;19</a:t>
              </a:r>
              <a:endParaRPr/>
            </a:p>
          </p:txBody>
        </p:sp>
        <p:cxnSp>
          <p:nvCxnSpPr>
            <p:cNvPr id="449" name="Google Shape;449;p32"/>
            <p:cNvCxnSpPr>
              <a:endCxn id="448" idx="1"/>
            </p:cNvCxnSpPr>
            <p:nvPr/>
          </p:nvCxnSpPr>
          <p:spPr>
            <a:xfrm flipH="1" rot="10800000">
              <a:off x="6380802" y="2077789"/>
              <a:ext cx="291900" cy="1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50" name="Google Shape;450;p32"/>
            <p:cNvGrpSpPr/>
            <p:nvPr/>
          </p:nvGrpSpPr>
          <p:grpSpPr>
            <a:xfrm>
              <a:off x="5517011" y="2109551"/>
              <a:ext cx="802768" cy="615717"/>
              <a:chOff x="2733012" y="1730569"/>
              <a:chExt cx="944100" cy="759301"/>
            </a:xfrm>
          </p:grpSpPr>
          <p:sp>
            <p:nvSpPr>
              <p:cNvPr id="451" name="Google Shape;451;p32"/>
              <p:cNvSpPr/>
              <p:nvPr/>
            </p:nvSpPr>
            <p:spPr>
              <a:xfrm>
                <a:off x="2733012" y="1730569"/>
                <a:ext cx="944100" cy="615600"/>
              </a:xfrm>
              <a:prstGeom prst="roundRect">
                <a:avLst>
                  <a:gd fmla="val 16667" name="adj"/>
                </a:avLst>
              </a:prstGeom>
              <a:solidFill>
                <a:srgbClr val="CFE2F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32"/>
              <p:cNvSpPr txBox="1"/>
              <p:nvPr/>
            </p:nvSpPr>
            <p:spPr>
              <a:xfrm>
                <a:off x="2791026" y="1730570"/>
                <a:ext cx="828000" cy="75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/>
                  <a:t>123</a:t>
                </a:r>
                <a:endParaRPr b="1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51% </a:t>
                </a:r>
                <a:endParaRPr/>
              </a:p>
            </p:txBody>
          </p:sp>
        </p:grpSp>
        <p:cxnSp>
          <p:nvCxnSpPr>
            <p:cNvPr id="453" name="Google Shape;453;p32"/>
            <p:cNvCxnSpPr/>
            <p:nvPr/>
          </p:nvCxnSpPr>
          <p:spPr>
            <a:xfrm rot="2698256">
              <a:off x="7230238" y="2319881"/>
              <a:ext cx="1254337" cy="1254337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4" name="Google Shape;454;p32"/>
            <p:cNvCxnSpPr/>
            <p:nvPr/>
          </p:nvCxnSpPr>
          <p:spPr>
            <a:xfrm flipH="1" rot="10800000">
              <a:off x="7572826" y="2060431"/>
              <a:ext cx="291900" cy="1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55" name="Google Shape;455;p32"/>
            <p:cNvGrpSpPr/>
            <p:nvPr/>
          </p:nvGrpSpPr>
          <p:grpSpPr>
            <a:xfrm>
              <a:off x="7478638" y="3796623"/>
              <a:ext cx="760900" cy="584805"/>
              <a:chOff x="2942501" y="1690395"/>
              <a:chExt cx="831676" cy="639900"/>
            </a:xfrm>
          </p:grpSpPr>
          <p:sp>
            <p:nvSpPr>
              <p:cNvPr id="456" name="Google Shape;456;p32"/>
              <p:cNvSpPr/>
              <p:nvPr/>
            </p:nvSpPr>
            <p:spPr>
              <a:xfrm>
                <a:off x="2954577" y="1730574"/>
                <a:ext cx="819600" cy="554100"/>
              </a:xfrm>
              <a:prstGeom prst="roundRect">
                <a:avLst>
                  <a:gd fmla="val 16667" name="adj"/>
                </a:avLst>
              </a:prstGeom>
              <a:solidFill>
                <a:srgbClr val="CFE2F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32"/>
              <p:cNvSpPr txBox="1"/>
              <p:nvPr/>
            </p:nvSpPr>
            <p:spPr>
              <a:xfrm>
                <a:off x="2942501" y="1690395"/>
                <a:ext cx="828000" cy="63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300"/>
                  <a:t>183</a:t>
                </a:r>
                <a:endParaRPr b="1" sz="13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/>
                  <a:t>0% </a:t>
                </a:r>
                <a:endParaRPr sz="1300"/>
              </a:p>
            </p:txBody>
          </p:sp>
        </p:grpSp>
        <p:sp>
          <p:nvSpPr>
            <p:cNvPr id="458" name="Google Shape;458;p32"/>
            <p:cNvSpPr txBox="1"/>
            <p:nvPr/>
          </p:nvSpPr>
          <p:spPr>
            <a:xfrm>
              <a:off x="5097610" y="2583722"/>
              <a:ext cx="16416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Execution on-time rate &lt;0.36</a:t>
              </a:r>
              <a:endParaRPr sz="1200"/>
            </a:p>
          </p:txBody>
        </p:sp>
        <p:cxnSp>
          <p:nvCxnSpPr>
            <p:cNvPr id="459" name="Google Shape;459;p32"/>
            <p:cNvCxnSpPr/>
            <p:nvPr/>
          </p:nvCxnSpPr>
          <p:spPr>
            <a:xfrm rot="2698228">
              <a:off x="4679820" y="2900274"/>
              <a:ext cx="823072" cy="82286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60" name="Google Shape;460;p32"/>
            <p:cNvGrpSpPr/>
            <p:nvPr/>
          </p:nvGrpSpPr>
          <p:grpSpPr>
            <a:xfrm>
              <a:off x="4618031" y="3963069"/>
              <a:ext cx="802768" cy="584923"/>
              <a:chOff x="2733012" y="1730569"/>
              <a:chExt cx="944100" cy="634201"/>
            </a:xfrm>
          </p:grpSpPr>
          <p:sp>
            <p:nvSpPr>
              <p:cNvPr id="461" name="Google Shape;461;p32"/>
              <p:cNvSpPr/>
              <p:nvPr/>
            </p:nvSpPr>
            <p:spPr>
              <a:xfrm>
                <a:off x="2733012" y="1730569"/>
                <a:ext cx="944100" cy="615600"/>
              </a:xfrm>
              <a:prstGeom prst="roundRect">
                <a:avLst>
                  <a:gd fmla="val 16667" name="adj"/>
                </a:avLst>
              </a:prstGeom>
              <a:solidFill>
                <a:srgbClr val="CFE2F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32"/>
              <p:cNvSpPr txBox="1"/>
              <p:nvPr/>
            </p:nvSpPr>
            <p:spPr>
              <a:xfrm>
                <a:off x="2791026" y="1730570"/>
                <a:ext cx="828000" cy="63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300"/>
                  <a:t>117</a:t>
                </a:r>
                <a:endParaRPr b="1" sz="13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/>
                  <a:t>18% </a:t>
                </a:r>
                <a:endParaRPr sz="1300"/>
              </a:p>
            </p:txBody>
          </p:sp>
        </p:grpSp>
        <p:grpSp>
          <p:nvGrpSpPr>
            <p:cNvPr id="463" name="Google Shape;463;p32"/>
            <p:cNvGrpSpPr/>
            <p:nvPr/>
          </p:nvGrpSpPr>
          <p:grpSpPr>
            <a:xfrm>
              <a:off x="6080754" y="2921380"/>
              <a:ext cx="863757" cy="615786"/>
              <a:chOff x="2733012" y="1730569"/>
              <a:chExt cx="944100" cy="673801"/>
            </a:xfrm>
          </p:grpSpPr>
          <p:sp>
            <p:nvSpPr>
              <p:cNvPr id="464" name="Google Shape;464;p32"/>
              <p:cNvSpPr/>
              <p:nvPr/>
            </p:nvSpPr>
            <p:spPr>
              <a:xfrm>
                <a:off x="2733012" y="1730569"/>
                <a:ext cx="944100" cy="615600"/>
              </a:xfrm>
              <a:prstGeom prst="roundRect">
                <a:avLst>
                  <a:gd fmla="val 16667" name="adj"/>
                </a:avLst>
              </a:prstGeom>
              <a:solidFill>
                <a:srgbClr val="6D9EEB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32"/>
              <p:cNvSpPr txBox="1"/>
              <p:nvPr/>
            </p:nvSpPr>
            <p:spPr>
              <a:xfrm>
                <a:off x="2791026" y="1730570"/>
                <a:ext cx="828000" cy="67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/>
                  <a:t>126</a:t>
                </a:r>
                <a:endParaRPr b="1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33% </a:t>
                </a:r>
                <a:endParaRPr/>
              </a:p>
            </p:txBody>
          </p:sp>
        </p:grpSp>
        <p:cxnSp>
          <p:nvCxnSpPr>
            <p:cNvPr id="466" name="Google Shape;466;p32"/>
            <p:cNvCxnSpPr/>
            <p:nvPr/>
          </p:nvCxnSpPr>
          <p:spPr>
            <a:xfrm rot="2697820">
              <a:off x="5984538" y="3553105"/>
              <a:ext cx="334532" cy="334532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7" name="Google Shape;467;p32"/>
            <p:cNvCxnSpPr/>
            <p:nvPr/>
          </p:nvCxnSpPr>
          <p:spPr>
            <a:xfrm rot="2697820">
              <a:off x="6670415" y="3553105"/>
              <a:ext cx="334532" cy="334532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68" name="Google Shape;468;p32"/>
            <p:cNvGrpSpPr/>
            <p:nvPr/>
          </p:nvGrpSpPr>
          <p:grpSpPr>
            <a:xfrm>
              <a:off x="5660830" y="3956655"/>
              <a:ext cx="802746" cy="584935"/>
              <a:chOff x="2691136" y="1697110"/>
              <a:chExt cx="828000" cy="689700"/>
            </a:xfrm>
          </p:grpSpPr>
          <p:sp>
            <p:nvSpPr>
              <p:cNvPr id="469" name="Google Shape;469;p32"/>
              <p:cNvSpPr/>
              <p:nvPr/>
            </p:nvSpPr>
            <p:spPr>
              <a:xfrm>
                <a:off x="2733021" y="1730555"/>
                <a:ext cx="773400" cy="595800"/>
              </a:xfrm>
              <a:prstGeom prst="roundRect">
                <a:avLst>
                  <a:gd fmla="val 16667" name="adj"/>
                </a:avLst>
              </a:prstGeom>
              <a:solidFill>
                <a:srgbClr val="CFE2F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32"/>
              <p:cNvSpPr txBox="1"/>
              <p:nvPr/>
            </p:nvSpPr>
            <p:spPr>
              <a:xfrm>
                <a:off x="2691136" y="1697110"/>
                <a:ext cx="828000" cy="68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300"/>
                  <a:t>126</a:t>
                </a:r>
                <a:endParaRPr b="1" sz="13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/>
                  <a:t>32% </a:t>
                </a:r>
                <a:endParaRPr sz="1300"/>
              </a:p>
            </p:txBody>
          </p:sp>
        </p:grpSp>
        <p:grpSp>
          <p:nvGrpSpPr>
            <p:cNvPr id="471" name="Google Shape;471;p32"/>
            <p:cNvGrpSpPr/>
            <p:nvPr/>
          </p:nvGrpSpPr>
          <p:grpSpPr>
            <a:xfrm>
              <a:off x="6436317" y="3963055"/>
              <a:ext cx="802746" cy="584935"/>
              <a:chOff x="2691136" y="1697110"/>
              <a:chExt cx="828000" cy="689700"/>
            </a:xfrm>
          </p:grpSpPr>
          <p:sp>
            <p:nvSpPr>
              <p:cNvPr id="472" name="Google Shape;472;p32"/>
              <p:cNvSpPr/>
              <p:nvPr/>
            </p:nvSpPr>
            <p:spPr>
              <a:xfrm>
                <a:off x="2733021" y="1730555"/>
                <a:ext cx="773400" cy="595800"/>
              </a:xfrm>
              <a:prstGeom prst="roundRect">
                <a:avLst>
                  <a:gd fmla="val 16667" name="adj"/>
                </a:avLst>
              </a:prstGeom>
              <a:solidFill>
                <a:srgbClr val="CFE2F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32"/>
              <p:cNvSpPr txBox="1"/>
              <p:nvPr/>
            </p:nvSpPr>
            <p:spPr>
              <a:xfrm>
                <a:off x="2691136" y="1697110"/>
                <a:ext cx="828000" cy="68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300"/>
                  <a:t>159</a:t>
                </a:r>
                <a:endParaRPr b="1" sz="13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/>
                  <a:t>1</a:t>
                </a:r>
                <a:r>
                  <a:rPr lang="en" sz="1300"/>
                  <a:t>% </a:t>
                </a:r>
                <a:endParaRPr sz="1300"/>
              </a:p>
            </p:txBody>
          </p:sp>
        </p:grpSp>
        <p:sp>
          <p:nvSpPr>
            <p:cNvPr id="474" name="Google Shape;474;p32"/>
            <p:cNvSpPr txBox="1"/>
            <p:nvPr/>
          </p:nvSpPr>
          <p:spPr>
            <a:xfrm>
              <a:off x="5553938" y="3443575"/>
              <a:ext cx="19455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Manager Schedule.Shifts &gt;= 33</a:t>
              </a:r>
              <a:endParaRPr sz="1000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3"/>
          <p:cNvSpPr txBox="1"/>
          <p:nvPr>
            <p:ph type="title"/>
          </p:nvPr>
        </p:nvSpPr>
        <p:spPr>
          <a:xfrm>
            <a:off x="202825" y="229275"/>
            <a:ext cx="4066500" cy="6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/>
              <a:t>B2C Large Stores</a:t>
            </a:r>
            <a:endParaRPr/>
          </a:p>
        </p:txBody>
      </p:sp>
      <p:pic>
        <p:nvPicPr>
          <p:cNvPr id="480" name="Google Shape;48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5375" y="1015525"/>
            <a:ext cx="5853750" cy="3911125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33"/>
          <p:cNvSpPr txBox="1"/>
          <p:nvPr/>
        </p:nvSpPr>
        <p:spPr>
          <a:xfrm>
            <a:off x="263075" y="1294200"/>
            <a:ext cx="32850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 Quality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measurement: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RMSE: 22.16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RMSE Benchmark: 23.65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RMSE Improvement: 6.30%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MAPE: 14.88%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MAPE Benchmark: 16.72%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MAPE Improvement: 11.01%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4"/>
          <p:cNvSpPr txBox="1"/>
          <p:nvPr>
            <p:ph type="title"/>
          </p:nvPr>
        </p:nvSpPr>
        <p:spPr>
          <a:xfrm>
            <a:off x="204225" y="204225"/>
            <a:ext cx="7158300" cy="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B2B large stores </a:t>
            </a:r>
            <a:endParaRPr sz="2500"/>
          </a:p>
        </p:txBody>
      </p:sp>
      <p:pic>
        <p:nvPicPr>
          <p:cNvPr id="487" name="Google Shape;48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9500" y="1058325"/>
            <a:ext cx="5069536" cy="3780375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34"/>
          <p:cNvSpPr txBox="1"/>
          <p:nvPr/>
        </p:nvSpPr>
        <p:spPr>
          <a:xfrm>
            <a:off x="442450" y="1253625"/>
            <a:ext cx="33921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Important nodes: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Sched.Edits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Wage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5"/>
          <p:cNvSpPr txBox="1"/>
          <p:nvPr>
            <p:ph type="title"/>
          </p:nvPr>
        </p:nvSpPr>
        <p:spPr>
          <a:xfrm>
            <a:off x="204225" y="204225"/>
            <a:ext cx="7158300" cy="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B2B large stores </a:t>
            </a:r>
            <a:endParaRPr sz="2000"/>
          </a:p>
        </p:txBody>
      </p:sp>
      <p:sp>
        <p:nvSpPr>
          <p:cNvPr id="494" name="Google Shape;494;p35"/>
          <p:cNvSpPr/>
          <p:nvPr/>
        </p:nvSpPr>
        <p:spPr>
          <a:xfrm>
            <a:off x="5291484" y="942725"/>
            <a:ext cx="1468800" cy="9981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35"/>
          <p:cNvSpPr txBox="1"/>
          <p:nvPr/>
        </p:nvSpPr>
        <p:spPr>
          <a:xfrm>
            <a:off x="4985196" y="2116375"/>
            <a:ext cx="2081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Manager Scheduled Shifts &gt;= 32</a:t>
            </a:r>
            <a:endParaRPr b="1"/>
          </a:p>
        </p:txBody>
      </p:sp>
      <p:sp>
        <p:nvSpPr>
          <p:cNvPr id="496" name="Google Shape;496;p35"/>
          <p:cNvSpPr txBox="1"/>
          <p:nvPr/>
        </p:nvSpPr>
        <p:spPr>
          <a:xfrm>
            <a:off x="5381650" y="942725"/>
            <a:ext cx="1288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Mean: 116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100% of store weeks</a:t>
            </a:r>
            <a:endParaRPr/>
          </a:p>
        </p:txBody>
      </p:sp>
      <p:sp>
        <p:nvSpPr>
          <p:cNvPr id="497" name="Google Shape;497;p35"/>
          <p:cNvSpPr txBox="1"/>
          <p:nvPr/>
        </p:nvSpPr>
        <p:spPr>
          <a:xfrm>
            <a:off x="3952589" y="2331775"/>
            <a:ext cx="65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Yes</a:t>
            </a:r>
            <a:endParaRPr/>
          </a:p>
        </p:txBody>
      </p:sp>
      <p:sp>
        <p:nvSpPr>
          <p:cNvPr id="498" name="Google Shape;498;p35"/>
          <p:cNvSpPr txBox="1"/>
          <p:nvPr/>
        </p:nvSpPr>
        <p:spPr>
          <a:xfrm>
            <a:off x="7345822" y="2331775"/>
            <a:ext cx="65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</a:t>
            </a:r>
            <a:endParaRPr/>
          </a:p>
        </p:txBody>
      </p:sp>
      <p:sp>
        <p:nvSpPr>
          <p:cNvPr id="499" name="Google Shape;499;p35"/>
          <p:cNvSpPr/>
          <p:nvPr/>
        </p:nvSpPr>
        <p:spPr>
          <a:xfrm>
            <a:off x="3327326" y="3285600"/>
            <a:ext cx="1468800" cy="9981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35"/>
          <p:cNvSpPr txBox="1"/>
          <p:nvPr/>
        </p:nvSpPr>
        <p:spPr>
          <a:xfrm>
            <a:off x="3417625" y="3285475"/>
            <a:ext cx="1288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Mean: </a:t>
            </a:r>
            <a:r>
              <a:rPr b="1" lang="en"/>
              <a:t>114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97% of store weeks</a:t>
            </a:r>
            <a:endParaRPr/>
          </a:p>
        </p:txBody>
      </p:sp>
      <p:sp>
        <p:nvSpPr>
          <p:cNvPr id="501" name="Google Shape;501;p35"/>
          <p:cNvSpPr/>
          <p:nvPr/>
        </p:nvSpPr>
        <p:spPr>
          <a:xfrm>
            <a:off x="7255641" y="3285600"/>
            <a:ext cx="1468800" cy="9981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35"/>
          <p:cNvSpPr txBox="1"/>
          <p:nvPr/>
        </p:nvSpPr>
        <p:spPr>
          <a:xfrm>
            <a:off x="7345950" y="3285475"/>
            <a:ext cx="1288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Mean: </a:t>
            </a:r>
            <a:r>
              <a:rPr b="1" lang="en"/>
              <a:t>194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3% of store weeks</a:t>
            </a:r>
            <a:endParaRPr/>
          </a:p>
        </p:txBody>
      </p:sp>
      <p:cxnSp>
        <p:nvCxnSpPr>
          <p:cNvPr id="503" name="Google Shape;503;p35"/>
          <p:cNvCxnSpPr>
            <a:stCxn id="495" idx="1"/>
            <a:endCxn id="499" idx="0"/>
          </p:cNvCxnSpPr>
          <p:nvPr/>
        </p:nvCxnSpPr>
        <p:spPr>
          <a:xfrm flipH="1">
            <a:off x="4061796" y="2424175"/>
            <a:ext cx="923400" cy="861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4" name="Google Shape;504;p35"/>
          <p:cNvCxnSpPr>
            <a:stCxn id="495" idx="3"/>
            <a:endCxn id="501" idx="0"/>
          </p:cNvCxnSpPr>
          <p:nvPr/>
        </p:nvCxnSpPr>
        <p:spPr>
          <a:xfrm>
            <a:off x="7066296" y="2424175"/>
            <a:ext cx="923700" cy="861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5" name="Google Shape;505;p35"/>
          <p:cNvSpPr txBox="1"/>
          <p:nvPr/>
        </p:nvSpPr>
        <p:spPr>
          <a:xfrm>
            <a:off x="443650" y="1081375"/>
            <a:ext cx="26340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Store weeks with Scheduled shifts less than 32 has 194 as sales per labor hour, but these stores might be naturally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35"/>
          <p:cNvSpPr txBox="1"/>
          <p:nvPr/>
        </p:nvSpPr>
        <p:spPr>
          <a:xfrm>
            <a:off x="6783450" y="1316925"/>
            <a:ext cx="7156200" cy="8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6"/>
          <p:cNvSpPr/>
          <p:nvPr/>
        </p:nvSpPr>
        <p:spPr>
          <a:xfrm>
            <a:off x="3538499" y="720825"/>
            <a:ext cx="986100" cy="7122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36"/>
          <p:cNvSpPr txBox="1"/>
          <p:nvPr/>
        </p:nvSpPr>
        <p:spPr>
          <a:xfrm>
            <a:off x="3599141" y="769186"/>
            <a:ext cx="864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</a:t>
            </a:r>
            <a:r>
              <a:rPr b="1" lang="en"/>
              <a:t>114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97% </a:t>
            </a:r>
            <a:endParaRPr/>
          </a:p>
        </p:txBody>
      </p:sp>
      <p:sp>
        <p:nvSpPr>
          <p:cNvPr id="513" name="Google Shape;513;p36"/>
          <p:cNvSpPr txBox="1"/>
          <p:nvPr/>
        </p:nvSpPr>
        <p:spPr>
          <a:xfrm>
            <a:off x="3332915" y="1467592"/>
            <a:ext cx="139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Logons &gt;= 10</a:t>
            </a:r>
            <a:endParaRPr b="1"/>
          </a:p>
        </p:txBody>
      </p:sp>
      <p:sp>
        <p:nvSpPr>
          <p:cNvPr id="514" name="Google Shape;514;p36"/>
          <p:cNvSpPr/>
          <p:nvPr/>
        </p:nvSpPr>
        <p:spPr>
          <a:xfrm>
            <a:off x="2426174" y="2085592"/>
            <a:ext cx="986100" cy="712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36"/>
          <p:cNvSpPr txBox="1"/>
          <p:nvPr/>
        </p:nvSpPr>
        <p:spPr>
          <a:xfrm>
            <a:off x="2486726" y="2085503"/>
            <a:ext cx="864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113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95% </a:t>
            </a:r>
            <a:endParaRPr/>
          </a:p>
        </p:txBody>
      </p:sp>
      <p:sp>
        <p:nvSpPr>
          <p:cNvPr id="516" name="Google Shape;516;p36"/>
          <p:cNvSpPr/>
          <p:nvPr/>
        </p:nvSpPr>
        <p:spPr>
          <a:xfrm>
            <a:off x="4636503" y="2085591"/>
            <a:ext cx="986100" cy="712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36"/>
          <p:cNvSpPr txBox="1"/>
          <p:nvPr/>
        </p:nvSpPr>
        <p:spPr>
          <a:xfrm>
            <a:off x="4697055" y="2085502"/>
            <a:ext cx="864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156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2% </a:t>
            </a:r>
            <a:endParaRPr/>
          </a:p>
        </p:txBody>
      </p:sp>
      <p:cxnSp>
        <p:nvCxnSpPr>
          <p:cNvPr id="518" name="Google Shape;518;p36"/>
          <p:cNvCxnSpPr>
            <a:stCxn id="513" idx="1"/>
            <a:endCxn id="515" idx="0"/>
          </p:cNvCxnSpPr>
          <p:nvPr/>
        </p:nvCxnSpPr>
        <p:spPr>
          <a:xfrm flipH="1">
            <a:off x="2919215" y="1667692"/>
            <a:ext cx="413700" cy="41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" name="Google Shape;519;p36"/>
          <p:cNvCxnSpPr>
            <a:stCxn id="513" idx="3"/>
            <a:endCxn id="517" idx="0"/>
          </p:cNvCxnSpPr>
          <p:nvPr/>
        </p:nvCxnSpPr>
        <p:spPr>
          <a:xfrm>
            <a:off x="4730315" y="1667692"/>
            <a:ext cx="399300" cy="41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0" name="Google Shape;520;p36"/>
          <p:cNvSpPr txBox="1"/>
          <p:nvPr/>
        </p:nvSpPr>
        <p:spPr>
          <a:xfrm>
            <a:off x="4377049" y="2797782"/>
            <a:ext cx="1504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Sche.Edits</a:t>
            </a:r>
            <a:r>
              <a:rPr b="1" lang="en" sz="1300"/>
              <a:t> &gt;= 59</a:t>
            </a:r>
            <a:endParaRPr b="1" sz="1300"/>
          </a:p>
        </p:txBody>
      </p:sp>
      <p:sp>
        <p:nvSpPr>
          <p:cNvPr id="521" name="Google Shape;521;p36"/>
          <p:cNvSpPr/>
          <p:nvPr/>
        </p:nvSpPr>
        <p:spPr>
          <a:xfrm>
            <a:off x="3661896" y="3638239"/>
            <a:ext cx="986100" cy="712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36"/>
          <p:cNvSpPr txBox="1"/>
          <p:nvPr/>
        </p:nvSpPr>
        <p:spPr>
          <a:xfrm>
            <a:off x="3722560" y="3686525"/>
            <a:ext cx="864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122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r>
              <a:rPr lang="en"/>
              <a:t>% </a:t>
            </a:r>
            <a:endParaRPr/>
          </a:p>
        </p:txBody>
      </p:sp>
      <p:sp>
        <p:nvSpPr>
          <p:cNvPr id="523" name="Google Shape;523;p36"/>
          <p:cNvSpPr/>
          <p:nvPr/>
        </p:nvSpPr>
        <p:spPr>
          <a:xfrm>
            <a:off x="5610916" y="3638277"/>
            <a:ext cx="986100" cy="712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36"/>
          <p:cNvSpPr txBox="1"/>
          <p:nvPr/>
        </p:nvSpPr>
        <p:spPr>
          <a:xfrm>
            <a:off x="5671580" y="3638237"/>
            <a:ext cx="864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202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r>
              <a:rPr lang="en"/>
              <a:t>% </a:t>
            </a:r>
            <a:endParaRPr/>
          </a:p>
        </p:txBody>
      </p:sp>
      <p:cxnSp>
        <p:nvCxnSpPr>
          <p:cNvPr id="525" name="Google Shape;525;p36"/>
          <p:cNvCxnSpPr>
            <a:stCxn id="520" idx="1"/>
            <a:endCxn id="522" idx="0"/>
          </p:cNvCxnSpPr>
          <p:nvPr/>
        </p:nvCxnSpPr>
        <p:spPr>
          <a:xfrm flipH="1">
            <a:off x="4155049" y="2990232"/>
            <a:ext cx="222000" cy="69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6" name="Google Shape;526;p36"/>
          <p:cNvCxnSpPr>
            <a:stCxn id="520" idx="3"/>
            <a:endCxn id="524" idx="0"/>
          </p:cNvCxnSpPr>
          <p:nvPr/>
        </p:nvCxnSpPr>
        <p:spPr>
          <a:xfrm>
            <a:off x="5881849" y="2990232"/>
            <a:ext cx="222300" cy="64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7" name="Google Shape;527;p36"/>
          <p:cNvSpPr/>
          <p:nvPr/>
        </p:nvSpPr>
        <p:spPr>
          <a:xfrm>
            <a:off x="6979302" y="720883"/>
            <a:ext cx="986100" cy="7122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36"/>
          <p:cNvSpPr txBox="1"/>
          <p:nvPr/>
        </p:nvSpPr>
        <p:spPr>
          <a:xfrm>
            <a:off x="7039966" y="769143"/>
            <a:ext cx="864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194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95% </a:t>
            </a:r>
            <a:endParaRPr/>
          </a:p>
        </p:txBody>
      </p:sp>
      <p:sp>
        <p:nvSpPr>
          <p:cNvPr id="529" name="Google Shape;529;p36"/>
          <p:cNvSpPr/>
          <p:nvPr/>
        </p:nvSpPr>
        <p:spPr>
          <a:xfrm>
            <a:off x="7904827" y="2578029"/>
            <a:ext cx="986100" cy="712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36"/>
          <p:cNvSpPr txBox="1"/>
          <p:nvPr/>
        </p:nvSpPr>
        <p:spPr>
          <a:xfrm>
            <a:off x="7965491" y="2577940"/>
            <a:ext cx="864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212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95% </a:t>
            </a:r>
            <a:endParaRPr/>
          </a:p>
        </p:txBody>
      </p:sp>
      <p:sp>
        <p:nvSpPr>
          <p:cNvPr id="531" name="Google Shape;531;p36"/>
          <p:cNvSpPr/>
          <p:nvPr/>
        </p:nvSpPr>
        <p:spPr>
          <a:xfrm>
            <a:off x="6201769" y="2577979"/>
            <a:ext cx="986100" cy="712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36"/>
          <p:cNvSpPr txBox="1"/>
          <p:nvPr/>
        </p:nvSpPr>
        <p:spPr>
          <a:xfrm>
            <a:off x="6262433" y="2577940"/>
            <a:ext cx="864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156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r>
              <a:rPr lang="en"/>
              <a:t>% </a:t>
            </a:r>
            <a:endParaRPr/>
          </a:p>
        </p:txBody>
      </p:sp>
      <p:sp>
        <p:nvSpPr>
          <p:cNvPr id="533" name="Google Shape;533;p36"/>
          <p:cNvSpPr txBox="1"/>
          <p:nvPr/>
        </p:nvSpPr>
        <p:spPr>
          <a:xfrm>
            <a:off x="6773760" y="1467585"/>
            <a:ext cx="1504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Sche.Edits</a:t>
            </a:r>
            <a:r>
              <a:rPr b="1" lang="en" sz="1300"/>
              <a:t> &gt;= 10</a:t>
            </a:r>
            <a:endParaRPr b="1" sz="1300"/>
          </a:p>
        </p:txBody>
      </p:sp>
      <p:cxnSp>
        <p:nvCxnSpPr>
          <p:cNvPr id="534" name="Google Shape;534;p36"/>
          <p:cNvCxnSpPr>
            <a:stCxn id="533" idx="1"/>
            <a:endCxn id="532" idx="0"/>
          </p:cNvCxnSpPr>
          <p:nvPr/>
        </p:nvCxnSpPr>
        <p:spPr>
          <a:xfrm flipH="1">
            <a:off x="6694860" y="1660035"/>
            <a:ext cx="78900" cy="91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5" name="Google Shape;535;p36"/>
          <p:cNvCxnSpPr>
            <a:stCxn id="533" idx="3"/>
            <a:endCxn id="530" idx="0"/>
          </p:cNvCxnSpPr>
          <p:nvPr/>
        </p:nvCxnSpPr>
        <p:spPr>
          <a:xfrm>
            <a:off x="8278560" y="1660035"/>
            <a:ext cx="119400" cy="91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6" name="Google Shape;536;p36"/>
          <p:cNvSpPr txBox="1"/>
          <p:nvPr/>
        </p:nvSpPr>
        <p:spPr>
          <a:xfrm>
            <a:off x="388200" y="1178425"/>
            <a:ext cx="18162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Observation: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- Logons: when scheduled shifts greater than 32, more logons does not drive sales per labor hour;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- More schedule edits bring down sales per labor hour;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37" name="Google Shape;537;p36"/>
          <p:cNvSpPr txBox="1"/>
          <p:nvPr/>
        </p:nvSpPr>
        <p:spPr>
          <a:xfrm>
            <a:off x="3123525" y="332250"/>
            <a:ext cx="1816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Given sched.shifts &gt; = 32</a:t>
            </a:r>
            <a:endParaRPr b="1" sz="1000"/>
          </a:p>
        </p:txBody>
      </p:sp>
      <p:sp>
        <p:nvSpPr>
          <p:cNvPr id="538" name="Google Shape;538;p36"/>
          <p:cNvSpPr txBox="1"/>
          <p:nvPr/>
        </p:nvSpPr>
        <p:spPr>
          <a:xfrm>
            <a:off x="6618050" y="347675"/>
            <a:ext cx="1816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Given sched.shifts &lt; 32</a:t>
            </a:r>
            <a:endParaRPr b="1" sz="1000"/>
          </a:p>
        </p:txBody>
      </p:sp>
      <p:sp>
        <p:nvSpPr>
          <p:cNvPr id="539" name="Google Shape;539;p36"/>
          <p:cNvSpPr txBox="1"/>
          <p:nvPr>
            <p:ph type="title"/>
          </p:nvPr>
        </p:nvSpPr>
        <p:spPr>
          <a:xfrm>
            <a:off x="204225" y="204225"/>
            <a:ext cx="2471400" cy="5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B2B large stores </a:t>
            </a:r>
            <a:endParaRPr sz="2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37"/>
          <p:cNvSpPr/>
          <p:nvPr/>
        </p:nvSpPr>
        <p:spPr>
          <a:xfrm>
            <a:off x="5215824" y="697605"/>
            <a:ext cx="986100" cy="712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37"/>
          <p:cNvSpPr txBox="1"/>
          <p:nvPr/>
        </p:nvSpPr>
        <p:spPr>
          <a:xfrm>
            <a:off x="5276376" y="745916"/>
            <a:ext cx="864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113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95% </a:t>
            </a:r>
            <a:endParaRPr/>
          </a:p>
        </p:txBody>
      </p:sp>
      <p:sp>
        <p:nvSpPr>
          <p:cNvPr id="546" name="Google Shape;546;p37"/>
          <p:cNvSpPr txBox="1"/>
          <p:nvPr/>
        </p:nvSpPr>
        <p:spPr>
          <a:xfrm>
            <a:off x="5140475" y="1409813"/>
            <a:ext cx="113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Wage</a:t>
            </a:r>
            <a:r>
              <a:rPr b="1" lang="en"/>
              <a:t> &lt; 15</a:t>
            </a:r>
            <a:endParaRPr b="1"/>
          </a:p>
        </p:txBody>
      </p:sp>
      <p:sp>
        <p:nvSpPr>
          <p:cNvPr id="547" name="Google Shape;547;p37"/>
          <p:cNvSpPr/>
          <p:nvPr/>
        </p:nvSpPr>
        <p:spPr>
          <a:xfrm>
            <a:off x="4078874" y="2139355"/>
            <a:ext cx="986100" cy="712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37"/>
          <p:cNvSpPr txBox="1"/>
          <p:nvPr/>
        </p:nvSpPr>
        <p:spPr>
          <a:xfrm>
            <a:off x="4139476" y="2187716"/>
            <a:ext cx="864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110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68</a:t>
            </a:r>
            <a:r>
              <a:rPr lang="en"/>
              <a:t>% </a:t>
            </a:r>
            <a:endParaRPr/>
          </a:p>
        </p:txBody>
      </p:sp>
      <p:sp>
        <p:nvSpPr>
          <p:cNvPr id="549" name="Google Shape;549;p37"/>
          <p:cNvSpPr/>
          <p:nvPr/>
        </p:nvSpPr>
        <p:spPr>
          <a:xfrm>
            <a:off x="6326699" y="2139405"/>
            <a:ext cx="986100" cy="712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37"/>
          <p:cNvSpPr txBox="1"/>
          <p:nvPr/>
        </p:nvSpPr>
        <p:spPr>
          <a:xfrm>
            <a:off x="6387301" y="2187716"/>
            <a:ext cx="864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120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28</a:t>
            </a:r>
            <a:r>
              <a:rPr lang="en"/>
              <a:t>% </a:t>
            </a:r>
            <a:endParaRPr/>
          </a:p>
        </p:txBody>
      </p:sp>
      <p:sp>
        <p:nvSpPr>
          <p:cNvPr id="551" name="Google Shape;551;p37"/>
          <p:cNvSpPr txBox="1"/>
          <p:nvPr/>
        </p:nvSpPr>
        <p:spPr>
          <a:xfrm>
            <a:off x="4003575" y="2851613"/>
            <a:ext cx="113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Wage &lt; 13</a:t>
            </a:r>
            <a:endParaRPr b="1"/>
          </a:p>
        </p:txBody>
      </p:sp>
      <p:sp>
        <p:nvSpPr>
          <p:cNvPr id="552" name="Google Shape;552;p37"/>
          <p:cNvSpPr/>
          <p:nvPr/>
        </p:nvSpPr>
        <p:spPr>
          <a:xfrm>
            <a:off x="3153371" y="3733677"/>
            <a:ext cx="986100" cy="712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37"/>
          <p:cNvSpPr txBox="1"/>
          <p:nvPr/>
        </p:nvSpPr>
        <p:spPr>
          <a:xfrm>
            <a:off x="3214035" y="3781962"/>
            <a:ext cx="864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105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22</a:t>
            </a:r>
            <a:r>
              <a:rPr lang="en"/>
              <a:t>% </a:t>
            </a:r>
            <a:endParaRPr/>
          </a:p>
        </p:txBody>
      </p:sp>
      <p:sp>
        <p:nvSpPr>
          <p:cNvPr id="554" name="Google Shape;554;p37"/>
          <p:cNvSpPr/>
          <p:nvPr/>
        </p:nvSpPr>
        <p:spPr>
          <a:xfrm>
            <a:off x="5004371" y="3733652"/>
            <a:ext cx="986100" cy="712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37"/>
          <p:cNvSpPr txBox="1"/>
          <p:nvPr/>
        </p:nvSpPr>
        <p:spPr>
          <a:xfrm>
            <a:off x="5065035" y="3781937"/>
            <a:ext cx="864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112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45</a:t>
            </a:r>
            <a:r>
              <a:rPr lang="en"/>
              <a:t>% </a:t>
            </a:r>
            <a:endParaRPr/>
          </a:p>
        </p:txBody>
      </p:sp>
      <p:cxnSp>
        <p:nvCxnSpPr>
          <p:cNvPr id="556" name="Google Shape;556;p37"/>
          <p:cNvCxnSpPr>
            <a:stCxn id="546" idx="1"/>
            <a:endCxn id="548" idx="0"/>
          </p:cNvCxnSpPr>
          <p:nvPr/>
        </p:nvCxnSpPr>
        <p:spPr>
          <a:xfrm flipH="1">
            <a:off x="4571975" y="1609913"/>
            <a:ext cx="568500" cy="57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7" name="Google Shape;557;p37"/>
          <p:cNvCxnSpPr>
            <a:stCxn id="546" idx="3"/>
            <a:endCxn id="550" idx="0"/>
          </p:cNvCxnSpPr>
          <p:nvPr/>
        </p:nvCxnSpPr>
        <p:spPr>
          <a:xfrm>
            <a:off x="6277175" y="1609913"/>
            <a:ext cx="542700" cy="57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8" name="Google Shape;558;p37"/>
          <p:cNvCxnSpPr>
            <a:stCxn id="551" idx="1"/>
            <a:endCxn id="553" idx="0"/>
          </p:cNvCxnSpPr>
          <p:nvPr/>
        </p:nvCxnSpPr>
        <p:spPr>
          <a:xfrm flipH="1">
            <a:off x="3646575" y="3051713"/>
            <a:ext cx="357000" cy="73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9" name="Google Shape;559;p37"/>
          <p:cNvCxnSpPr>
            <a:stCxn id="551" idx="3"/>
            <a:endCxn id="555" idx="0"/>
          </p:cNvCxnSpPr>
          <p:nvPr/>
        </p:nvCxnSpPr>
        <p:spPr>
          <a:xfrm>
            <a:off x="5140275" y="3051713"/>
            <a:ext cx="357300" cy="73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0" name="Google Shape;560;p37"/>
          <p:cNvSpPr txBox="1"/>
          <p:nvPr/>
        </p:nvSpPr>
        <p:spPr>
          <a:xfrm>
            <a:off x="374325" y="942750"/>
            <a:ext cx="23013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Observation: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- Higher wage usually return in higher sales per labor hour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- managers will want to take time to think over the balance of  lower wage and longer time spent to make a sale. 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1" name="Google Shape;561;p37"/>
          <p:cNvSpPr txBox="1"/>
          <p:nvPr>
            <p:ph type="title"/>
          </p:nvPr>
        </p:nvSpPr>
        <p:spPr>
          <a:xfrm>
            <a:off x="204225" y="204225"/>
            <a:ext cx="2471400" cy="5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B2B large stores </a:t>
            </a:r>
            <a:endParaRPr sz="2000"/>
          </a:p>
        </p:txBody>
      </p:sp>
      <p:sp>
        <p:nvSpPr>
          <p:cNvPr id="562" name="Google Shape;562;p37"/>
          <p:cNvSpPr txBox="1"/>
          <p:nvPr/>
        </p:nvSpPr>
        <p:spPr>
          <a:xfrm>
            <a:off x="7090350" y="336500"/>
            <a:ext cx="1778700" cy="831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Sched.shift is &gt;= 32 &amp; </a:t>
            </a:r>
            <a:r>
              <a:rPr lang="en"/>
              <a:t>logons &gt;= 10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8"/>
          <p:cNvSpPr/>
          <p:nvPr/>
        </p:nvSpPr>
        <p:spPr>
          <a:xfrm>
            <a:off x="4528011" y="727255"/>
            <a:ext cx="986100" cy="712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38"/>
          <p:cNvSpPr txBox="1"/>
          <p:nvPr/>
        </p:nvSpPr>
        <p:spPr>
          <a:xfrm>
            <a:off x="4588613" y="775566"/>
            <a:ext cx="864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120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28% </a:t>
            </a:r>
            <a:endParaRPr/>
          </a:p>
        </p:txBody>
      </p:sp>
      <p:sp>
        <p:nvSpPr>
          <p:cNvPr id="569" name="Google Shape;569;p38"/>
          <p:cNvSpPr txBox="1"/>
          <p:nvPr/>
        </p:nvSpPr>
        <p:spPr>
          <a:xfrm>
            <a:off x="4340887" y="1439457"/>
            <a:ext cx="1504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Sche.Edits &gt;= 51</a:t>
            </a:r>
            <a:endParaRPr b="1" sz="1300"/>
          </a:p>
        </p:txBody>
      </p:sp>
      <p:sp>
        <p:nvSpPr>
          <p:cNvPr id="570" name="Google Shape;570;p38"/>
          <p:cNvSpPr/>
          <p:nvPr/>
        </p:nvSpPr>
        <p:spPr>
          <a:xfrm>
            <a:off x="3418786" y="2222080"/>
            <a:ext cx="986100" cy="712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38"/>
          <p:cNvSpPr txBox="1"/>
          <p:nvPr/>
        </p:nvSpPr>
        <p:spPr>
          <a:xfrm>
            <a:off x="3479388" y="2270391"/>
            <a:ext cx="864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118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25% </a:t>
            </a:r>
            <a:endParaRPr/>
          </a:p>
        </p:txBody>
      </p:sp>
      <p:sp>
        <p:nvSpPr>
          <p:cNvPr id="572" name="Google Shape;572;p38"/>
          <p:cNvSpPr/>
          <p:nvPr/>
        </p:nvSpPr>
        <p:spPr>
          <a:xfrm>
            <a:off x="5664611" y="2222105"/>
            <a:ext cx="986100" cy="712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38"/>
          <p:cNvSpPr txBox="1"/>
          <p:nvPr/>
        </p:nvSpPr>
        <p:spPr>
          <a:xfrm>
            <a:off x="5725213" y="2270366"/>
            <a:ext cx="864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134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% </a:t>
            </a:r>
            <a:endParaRPr/>
          </a:p>
        </p:txBody>
      </p:sp>
      <p:cxnSp>
        <p:nvCxnSpPr>
          <p:cNvPr id="574" name="Google Shape;574;p38"/>
          <p:cNvCxnSpPr>
            <a:stCxn id="569" idx="1"/>
            <a:endCxn id="571" idx="0"/>
          </p:cNvCxnSpPr>
          <p:nvPr/>
        </p:nvCxnSpPr>
        <p:spPr>
          <a:xfrm flipH="1">
            <a:off x="3911887" y="1631907"/>
            <a:ext cx="429000" cy="63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5" name="Google Shape;575;p38"/>
          <p:cNvCxnSpPr>
            <a:stCxn id="569" idx="3"/>
            <a:endCxn id="573" idx="0"/>
          </p:cNvCxnSpPr>
          <p:nvPr/>
        </p:nvCxnSpPr>
        <p:spPr>
          <a:xfrm>
            <a:off x="5845687" y="1631907"/>
            <a:ext cx="312000" cy="63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6" name="Google Shape;576;p38"/>
          <p:cNvSpPr txBox="1"/>
          <p:nvPr/>
        </p:nvSpPr>
        <p:spPr>
          <a:xfrm>
            <a:off x="3343487" y="2934288"/>
            <a:ext cx="113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Wage &lt; 13</a:t>
            </a:r>
            <a:endParaRPr b="1"/>
          </a:p>
        </p:txBody>
      </p:sp>
      <p:sp>
        <p:nvSpPr>
          <p:cNvPr id="577" name="Google Shape;577;p38"/>
          <p:cNvSpPr/>
          <p:nvPr/>
        </p:nvSpPr>
        <p:spPr>
          <a:xfrm>
            <a:off x="2493284" y="3704052"/>
            <a:ext cx="986100" cy="712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38"/>
          <p:cNvSpPr txBox="1"/>
          <p:nvPr/>
        </p:nvSpPr>
        <p:spPr>
          <a:xfrm>
            <a:off x="2553947" y="3752337"/>
            <a:ext cx="864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115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r>
              <a:rPr lang="en"/>
              <a:t>% </a:t>
            </a:r>
            <a:endParaRPr/>
          </a:p>
        </p:txBody>
      </p:sp>
      <p:sp>
        <p:nvSpPr>
          <p:cNvPr id="579" name="Google Shape;579;p38"/>
          <p:cNvSpPr/>
          <p:nvPr/>
        </p:nvSpPr>
        <p:spPr>
          <a:xfrm>
            <a:off x="4404884" y="3704027"/>
            <a:ext cx="986100" cy="712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38"/>
          <p:cNvSpPr txBox="1"/>
          <p:nvPr/>
        </p:nvSpPr>
        <p:spPr>
          <a:xfrm>
            <a:off x="4465472" y="3752362"/>
            <a:ext cx="864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129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r>
              <a:rPr lang="en"/>
              <a:t>% </a:t>
            </a:r>
            <a:endParaRPr/>
          </a:p>
        </p:txBody>
      </p:sp>
      <p:cxnSp>
        <p:nvCxnSpPr>
          <p:cNvPr id="581" name="Google Shape;581;p38"/>
          <p:cNvCxnSpPr>
            <a:endCxn id="578" idx="0"/>
          </p:cNvCxnSpPr>
          <p:nvPr/>
        </p:nvCxnSpPr>
        <p:spPr>
          <a:xfrm flipH="1">
            <a:off x="2986397" y="3143037"/>
            <a:ext cx="366300" cy="60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2" name="Google Shape;582;p38"/>
          <p:cNvCxnSpPr>
            <a:stCxn id="576" idx="3"/>
            <a:endCxn id="580" idx="0"/>
          </p:cNvCxnSpPr>
          <p:nvPr/>
        </p:nvCxnSpPr>
        <p:spPr>
          <a:xfrm>
            <a:off x="4480187" y="3134388"/>
            <a:ext cx="417600" cy="61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3" name="Google Shape;583;p38"/>
          <p:cNvSpPr txBox="1"/>
          <p:nvPr/>
        </p:nvSpPr>
        <p:spPr>
          <a:xfrm>
            <a:off x="324475" y="913325"/>
            <a:ext cx="18987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Observations: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- Again we observe that fewer edits nodes has better performance at sales per labor hour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- Again fewer wage does not return higher higher sales per labor hour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84" name="Google Shape;584;p38"/>
          <p:cNvSpPr txBox="1"/>
          <p:nvPr>
            <p:ph type="title"/>
          </p:nvPr>
        </p:nvSpPr>
        <p:spPr>
          <a:xfrm>
            <a:off x="204225" y="204225"/>
            <a:ext cx="2471400" cy="5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B2B large stores </a:t>
            </a:r>
            <a:endParaRPr sz="2000"/>
          </a:p>
        </p:txBody>
      </p:sp>
      <p:sp>
        <p:nvSpPr>
          <p:cNvPr id="585" name="Google Shape;585;p38"/>
          <p:cNvSpPr txBox="1"/>
          <p:nvPr/>
        </p:nvSpPr>
        <p:spPr>
          <a:xfrm>
            <a:off x="7090350" y="336500"/>
            <a:ext cx="1754700" cy="1046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Sched.shift is &gt;= 32 &amp; logons &gt;= 10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 wage &gt; 15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39"/>
          <p:cNvSpPr txBox="1"/>
          <p:nvPr>
            <p:ph type="title"/>
          </p:nvPr>
        </p:nvSpPr>
        <p:spPr>
          <a:xfrm>
            <a:off x="204225" y="204225"/>
            <a:ext cx="2471400" cy="5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B2B large stores </a:t>
            </a:r>
            <a:endParaRPr sz="2000"/>
          </a:p>
        </p:txBody>
      </p:sp>
      <p:sp>
        <p:nvSpPr>
          <p:cNvPr id="591" name="Google Shape;591;p39"/>
          <p:cNvSpPr/>
          <p:nvPr/>
        </p:nvSpPr>
        <p:spPr>
          <a:xfrm>
            <a:off x="5724686" y="720830"/>
            <a:ext cx="986100" cy="712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39"/>
          <p:cNvSpPr txBox="1"/>
          <p:nvPr/>
        </p:nvSpPr>
        <p:spPr>
          <a:xfrm>
            <a:off x="5785288" y="769091"/>
            <a:ext cx="864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134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3% </a:t>
            </a:r>
            <a:endParaRPr/>
          </a:p>
        </p:txBody>
      </p:sp>
      <p:sp>
        <p:nvSpPr>
          <p:cNvPr id="593" name="Google Shape;593;p39"/>
          <p:cNvSpPr txBox="1"/>
          <p:nvPr/>
        </p:nvSpPr>
        <p:spPr>
          <a:xfrm>
            <a:off x="7090350" y="336500"/>
            <a:ext cx="1754700" cy="1262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Sched.shift is &gt;= 32 &amp; logons &gt;= 10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 wage &gt; 15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 Sched.edits &lt; 51</a:t>
            </a:r>
            <a:endParaRPr/>
          </a:p>
        </p:txBody>
      </p:sp>
      <p:sp>
        <p:nvSpPr>
          <p:cNvPr id="594" name="Google Shape;594;p39"/>
          <p:cNvSpPr txBox="1"/>
          <p:nvPr/>
        </p:nvSpPr>
        <p:spPr>
          <a:xfrm>
            <a:off x="3192825" y="336500"/>
            <a:ext cx="1818600" cy="1262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Sched.shift is &gt;= 32 &amp; logons &gt;= 10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 wage &gt; 17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 Sched.edits &gt;= 51</a:t>
            </a:r>
            <a:endParaRPr/>
          </a:p>
        </p:txBody>
      </p:sp>
      <p:sp>
        <p:nvSpPr>
          <p:cNvPr id="595" name="Google Shape;595;p39"/>
          <p:cNvSpPr/>
          <p:nvPr/>
        </p:nvSpPr>
        <p:spPr>
          <a:xfrm>
            <a:off x="1989359" y="720827"/>
            <a:ext cx="986100" cy="712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39"/>
          <p:cNvSpPr txBox="1"/>
          <p:nvPr/>
        </p:nvSpPr>
        <p:spPr>
          <a:xfrm>
            <a:off x="2049947" y="769162"/>
            <a:ext cx="864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129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5% </a:t>
            </a:r>
            <a:endParaRPr/>
          </a:p>
        </p:txBody>
      </p:sp>
      <p:sp>
        <p:nvSpPr>
          <p:cNvPr id="597" name="Google Shape;597;p39"/>
          <p:cNvSpPr/>
          <p:nvPr/>
        </p:nvSpPr>
        <p:spPr>
          <a:xfrm>
            <a:off x="1063859" y="2418177"/>
            <a:ext cx="986100" cy="712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39"/>
          <p:cNvSpPr txBox="1"/>
          <p:nvPr/>
        </p:nvSpPr>
        <p:spPr>
          <a:xfrm>
            <a:off x="1124522" y="2466462"/>
            <a:ext cx="864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120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/>
              <a:t>% </a:t>
            </a:r>
            <a:endParaRPr/>
          </a:p>
        </p:txBody>
      </p:sp>
      <p:sp>
        <p:nvSpPr>
          <p:cNvPr id="599" name="Google Shape;599;p39"/>
          <p:cNvSpPr/>
          <p:nvPr/>
        </p:nvSpPr>
        <p:spPr>
          <a:xfrm>
            <a:off x="2914859" y="2418152"/>
            <a:ext cx="986100" cy="712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39"/>
          <p:cNvSpPr txBox="1"/>
          <p:nvPr/>
        </p:nvSpPr>
        <p:spPr>
          <a:xfrm>
            <a:off x="2975522" y="2466437"/>
            <a:ext cx="864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171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r>
              <a:rPr lang="en"/>
              <a:t>% </a:t>
            </a:r>
            <a:endParaRPr/>
          </a:p>
        </p:txBody>
      </p:sp>
      <p:sp>
        <p:nvSpPr>
          <p:cNvPr id="601" name="Google Shape;601;p39"/>
          <p:cNvSpPr txBox="1"/>
          <p:nvPr/>
        </p:nvSpPr>
        <p:spPr>
          <a:xfrm>
            <a:off x="1914062" y="1433063"/>
            <a:ext cx="113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Ontime rate</a:t>
            </a:r>
            <a:r>
              <a:rPr b="1" lang="en"/>
              <a:t> &lt; 0.79</a:t>
            </a:r>
            <a:endParaRPr b="1"/>
          </a:p>
        </p:txBody>
      </p:sp>
      <p:sp>
        <p:nvSpPr>
          <p:cNvPr id="602" name="Google Shape;602;p39"/>
          <p:cNvSpPr txBox="1"/>
          <p:nvPr/>
        </p:nvSpPr>
        <p:spPr>
          <a:xfrm>
            <a:off x="5649374" y="1433075"/>
            <a:ext cx="1236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Ontime rate</a:t>
            </a:r>
            <a:r>
              <a:rPr b="1" lang="en"/>
              <a:t> &gt;= 0.67</a:t>
            </a:r>
            <a:endParaRPr b="1"/>
          </a:p>
        </p:txBody>
      </p:sp>
      <p:sp>
        <p:nvSpPr>
          <p:cNvPr id="603" name="Google Shape;603;p39"/>
          <p:cNvSpPr/>
          <p:nvPr/>
        </p:nvSpPr>
        <p:spPr>
          <a:xfrm>
            <a:off x="4826384" y="2418189"/>
            <a:ext cx="986100" cy="712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39"/>
          <p:cNvSpPr txBox="1"/>
          <p:nvPr/>
        </p:nvSpPr>
        <p:spPr>
          <a:xfrm>
            <a:off x="4887047" y="2466475"/>
            <a:ext cx="864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123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% </a:t>
            </a:r>
            <a:endParaRPr/>
          </a:p>
        </p:txBody>
      </p:sp>
      <p:sp>
        <p:nvSpPr>
          <p:cNvPr id="605" name="Google Shape;605;p39"/>
          <p:cNvSpPr/>
          <p:nvPr/>
        </p:nvSpPr>
        <p:spPr>
          <a:xfrm>
            <a:off x="6677384" y="2418164"/>
            <a:ext cx="986100" cy="712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39"/>
          <p:cNvSpPr txBox="1"/>
          <p:nvPr/>
        </p:nvSpPr>
        <p:spPr>
          <a:xfrm>
            <a:off x="6738047" y="2466450"/>
            <a:ext cx="864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168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r>
              <a:rPr lang="en"/>
              <a:t>% </a:t>
            </a:r>
            <a:endParaRPr/>
          </a:p>
        </p:txBody>
      </p:sp>
      <p:cxnSp>
        <p:nvCxnSpPr>
          <p:cNvPr id="607" name="Google Shape;607;p39"/>
          <p:cNvCxnSpPr>
            <a:stCxn id="601" idx="1"/>
            <a:endCxn id="598" idx="0"/>
          </p:cNvCxnSpPr>
          <p:nvPr/>
        </p:nvCxnSpPr>
        <p:spPr>
          <a:xfrm flipH="1">
            <a:off x="1557062" y="1740863"/>
            <a:ext cx="357000" cy="72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8" name="Google Shape;608;p39"/>
          <p:cNvCxnSpPr>
            <a:stCxn id="601" idx="3"/>
            <a:endCxn id="600" idx="0"/>
          </p:cNvCxnSpPr>
          <p:nvPr/>
        </p:nvCxnSpPr>
        <p:spPr>
          <a:xfrm>
            <a:off x="3050762" y="1740863"/>
            <a:ext cx="357300" cy="72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9" name="Google Shape;609;p39"/>
          <p:cNvCxnSpPr>
            <a:stCxn id="602" idx="1"/>
            <a:endCxn id="604" idx="0"/>
          </p:cNvCxnSpPr>
          <p:nvPr/>
        </p:nvCxnSpPr>
        <p:spPr>
          <a:xfrm flipH="1">
            <a:off x="5319374" y="1740875"/>
            <a:ext cx="330000" cy="72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0" name="Google Shape;610;p39"/>
          <p:cNvCxnSpPr>
            <a:stCxn id="602" idx="3"/>
            <a:endCxn id="606" idx="0"/>
          </p:cNvCxnSpPr>
          <p:nvPr/>
        </p:nvCxnSpPr>
        <p:spPr>
          <a:xfrm>
            <a:off x="6885974" y="1740875"/>
            <a:ext cx="284400" cy="72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1" name="Google Shape;611;p39"/>
          <p:cNvSpPr txBox="1"/>
          <p:nvPr/>
        </p:nvSpPr>
        <p:spPr>
          <a:xfrm>
            <a:off x="612900" y="3412975"/>
            <a:ext cx="7138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Observations: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- Unlike more influential variables, on-time rate does influence to the same direction 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6" name="Google Shape;61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9500" y="1058325"/>
            <a:ext cx="5069536" cy="3780375"/>
          </a:xfrm>
          <a:prstGeom prst="rect">
            <a:avLst/>
          </a:prstGeom>
          <a:noFill/>
          <a:ln>
            <a:noFill/>
          </a:ln>
        </p:spPr>
      </p:pic>
      <p:sp>
        <p:nvSpPr>
          <p:cNvPr id="617" name="Google Shape;617;p40"/>
          <p:cNvSpPr txBox="1"/>
          <p:nvPr>
            <p:ph type="title"/>
          </p:nvPr>
        </p:nvSpPr>
        <p:spPr>
          <a:xfrm>
            <a:off x="204225" y="204225"/>
            <a:ext cx="2471400" cy="5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B2B large stores </a:t>
            </a:r>
            <a:endParaRPr sz="2000"/>
          </a:p>
        </p:txBody>
      </p:sp>
      <p:sp>
        <p:nvSpPr>
          <p:cNvPr id="618" name="Google Shape;618;p40"/>
          <p:cNvSpPr txBox="1"/>
          <p:nvPr/>
        </p:nvSpPr>
        <p:spPr>
          <a:xfrm>
            <a:off x="554550" y="1109100"/>
            <a:ext cx="32850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 Quality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measurement: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RMSE: 27.99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RMSE Benchmark: 31.12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RMSE Improvement: 10.06%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MAPE: 15.47%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MAPE Benchmark: 16.72%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MAPE Improvement: 7.48%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3" name="Google Shape;623;p41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{0498FD7E-D89E-4CA4-8C34-864BF47DF2DC}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B2B Large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B2C Large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B2B Small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B2C Small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MAPE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15.47%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14.88%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19.55%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23.47%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MAPE BENCH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16.72%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16</a:t>
                      </a:r>
                      <a:r>
                        <a:rPr lang="en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.</a:t>
                      </a:r>
                      <a:r>
                        <a:rPr lang="en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28%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19.87%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24.58%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MAPE IMPR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7.48%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6.30%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1.61%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4.51%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RMSE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27.99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22.16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24.45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18.56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RMSE BENCH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31.12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23.65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25.45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18.92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RMSE IMPR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10.06%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11.01%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3.92%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1.9%</a:t>
                      </a: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24" name="Google Shape;624;p41"/>
          <p:cNvSpPr txBox="1"/>
          <p:nvPr>
            <p:ph type="title"/>
          </p:nvPr>
        </p:nvSpPr>
        <p:spPr>
          <a:xfrm>
            <a:off x="2234550" y="192200"/>
            <a:ext cx="4674900" cy="5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Regression Tree Model </a:t>
            </a:r>
            <a:r>
              <a:rPr lang="en" sz="2000"/>
              <a:t>Measurement</a:t>
            </a:r>
            <a:endParaRPr sz="2000"/>
          </a:p>
        </p:txBody>
      </p:sp>
      <p:sp>
        <p:nvSpPr>
          <p:cNvPr id="625" name="Google Shape;625;p41"/>
          <p:cNvSpPr txBox="1"/>
          <p:nvPr/>
        </p:nvSpPr>
        <p:spPr>
          <a:xfrm>
            <a:off x="937375" y="757100"/>
            <a:ext cx="3977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Marginal improvement from benchmark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Large stores tend to have better improvement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Stores Breakdown</a:t>
            </a:r>
            <a:endParaRPr/>
          </a:p>
        </p:txBody>
      </p:sp>
      <p:sp>
        <p:nvSpPr>
          <p:cNvPr id="144" name="Google Shape;144;p15"/>
          <p:cNvSpPr/>
          <p:nvPr/>
        </p:nvSpPr>
        <p:spPr>
          <a:xfrm>
            <a:off x="3805650" y="1501050"/>
            <a:ext cx="1532700" cy="38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Stores</a:t>
            </a:r>
            <a:endParaRPr/>
          </a:p>
        </p:txBody>
      </p:sp>
      <p:sp>
        <p:nvSpPr>
          <p:cNvPr id="145" name="Google Shape;145;p15"/>
          <p:cNvSpPr/>
          <p:nvPr/>
        </p:nvSpPr>
        <p:spPr>
          <a:xfrm>
            <a:off x="7107125" y="3695700"/>
            <a:ext cx="1532700" cy="38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Small</a:t>
            </a: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5002700" y="3695700"/>
            <a:ext cx="1532700" cy="38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Large</a:t>
            </a: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2803775" y="3695700"/>
            <a:ext cx="1532700" cy="38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Small</a:t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819150" y="3695700"/>
            <a:ext cx="1532700" cy="38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Large</a:t>
            </a:r>
            <a:endParaRPr/>
          </a:p>
        </p:txBody>
      </p:sp>
      <p:sp>
        <p:nvSpPr>
          <p:cNvPr id="149" name="Google Shape;149;p15"/>
          <p:cNvSpPr/>
          <p:nvPr/>
        </p:nvSpPr>
        <p:spPr>
          <a:xfrm>
            <a:off x="5947950" y="2499150"/>
            <a:ext cx="1532700" cy="38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B2C Focused</a:t>
            </a:r>
            <a:endParaRPr/>
          </a:p>
        </p:txBody>
      </p:sp>
      <p:sp>
        <p:nvSpPr>
          <p:cNvPr id="150" name="Google Shape;150;p15"/>
          <p:cNvSpPr/>
          <p:nvPr/>
        </p:nvSpPr>
        <p:spPr>
          <a:xfrm>
            <a:off x="1780900" y="2499150"/>
            <a:ext cx="1532700" cy="38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B2B Focused</a:t>
            </a:r>
            <a:endParaRPr/>
          </a:p>
        </p:txBody>
      </p:sp>
      <p:cxnSp>
        <p:nvCxnSpPr>
          <p:cNvPr id="151" name="Google Shape;151;p15"/>
          <p:cNvCxnSpPr>
            <a:stCxn id="144" idx="2"/>
            <a:endCxn id="150" idx="0"/>
          </p:cNvCxnSpPr>
          <p:nvPr/>
        </p:nvCxnSpPr>
        <p:spPr>
          <a:xfrm flipH="1">
            <a:off x="2547300" y="1889550"/>
            <a:ext cx="2024700" cy="60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15"/>
          <p:cNvCxnSpPr>
            <a:stCxn id="144" idx="2"/>
            <a:endCxn id="149" idx="0"/>
          </p:cNvCxnSpPr>
          <p:nvPr/>
        </p:nvCxnSpPr>
        <p:spPr>
          <a:xfrm>
            <a:off x="4572000" y="1889550"/>
            <a:ext cx="2142300" cy="60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15"/>
          <p:cNvCxnSpPr>
            <a:stCxn id="150" idx="2"/>
            <a:endCxn id="148" idx="0"/>
          </p:cNvCxnSpPr>
          <p:nvPr/>
        </p:nvCxnSpPr>
        <p:spPr>
          <a:xfrm flipH="1">
            <a:off x="1585450" y="2887650"/>
            <a:ext cx="961800" cy="80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p15"/>
          <p:cNvCxnSpPr>
            <a:stCxn id="150" idx="2"/>
            <a:endCxn id="147" idx="0"/>
          </p:cNvCxnSpPr>
          <p:nvPr/>
        </p:nvCxnSpPr>
        <p:spPr>
          <a:xfrm>
            <a:off x="2547250" y="2887650"/>
            <a:ext cx="1023000" cy="80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15"/>
          <p:cNvCxnSpPr>
            <a:stCxn id="149" idx="2"/>
            <a:endCxn id="146" idx="0"/>
          </p:cNvCxnSpPr>
          <p:nvPr/>
        </p:nvCxnSpPr>
        <p:spPr>
          <a:xfrm flipH="1">
            <a:off x="5769000" y="2887650"/>
            <a:ext cx="945300" cy="80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p15"/>
          <p:cNvCxnSpPr>
            <a:stCxn id="149" idx="2"/>
            <a:endCxn id="145" idx="0"/>
          </p:cNvCxnSpPr>
          <p:nvPr/>
        </p:nvCxnSpPr>
        <p:spPr>
          <a:xfrm>
            <a:off x="6714300" y="2887650"/>
            <a:ext cx="1159200" cy="80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675" y="652222"/>
            <a:ext cx="2545025" cy="4087729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6"/>
          <p:cNvSpPr txBox="1"/>
          <p:nvPr>
            <p:ph type="title"/>
          </p:nvPr>
        </p:nvSpPr>
        <p:spPr>
          <a:xfrm>
            <a:off x="5224850" y="845600"/>
            <a:ext cx="30999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B2B &amp; B2C focused stores</a:t>
            </a:r>
            <a:endParaRPr/>
          </a:p>
        </p:txBody>
      </p:sp>
      <p:sp>
        <p:nvSpPr>
          <p:cNvPr id="163" name="Google Shape;163;p16"/>
          <p:cNvSpPr txBox="1"/>
          <p:nvPr>
            <p:ph idx="1" type="body"/>
          </p:nvPr>
        </p:nvSpPr>
        <p:spPr>
          <a:xfrm>
            <a:off x="5014850" y="1800200"/>
            <a:ext cx="3309900" cy="24480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Box plot: Store’s average B2B Transaction % distribution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Used median of 0.3191 as cutoff for b2b and b2c focused stores</a:t>
            </a:r>
            <a:endParaRPr sz="1400"/>
          </a:p>
        </p:txBody>
      </p:sp>
      <p:sp>
        <p:nvSpPr>
          <p:cNvPr id="164" name="Google Shape;164;p16"/>
          <p:cNvSpPr/>
          <p:nvPr/>
        </p:nvSpPr>
        <p:spPr>
          <a:xfrm>
            <a:off x="2162375" y="3768400"/>
            <a:ext cx="682200" cy="241500"/>
          </a:xfrm>
          <a:prstGeom prst="ellipse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6"/>
          <p:cNvSpPr/>
          <p:nvPr/>
        </p:nvSpPr>
        <p:spPr>
          <a:xfrm>
            <a:off x="3160825" y="1721475"/>
            <a:ext cx="1668900" cy="9546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B2B Focused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517 stores</a:t>
            </a:r>
            <a:endParaRPr/>
          </a:p>
        </p:txBody>
      </p:sp>
      <p:sp>
        <p:nvSpPr>
          <p:cNvPr id="166" name="Google Shape;166;p16"/>
          <p:cNvSpPr/>
          <p:nvPr/>
        </p:nvSpPr>
        <p:spPr>
          <a:xfrm>
            <a:off x="3160825" y="2908325"/>
            <a:ext cx="1668900" cy="9546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B2C Focused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516 stores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0447" y="892643"/>
            <a:ext cx="979150" cy="37349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4000" y="1138459"/>
            <a:ext cx="510025" cy="346817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7"/>
          <p:cNvSpPr txBox="1"/>
          <p:nvPr>
            <p:ph type="title"/>
          </p:nvPr>
        </p:nvSpPr>
        <p:spPr>
          <a:xfrm>
            <a:off x="4922325" y="394250"/>
            <a:ext cx="37530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6B26B"/>
                </a:solidFill>
              </a:rPr>
              <a:t>B2C Store Size</a:t>
            </a:r>
            <a:endParaRPr b="1" sz="2400">
              <a:solidFill>
                <a:srgbClr val="F6B26B"/>
              </a:solidFill>
            </a:endParaRPr>
          </a:p>
        </p:txBody>
      </p:sp>
      <p:pic>
        <p:nvPicPr>
          <p:cNvPr id="174" name="Google Shape;17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8797" y="760855"/>
            <a:ext cx="2397350" cy="38682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94364" y="892650"/>
            <a:ext cx="1380961" cy="3868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78300" y="3642925"/>
            <a:ext cx="1602700" cy="1097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7"/>
          <p:cNvSpPr txBox="1"/>
          <p:nvPr>
            <p:ph type="title"/>
          </p:nvPr>
        </p:nvSpPr>
        <p:spPr>
          <a:xfrm>
            <a:off x="445575" y="394250"/>
            <a:ext cx="37530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A4C2F4"/>
                </a:solidFill>
              </a:rPr>
              <a:t>B2B Store Size</a:t>
            </a:r>
            <a:endParaRPr b="1" sz="2400">
              <a:solidFill>
                <a:srgbClr val="A4C2F4"/>
              </a:solidFill>
            </a:endParaRPr>
          </a:p>
        </p:txBody>
      </p:sp>
      <p:cxnSp>
        <p:nvCxnSpPr>
          <p:cNvPr id="178" name="Google Shape;178;p17"/>
          <p:cNvCxnSpPr/>
          <p:nvPr/>
        </p:nvCxnSpPr>
        <p:spPr>
          <a:xfrm>
            <a:off x="4566175" y="538075"/>
            <a:ext cx="0" cy="4030800"/>
          </a:xfrm>
          <a:prstGeom prst="straightConnector1">
            <a:avLst/>
          </a:prstGeom>
          <a:noFill/>
          <a:ln cap="flat" cmpd="sng" w="3810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" name="Google Shape;179;p17"/>
          <p:cNvSpPr txBox="1"/>
          <p:nvPr>
            <p:ph type="title"/>
          </p:nvPr>
        </p:nvSpPr>
        <p:spPr>
          <a:xfrm>
            <a:off x="1490575" y="2813175"/>
            <a:ext cx="1459800" cy="6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Large Store</a:t>
            </a:r>
            <a:endParaRPr b="1" sz="14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Avg. Actual Sales &gt;= $36,314/week</a:t>
            </a:r>
            <a:endParaRPr sz="14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7"/>
          <p:cNvSpPr txBox="1"/>
          <p:nvPr>
            <p:ph type="title"/>
          </p:nvPr>
        </p:nvSpPr>
        <p:spPr>
          <a:xfrm>
            <a:off x="1515975" y="2010350"/>
            <a:ext cx="1459800" cy="6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Small</a:t>
            </a:r>
            <a:r>
              <a:rPr b="1" lang="en" sz="14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 Store</a:t>
            </a:r>
            <a:endParaRPr b="1" sz="14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Avg. Actual Sales &lt; $36,314/week</a:t>
            </a:r>
            <a:endParaRPr sz="1400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7"/>
          <p:cNvSpPr txBox="1"/>
          <p:nvPr>
            <p:ph type="title"/>
          </p:nvPr>
        </p:nvSpPr>
        <p:spPr>
          <a:xfrm>
            <a:off x="5714025" y="2010350"/>
            <a:ext cx="1459800" cy="6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Small Store</a:t>
            </a:r>
            <a:endParaRPr b="1"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Avg. Actual Sales &lt; $32, 947/week</a:t>
            </a:r>
            <a:endParaRPr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7"/>
          <p:cNvSpPr txBox="1"/>
          <p:nvPr>
            <p:ph type="title"/>
          </p:nvPr>
        </p:nvSpPr>
        <p:spPr>
          <a:xfrm>
            <a:off x="5714025" y="2813175"/>
            <a:ext cx="1459800" cy="6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1AD2B0"/>
                </a:solidFill>
                <a:latin typeface="Arial"/>
                <a:ea typeface="Arial"/>
                <a:cs typeface="Arial"/>
                <a:sym typeface="Arial"/>
              </a:rPr>
              <a:t>Large Store</a:t>
            </a:r>
            <a:endParaRPr b="1" sz="1400">
              <a:solidFill>
                <a:srgbClr val="1AD2B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AD2B0"/>
                </a:solidFill>
                <a:latin typeface="Arial"/>
                <a:ea typeface="Arial"/>
                <a:cs typeface="Arial"/>
                <a:sym typeface="Arial"/>
              </a:rPr>
              <a:t>Avg. Actual Sales &gt;= $32,947/week</a:t>
            </a:r>
            <a:endParaRPr sz="1400">
              <a:solidFill>
                <a:srgbClr val="1AD2B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7"/>
          <p:cNvSpPr/>
          <p:nvPr/>
        </p:nvSpPr>
        <p:spPr>
          <a:xfrm>
            <a:off x="2151875" y="4062325"/>
            <a:ext cx="510000" cy="1890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7"/>
          <p:cNvSpPr/>
          <p:nvPr/>
        </p:nvSpPr>
        <p:spPr>
          <a:xfrm>
            <a:off x="6784375" y="4062325"/>
            <a:ext cx="510000" cy="1890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8"/>
          <p:cNvSpPr txBox="1"/>
          <p:nvPr/>
        </p:nvSpPr>
        <p:spPr>
          <a:xfrm>
            <a:off x="2280900" y="779275"/>
            <a:ext cx="4582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Georgia"/>
                <a:ea typeface="Georgia"/>
                <a:cs typeface="Georgia"/>
                <a:sym typeface="Georgia"/>
              </a:rPr>
              <a:t>Methodologies We are taking</a:t>
            </a:r>
            <a:endParaRPr b="1" sz="2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0" name="Google Shape;190;p18"/>
          <p:cNvSpPr txBox="1"/>
          <p:nvPr/>
        </p:nvSpPr>
        <p:spPr>
          <a:xfrm>
            <a:off x="830875" y="1384800"/>
            <a:ext cx="6554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Linear Regression: 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- To explore if managers can improve the KPI of sales per labor cost by changing one or more of the variables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- Measure significance of each variable to sales per labor cost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Regression Tree: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- Breakdown major influencers to see how are they influencing sales per labor cost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- Use nodes to find suggestions for managers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Groups Overview - variables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R</a:t>
            </a:r>
            <a:r>
              <a:rPr lang="en" sz="1900"/>
              <a:t>egressions tree &amp; Linear Regression</a:t>
            </a:r>
            <a:endParaRPr sz="1900"/>
          </a:p>
        </p:txBody>
      </p:sp>
      <p:sp>
        <p:nvSpPr>
          <p:cNvPr id="196" name="Google Shape;196;p19"/>
          <p:cNvSpPr txBox="1"/>
          <p:nvPr/>
        </p:nvSpPr>
        <p:spPr>
          <a:xfrm>
            <a:off x="819150" y="2215675"/>
            <a:ext cx="31902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Manager </a:t>
            </a:r>
            <a:r>
              <a:rPr b="1" lang="en"/>
              <a:t>controlled</a:t>
            </a:r>
            <a:r>
              <a:rPr b="1" lang="en"/>
              <a:t> variables: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Wage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Scheduled Edits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Scheduled Shifts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Logons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Efficiency Difference(MGR-SYS)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Execution On-time rate</a:t>
            </a:r>
            <a:endParaRPr/>
          </a:p>
        </p:txBody>
      </p:sp>
      <p:sp>
        <p:nvSpPr>
          <p:cNvPr id="197" name="Google Shape;197;p19"/>
          <p:cNvSpPr txBox="1"/>
          <p:nvPr/>
        </p:nvSpPr>
        <p:spPr>
          <a:xfrm>
            <a:off x="3864225" y="2215675"/>
            <a:ext cx="3811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Why not normalized?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By building trees for each cluster these values can now be used to compare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It is easier for managers to control purely numbers or behaviors rather than ratio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B2B and B2C, Large and Small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1"/>
          <p:cNvSpPr txBox="1"/>
          <p:nvPr>
            <p:ph type="title"/>
          </p:nvPr>
        </p:nvSpPr>
        <p:spPr>
          <a:xfrm>
            <a:off x="819150" y="5408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Groups Overview - </a:t>
            </a:r>
            <a:r>
              <a:rPr lang="en"/>
              <a:t>Important </a:t>
            </a:r>
            <a:r>
              <a:rPr lang="en"/>
              <a:t>variables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Linear regressions</a:t>
            </a:r>
            <a:endParaRPr sz="1900"/>
          </a:p>
        </p:txBody>
      </p:sp>
      <p:graphicFrame>
        <p:nvGraphicFramePr>
          <p:cNvPr id="208" name="Google Shape;208;p21"/>
          <p:cNvGraphicFramePr/>
          <p:nvPr/>
        </p:nvGraphicFramePr>
        <p:xfrm>
          <a:off x="952500" y="149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{0498FD7E-D89E-4CA4-8C34-864BF47DF2DC}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4773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B2B Focused Stores</a:t>
                      </a:r>
                      <a:endParaRPr b="1"/>
                    </a:p>
                  </a:txBody>
                  <a:tcPr marT="91425" marB="91425" marR="91425" marL="9142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B2C Focused Stores</a:t>
                      </a:r>
                      <a:endParaRPr b="1"/>
                    </a:p>
                  </a:txBody>
                  <a:tcPr marT="91425" marB="91425" marR="91425" marL="91425"/>
                </a:tc>
                <a:tc hMerge="1"/>
              </a:tr>
              <a:tr h="477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Large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Small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Large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1AD2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Small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</a:tr>
              <a:tr h="4773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Logons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Wage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Manager Scheduled Shifts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Scheduled Edits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Efficiency Difference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Logons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Wage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Manager Scheduled Shifts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Scheduled Edits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Logons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Wage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Manager Scheduled Shifts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Efficiency Difference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On-time Rate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1AD2B0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Wage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Manager Scheduled Shifts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Scheduled Edits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On-time Rate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</a:tr>
            </a:tbl>
          </a:graphicData>
        </a:graphic>
      </p:graphicFrame>
      <p:sp>
        <p:nvSpPr>
          <p:cNvPr id="209" name="Google Shape;209;p21"/>
          <p:cNvSpPr/>
          <p:nvPr/>
        </p:nvSpPr>
        <p:spPr>
          <a:xfrm>
            <a:off x="4712875" y="4020350"/>
            <a:ext cx="1616400" cy="2940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1"/>
          <p:cNvSpPr/>
          <p:nvPr/>
        </p:nvSpPr>
        <p:spPr>
          <a:xfrm>
            <a:off x="6492300" y="3815875"/>
            <a:ext cx="1616400" cy="2940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1"/>
          <p:cNvSpPr/>
          <p:nvPr/>
        </p:nvSpPr>
        <p:spPr>
          <a:xfrm>
            <a:off x="1049700" y="3978350"/>
            <a:ext cx="1616400" cy="574800"/>
          </a:xfrm>
          <a:prstGeom prst="ellipse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1"/>
          <p:cNvSpPr/>
          <p:nvPr/>
        </p:nvSpPr>
        <p:spPr>
          <a:xfrm>
            <a:off x="4712875" y="3611275"/>
            <a:ext cx="1522200" cy="409200"/>
          </a:xfrm>
          <a:prstGeom prst="ellipse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222222"/>
      </a:lt1>
      <a:dk2>
        <a:srgbClr val="233A44"/>
      </a:dk2>
      <a:lt2>
        <a:srgbClr val="D9D9D9"/>
      </a:lt2>
      <a:accent1>
        <a:srgbClr val="006644"/>
      </a:accent1>
      <a:accent2>
        <a:srgbClr val="D9563F"/>
      </a:accent2>
      <a:accent3>
        <a:srgbClr val="EEF2F3"/>
      </a:accent3>
      <a:accent4>
        <a:srgbClr val="14F597"/>
      </a:accent4>
      <a:accent5>
        <a:srgbClr val="3D4594"/>
      </a:accent5>
      <a:accent6>
        <a:srgbClr val="005172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