
<file path=[Content_Types].xml><?xml version="1.0" encoding="utf-8"?>
<Types xmlns="http://schemas.openxmlformats.org/package/2006/content-types">
  <Default Extension="jfif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6"/>
  </p:sldMasterIdLst>
  <p:notesMasterIdLst>
    <p:notesMasterId r:id="rId45"/>
  </p:notesMasterIdLst>
  <p:sldIdLst>
    <p:sldId id="258" r:id="rId27"/>
    <p:sldId id="260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91" d="100"/>
          <a:sy n="191" d="100"/>
        </p:scale>
        <p:origin x="150" y="15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slide" Target="slides/slide1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4:5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24575,'0'8'0,"-3"5"0,-2 6 0,0 1 0,5-1 0,10-4 0,17-5 0,13-4 0,10-3 0,0-2 0,0-2 0,-2 1 0,-5-1 0,-10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0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24575,'11'0'0,"12"0"0,5 0 0,5 0 0,1 0 0,-2 0 0,-2 0 0,-3 0 0,-2 0 0,-2 0 0,0 0 0,-2 0 0,1 0 0,-4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0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5 24575,'-7'-1'0,"1"1"0,-1 1 0,1-1 0,-1 1 0,1 0 0,-1 1 0,1-1 0,0 1 0,0 1 0,0-1 0,0 1 0,-11 6 0,14-5 0,-1-1 0,1 1 0,-1 0 0,1 0 0,0 0 0,0 0 0,1 0 0,-1 1 0,1-1 0,0 1 0,0-1 0,1 1 0,-1 0 0,1 0 0,0 0 0,0 0 0,0 7 0,1-9 0,-2 13 0,1-1 0,1 1 0,0-1 0,4 26 0,-4-37 0,1-1 0,0 1 0,-1-1 0,2 0 0,-1 0 0,0 0 0,1 0 0,-1 1 0,1-2 0,0 1 0,0 0 0,0 0 0,0-1 0,1 1 0,-1-1 0,1 1 0,-1-1 0,1 0 0,0 0 0,0-1 0,0 1 0,0 0 0,0-1 0,0 0 0,0 0 0,1 0 0,4 1 0,-2 0 0,1-1 0,-1 0 0,0-1 0,1 1 0,-1-1 0,1-1 0,-1 1 0,1-1 0,-1 0 0,1-1 0,-1 1 0,0-1 0,0 0 0,0-1 0,0 0 0,0 1 0,10-8 0,-7 1 0,1 0 0,-2 0 0,1-1 0,-1 0 0,-1 0 0,0-1 0,0 0 0,6-14 0,-10 20 0,0-1 0,-1 1 0,0 0 0,0-1 0,0 1 0,-1-1 0,1 1 0,-1-1 0,-1 0 0,1 1 0,-1-11 0,-1 13 0,0 0 0,1 0 0,-1 0 0,0 0 0,-1 0 0,1 0 0,-1 1 0,1-1 0,-1 0 0,0 1 0,0-1 0,0 1 0,0-1 0,0 1 0,-1 0 0,1 0 0,-1 0 0,1 0 0,-1 0 0,0 1 0,-4-3 0,-6-1 0,-1 0 0,1 0 0,-1 1 0,1 1 0,-1 0 0,0 1 0,-1 0 0,1 1 0,0 1 0,0 0 0,0 1 0,0 1 0,0 0 0,0 1 0,-19 6 0,30-8 6,0 0-1,1 1 1,-1-1-1,1 1 0,0-1 1,-1 1-1,1 0 1,0 0-1,0 0 1,0 0-1,0 0 1,0 0-1,1 1 0,-1-1 1,1 0-1,0 1 1,-1 0-1,1-1 1,0 1-1,0 0 1,0 2-1,0 2-170,-1-1 0,2 0 0,-1 1 0,1-1 0,0 1 0,0-1 0,1 1 0,1 7 0,3 7-6661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08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57 160 24575,'15'263'0,"-7"-171"0,-7-59 0,-1-33 0,0 0 0,0-1 0,0 1 0,0 0 0,0 0 0,0 0 0,0 0 0,0 0 0,0 0 0,0 0 0,0 0 0,0 0 0,0 0 0,-1 0 0,1 0 0,0 0 0,0 0 0,0 0 0,0-1 0,0 1 0,0 0 0,0 0 0,0 0 0,0 0 0,-1 0 0,1 0 0,0 0 0,0 0 0,0 0 0,0 0 0,0 0 0,0 0 0,0 1 0,-1-1 0,-11-54 0,4 17 0,-4-6 0,1-1 0,2 0 0,2-1 0,2 0 0,2 0 0,3-55 0,1 96 0,1-1 0,-1 1 0,1 0 0,0-1 0,0 1 0,0 0 0,0 0 0,1 0 0,0 1 0,-1-1 0,1 1 0,1-1 0,-1 1 0,0 0 0,1 0 0,0 0 0,-1 1 0,1-1 0,0 1 0,1 0 0,-1 0 0,0 1 0,0-1 0,1 1 0,5-1 0,-3 0 0,0 0 0,0 0 0,0 1 0,0 1 0,0-1 0,0 1 0,0 0 0,0 0 0,0 1 0,0 0 0,0 0 0,0 1 0,0 0 0,0 0 0,12 7 0,-15-6 0,1 1 0,-1-1 0,0 1 0,0 0 0,-1 1 0,1-1 0,-1 1 0,0 0 0,0-1 0,0 1 0,-1 1 0,0-1 0,0 0 0,0 0 0,0 1 0,0 6 0,-1-9 0,-1 0 0,1 0 0,-1 0 0,0 0 0,0 0 0,0 0 0,0 1 0,-1-1 0,1 0 0,-1 0 0,0 0 0,0 0 0,0 0 0,0 0 0,0-1 0,-1 1 0,1 0 0,-1 0 0,0-1 0,1 1 0,-1-1 0,-1 0 0,1 1 0,0-1 0,0 0 0,-1 0 0,1-1 0,-1 1 0,-5 2 0,-11 2-96,-1-1 0,1-1 0,-1 0 0,0-2 0,0-1 0,0 0 0,-30-3 0,34 2-501,-12-1-6229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24575,'27'0'0,"-7"1"0,0-1 0,0-1 0,1-1 0,37-8 0,-54 9 0,0 0 0,0 0 0,0-1 0,0 0 0,0 1 0,-1-2 0,1 1 0,-1 0 0,1-1 0,-1 1 0,0-1 0,1 0 0,-1 0 0,-1 0 0,1-1 0,0 1 0,-1-1 0,0 1 0,0-1 0,0 0 0,0 0 0,-1 0 0,1 0 0,-1 0 0,0 0 0,0 0 0,-1 0 0,1-1 0,-1-4 0,0 7 0,0 0 0,0 0 0,0 0 0,0 0 0,0 1 0,-1-1 0,1 0 0,-1 0 0,1 1 0,-1-1 0,0 0 0,0 1 0,1-1 0,-1 1 0,0-1 0,-1 1 0,1-1 0,0 1 0,0-1 0,-1 1 0,1 0 0,0 0 0,-3-2 0,0 1 0,0 1 0,0-1 0,0 1 0,0-1 0,0 1 0,0 0 0,0 1 0,0-1 0,0 1 0,-6 0 0,4 0 0,0 0 0,0 0 0,0 1 0,0 0 0,0 0 0,0 0 0,0 1 0,0 0 0,1 0 0,-1 1 0,1-1 0,-1 1 0,1 0 0,0 1 0,-5 4 0,2 4 0,1-1 0,0 1 0,1 1 0,0-1 0,1 1 0,0 0 0,1 0 0,1 0 0,0 1 0,1-1 0,0 1 0,1 0 0,1 0 0,0-1 0,1 1 0,0 0 0,5 18 0,-5-29 0,0 0 0,0 0 0,1-1 0,-1 1 0,1-1 0,0 1 0,0-1 0,0 0 0,0 0 0,0 0 0,0 0 0,1 0 0,-1 0 0,1 0 0,-1-1 0,1 1 0,-1-1 0,1 0 0,0 0 0,0 0 0,0 0 0,0 0 0,0-1 0,3 1 0,12 2 0,0-2 0,35 0 0,-34-1 0,-6 0 0,0 0 0,0-1 0,0-1 0,0 0 0,-1-1 0,1 0 0,-1-1 0,0 0 0,0-1 0,0-1 0,19-11 0,-23 11 0,1 0 0,-1-1 0,-1 0 0,1-1 0,-1 1 0,0-1 0,-1-1 0,0 1 0,0-1 0,-1 0 0,0-1 0,-1 1 0,0-1 0,4-15 0,-8 24 0,0 0 0,0 0 0,0 0 0,0 1 0,0-1 0,0 0 0,1 0 0,-1 0 0,0 0 0,0 1 0,1-1 0,-1 0 0,1 0 0,-1 1 0,0-1 0,1 0 0,-1 1 0,1-1 0,-1 0 0,1 1 0,0-1 0,-1 1 0,1-1 0,0 1 0,-1-1 0,1 1 0,0-1 0,0 1 0,-1 0 0,1-1 0,0 1 0,0 0 0,1 0 0,-1 0 0,1 2 0,-1-1 0,1 0 0,-1 0 0,0 0 0,0 1 0,1-1 0,-1 0 0,0 1 0,0-1 0,0 1 0,0 0 0,-1-1 0,2 3 0,22 64 0,-23-66 0,0 1 0,-1 0 0,0-1 0,1 1 0,0 0 0,0 0 0,-1-1 0,2 1 0,-1-1 0,0 1 0,0-1 0,1 1 0,0-1 0,-1 0 0,1 1 0,4 2 0,-6-5 0,0-1 0,1 1 0,-1-1 0,1 1 0,-1-1 0,0 1 0,1-1 0,-1 1 0,0-1 0,1 1 0,-1-1 0,0 1 0,0-1 0,0 0 0,0 1 0,1-1 0,-1 1 0,0-1 0,0 0 0,0 1 0,0-1 0,0 1 0,-1-1 0,1 0 0,0 1 0,0-1 0,0 1 0,0-1 0,-1 0 0,1 0 0,-7-24 0,6 23 0,1 0 0,-11-33 0,-10-59 0,19 86 0,1-1 0,0 1 0,1 0 0,-1-1 0,2 1 0,-1 0 0,1-1 0,1 1 0,-1 0 0,1 0 0,1 0 0,-1 0 0,7-13 0,-5 18 0,-1 0 0,0 0 0,0 0 0,1 0 0,0 1 0,-1 0 0,1 0 0,0 0 0,0 0 0,0 0 0,1 1 0,-1 0 0,0 0 0,0 0 0,1 0 0,-1 1 0,0-1 0,1 1 0,7 1 0,-3-1 0,0 0 0,0 1 0,1 1 0,-1-1 0,0 1 0,0 1 0,-1 0 0,14 5 0,-15-2-91,0 0 0,0 1 0,-1 0 0,1 0 0,-2 0 0,1 1 0,-1 0 0,0 0 0,-1 0 0,0 0 0,0 1 0,-1 0 0,0-1 0,2 11 0,3 8-6735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21 24575,'-87'-10'0,"70"6"0,-1 2 0,1 0 0,0 0 0,-1 2 0,1 0 0,-26 3 0,40-2 0,-1 0 0,0 1 0,0-1 0,1 1 0,-1-1 0,0 1 0,1 0 0,0 0 0,-1 1 0,1-1 0,0 1 0,0 0 0,-4 4 0,4-2 0,0 0 0,0 0 0,1 0 0,-1 0 0,1 0 0,0 1 0,1-1 0,-1 1 0,1-1 0,0 1 0,1-1 0,-1 7 0,0 1 0,0 6 0,0-1 0,1 1 0,1 0 0,4 24 0,-4-38 0,0-1 0,0 0 0,0 0 0,1 0 0,-1 0 0,1 0 0,0 0 0,0 0 0,0 0 0,1-1 0,0 1 0,-1-1 0,1 0 0,0 0 0,1 0 0,-1 0 0,0 0 0,1-1 0,0 1 0,-1-1 0,1 0 0,0 0 0,0-1 0,5 3 0,-3-3 0,0 1 0,0-1 0,0 0 0,0 0 0,0-1 0,0 0 0,0 0 0,0 0 0,0 0 0,0-1 0,0 0 0,0-1 0,0 1 0,0-1 0,0 0 0,6-4 0,-8 4 0,-1-1 0,1 0 0,-1 1 0,1-1 0,-1-1 0,0 1 0,0 0 0,-1-1 0,1 1 0,-1-1 0,1 0 0,-1 0 0,0 0 0,-1 0 0,1 0 0,-1 0 0,0-1 0,0 1 0,0 0 0,0-1 0,-1 1 0,0-8 0,0 9 0,4-37 0,-4 39 0,0 1 0,0-1 0,0 1 0,0 0 0,0-1 0,1 1 0,-1-1 0,0 1 0,0 0 0,0-1 0,1 1 0,-1-1 0,0 1 0,0 0 0,1 0 0,-1-1 0,0 1 0,1 0 0,-1-1 0,0 1 0,1 0 0,-1 0 0,0-1 0,1 1 0,-1 0 0,0 0 0,1 0 0,0 0 0,14 14 0,11 35 0,-22-40 0,1 1 0,0-1 0,0 0 0,1-1 0,8 10 0,-11-15 0,1 0 0,0 1 0,0-2 0,0 1 0,0 0 0,0-1 0,0 0 0,1 0 0,-1 0 0,1 0 0,0-1 0,-1 0 0,1 0 0,9 1 0,-8-2 6,0 1 0,-1-1 1,1 0-1,0 0 0,-1-1 0,1 0 0,0 0 0,-1 0 0,0-1 0,1 0 0,9-4 0,-4-1-137,0 0 0,-1-1 0,17-16 0,-5 5-783,-5 4-5912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24575,'26'29'0,"33"46"0,13 16 0,-65-83 0,0 0 0,0 1 0,-1 0 0,0 0 0,-1 0 0,0 1 0,0 0 0,-1 0 0,0 0 0,-1 0 0,0 1 0,-1-1 0,0 1 0,-1 0 0,0-1 0,-1 1 0,0 0 0,0 0 0,-1 0 0,-4 18 0,4-26 0,0 0 0,-1 0 0,1 0 0,-1 0 0,0 0 0,1 0 0,-1 0 0,-1 0 0,1-1 0,0 1 0,-1-1 0,1 1 0,-1-1 0,0 0 0,1 0 0,-1 0 0,0-1 0,0 1 0,-1-1 0,1 1 0,0-1 0,0 0 0,-1 0 0,1-1 0,-5 2 0,-12 1 0,-1-1 0,0 0 0,-22-2 0,19 0 0,-6 1-120,-7 1-295,0-2 0,-70-8 0,83 2-6411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21 332 24575,'-10'-139'0,"5"93"0,0-56 0,5 101 0,0-1 0,0 0 0,0 0 0,0 1 0,1-1 0,-1 0 0,0 0 0,1 1 0,-1-1 0,1 1 0,0-1 0,0 0 0,0 1 0,-1-1 0,1 1 0,1 0 0,-1-1 0,0 1 0,0 0 0,0-1 0,1 1 0,-1 0 0,3-1 0,-1 1 0,0-1 0,0 1 0,0 0 0,0 1 0,1-1 0,-1 1 0,0-1 0,1 1 0,-1 0 0,0 0 0,6 1 0,6 2 0,0 0 0,0 1 0,0 0 0,17 9 0,23 15-1365,-37-14-5461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24575,'4'0'0,"9"-4"0,9-1 0,5 0 0,-2-2 0,-2-1 0,-1 2 0,-4-3 0,-2 1 0,1 2 0,1-2 0,4-4 0,-1-3 0,4 1 0,-7 3 0,-10 3 0,-14 7 0,-5 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24575,'3'7'0,"3"7"0,2 8 0,5 4 0,3 5 0,2 1 0,3-1 0,-3-3 0,-4-1 0,-4-6-8191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4:55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23 195 24575,'-3'0'0,"-2"-4"0,0-12 0,1-7 0,2-4 0,0 0 0,1 0 0,1 1 0,0 1 0,0 5-8191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24575,'1'13'0,"0"0"0,1 1 0,1-1 0,0 0 0,0-1 0,9 21 0,40 74 0,-30-64 0,11 22 0,104 234 0,-121-244-1365,-13-34-5461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48 286 24575,'78'1'0,"86"-3"0,-162 2 0,0 0 0,0 0 0,0-1 0,0 1 0,0-1 0,0 0 0,0 1 0,-1-1 0,1 0 0,0 0 0,0 0 0,-1-1 0,1 1 0,-1 0 0,1 0 0,-1-1 0,0 1 0,1-1 0,-1 0 0,0 1 0,1-3 0,0 0 0,0-1 0,0 0 0,0 0 0,-1 1 0,0-1 0,0 0 0,0 0 0,0-8 0,-1 2 0,0-1 0,-1 0 0,0 0 0,-1 1 0,0-1 0,-1 1 0,-4-12 0,3 16 0,0 0 0,0 0 0,-1 1 0,0-1 0,0 1 0,0 0 0,-1 1 0,0-1 0,0 1 0,-1 0 0,1 0 0,-10-4 0,10 6 0,0-1 0,0 1 0,0 0 0,0 1 0,-1 0 0,1 0 0,-1 0 0,1 1 0,-1 0 0,0 0 0,0 1 0,1 0 0,-1 0 0,0 0 0,-6 2 0,8 0 0,0 0 0,1 0 0,-1 1 0,1 0 0,0 0 0,0 0 0,0 0 0,0 1 0,0-1 0,1 1 0,-1 0 0,1 0 0,0 1 0,1-1 0,-4 7 0,-32 73 0,31-65 0,1 0 0,1 1 0,0 0 0,1 0 0,-1 37 0,4-47 0,2 0 0,-1 1 0,2-1 0,-1 0 0,1 0 0,1 0 0,0 0 0,0 0 0,1-1 0,0 1 0,1-1 0,0 0 0,7 10 0,1-1 0,2 0 0,0-1 0,1 0 0,1-1 0,30 22 0,-39-32 0,0-1 0,0 0 0,1-1 0,0 0 0,0 0 0,0-1 0,0 0 0,0 0 0,1-1 0,-1 0 0,1-1 0,-1 0 0,1-1 0,0 0 0,-1 0 0,11-2 0,-16 1 6,0 0 0,-1 0 0,1-1 0,0 1 0,-1-1 0,1 0 0,-1 0 0,0 0 0,0 0 0,1 0 0,-2-1 0,1 1 0,0-1 0,0 0 0,-1 0 0,1 0 0,-1 0 0,0 0 0,2-4 0,0-2-218,0 0 0,0-1 0,-1 1-1,0-1 1,-1 1 0,2-14 0,-2 2-6614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1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4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24575,'0'4'0,"0"4"0,0 6 0,0 10 0,0 6 0,0 1 0,0-1 0,0-2 0,0-1 0,0-7-8191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4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359 463 24575,'-1'-12'0,"-1"-1"0,-1 0 0,0 1 0,0 0 0,-1 0 0,-1 0 0,-10-20 0,-13-37 0,11-22 0,15 74 0,0 0 0,-1 1 0,-1-1 0,0 1 0,-2-1 0,0 1 0,-10-19 0,14 32 0,-1 0 0,0 1 0,0-1 0,0 0 0,0 1 0,0-1 0,-1 1 0,1 0 0,-1 0 0,1 1 0,-1-1 0,0 1 0,0 0 0,0 0 0,0 0 0,0 0 0,0 1 0,0-1 0,0 1 0,0 0 0,0 0 0,0 1 0,0-1 0,-6 2 0,-4 1 0,1-1 0,0 2 0,0 0 0,1 0 0,-1 1 0,-14 8 0,9-2-1365,3-2-5461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4:5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1 762 24575,'37'-16'0,"39"-14"0,-2-4 0,-1-4 0,108-72 0,-149 88 0,1 1 0,1 2 0,55-23 0,117-33 0,-87 34 0,97-26 0,-51 18 0,-46 14 0,177-28 0,-59 40 0,-19 3 0,-106 5-13,-41 7-663,80-20 0,-129 22-6150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4:5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24575,'-14'0'0,"0"1"0,1 1 0,-1 0 0,1 0 0,-1 2 0,1 0 0,0 0 0,0 1 0,1 1 0,-1 0 0,1 0 0,-18 15 0,13-8 0,2 0 0,0 1 0,0 1 0,1 1 0,1 0 0,1 1 0,-18 31 0,23-37 0,0 1 0,1 0 0,1 0 0,0 1 0,-6 24 0,10-34 0,1-1 0,0 1 0,-1 0 0,1-1 0,1 1 0,-1 0 0,0-1 0,1 1 0,-1 0 0,1-1 0,0 1 0,0-1 0,0 1 0,0-1 0,0 1 0,0-1 0,1 0 0,-1 0 0,1 0 0,0 1 0,0-1 0,0-1 0,0 1 0,0 0 0,0 0 0,0-1 0,0 1 0,1-1 0,-1 0 0,0 0 0,1 0 0,-1 0 0,1 0 0,0 0 0,4 0 0,4 1-91,0 0 0,0-1 0,0-1 0,0 1 0,1-2 0,-1 0 0,0 0 0,0-1 0,0 0 0,0-1 0,-1 0 0,1-1 0,-1 0 0,14-8 0,-4 1-6735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0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50 24575,'-2'0'0,"0"1"0,0-1 0,0 1 0,0-1 0,0 1 0,0 0 0,0 0 0,0 0 0,0 0 0,0 0 0,1 0 0,-1 1 0,0-1 0,1 1 0,-1-1 0,1 1 0,-1 0 0,1-1 0,0 1 0,0 0 0,0 0 0,0 0 0,0 0 0,0 0 0,0 0 0,1 0 0,-1 0 0,1 0 0,-1 0 0,1 0 0,0 0 0,0 3 0,-2 11 0,1 0 0,1 0 0,1 18 0,-1-29 0,1 1 0,1-1 0,-1 1 0,1 0 0,0 0 0,1-1 0,-1 1 0,1-1 0,0 0 0,1 0 0,-1 0 0,1 0 0,0-1 0,0 1 0,0-1 0,1 0 0,-1 0 0,7 3 0,-6-3 0,0 0 0,0-1 0,0 0 0,1 0 0,-1 0 0,1-1 0,0 0 0,-1 0 0,1 0 0,0-1 0,0 0 0,0 0 0,0 0 0,0-1 0,0 0 0,1 0 0,5-1 0,-9-1 0,-1 1 0,0 0 0,1-1 0,-1 0 0,0 0 0,0 1 0,0-1 0,0 0 0,0-1 0,-1 1 0,1 0 0,-1 0 0,1-1 0,-1 1 0,0-1 0,0 1 0,0-1 0,0 1 0,-1-1 0,1 0 0,0 1 0,-1-1 0,0 0 0,0 0 0,0 1 0,0-4 0,0-10 0,0 0 0,-1 0 0,-4-18 0,4 28 0,-1 0 0,-1 0 0,1 0 0,-1 0 0,0 1 0,0-1 0,-1 1 0,1 0 0,-1 0 0,0 0 0,-1 0 0,1 1 0,-1 0 0,0 0 0,0 0 0,0 0 0,-8-3 0,3 1 0,0 1 0,-1 0 0,0 1 0,0 0 0,0 0 0,0 1 0,0 1 0,-19-2 0,28 3 0,-1 1 0,1 0 0,0 0 0,0 1 0,0-1 0,0 0 0,-1 1 0,1-1 0,0 1 0,0 0 0,0-1 0,0 1 0,0 0 0,0 0 0,1 1 0,-1-1 0,0 0 0,0 1 0,1-1 0,-1 1 0,-1 1 0,1 1 0,0-1 0,0 1 0,0 0 0,0 0 0,1 0 0,-1 0 0,1 0 0,0 0 0,0 1 0,0 4 0,0 12 0,1-1 0,1 0 0,6 33 0,-6-44 0,0-5 0,0 0 0,1 0 0,-1 0 0,1-1 0,0 1 0,0 0 0,0-1 0,0 0 0,1 1 0,-1-1 0,1 0 0,0 0 0,0-1 0,0 1 0,0-1 0,1 1 0,-1-1 0,1 0 0,-1 0 0,1 0 0,0-1 0,-1 1 0,1-1 0,0 0 0,0 0 0,0 0 0,0-1 0,0 0 0,0 1 0,1-1 0,4-1 0,-4 1 0,0 0 0,0 0 0,0 0 0,0-1 0,-1 1 0,1-1 0,0 0 0,0-1 0,-1 1 0,1-1 0,-1 0 0,1 0 0,-1-1 0,0 1 0,0-1 0,0 0 0,0 0 0,-1 0 0,1 0 0,-1-1 0,1 0 0,-1 1 0,-1-1 0,1 0 0,0-1 0,2-5 0,0-10 0,-2-1 0,0 1 0,0-37 0,3-24 0,1 53 0,-7 28 0,-1 0 0,1 0 0,0 0 0,0-1 0,0 1 0,0 0 0,0 0 0,1 0 0,-1 0 0,0 0 0,0 0 0,0 0 0,0-1 0,0 1 0,0 0 0,0 0 0,0 0 0,0 0 0,0 0 0,0 0 0,0 0 0,0-1 0,0 1 0,1 0 0,-1 0 0,0 0 0,0 0 0,0 0 0,0 0 0,0 0 0,0 0 0,0 0 0,1 0 0,-1 0 0,0 0 0,0 0 0,0 0 0,0 0 0,0 0 0,0 0 0,0 0 0,1 0 0,-1 0 0,0 0 0,0 0 0,0 0 0,0 0 0,0 0 0,0 0 0,1 0 0,-1 0 0,0 0 0,0 0 0,0 0 0,0 0 0,0 0 0,0 0 0,0 0 0,0 1 0,1-1 0,-1 0 0,0 0 0,0 0 0,0 0 0,0 0 0,0 1 0,10 39 0,-5-15 0,-3-15 12,1 0 0,1 0 0,-1 0 0,2 0 0,-1 0 0,1-1 0,1 0 0,-1 0 0,9 8 0,-11-13-74,0-1 0,0 0 0,0 0 0,1 0 1,-1 0-1,1 0 0,0-1 0,0 0 0,0 0 0,0 0 0,0 0 0,1 0 1,-1-1-1,0 0 0,1 0 0,-1 0 0,1 0 0,-1-1 0,1 0 0,-1 0 1,1 0-1,0 0 0,5-2 0,11-4-6764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0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24575,'0'231'0,"3"-261"0,1 0 0,1 0 0,2 1 0,1 0 0,1 0 0,24-51 0,-31 76 0,1 0 0,0 1 0,-1-1 0,2 1 0,-1 0 0,0 0 0,1 0 0,-1 0 0,1 1 0,0-1 0,0 1 0,0 0 0,0 0 0,1 0 0,-1 1 0,0-1 0,1 1 0,-1 0 0,1 1 0,6-1 0,-1 0 0,1 0 0,-1 1 0,0 1 0,1 0 0,-1 0 0,0 1 0,0 0 0,13 5 0,-18-5 6,0 0 0,1 1 0,-1 0 0,0 0 0,-1 0 0,1 1 0,0 0 0,-1-1 0,0 2 0,0-1 0,0 0 0,-1 1 0,1 0 0,-1-1 0,0 1 0,0 1 0,-1-1 0,1 0 0,1 7 0,0 2-254,-1 1 1,0 0-1,-1 0 1,-1 1-1,0 29 1,-2-22-6579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0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91 154 24575,'-83'240'0,"83"-240"0,0 0 0,0 0 0,0 0 0,0 0 0,0-1 0,0 1 0,0 0 0,0 0 0,0 0 0,0 0 0,0 0 0,0 0 0,0 0 0,0 0 0,0 0 0,0 0 0,0-1 0,0 1 0,0 0 0,0 0 0,0 0 0,0 0 0,-1 0 0,1 0 0,0 0 0,0 0 0,0 0 0,0 0 0,0 0 0,0 0 0,0 0 0,0 0 0,0 0 0,0 0 0,-1 0 0,1-1 0,0 1 0,0 0 0,0 0 0,0 0 0,0 0 0,0 0 0,0 0 0,0 0 0,0 1 0,-1-1 0,1 0 0,0 0 0,0 0 0,0 0 0,0 0 0,-2-19 0,0-24 0,2-35 0,3-98 0,-3 172 0,1 1 0,-1 0 0,0 0 0,1 0 0,0-1 0,0 1 0,0 0 0,0 0 0,0 0 0,0 0 0,1 0 0,0 0 0,-1 1 0,1-1 0,0 0 0,0 1 0,1 0 0,-1-1 0,0 1 0,1 0 0,0 0 0,-1 0 0,1 1 0,0-1 0,0 0 0,0 1 0,0 0 0,0 0 0,0 0 0,0 0 0,4 0 0,-3 0 0,0 1 0,0 0 0,0 1 0,0-1 0,-1 1 0,1-1 0,0 1 0,0 0 0,-1 0 0,1 1 0,-1-1 0,1 1 0,-1 0 0,1 0 0,-1 0 0,0 0 0,0 0 0,0 1 0,0 0 0,-1-1 0,1 1 0,-1 0 0,1 0 0,-1 0 0,0 1 0,2 3 0,1 6 0,0 0 0,-1 0 0,0 0 0,-1 0 0,-1 1 0,0-1 0,1 17 0,-5 103 0,0-72 0,0 21-1365,2-53-5461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0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65 24575,'-2'1'0,"1"0"0,0-1 0,-1 1 0,1 0 0,0 0 0,0-1 0,0 1 0,-1 0 0,1 0 0,0 1 0,0-1 0,0 0 0,1 0 0,-1 0 0,0 1 0,0-1 0,1 0 0,-1 1 0,0 2 0,-11 30 0,8-20 0,1 1 0,0 0 0,1 0 0,1 0 0,1 0 0,0 0 0,1 0 0,3 19 0,-4-32 0,1 0 0,-1 0 0,1 0 0,0 0 0,0 0 0,0 0 0,0 0 0,0-1 0,0 1 0,1 0 0,-1-1 0,1 1 0,-1-1 0,1 1 0,-1-1 0,1 0 0,0 1 0,-1-1 0,1 0 0,0 0 0,0 0 0,0-1 0,0 1 0,0 0 0,0-1 0,0 1 0,0-1 0,0 0 0,1 1 0,-1-1 0,0 0 0,0-1 0,0 1 0,0 0 0,0 0 0,0-1 0,0 1 0,3-2 0,0 0 0,1 0 0,-1 0 0,0 0 0,0-1 0,0 0 0,0 0 0,-1 0 0,1 0 0,-1-1 0,0 0 0,0 0 0,0 0 0,4-6 0,-1-1 0,-1-1 0,0 0 0,-1 0 0,-1-1 0,0 1 0,-1-1 0,0 0 0,1-13 0,-3 22 0,0-1 0,-1 1 0,1 0 0,-1-1 0,0 1 0,0 0 0,-1-1 0,0 1 0,1 0 0,-1 0 0,-1-1 0,1 1 0,0 0 0,-1 0 0,0 0 0,0 0 0,0 1 0,-1-1 0,1 1 0,-1-1 0,0 1 0,0 0 0,0 0 0,0 0 0,-1 0 0,1 0 0,-7-3 0,-4 1 0,0 0 0,-1 0 0,1 1 0,-1 1 0,0 1 0,0 0 0,-25 0 0,36 3 5,-1 0 1,0 0-1,1 0 0,0 1 0,-1-1 0,1 1 1,0 0-1,0 1 0,0-1 0,0 1 1,0-1-1,1 1 0,-1 0 0,1 1 0,0-1 1,-1 1-1,2-1 0,-1 1 0,0 0 0,1 0 1,0 0-1,-4 8 0,-1 4-302,0 1 0,1-1 0,1 1 0,-6 30 0,7-18-6529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25:0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24575,'2'202'0,"-4"219"0,-11-305-1365,9-90-5461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3B16-28C2-4589-B6A8-9C3C9710AFC8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AFC98-8C56-452A-8885-644B13CC78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03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AFC98-8C56-452A-8885-644B13CC782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27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svg"/><Relationship Id="rId10" Type="http://schemas.openxmlformats.org/officeDocument/2006/relationships/image" Target="../media/image9.jfif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10.jf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537498-BC65-44D0-A473-62C5A182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18080"/>
            <a:ext cx="6858000" cy="1655762"/>
          </a:xfrm>
        </p:spPr>
        <p:txBody>
          <a:bodyPr anchor="b"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B88785-DE83-4BDC-9089-B5B8DAF1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20264"/>
            <a:ext cx="6858000" cy="5293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8C26C9-3D7E-40FC-B177-B260487C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AF4194-4B81-403B-B16E-E3B3D9F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3C2011-5F28-4744-881D-0248FCAF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9" name="Grafik 8" descr="Kurşun kalem">
            <a:extLst>
              <a:ext uri="{FF2B5EF4-FFF2-40B4-BE49-F238E27FC236}">
                <a16:creationId xmlns:a16="http://schemas.microsoft.com/office/drawing/2014/main" id="{FC395503-E1A1-4B49-B0DA-C32C467F7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7391" y="3465623"/>
            <a:ext cx="914400" cy="914400"/>
          </a:xfrm>
          <a:prstGeom prst="rect">
            <a:avLst/>
          </a:prstGeom>
        </p:spPr>
      </p:pic>
      <p:pic>
        <p:nvPicPr>
          <p:cNvPr id="10" name="Grafik 9" descr="Cetvel">
            <a:extLst>
              <a:ext uri="{FF2B5EF4-FFF2-40B4-BE49-F238E27FC236}">
                <a16:creationId xmlns:a16="http://schemas.microsoft.com/office/drawing/2014/main" id="{E90ADF20-7B68-4DAC-BBF7-80FD70821B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99" y="3045436"/>
            <a:ext cx="914400" cy="914400"/>
          </a:xfrm>
          <a:prstGeom prst="rect">
            <a:avLst/>
          </a:prstGeom>
        </p:spPr>
      </p:pic>
      <p:pic>
        <p:nvPicPr>
          <p:cNvPr id="11" name="Grafik 10" descr="Kitaplar">
            <a:extLst>
              <a:ext uri="{FF2B5EF4-FFF2-40B4-BE49-F238E27FC236}">
                <a16:creationId xmlns:a16="http://schemas.microsoft.com/office/drawing/2014/main" id="{B614EF05-B6D7-473D-ADFD-BD9F7ABB64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4061" y="4034048"/>
            <a:ext cx="914400" cy="914400"/>
          </a:xfrm>
          <a:prstGeom prst="rect">
            <a:avLst/>
          </a:prstGeom>
        </p:spPr>
      </p:pic>
      <p:pic>
        <p:nvPicPr>
          <p:cNvPr id="12" name="Grafik 11" descr="Saat">
            <a:extLst>
              <a:ext uri="{FF2B5EF4-FFF2-40B4-BE49-F238E27FC236}">
                <a16:creationId xmlns:a16="http://schemas.microsoft.com/office/drawing/2014/main" id="{17691A4C-2630-4332-915E-D2A3372A8C7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3003" y="4034048"/>
            <a:ext cx="914400" cy="9144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FB349D43-BA94-4046-9803-0E392D67F87E}"/>
              </a:ext>
            </a:extLst>
          </p:cNvPr>
          <p:cNvSpPr txBox="1"/>
          <p:nvPr userDrawn="1"/>
        </p:nvSpPr>
        <p:spPr>
          <a:xfrm>
            <a:off x="2887460" y="5600989"/>
            <a:ext cx="336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  <a:latin typeface="+mj-lt"/>
              </a:rPr>
              <a:t>Dr.Öğr.Ü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. Özgür Can TURNA</a:t>
            </a:r>
            <a:br>
              <a:rPr lang="tr-TR" dirty="0">
                <a:solidFill>
                  <a:schemeClr val="tx2"/>
                </a:solidFill>
                <a:latin typeface="+mj-lt"/>
              </a:rPr>
            </a:br>
            <a:r>
              <a:rPr lang="tr-TR" dirty="0">
                <a:solidFill>
                  <a:schemeClr val="tx2"/>
                </a:solidFill>
                <a:latin typeface="+mj-lt"/>
              </a:rPr>
              <a:t>ozcantur@İstanbul.edu.tr</a:t>
            </a:r>
          </a:p>
        </p:txBody>
      </p:sp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75B75E08-EC70-4CF3-928B-B8BD1C58547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91" y="136524"/>
            <a:ext cx="1440000" cy="14400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B2BB789-2B35-476D-B4D0-929C986F3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9" r="17802"/>
          <a:stretch/>
        </p:blipFill>
        <p:spPr>
          <a:xfrm>
            <a:off x="115909" y="13279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1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C0DED5-3D9A-4DD1-9BBE-5D8EE66E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2FE2A2-9FB9-40B5-8C5D-833CB9287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61E291-2C23-406B-A093-E33D3853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A4194E-7715-4D1F-AC69-9E7E779E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1C3129-130C-426F-9BE5-F40B9417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3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065BC79-1707-4F70-B1B5-5AAF2118D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8C7103-104D-4A24-94E5-FD98C9AB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9DDEC7-AA9B-435F-904D-3389BFDA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6F1F78-F0E7-4399-8C01-3EF8030E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73366-83B6-45CA-A8D3-C7A87081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7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1072D-2F27-401C-A868-DD068CF3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9694"/>
            <a:ext cx="7704000" cy="720000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804C8F-D002-4FE5-92C8-7523D8D5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25" y="904525"/>
            <a:ext cx="8508641" cy="5362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B24FBF-E556-4A55-98B7-6D56B97F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F8C354-7C02-45C7-A036-EC958F65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D81C05-999B-4118-B952-5C04CB54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1827CED-369E-488C-BA0D-5FC24EC9FE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r="19014"/>
          <a:stretch/>
        </p:blipFill>
        <p:spPr>
          <a:xfrm>
            <a:off x="39361" y="89694"/>
            <a:ext cx="680639" cy="720000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28CBC02B-3A7E-408F-930C-C7982AD83C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39" y="8969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5C49D3-C803-4165-A4AD-87613E24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CE60A28-023B-4A75-BB79-A38D8856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0FC03C-AD88-429B-B37C-71D2BD67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FB566C-3F2F-4960-A2B8-9EC927D3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D98A49-8ED3-4392-8C75-39300C7A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21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C4AABC-13BF-4F08-9BD3-32AC220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BFE07A-7071-49C9-97A7-6BA682AAF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A518C1-3640-481E-B3A6-F4601EED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03A231-B7EA-4E03-8A69-E02DBC31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2AF281-AF28-4E0B-8632-D219BD6D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ED42C7-EC38-423A-98BD-98932AA5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07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28E909F-F375-4C5E-9423-EB349F78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6B2246-B074-485C-BFBF-C45B58A1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5035F5-315B-4DD2-AE96-8BC0E9AC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704A6E5-28A5-4F53-854C-4F0A977A1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A1EAC5-FD7D-4A88-84B5-6C99BA2C0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D94B1CB-1C99-41F6-B9F8-2CB6A465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B63F030-C5FD-4608-8D40-A8BD8EEE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C187F14-733D-47BF-B0CE-0D803E5A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3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C42E50-327A-4B1B-B416-E5D12362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B25CD72-42DE-459D-9982-E57E5A07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F2C4C7-E436-410D-AF50-AF65D08F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65B2B24-9D5F-4F52-AB02-04E70F17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012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F4216D8-FFF6-459B-AE80-9CB3A264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DAEFD9-5049-46DC-B4B8-167313D6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06F7C7-FDDA-4561-8976-861D3771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95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F0F27F-E5BF-4994-97DC-23785A6E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93797-B5BD-4608-AD7F-69AC2B3F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15C9AC-D9A9-4552-9301-8C597CF1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10528F-158D-4367-98C7-928E4458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7B7F1F-1375-4F5B-BDAB-A7CA9E4B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080A55-8D5D-4D78-94BE-9736CCDD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86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CC806F-6A90-4209-BEA2-F3FEA92F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4BFA706-C64C-40A7-B738-916767B23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FD4A32-106E-4D83-966C-17E814AE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B5453A-144F-4661-818F-149DED8A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FC14EA-46D6-432A-8FAA-202E4620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0F811E1-DF8E-4665-8360-8EAFB43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60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29F6AB0-D5DF-4CF2-9599-8BA1D236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B8D5A5-52B5-4AA4-B7B3-18F75218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FFC52D-6BC7-4590-B979-306F9C17E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4C95-7D1F-4A4B-9803-2822B70A5CA1}" type="datetimeFigureOut">
              <a:rPr lang="tr-TR" smtClean="0"/>
              <a:t>6.03.2022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374782-828D-4BA2-AA11-F7B21EBE5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1A85C7-7EC6-445F-8CD0-74030BDA6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37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PrintWriter.html" TargetMode="External"/><Relationship Id="rId2" Type="http://schemas.openxmlformats.org/officeDocument/2006/relationships/hyperlink" Target="http://docs.oracle.com/javase/7/docs/api/java/io/BufferedRead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47" Type="http://schemas.openxmlformats.org/officeDocument/2006/relationships/customXml" Target="../ink/ink23.xml"/><Relationship Id="rId50" Type="http://schemas.openxmlformats.org/officeDocument/2006/relationships/customXml" Target="../ink/ink25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18.xml"/><Relationship Id="rId40" Type="http://schemas.openxmlformats.org/officeDocument/2006/relationships/image" Target="../media/image30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image" Target="../media/image34.png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3.xml"/><Relationship Id="rId30" Type="http://schemas.openxmlformats.org/officeDocument/2006/relationships/image" Target="../media/image2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customXml" Target="../ink/ink24.xml"/><Relationship Id="rId8" Type="http://schemas.openxmlformats.org/officeDocument/2006/relationships/image" Target="../media/image14.png"/><Relationship Id="rId51" Type="http://schemas.openxmlformats.org/officeDocument/2006/relationships/image" Target="../media/image35.png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0" Type="http://schemas.openxmlformats.org/officeDocument/2006/relationships/image" Target="../media/image20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uiswing/examples/learn/CelsiusConverterProject/src/learn/CelsiusConverterGUI.java" TargetMode="External"/><Relationship Id="rId2" Type="http://schemas.openxmlformats.org/officeDocument/2006/relationships/hyperlink" Target="http://docs.oracle.com/javase/tutorial/uiswing/examples/start/HelloWorldSwingProject/src/start/HelloWorldSwing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://docs.oracle.com/javase/tutorial/uiswing/learn/settingup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apache.org/" TargetMode="External"/><Relationship Id="rId2" Type="http://schemas.openxmlformats.org/officeDocument/2006/relationships/hyperlink" Target="https://www.oracle.com/tr/java/technolog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lipse.org/download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tutorial/essential/io/objectstreams.html" TargetMode="External"/><Relationship Id="rId3" Type="http://schemas.openxmlformats.org/officeDocument/2006/relationships/hyperlink" Target="http://docs.oracle.com/javase/tutorial/essential/io/charstreams.html" TargetMode="External"/><Relationship Id="rId7" Type="http://schemas.openxmlformats.org/officeDocument/2006/relationships/hyperlink" Target="http://docs.oracle.com/javase/tutorial/essential/io/datastreams.html" TargetMode="External"/><Relationship Id="rId2" Type="http://schemas.openxmlformats.org/officeDocument/2006/relationships/hyperlink" Target="http://docs.oracle.com/javase/tutorial/essential/io/bytestrea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tutorial/essential/io/cl.html" TargetMode="External"/><Relationship Id="rId5" Type="http://schemas.openxmlformats.org/officeDocument/2006/relationships/hyperlink" Target="http://docs.oracle.com/javase/tutorial/essential/io/scanfor.html" TargetMode="External"/><Relationship Id="rId4" Type="http://schemas.openxmlformats.org/officeDocument/2006/relationships/hyperlink" Target="http://docs.oracle.com/javase/tutorial/essential/io/buffer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OutputStream.html" TargetMode="External"/><Relationship Id="rId2" Type="http://schemas.openxmlformats.org/officeDocument/2006/relationships/hyperlink" Target="http://docs.oracle.com/javase/7/docs/api/java/io/Input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7/docs/api/java/io/FileOutputStream.html" TargetMode="External"/><Relationship Id="rId4" Type="http://schemas.openxmlformats.org/officeDocument/2006/relationships/hyperlink" Target="http://docs.oracle.com/javase/7/docs/api/java/io/FileInputStream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Writer.html" TargetMode="External"/><Relationship Id="rId2" Type="http://schemas.openxmlformats.org/officeDocument/2006/relationships/hyperlink" Target="http://docs.oracle.com/javase/7/docs/api/java/io/Rea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7/docs/api/java/io/FileWriter.html" TargetMode="External"/><Relationship Id="rId4" Type="http://schemas.openxmlformats.org/officeDocument/2006/relationships/hyperlink" Target="http://docs.oracle.com/javase/7/docs/api/java/io/FileReade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OutputStreamWriter.html" TargetMode="External"/><Relationship Id="rId2" Type="http://schemas.openxmlformats.org/officeDocument/2006/relationships/hyperlink" Target="http://docs.oracle.com/javase/7/docs/api/java/io/InputStreamRead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AĞ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DERS 2:   Programlama Temelleri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891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Satır Tabanlı I/O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Karakter I/O işlemleri tekil karakter yerine genelde satır tabanlı olarak gerçekleştirilir. </a:t>
            </a:r>
          </a:p>
          <a:p>
            <a:r>
              <a:rPr lang="tr-TR" dirty="0"/>
              <a:t>Bir satırın sonlanması için </a:t>
            </a:r>
            <a:br>
              <a:rPr lang="tr-TR" dirty="0"/>
            </a:br>
            <a:r>
              <a:rPr lang="tr-TR" dirty="0" err="1"/>
              <a:t>carriage-return</a:t>
            </a:r>
            <a:r>
              <a:rPr lang="tr-TR" dirty="0"/>
              <a:t>/</a:t>
            </a:r>
            <a:r>
              <a:rPr lang="tr-TR" dirty="0" err="1"/>
              <a:t>line-feed</a:t>
            </a:r>
            <a:r>
              <a:rPr lang="tr-TR" dirty="0"/>
              <a:t> ("\r\n")</a:t>
            </a:r>
            <a:br>
              <a:rPr lang="tr-TR" dirty="0"/>
            </a:br>
            <a:r>
              <a:rPr lang="tr-TR" dirty="0"/>
              <a:t>kullanılır.</a:t>
            </a:r>
          </a:p>
          <a:p>
            <a:r>
              <a:rPr lang="tr-TR" dirty="0"/>
              <a:t>Önceki örneği </a:t>
            </a:r>
            <a:r>
              <a:rPr lang="tr-TR" dirty="0" err="1">
                <a:hlinkClick r:id="rId2"/>
              </a:rPr>
              <a:t>BufferedReader</a:t>
            </a:r>
            <a:r>
              <a:rPr lang="tr-TR" dirty="0"/>
              <a:t> ve </a:t>
            </a:r>
            <a:r>
              <a:rPr lang="tr-TR" dirty="0" err="1">
                <a:hlinkClick r:id="rId3"/>
              </a:rPr>
              <a:t>PrintWriter</a:t>
            </a:r>
            <a:r>
              <a:rPr lang="tr-TR" dirty="0"/>
              <a:t> kullanarak genişletelim.</a:t>
            </a:r>
          </a:p>
        </p:txBody>
      </p:sp>
    </p:spTree>
    <p:extLst>
      <p:ext uri="{BB962C8B-B14F-4D97-AF65-F5344CB8AC3E}">
        <p14:creationId xmlns:p14="http://schemas.microsoft.com/office/powerpoint/2010/main" val="253125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Satır Tabanlı I/O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833563" y="889611"/>
            <a:ext cx="71287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java.io.FileReader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java.io.FileWriter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java.io.BufferedReader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java.io.PrintWriter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java.io.IOException</a:t>
            </a:r>
            <a:r>
              <a:rPr lang="tr-TR" sz="1100" dirty="0"/>
              <a:t>;</a:t>
            </a:r>
          </a:p>
          <a:p>
            <a:endParaRPr lang="tr-TR" sz="1100" dirty="0"/>
          </a:p>
          <a:p>
            <a:r>
              <a:rPr lang="tr-TR" sz="1100" dirty="0" err="1"/>
              <a:t>public</a:t>
            </a:r>
            <a:r>
              <a:rPr lang="tr-TR" sz="1100" dirty="0"/>
              <a:t> </a:t>
            </a:r>
            <a:r>
              <a:rPr lang="tr-TR" sz="1100" dirty="0" err="1"/>
              <a:t>class</a:t>
            </a:r>
            <a:r>
              <a:rPr lang="tr-TR" sz="1100" dirty="0"/>
              <a:t> </a:t>
            </a:r>
            <a:r>
              <a:rPr lang="tr-TR" sz="1100" dirty="0" err="1"/>
              <a:t>CopyLines</a:t>
            </a:r>
            <a:r>
              <a:rPr lang="tr-TR" sz="1100" dirty="0"/>
              <a:t> {</a:t>
            </a:r>
          </a:p>
          <a:p>
            <a:r>
              <a:rPr lang="tr-TR" sz="1100" dirty="0"/>
              <a:t>    </a:t>
            </a:r>
            <a:r>
              <a:rPr lang="tr-TR" sz="1100" dirty="0" err="1"/>
              <a:t>public</a:t>
            </a:r>
            <a:r>
              <a:rPr lang="tr-TR" sz="1100" dirty="0"/>
              <a:t> </a:t>
            </a:r>
            <a:r>
              <a:rPr lang="tr-TR" sz="1100" dirty="0" err="1"/>
              <a:t>static</a:t>
            </a:r>
            <a:r>
              <a:rPr lang="tr-TR" sz="1100" dirty="0"/>
              <a:t> </a:t>
            </a:r>
            <a:r>
              <a:rPr lang="tr-TR" sz="1100" dirty="0" err="1"/>
              <a:t>void</a:t>
            </a:r>
            <a:r>
              <a:rPr lang="tr-TR" sz="1100" dirty="0"/>
              <a:t> main(</a:t>
            </a:r>
            <a:r>
              <a:rPr lang="tr-TR" sz="1100" dirty="0" err="1"/>
              <a:t>String</a:t>
            </a:r>
            <a:r>
              <a:rPr lang="tr-TR" sz="1100" dirty="0"/>
              <a:t>[] </a:t>
            </a:r>
            <a:r>
              <a:rPr lang="tr-TR" sz="1100" dirty="0" err="1"/>
              <a:t>args</a:t>
            </a:r>
            <a:r>
              <a:rPr lang="tr-TR" sz="1100" dirty="0"/>
              <a:t>) </a:t>
            </a:r>
            <a:r>
              <a:rPr lang="tr-TR" sz="1100" dirty="0" err="1"/>
              <a:t>throws</a:t>
            </a:r>
            <a:r>
              <a:rPr lang="tr-TR" sz="1100" dirty="0"/>
              <a:t> </a:t>
            </a:r>
            <a:r>
              <a:rPr lang="tr-TR" sz="1100" dirty="0" err="1"/>
              <a:t>IOException</a:t>
            </a:r>
            <a:r>
              <a:rPr lang="tr-TR" sz="1100" dirty="0"/>
              <a:t> {</a:t>
            </a:r>
          </a:p>
          <a:p>
            <a:endParaRPr lang="tr-TR" sz="1100" dirty="0"/>
          </a:p>
          <a:p>
            <a:r>
              <a:rPr lang="tr-TR" sz="1100" dirty="0"/>
              <a:t>        </a:t>
            </a:r>
            <a:r>
              <a:rPr lang="tr-TR" sz="1100" dirty="0" err="1"/>
              <a:t>BufferedReader</a:t>
            </a:r>
            <a:r>
              <a:rPr lang="tr-TR" sz="1100" dirty="0"/>
              <a:t> </a:t>
            </a:r>
            <a:r>
              <a:rPr lang="tr-TR" sz="1100" dirty="0" err="1"/>
              <a:t>inputStream</a:t>
            </a:r>
            <a:r>
              <a:rPr lang="tr-TR" sz="1100" dirty="0"/>
              <a:t> = </a:t>
            </a:r>
            <a:r>
              <a:rPr lang="tr-TR" sz="1100" dirty="0" err="1"/>
              <a:t>null</a:t>
            </a:r>
            <a:r>
              <a:rPr lang="tr-TR" sz="1100" dirty="0"/>
              <a:t>;</a:t>
            </a:r>
          </a:p>
          <a:p>
            <a:r>
              <a:rPr lang="tr-TR" sz="1100" dirty="0"/>
              <a:t>        </a:t>
            </a:r>
            <a:r>
              <a:rPr lang="tr-TR" sz="1100" dirty="0" err="1"/>
              <a:t>PrintWriter</a:t>
            </a:r>
            <a:r>
              <a:rPr lang="tr-TR" sz="1100" dirty="0"/>
              <a:t> </a:t>
            </a:r>
            <a:r>
              <a:rPr lang="tr-TR" sz="1100" dirty="0" err="1"/>
              <a:t>outputStream</a:t>
            </a:r>
            <a:r>
              <a:rPr lang="tr-TR" sz="1100" dirty="0"/>
              <a:t> = </a:t>
            </a:r>
            <a:r>
              <a:rPr lang="tr-TR" sz="1100" dirty="0" err="1"/>
              <a:t>null</a:t>
            </a:r>
            <a:r>
              <a:rPr lang="tr-TR" sz="1100" dirty="0"/>
              <a:t>;</a:t>
            </a:r>
          </a:p>
          <a:p>
            <a:endParaRPr lang="tr-TR" sz="1100" dirty="0"/>
          </a:p>
          <a:p>
            <a:r>
              <a:rPr lang="tr-TR" sz="1100" dirty="0"/>
              <a:t>        </a:t>
            </a:r>
            <a:r>
              <a:rPr lang="tr-TR" sz="1100" dirty="0" err="1"/>
              <a:t>try</a:t>
            </a:r>
            <a:r>
              <a:rPr lang="tr-TR" sz="1100" dirty="0"/>
              <a:t> {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inputStream</a:t>
            </a:r>
            <a:r>
              <a:rPr lang="tr-TR" sz="1100" dirty="0"/>
              <a:t>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BufferedReader</a:t>
            </a:r>
            <a:r>
              <a:rPr lang="tr-TR" sz="1100" dirty="0"/>
              <a:t>(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FileReader</a:t>
            </a:r>
            <a:r>
              <a:rPr lang="tr-TR" sz="1100" dirty="0"/>
              <a:t>("xanadu.txt"));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outputStream</a:t>
            </a:r>
            <a:r>
              <a:rPr lang="tr-TR" sz="1100" dirty="0"/>
              <a:t>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PrintWriter</a:t>
            </a:r>
            <a:r>
              <a:rPr lang="tr-TR" sz="1100" dirty="0"/>
              <a:t>(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FileWriter</a:t>
            </a:r>
            <a:r>
              <a:rPr lang="tr-TR" sz="1100" dirty="0"/>
              <a:t>("characteroutput.txt"));</a:t>
            </a:r>
          </a:p>
          <a:p>
            <a:endParaRPr lang="tr-TR" sz="1100" dirty="0"/>
          </a:p>
          <a:p>
            <a:r>
              <a:rPr lang="tr-TR" sz="1100" dirty="0"/>
              <a:t>            </a:t>
            </a:r>
            <a:r>
              <a:rPr lang="tr-TR" sz="1100" dirty="0" err="1"/>
              <a:t>String</a:t>
            </a:r>
            <a:r>
              <a:rPr lang="tr-TR" sz="1100" dirty="0"/>
              <a:t> l;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while</a:t>
            </a:r>
            <a:r>
              <a:rPr lang="tr-TR" sz="1100" dirty="0"/>
              <a:t> ((l = </a:t>
            </a:r>
            <a:r>
              <a:rPr lang="tr-TR" sz="1100" dirty="0" err="1"/>
              <a:t>inputStream.readLine</a:t>
            </a:r>
            <a:r>
              <a:rPr lang="tr-TR" sz="1100" dirty="0"/>
              <a:t>())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outputStream.println</a:t>
            </a:r>
            <a:r>
              <a:rPr lang="tr-TR" sz="1100" dirty="0"/>
              <a:t>(l);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} </a:t>
            </a:r>
            <a:r>
              <a:rPr lang="tr-TR" sz="1100" dirty="0" err="1"/>
              <a:t>finally</a:t>
            </a:r>
            <a:r>
              <a:rPr lang="tr-TR" sz="1100" dirty="0"/>
              <a:t> {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</a:t>
            </a:r>
            <a:r>
              <a:rPr lang="tr-TR" sz="1100" dirty="0" err="1"/>
              <a:t>inputStream</a:t>
            </a:r>
            <a:r>
              <a:rPr lang="tr-TR" sz="1100" dirty="0"/>
              <a:t>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inputStream.close</a:t>
            </a:r>
            <a:r>
              <a:rPr lang="tr-TR" sz="1100" dirty="0"/>
              <a:t>();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</a:t>
            </a:r>
            <a:r>
              <a:rPr lang="tr-TR" sz="1100" dirty="0" err="1"/>
              <a:t>outputStream</a:t>
            </a:r>
            <a:r>
              <a:rPr lang="tr-TR" sz="1100" dirty="0"/>
              <a:t>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outputStream.close</a:t>
            </a:r>
            <a:r>
              <a:rPr lang="tr-TR" sz="1100" dirty="0"/>
              <a:t>();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}</a:t>
            </a:r>
          </a:p>
          <a:p>
            <a:r>
              <a:rPr lang="tr-TR" sz="1100" dirty="0"/>
              <a:t>    }</a:t>
            </a:r>
          </a:p>
          <a:p>
            <a:r>
              <a:rPr lang="tr-TR" sz="1100" dirty="0"/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7AE1C0-F6FD-4A23-842A-0D720A238A03}"/>
              </a:ext>
            </a:extLst>
          </p:cNvPr>
          <p:cNvGrpSpPr/>
          <p:nvPr/>
        </p:nvGrpSpPr>
        <p:grpSpPr>
          <a:xfrm>
            <a:off x="2923833" y="2707634"/>
            <a:ext cx="1460160" cy="407520"/>
            <a:chOff x="2923833" y="2707634"/>
            <a:chExt cx="146016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30DD8F-49E5-4C40-8F35-7E93449F8474}"/>
                    </a:ext>
                  </a:extLst>
                </p14:cNvPr>
                <p14:cNvContentPartPr/>
                <p14:nvPr/>
              </p14:nvContentPartPr>
              <p14:xfrm>
                <a:off x="2927073" y="3074114"/>
                <a:ext cx="126720" cy="41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30DD8F-49E5-4C40-8F35-7E93449F84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8433" y="3065114"/>
                  <a:ext cx="144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E763B9-1D77-49DF-8793-A47D3CEE7DF2}"/>
                    </a:ext>
                  </a:extLst>
                </p14:cNvPr>
                <p14:cNvContentPartPr/>
                <p14:nvPr/>
              </p14:nvContentPartPr>
              <p14:xfrm>
                <a:off x="2923833" y="3019754"/>
                <a:ext cx="8280" cy="70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E763B9-1D77-49DF-8793-A47D3CEE7D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5193" y="3010754"/>
                  <a:ext cx="25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576DEC-2A29-4736-92A6-4C28EEF09BA4}"/>
                    </a:ext>
                  </a:extLst>
                </p14:cNvPr>
                <p14:cNvContentPartPr/>
                <p14:nvPr/>
              </p14:nvContentPartPr>
              <p14:xfrm>
                <a:off x="2940033" y="2791874"/>
                <a:ext cx="922680" cy="27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576DEC-2A29-4736-92A6-4C28EEF09B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31393" y="2782874"/>
                  <a:ext cx="9403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562A4A-D36C-491F-B62C-A885162BBE61}"/>
                    </a:ext>
                  </a:extLst>
                </p14:cNvPr>
                <p14:cNvContentPartPr/>
                <p14:nvPr/>
              </p14:nvContentPartPr>
              <p14:xfrm>
                <a:off x="3913473" y="2719154"/>
                <a:ext cx="130320" cy="14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562A4A-D36C-491F-B62C-A885162BBE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04473" y="2710514"/>
                  <a:ext cx="147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657183-05BF-44B2-9472-4FBDD4C65768}"/>
                    </a:ext>
                  </a:extLst>
                </p14:cNvPr>
                <p14:cNvContentPartPr/>
                <p14:nvPr/>
              </p14:nvContentPartPr>
              <p14:xfrm>
                <a:off x="4071513" y="2740754"/>
                <a:ext cx="160560" cy="11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657183-05BF-44B2-9472-4FBDD4C6576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62513" y="2732114"/>
                  <a:ext cx="178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913A3B-7C75-4E5E-9DE1-FC1C0E03C197}"/>
                    </a:ext>
                  </a:extLst>
                </p14:cNvPr>
                <p14:cNvContentPartPr/>
                <p14:nvPr/>
              </p14:nvContentPartPr>
              <p14:xfrm>
                <a:off x="4256193" y="2707634"/>
                <a:ext cx="127800" cy="11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913A3B-7C75-4E5E-9DE1-FC1C0E03C1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47553" y="2698634"/>
                  <a:ext cx="1454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4D808-A5AD-4019-A0F0-92586BD19E23}"/>
              </a:ext>
            </a:extLst>
          </p:cNvPr>
          <p:cNvGrpSpPr/>
          <p:nvPr/>
        </p:nvGrpSpPr>
        <p:grpSpPr>
          <a:xfrm>
            <a:off x="4649313" y="2506394"/>
            <a:ext cx="387360" cy="314280"/>
            <a:chOff x="4649313" y="2506394"/>
            <a:chExt cx="38736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CCDCF94-4839-46A3-8806-8AFB93853049}"/>
                    </a:ext>
                  </a:extLst>
                </p14:cNvPr>
                <p14:cNvContentPartPr/>
                <p14:nvPr/>
              </p14:nvContentPartPr>
              <p14:xfrm>
                <a:off x="4649313" y="2648234"/>
                <a:ext cx="66960" cy="17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CCDCF94-4839-46A3-8806-8AFB938530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40673" y="2639234"/>
                  <a:ext cx="84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1BCC9B-43E8-4645-8A79-57E8495D24E1}"/>
                    </a:ext>
                  </a:extLst>
                </p14:cNvPr>
                <p14:cNvContentPartPr/>
                <p14:nvPr/>
              </p14:nvContentPartPr>
              <p14:xfrm>
                <a:off x="4751193" y="2616914"/>
                <a:ext cx="115560" cy="113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1BCC9B-43E8-4645-8A79-57E8495D24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42193" y="2607914"/>
                  <a:ext cx="133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8B3D36-5475-40D9-9CD2-6CA18D8A244A}"/>
                    </a:ext>
                  </a:extLst>
                </p14:cNvPr>
                <p14:cNvContentPartPr/>
                <p14:nvPr/>
              </p14:nvContentPartPr>
              <p14:xfrm>
                <a:off x="4975473" y="2506394"/>
                <a:ext cx="6840" cy="27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8B3D36-5475-40D9-9CD2-6CA18D8A244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66473" y="2497754"/>
                  <a:ext cx="24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39F19F-62AE-4A15-AE56-B4F25590CF39}"/>
                    </a:ext>
                  </a:extLst>
                </p14:cNvPr>
                <p14:cNvContentPartPr/>
                <p14:nvPr/>
              </p14:nvContentPartPr>
              <p14:xfrm>
                <a:off x="4910673" y="2608994"/>
                <a:ext cx="12600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39F19F-62AE-4A15-AE56-B4F25590CF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01673" y="2599994"/>
                  <a:ext cx="1436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2D1EFB-9FD6-4859-8A4E-07110DAF3CF0}"/>
              </a:ext>
            </a:extLst>
          </p:cNvPr>
          <p:cNvGrpSpPr/>
          <p:nvPr/>
        </p:nvGrpSpPr>
        <p:grpSpPr>
          <a:xfrm>
            <a:off x="5303433" y="2128034"/>
            <a:ext cx="1721520" cy="557640"/>
            <a:chOff x="5303433" y="2128034"/>
            <a:chExt cx="172152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20F025-8495-4E0A-ACC6-7A93414915F3}"/>
                    </a:ext>
                  </a:extLst>
                </p14:cNvPr>
                <p14:cNvContentPartPr/>
                <p14:nvPr/>
              </p14:nvContentPartPr>
              <p14:xfrm>
                <a:off x="5303433" y="2520794"/>
                <a:ext cx="119520" cy="105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20F025-8495-4E0A-ACC6-7A93414915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94793" y="2511794"/>
                  <a:ext cx="137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556A33-4980-4BA8-9519-2AAC883386AA}"/>
                    </a:ext>
                  </a:extLst>
                </p14:cNvPr>
                <p14:cNvContentPartPr/>
                <p14:nvPr/>
              </p14:nvContentPartPr>
              <p14:xfrm>
                <a:off x="5473713" y="2488394"/>
                <a:ext cx="99000" cy="19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556A33-4980-4BA8-9519-2AAC883386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65073" y="2479754"/>
                  <a:ext cx="116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DAE158-82A9-4785-9B19-D96994B6C8B1}"/>
                    </a:ext>
                  </a:extLst>
                </p14:cNvPr>
                <p14:cNvContentPartPr/>
                <p14:nvPr/>
              </p14:nvContentPartPr>
              <p14:xfrm>
                <a:off x="5596473" y="2440154"/>
                <a:ext cx="283320" cy="14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DAE158-82A9-4785-9B19-D96994B6C8B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87473" y="2431154"/>
                  <a:ext cx="300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DFE704-B751-4D72-A944-8460B42F09B5}"/>
                    </a:ext>
                  </a:extLst>
                </p14:cNvPr>
                <p14:cNvContentPartPr/>
                <p14:nvPr/>
              </p14:nvContentPartPr>
              <p14:xfrm>
                <a:off x="6059433" y="2412434"/>
                <a:ext cx="207000" cy="11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DFE704-B751-4D72-A944-8460B42F09B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50433" y="2403794"/>
                  <a:ext cx="224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66AD9D-6EBE-4FC1-96FF-AC0CD03F2421}"/>
                    </a:ext>
                  </a:extLst>
                </p14:cNvPr>
                <p14:cNvContentPartPr/>
                <p14:nvPr/>
              </p14:nvContentPartPr>
              <p14:xfrm>
                <a:off x="6394233" y="2317394"/>
                <a:ext cx="158760" cy="176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66AD9D-6EBE-4FC1-96FF-AC0CD03F242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85593" y="2308394"/>
                  <a:ext cx="176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4EF750-89E2-49AB-9017-D4E4FD5E11F9}"/>
                    </a:ext>
                  </a:extLst>
                </p14:cNvPr>
                <p14:cNvContentPartPr/>
                <p14:nvPr/>
              </p14:nvContentPartPr>
              <p14:xfrm>
                <a:off x="6471633" y="2213714"/>
                <a:ext cx="82800" cy="11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4EF750-89E2-49AB-9017-D4E4FD5E11F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62993" y="2205074"/>
                  <a:ext cx="100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BE7A61-8F0A-4E86-967E-3C4E3CB90D31}"/>
                    </a:ext>
                  </a:extLst>
                </p14:cNvPr>
                <p14:cNvContentPartPr/>
                <p14:nvPr/>
              </p14:nvContentPartPr>
              <p14:xfrm>
                <a:off x="6432033" y="2404154"/>
                <a:ext cx="180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BE7A61-8F0A-4E86-967E-3C4E3CB90D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23393" y="239515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7075A5-7B1B-43C1-8C7A-EAA0FE0F3CA9}"/>
                    </a:ext>
                  </a:extLst>
                </p14:cNvPr>
                <p14:cNvContentPartPr/>
                <p14:nvPr/>
              </p14:nvContentPartPr>
              <p14:xfrm>
                <a:off x="6479193" y="2358074"/>
                <a:ext cx="107640" cy="46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7075A5-7B1B-43C1-8C7A-EAA0FE0F3C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70193" y="2349434"/>
                  <a:ext cx="125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2DA62E-2E67-4F18-97B7-B64E904809BB}"/>
                    </a:ext>
                  </a:extLst>
                </p14:cNvPr>
                <p14:cNvContentPartPr/>
                <p14:nvPr/>
              </p14:nvContentPartPr>
              <p14:xfrm>
                <a:off x="6628953" y="2324954"/>
                <a:ext cx="46080" cy="86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2DA62E-2E67-4F18-97B7-B64E904809B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20313" y="2316314"/>
                  <a:ext cx="63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3797C4-A7A3-4341-8585-A4F48D14B5C7}"/>
                    </a:ext>
                  </a:extLst>
                </p14:cNvPr>
                <p14:cNvContentPartPr/>
                <p14:nvPr/>
              </p14:nvContentPartPr>
              <p14:xfrm>
                <a:off x="6605553" y="2230634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3797C4-A7A3-4341-8585-A4F48D14B5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96553" y="2221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ACBE8-303F-46E3-8340-A355A884129D}"/>
                    </a:ext>
                  </a:extLst>
                </p14:cNvPr>
                <p14:cNvContentPartPr/>
                <p14:nvPr/>
              </p14:nvContentPartPr>
              <p14:xfrm>
                <a:off x="6660633" y="2128034"/>
                <a:ext cx="104040" cy="253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ACBE8-303F-46E3-8340-A355A884129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51633" y="2119394"/>
                  <a:ext cx="121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7A6585-7EF9-4909-AEE0-92722423A82F}"/>
                    </a:ext>
                  </a:extLst>
                </p14:cNvPr>
                <p14:cNvContentPartPr/>
                <p14:nvPr/>
              </p14:nvContentPartPr>
              <p14:xfrm>
                <a:off x="6753873" y="2190674"/>
                <a:ext cx="152280" cy="222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7A6585-7EF9-4909-AEE0-92722423A8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44873" y="2182034"/>
                  <a:ext cx="169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E3E893-E552-4834-BCEC-ACD873314851}"/>
                    </a:ext>
                  </a:extLst>
                </p14:cNvPr>
                <p14:cNvContentPartPr/>
                <p14:nvPr/>
              </p14:nvContentPartPr>
              <p14:xfrm>
                <a:off x="7023153" y="2317394"/>
                <a:ext cx="180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E3E893-E552-4834-BCEC-ACD87331485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14513" y="230839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4133AC-1E64-45D6-94F3-58F83BE34859}"/>
                    </a:ext>
                  </a:extLst>
                </p14:cNvPr>
                <p14:cNvContentPartPr/>
                <p14:nvPr/>
              </p14:nvContentPartPr>
              <p14:xfrm>
                <a:off x="5872233" y="2490554"/>
                <a:ext cx="360" cy="7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4133AC-1E64-45D6-94F3-58F83BE348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3593" y="2481914"/>
                  <a:ext cx="18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364BF4-AA7E-4D7A-AE07-656D4F851005}"/>
                    </a:ext>
                  </a:extLst>
                </p14:cNvPr>
                <p14:cNvContentPartPr/>
                <p14:nvPr/>
              </p14:nvContentPartPr>
              <p14:xfrm>
                <a:off x="6034953" y="2292554"/>
                <a:ext cx="129240" cy="16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364BF4-AA7E-4D7A-AE07-656D4F8510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26313" y="2283554"/>
                  <a:ext cx="146880" cy="18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40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Swing</a:t>
            </a:r>
            <a:r>
              <a:rPr lang="tr-TR" dirty="0"/>
              <a:t> ile Grafik Programlama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hlinkClick r:id="rId2"/>
              </a:rPr>
              <a:t>HelloWorldSwing.java</a:t>
            </a:r>
            <a:r>
              <a:rPr lang="tr-TR" dirty="0"/>
              <a:t> (örnek uygulama)</a:t>
            </a:r>
          </a:p>
          <a:p>
            <a:endParaRPr lang="tr-TR" dirty="0"/>
          </a:p>
          <a:p>
            <a:r>
              <a:rPr lang="tr-TR" dirty="0"/>
              <a:t>Derece Çeviri Uygulaması</a:t>
            </a:r>
          </a:p>
          <a:p>
            <a:r>
              <a:rPr lang="tr-TR" dirty="0">
                <a:hlinkClick r:id="rId3"/>
              </a:rPr>
              <a:t>CelsiusConverterGUI.java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r>
              <a:rPr lang="tr-TR" dirty="0">
                <a:hlinkClick r:id="rId4"/>
              </a:rPr>
              <a:t>http://docs.oracle.com/javase/tutorial/uiswing/learn/settingup.html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3744416" cy="185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6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Multi-</a:t>
            </a:r>
            <a:r>
              <a:rPr lang="tr-TR" dirty="0" err="1"/>
              <a:t>Thread</a:t>
            </a:r>
            <a:r>
              <a:rPr lang="tr-TR" dirty="0"/>
              <a:t> Uygulama Geliştirme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States: Life Cycle of a Thread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8" t="2169" r="5118" b="1064"/>
          <a:stretch/>
        </p:blipFill>
        <p:spPr bwMode="auto">
          <a:xfrm>
            <a:off x="1043608" y="2132856"/>
            <a:ext cx="6696744" cy="42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00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Yaşam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New ve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Bir </a:t>
            </a:r>
            <a:r>
              <a:rPr lang="tr-TR" dirty="0" err="1"/>
              <a:t>thread</a:t>
            </a:r>
            <a:r>
              <a:rPr lang="tr-TR" dirty="0"/>
              <a:t> yaşam döngüsüne ‘</a:t>
            </a:r>
            <a:r>
              <a:rPr lang="tr-TR" dirty="0" err="1"/>
              <a:t>new</a:t>
            </a:r>
            <a:r>
              <a:rPr lang="tr-TR" dirty="0"/>
              <a:t>’ durumunda başlar.</a:t>
            </a:r>
          </a:p>
          <a:p>
            <a:pPr lvl="1"/>
            <a:r>
              <a:rPr lang="tr-TR" dirty="0"/>
              <a:t>Program içerisinde ilgili </a:t>
            </a:r>
            <a:r>
              <a:rPr lang="tr-TR" dirty="0" err="1"/>
              <a:t>thread</a:t>
            </a:r>
            <a:r>
              <a:rPr lang="tr-TR" dirty="0"/>
              <a:t> çalıştırılana kadar (‘</a:t>
            </a:r>
            <a:r>
              <a:rPr lang="tr-TR" dirty="0" err="1"/>
              <a:t>runnable</a:t>
            </a:r>
            <a:r>
              <a:rPr lang="tr-TR" dirty="0"/>
              <a:t>’ a geçene kadar) ‘</a:t>
            </a:r>
            <a:r>
              <a:rPr lang="tr-TR" dirty="0" err="1"/>
              <a:t>new</a:t>
            </a:r>
            <a:r>
              <a:rPr lang="tr-TR" dirty="0"/>
              <a:t>’ durumunda bekler.</a:t>
            </a:r>
          </a:p>
          <a:p>
            <a:pPr lvl="1"/>
            <a:r>
              <a:rPr lang="tr-TR" dirty="0"/>
              <a:t>‘</a:t>
            </a:r>
            <a:r>
              <a:rPr lang="tr-TR" dirty="0" err="1"/>
              <a:t>runnable</a:t>
            </a:r>
            <a:r>
              <a:rPr lang="tr-TR" dirty="0"/>
              <a:t>’ durumundaki bir </a:t>
            </a:r>
            <a:r>
              <a:rPr lang="tr-TR" dirty="0" err="1"/>
              <a:t>thread</a:t>
            </a:r>
            <a:r>
              <a:rPr lang="tr-TR" dirty="0"/>
              <a:t> ilgili işlemi yapıyor manasındadır.</a:t>
            </a:r>
          </a:p>
          <a:p>
            <a:r>
              <a:rPr lang="tr-TR" dirty="0" err="1"/>
              <a:t>Waiting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Başka bir </a:t>
            </a:r>
            <a:r>
              <a:rPr lang="tr-TR" dirty="0" err="1"/>
              <a:t>thread’in</a:t>
            </a:r>
            <a:r>
              <a:rPr lang="tr-TR" dirty="0"/>
              <a:t> çalışmaya devam etmesi durumunda ilgili </a:t>
            </a:r>
            <a:r>
              <a:rPr lang="tr-TR" dirty="0" err="1"/>
              <a:t>thread’in</a:t>
            </a:r>
            <a:r>
              <a:rPr lang="tr-TR" dirty="0"/>
              <a:t> beklemeye geçmesidir.</a:t>
            </a:r>
          </a:p>
          <a:p>
            <a:r>
              <a:rPr lang="tr-TR" dirty="0" err="1"/>
              <a:t>Timed</a:t>
            </a:r>
            <a:r>
              <a:rPr lang="tr-TR" dirty="0"/>
              <a:t> </a:t>
            </a:r>
            <a:r>
              <a:rPr lang="tr-TR" dirty="0" err="1"/>
              <a:t>Waiting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Bellirli</a:t>
            </a:r>
            <a:r>
              <a:rPr lang="tr-TR" dirty="0"/>
              <a:t> bir zaman boyunca bekleme konumuna geçmesidir. İlgili zaman dilimi dolduktan sonra (</a:t>
            </a:r>
            <a:r>
              <a:rPr lang="tr-TR" dirty="0" err="1"/>
              <a:t>expire</a:t>
            </a:r>
            <a:r>
              <a:rPr lang="tr-TR" dirty="0"/>
              <a:t>) tekrar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state’e</a:t>
            </a:r>
            <a:r>
              <a:rPr lang="tr-TR" dirty="0"/>
              <a:t> geçilir.</a:t>
            </a:r>
          </a:p>
          <a:p>
            <a:pPr lvl="1"/>
            <a:r>
              <a:rPr lang="tr-TR" dirty="0"/>
              <a:t>Başka bir </a:t>
            </a:r>
            <a:r>
              <a:rPr lang="tr-TR" dirty="0" err="1"/>
              <a:t>threadin</a:t>
            </a:r>
            <a:r>
              <a:rPr lang="tr-TR" dirty="0"/>
              <a:t> çalışmasından dolayı bir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timed</a:t>
            </a:r>
            <a:r>
              <a:rPr lang="tr-TR" dirty="0"/>
              <a:t> </a:t>
            </a:r>
            <a:r>
              <a:rPr lang="tr-TR" dirty="0" err="1"/>
              <a:t>waiting</a:t>
            </a:r>
            <a:r>
              <a:rPr lang="tr-TR" dirty="0"/>
              <a:t> durumuna da geçirilebilir. Tekrar aktif hale gelmesi diğer </a:t>
            </a:r>
            <a:r>
              <a:rPr lang="tr-TR" dirty="0" err="1"/>
              <a:t>thread</a:t>
            </a:r>
            <a:r>
              <a:rPr lang="tr-TR" dirty="0"/>
              <a:t> tarafından uyarılması veya </a:t>
            </a:r>
            <a:r>
              <a:rPr lang="tr-TR" dirty="0" err="1"/>
              <a:t>expire</a:t>
            </a:r>
            <a:r>
              <a:rPr lang="tr-TR" dirty="0"/>
              <a:t> olmayla olur. </a:t>
            </a:r>
          </a:p>
          <a:p>
            <a:pPr lvl="1"/>
            <a:r>
              <a:rPr lang="tr-TR" dirty="0" err="1"/>
              <a:t>Sleep</a:t>
            </a:r>
            <a:r>
              <a:rPr lang="tr-TR" dirty="0"/>
              <a:t> </a:t>
            </a:r>
            <a:r>
              <a:rPr lang="tr-TR" dirty="0" err="1"/>
              <a:t>moduna</a:t>
            </a:r>
            <a:r>
              <a:rPr lang="tr-TR" dirty="0"/>
              <a:t> alınan </a:t>
            </a:r>
            <a:r>
              <a:rPr lang="tr-TR" dirty="0" err="1"/>
              <a:t>threadlerde</a:t>
            </a:r>
            <a:r>
              <a:rPr lang="tr-TR" dirty="0"/>
              <a:t> </a:t>
            </a:r>
            <a:r>
              <a:rPr lang="tr-TR" dirty="0" err="1"/>
              <a:t>sleep</a:t>
            </a:r>
            <a:r>
              <a:rPr lang="tr-TR" dirty="0"/>
              <a:t> </a:t>
            </a:r>
            <a:r>
              <a:rPr lang="tr-TR" dirty="0" err="1"/>
              <a:t>interval</a:t>
            </a:r>
            <a:r>
              <a:rPr lang="tr-TR" dirty="0"/>
              <a:t> boyunca </a:t>
            </a:r>
            <a:r>
              <a:rPr lang="tr-TR" dirty="0" err="1"/>
              <a:t>timed</a:t>
            </a:r>
            <a:r>
              <a:rPr lang="tr-TR" dirty="0"/>
              <a:t> </a:t>
            </a:r>
            <a:r>
              <a:rPr lang="tr-TR" dirty="0" err="1"/>
              <a:t>waiting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de bulunurlar.</a:t>
            </a:r>
          </a:p>
        </p:txBody>
      </p:sp>
    </p:spTree>
    <p:extLst>
      <p:ext uri="{BB962C8B-B14F-4D97-AF65-F5344CB8AC3E}">
        <p14:creationId xmlns:p14="http://schemas.microsoft.com/office/powerpoint/2010/main" val="11918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Yaşam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Blocked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Bir işlemi anında gerçekleştiremeyen </a:t>
            </a:r>
            <a:r>
              <a:rPr lang="tr-TR" dirty="0" err="1"/>
              <a:t>threadler</a:t>
            </a:r>
            <a:r>
              <a:rPr lang="tr-TR" dirty="0"/>
              <a:t> </a:t>
            </a:r>
            <a:r>
              <a:rPr lang="tr-TR" dirty="0" err="1"/>
              <a:t>blocked</a:t>
            </a:r>
            <a:r>
              <a:rPr lang="tr-TR" dirty="0"/>
              <a:t> durumuna düşer ve geçici olarak işlemin tamamlanmasını bekler. (I/O erişimleri)</a:t>
            </a:r>
          </a:p>
          <a:p>
            <a:pPr lvl="1"/>
            <a:r>
              <a:rPr lang="tr-TR" dirty="0" err="1"/>
              <a:t>Blocked</a:t>
            </a:r>
            <a:r>
              <a:rPr lang="tr-TR" dirty="0"/>
              <a:t> bir </a:t>
            </a:r>
            <a:r>
              <a:rPr lang="tr-TR" dirty="0" err="1"/>
              <a:t>thread</a:t>
            </a:r>
            <a:r>
              <a:rPr lang="tr-TR" dirty="0"/>
              <a:t> işlemcileri boşta olsa dahi kullanamazlar.</a:t>
            </a:r>
          </a:p>
          <a:p>
            <a:r>
              <a:rPr lang="tr-TR" dirty="0" err="1"/>
              <a:t>Terminated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İşlemlerini tamamlamış ve kapanan </a:t>
            </a:r>
            <a:r>
              <a:rPr lang="tr-TR" dirty="0" err="1"/>
              <a:t>thread</a:t>
            </a:r>
            <a:r>
              <a:rPr lang="tr-TR" dirty="0"/>
              <a:t> için geçerli durumdur. (</a:t>
            </a:r>
            <a:r>
              <a:rPr lang="tr-TR" dirty="0" err="1"/>
              <a:t>dead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olarakda</a:t>
            </a:r>
            <a:r>
              <a:rPr lang="tr-TR" dirty="0"/>
              <a:t> söylenir.)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323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İşletim Sistemi açısından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State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2725" y="904526"/>
            <a:ext cx="8508641" cy="5186926"/>
          </a:xfrm>
        </p:spPr>
        <p:txBody>
          <a:bodyPr>
            <a:normAutofit/>
          </a:bodyPr>
          <a:lstStyle/>
          <a:p>
            <a:r>
              <a:rPr lang="tr-TR" dirty="0"/>
              <a:t>İşletim sistemi için </a:t>
            </a:r>
            <a:r>
              <a:rPr lang="tr-TR" dirty="0" err="1"/>
              <a:t>runnable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iki parçadan oluşur. (</a:t>
            </a:r>
            <a:r>
              <a:rPr lang="tr-TR" dirty="0" err="1"/>
              <a:t>ready</a:t>
            </a:r>
            <a:r>
              <a:rPr lang="tr-TR" dirty="0"/>
              <a:t> &amp; </a:t>
            </a:r>
            <a:r>
              <a:rPr lang="tr-TR" dirty="0" err="1"/>
              <a:t>running</a:t>
            </a:r>
            <a:r>
              <a:rPr lang="tr-TR" dirty="0"/>
              <a:t>) JVM bunu tek </a:t>
            </a:r>
            <a:r>
              <a:rPr lang="tr-TR" dirty="0" err="1"/>
              <a:t>state</a:t>
            </a:r>
            <a:r>
              <a:rPr lang="tr-TR" dirty="0"/>
              <a:t> olarak görür.</a:t>
            </a:r>
          </a:p>
          <a:p>
            <a:r>
              <a:rPr lang="tr-TR" dirty="0"/>
              <a:t>Ready : </a:t>
            </a:r>
            <a:r>
              <a:rPr lang="tr-TR" dirty="0" err="1"/>
              <a:t>new</a:t>
            </a:r>
            <a:r>
              <a:rPr lang="tr-TR" dirty="0"/>
              <a:t> durumundan </a:t>
            </a:r>
            <a:r>
              <a:rPr lang="tr-TR" dirty="0" err="1"/>
              <a:t>runnable</a:t>
            </a:r>
            <a:r>
              <a:rPr lang="tr-TR" dirty="0"/>
              <a:t> a </a:t>
            </a:r>
            <a:r>
              <a:rPr lang="tr-TR" dirty="0" err="1"/>
              <a:t>geçişdeki</a:t>
            </a:r>
            <a:r>
              <a:rPr lang="tr-TR" dirty="0"/>
              <a:t> durumdur.</a:t>
            </a:r>
          </a:p>
          <a:p>
            <a:r>
              <a:rPr lang="tr-TR" dirty="0" err="1"/>
              <a:t>Running</a:t>
            </a:r>
            <a:r>
              <a:rPr lang="tr-TR" dirty="0"/>
              <a:t>: </a:t>
            </a:r>
            <a:r>
              <a:rPr lang="tr-TR" dirty="0" err="1"/>
              <a:t>ready</a:t>
            </a:r>
            <a:r>
              <a:rPr lang="tr-TR" dirty="0"/>
              <a:t> durumundaki bir </a:t>
            </a:r>
            <a:r>
              <a:rPr lang="tr-TR" dirty="0" err="1"/>
              <a:t>thread’e</a:t>
            </a:r>
            <a:r>
              <a:rPr lang="tr-TR" dirty="0"/>
              <a:t> işletim sisteminin bir işlemci atadığı andaki durumdur. (detayı İşletim Sistemleri dersi konusudur.)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158696"/>
            <a:ext cx="74199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5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6840760" cy="687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73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" y="0"/>
            <a:ext cx="877504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4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Programlama Platformu ve Diğer 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projelerini geliştirmek için</a:t>
            </a:r>
          </a:p>
          <a:p>
            <a:pPr lvl="1"/>
            <a:r>
              <a:rPr lang="tr-TR" dirty="0"/>
              <a:t>JDK (Java SE 15.02 şu an güncel versiyon) + JRE</a:t>
            </a:r>
          </a:p>
          <a:p>
            <a:pPr lvl="2"/>
            <a:r>
              <a:rPr lang="en-US" dirty="0">
                <a:hlinkClick r:id="rId2"/>
              </a:rPr>
              <a:t>Oracle Java </a:t>
            </a:r>
            <a:r>
              <a:rPr lang="en-US" dirty="0" err="1">
                <a:hlinkClick r:id="rId2"/>
              </a:rPr>
              <a:t>Teknolojileri</a:t>
            </a:r>
            <a:r>
              <a:rPr lang="en-US" dirty="0">
                <a:hlinkClick r:id="rId2"/>
              </a:rPr>
              <a:t> | Oracle </a:t>
            </a:r>
            <a:r>
              <a:rPr lang="en-US" dirty="0" err="1">
                <a:hlinkClick r:id="rId2"/>
              </a:rPr>
              <a:t>Türkiye</a:t>
            </a:r>
            <a:endParaRPr lang="tr-TR" dirty="0"/>
          </a:p>
          <a:p>
            <a:pPr lvl="1"/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NetBEANS</a:t>
            </a:r>
            <a:r>
              <a:rPr lang="tr-TR" dirty="0"/>
              <a:t> (IDE)</a:t>
            </a:r>
          </a:p>
          <a:p>
            <a:pPr lvl="2"/>
            <a:r>
              <a:rPr lang="en-US" dirty="0">
                <a:hlinkClick r:id="rId3"/>
              </a:rPr>
              <a:t>Welcome to Apache NetBeans</a:t>
            </a:r>
            <a:endParaRPr lang="tr-TR" dirty="0"/>
          </a:p>
          <a:p>
            <a:pPr lvl="1"/>
            <a:r>
              <a:rPr lang="tr-TR" dirty="0" err="1"/>
              <a:t>Eclipse</a:t>
            </a:r>
            <a:r>
              <a:rPr lang="tr-TR" dirty="0"/>
              <a:t> (IDE)</a:t>
            </a:r>
          </a:p>
          <a:p>
            <a:pPr lvl="2"/>
            <a:r>
              <a:rPr lang="tr-TR" dirty="0">
                <a:hlinkClick r:id="rId4"/>
              </a:rPr>
              <a:t>http://www.eclipse.org/downloads/</a:t>
            </a:r>
            <a:endParaRPr lang="tr-TR" dirty="0"/>
          </a:p>
          <a:p>
            <a:r>
              <a:rPr lang="tr-TR" dirty="0"/>
              <a:t>Eğitimler</a:t>
            </a:r>
          </a:p>
          <a:p>
            <a:pPr lvl="1"/>
            <a:r>
              <a:rPr lang="tr-TR" dirty="0"/>
              <a:t>http://docs.oracle.com/javase/tutorial/</a:t>
            </a:r>
          </a:p>
        </p:txBody>
      </p:sp>
    </p:spTree>
    <p:extLst>
      <p:ext uri="{BB962C8B-B14F-4D97-AF65-F5344CB8AC3E}">
        <p14:creationId xmlns:p14="http://schemas.microsoft.com/office/powerpoint/2010/main" val="31992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I/O İşlemleri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I/O işlemleri için genel kütüphane </a:t>
            </a:r>
          </a:p>
          <a:p>
            <a:pPr lvl="1"/>
            <a:r>
              <a:rPr lang="tr-TR" dirty="0"/>
              <a:t>java.io</a:t>
            </a:r>
          </a:p>
          <a:p>
            <a:r>
              <a:rPr lang="tr-TR" dirty="0"/>
              <a:t>Dosya I/O için</a:t>
            </a:r>
          </a:p>
          <a:p>
            <a:pPr lvl="1"/>
            <a:r>
              <a:rPr lang="tr-TR" dirty="0" err="1"/>
              <a:t>java.nio.file</a:t>
            </a:r>
            <a:endParaRPr lang="tr-TR" dirty="0"/>
          </a:p>
          <a:p>
            <a:r>
              <a:rPr lang="tr-TR" dirty="0"/>
              <a:t>I/O </a:t>
            </a:r>
            <a:r>
              <a:rPr lang="tr-TR" dirty="0" err="1"/>
              <a:t>Streamleri</a:t>
            </a:r>
            <a:endParaRPr lang="tr-TR" dirty="0"/>
          </a:p>
          <a:p>
            <a:pPr lvl="1"/>
            <a:r>
              <a:rPr lang="tr-TR" dirty="0" err="1">
                <a:hlinkClick r:id="rId2"/>
              </a:rPr>
              <a:t>Byte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Streams</a:t>
            </a:r>
            <a:endParaRPr lang="tr-TR" dirty="0"/>
          </a:p>
          <a:p>
            <a:pPr lvl="1"/>
            <a:r>
              <a:rPr lang="tr-TR" dirty="0" err="1">
                <a:hlinkClick r:id="rId3"/>
              </a:rPr>
              <a:t>Character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Streams</a:t>
            </a:r>
            <a:r>
              <a:rPr lang="tr-TR" dirty="0"/>
              <a:t> </a:t>
            </a:r>
          </a:p>
          <a:p>
            <a:pPr lvl="1"/>
            <a:r>
              <a:rPr lang="tr-TR" dirty="0" err="1">
                <a:hlinkClick r:id="rId4"/>
              </a:rPr>
              <a:t>Buffered</a:t>
            </a:r>
            <a:r>
              <a:rPr lang="tr-TR" dirty="0">
                <a:hlinkClick r:id="rId4"/>
              </a:rPr>
              <a:t> </a:t>
            </a:r>
            <a:r>
              <a:rPr lang="tr-TR" dirty="0" err="1">
                <a:hlinkClick r:id="rId4"/>
              </a:rPr>
              <a:t>Streams</a:t>
            </a:r>
            <a:endParaRPr lang="tr-TR" dirty="0"/>
          </a:p>
          <a:p>
            <a:pPr lvl="1"/>
            <a:r>
              <a:rPr lang="tr-TR" dirty="0" err="1">
                <a:hlinkClick r:id="rId5"/>
              </a:rPr>
              <a:t>Scanning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and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Formatting</a:t>
            </a:r>
            <a:endParaRPr lang="tr-TR" dirty="0"/>
          </a:p>
          <a:p>
            <a:pPr lvl="1"/>
            <a:r>
              <a:rPr lang="en-US" dirty="0">
                <a:hlinkClick r:id="rId6"/>
              </a:rPr>
              <a:t>I/O from the Command Line</a:t>
            </a:r>
            <a:r>
              <a:rPr lang="en-US" dirty="0"/>
              <a:t> </a:t>
            </a:r>
            <a:endParaRPr lang="tr-TR" dirty="0"/>
          </a:p>
          <a:p>
            <a:pPr lvl="1"/>
            <a:r>
              <a:rPr lang="tr-TR" dirty="0">
                <a:hlinkClick r:id="rId7"/>
              </a:rPr>
              <a:t>Data </a:t>
            </a:r>
            <a:r>
              <a:rPr lang="tr-TR" dirty="0" err="1">
                <a:hlinkClick r:id="rId7"/>
              </a:rPr>
              <a:t>Streams</a:t>
            </a:r>
            <a:r>
              <a:rPr lang="tr-TR" dirty="0"/>
              <a:t> </a:t>
            </a:r>
          </a:p>
          <a:p>
            <a:pPr lvl="1"/>
            <a:r>
              <a:rPr lang="tr-TR" dirty="0">
                <a:hlinkClick r:id="rId8"/>
              </a:rPr>
              <a:t>Object </a:t>
            </a:r>
            <a:r>
              <a:rPr lang="tr-TR" dirty="0" err="1">
                <a:hlinkClick r:id="rId8"/>
              </a:rPr>
              <a:t>Streams</a:t>
            </a:r>
            <a:r>
              <a:rPr lang="tr-T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1660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8bit’lik formlarda giriş ve çıkış işlemleri yapmak için kullanılır.</a:t>
            </a:r>
          </a:p>
          <a:p>
            <a:r>
              <a:rPr lang="tr-TR" dirty="0"/>
              <a:t>Tüm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streamleri</a:t>
            </a:r>
            <a:r>
              <a:rPr lang="tr-TR" dirty="0"/>
              <a:t> </a:t>
            </a:r>
            <a:r>
              <a:rPr lang="tr-TR" dirty="0" err="1">
                <a:hlinkClick r:id="rId2"/>
              </a:rPr>
              <a:t>InputStream</a:t>
            </a:r>
            <a:r>
              <a:rPr lang="tr-TR" dirty="0"/>
              <a:t> ve </a:t>
            </a:r>
            <a:r>
              <a:rPr lang="tr-TR" dirty="0" err="1">
                <a:hlinkClick r:id="rId3"/>
              </a:rPr>
              <a:t>OutputStream</a:t>
            </a:r>
            <a:r>
              <a:rPr lang="tr-TR" dirty="0"/>
              <a:t> soyundan gelmektedir.</a:t>
            </a:r>
          </a:p>
          <a:p>
            <a:r>
              <a:rPr lang="tr-TR" dirty="0"/>
              <a:t>Birçok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I/O işlemleri içerisinde mevcuttur. Örnek olarak dosya işlemlerini </a:t>
            </a:r>
            <a:r>
              <a:rPr lang="tr-TR" dirty="0" err="1"/>
              <a:t>byte</a:t>
            </a:r>
            <a:r>
              <a:rPr lang="tr-TR" dirty="0"/>
              <a:t> formatında gerçekleştirebileceğimiz </a:t>
            </a:r>
            <a:r>
              <a:rPr lang="tr-TR" dirty="0" err="1">
                <a:hlinkClick r:id="rId4"/>
              </a:rPr>
              <a:t>FileInputStream</a:t>
            </a:r>
            <a:r>
              <a:rPr lang="tr-TR" dirty="0"/>
              <a:t> ve  </a:t>
            </a:r>
            <a:r>
              <a:rPr lang="tr-TR" dirty="0" err="1">
                <a:hlinkClick r:id="rId5"/>
              </a:rPr>
              <a:t>FileOutputStream</a:t>
            </a:r>
            <a:r>
              <a:rPr lang="tr-TR" dirty="0"/>
              <a:t> ele alınabilir.</a:t>
            </a:r>
          </a:p>
        </p:txBody>
      </p:sp>
    </p:spTree>
    <p:extLst>
      <p:ext uri="{BB962C8B-B14F-4D97-AF65-F5344CB8AC3E}">
        <p14:creationId xmlns:p14="http://schemas.microsoft.com/office/powerpoint/2010/main" val="277919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 err="1"/>
              <a:t>Byte</a:t>
            </a:r>
            <a:r>
              <a:rPr lang="tr-TR" sz="3200" dirty="0"/>
              <a:t> </a:t>
            </a:r>
            <a:r>
              <a:rPr lang="tr-TR" sz="3200" dirty="0" err="1"/>
              <a:t>Stream</a:t>
            </a:r>
            <a:r>
              <a:rPr lang="tr-TR" sz="3200" dirty="0"/>
              <a:t> Örnek: xanadu.txt dosyasından </a:t>
            </a:r>
            <a:r>
              <a:rPr lang="tr-TR" sz="3200" dirty="0" err="1"/>
              <a:t>byte</a:t>
            </a:r>
            <a:r>
              <a:rPr lang="tr-TR" sz="3200" dirty="0"/>
              <a:t> </a:t>
            </a:r>
            <a:r>
              <a:rPr lang="tr-TR" sz="3200" dirty="0" err="1"/>
              <a:t>byte</a:t>
            </a:r>
            <a:r>
              <a:rPr lang="tr-TR" sz="3200" dirty="0"/>
              <a:t> kopyalama yapma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971600" y="1261090"/>
            <a:ext cx="63367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java.io.FileInputStream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java.io.FileOutputStream</a:t>
            </a:r>
            <a:r>
              <a:rPr lang="tr-TR" sz="1100" dirty="0"/>
              <a:t>;</a:t>
            </a:r>
          </a:p>
          <a:p>
            <a:r>
              <a:rPr lang="tr-TR" sz="1100" dirty="0" err="1"/>
              <a:t>import</a:t>
            </a:r>
            <a:r>
              <a:rPr lang="tr-TR" sz="1100" dirty="0"/>
              <a:t> </a:t>
            </a:r>
            <a:r>
              <a:rPr lang="tr-TR" sz="1100" dirty="0" err="1"/>
              <a:t>java.io.IOException</a:t>
            </a:r>
            <a:r>
              <a:rPr lang="tr-TR" sz="1100" dirty="0"/>
              <a:t>;</a:t>
            </a:r>
          </a:p>
          <a:p>
            <a:endParaRPr lang="tr-TR" sz="1100" dirty="0"/>
          </a:p>
          <a:p>
            <a:r>
              <a:rPr lang="tr-TR" sz="1100" dirty="0" err="1"/>
              <a:t>public</a:t>
            </a:r>
            <a:r>
              <a:rPr lang="tr-TR" sz="1100" dirty="0"/>
              <a:t> </a:t>
            </a:r>
            <a:r>
              <a:rPr lang="tr-TR" sz="1100" dirty="0" err="1"/>
              <a:t>class</a:t>
            </a:r>
            <a:r>
              <a:rPr lang="tr-TR" sz="1100" dirty="0"/>
              <a:t> </a:t>
            </a:r>
            <a:r>
              <a:rPr lang="tr-TR" sz="1100" dirty="0" err="1"/>
              <a:t>CopyBytes</a:t>
            </a:r>
            <a:r>
              <a:rPr lang="tr-TR" sz="1100" dirty="0"/>
              <a:t> {</a:t>
            </a:r>
          </a:p>
          <a:p>
            <a:r>
              <a:rPr lang="tr-TR" sz="1100" dirty="0"/>
              <a:t>    </a:t>
            </a:r>
            <a:r>
              <a:rPr lang="tr-TR" sz="1100" dirty="0" err="1"/>
              <a:t>public</a:t>
            </a:r>
            <a:r>
              <a:rPr lang="tr-TR" sz="1100" dirty="0"/>
              <a:t> </a:t>
            </a:r>
            <a:r>
              <a:rPr lang="tr-TR" sz="1100" dirty="0" err="1"/>
              <a:t>static</a:t>
            </a:r>
            <a:r>
              <a:rPr lang="tr-TR" sz="1100" dirty="0"/>
              <a:t> </a:t>
            </a:r>
            <a:r>
              <a:rPr lang="tr-TR" sz="1100" dirty="0" err="1"/>
              <a:t>void</a:t>
            </a:r>
            <a:r>
              <a:rPr lang="tr-TR" sz="1100" dirty="0"/>
              <a:t> main(</a:t>
            </a:r>
            <a:r>
              <a:rPr lang="tr-TR" sz="1100" dirty="0" err="1"/>
              <a:t>String</a:t>
            </a:r>
            <a:r>
              <a:rPr lang="tr-TR" sz="1100" dirty="0"/>
              <a:t>[] </a:t>
            </a:r>
            <a:r>
              <a:rPr lang="tr-TR" sz="1100" dirty="0" err="1"/>
              <a:t>args</a:t>
            </a:r>
            <a:r>
              <a:rPr lang="tr-TR" sz="1100" dirty="0"/>
              <a:t>) </a:t>
            </a:r>
            <a:r>
              <a:rPr lang="tr-TR" sz="1100" dirty="0" err="1"/>
              <a:t>throws</a:t>
            </a:r>
            <a:r>
              <a:rPr lang="tr-TR" sz="1100" dirty="0"/>
              <a:t> </a:t>
            </a:r>
            <a:r>
              <a:rPr lang="tr-TR" sz="1100" dirty="0" err="1"/>
              <a:t>IOException</a:t>
            </a:r>
            <a:r>
              <a:rPr lang="tr-TR" sz="1100" dirty="0"/>
              <a:t> {</a:t>
            </a:r>
          </a:p>
          <a:p>
            <a:endParaRPr lang="tr-TR" sz="1100" dirty="0"/>
          </a:p>
          <a:p>
            <a:r>
              <a:rPr lang="tr-TR" sz="1100" dirty="0"/>
              <a:t>        </a:t>
            </a:r>
            <a:r>
              <a:rPr lang="tr-TR" sz="1100" dirty="0" err="1"/>
              <a:t>FileInputStream</a:t>
            </a:r>
            <a:r>
              <a:rPr lang="tr-TR" sz="1100" dirty="0"/>
              <a:t> in = </a:t>
            </a:r>
            <a:r>
              <a:rPr lang="tr-TR" sz="1100" dirty="0" err="1"/>
              <a:t>null</a:t>
            </a:r>
            <a:r>
              <a:rPr lang="tr-TR" sz="1100" dirty="0"/>
              <a:t>;</a:t>
            </a:r>
          </a:p>
          <a:p>
            <a:r>
              <a:rPr lang="tr-TR" sz="1100" dirty="0"/>
              <a:t>        </a:t>
            </a:r>
            <a:r>
              <a:rPr lang="tr-TR" sz="1100" dirty="0" err="1"/>
              <a:t>FileOutputStream</a:t>
            </a:r>
            <a:r>
              <a:rPr lang="tr-TR" sz="1100" dirty="0"/>
              <a:t> </a:t>
            </a:r>
            <a:r>
              <a:rPr lang="tr-TR" sz="1100" dirty="0" err="1"/>
              <a:t>out</a:t>
            </a:r>
            <a:r>
              <a:rPr lang="tr-TR" sz="1100" dirty="0"/>
              <a:t> = </a:t>
            </a:r>
            <a:r>
              <a:rPr lang="tr-TR" sz="1100" dirty="0" err="1"/>
              <a:t>null</a:t>
            </a:r>
            <a:r>
              <a:rPr lang="tr-TR" sz="1100" dirty="0"/>
              <a:t>;</a:t>
            </a:r>
          </a:p>
          <a:p>
            <a:endParaRPr lang="tr-TR" sz="1100" dirty="0"/>
          </a:p>
          <a:p>
            <a:r>
              <a:rPr lang="tr-TR" sz="1100" dirty="0"/>
              <a:t>        </a:t>
            </a:r>
            <a:r>
              <a:rPr lang="tr-TR" sz="1100" dirty="0" err="1"/>
              <a:t>try</a:t>
            </a:r>
            <a:r>
              <a:rPr lang="tr-TR" sz="1100" dirty="0"/>
              <a:t> {</a:t>
            </a:r>
          </a:p>
          <a:p>
            <a:r>
              <a:rPr lang="tr-TR" sz="1100" dirty="0"/>
              <a:t>            in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FileInputStream</a:t>
            </a:r>
            <a:r>
              <a:rPr lang="tr-TR" sz="1100" dirty="0"/>
              <a:t>("xanadu.txt");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out</a:t>
            </a:r>
            <a:r>
              <a:rPr lang="tr-TR" sz="1100" dirty="0"/>
              <a:t>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FileOutputStream</a:t>
            </a:r>
            <a:r>
              <a:rPr lang="tr-TR" sz="1100" dirty="0"/>
              <a:t>("outagain.txt");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int</a:t>
            </a:r>
            <a:r>
              <a:rPr lang="tr-TR" sz="1100" dirty="0"/>
              <a:t> c;</a:t>
            </a:r>
          </a:p>
          <a:p>
            <a:endParaRPr lang="tr-TR" sz="1100" dirty="0"/>
          </a:p>
          <a:p>
            <a:r>
              <a:rPr lang="tr-TR" sz="1100" dirty="0"/>
              <a:t>            </a:t>
            </a:r>
            <a:r>
              <a:rPr lang="tr-TR" sz="1100" dirty="0" err="1"/>
              <a:t>while</a:t>
            </a:r>
            <a:r>
              <a:rPr lang="tr-TR" sz="1100" dirty="0"/>
              <a:t> ((c = </a:t>
            </a:r>
            <a:r>
              <a:rPr lang="tr-TR" sz="1100" dirty="0" err="1"/>
              <a:t>in.read</a:t>
            </a:r>
            <a:r>
              <a:rPr lang="tr-TR" sz="1100" dirty="0"/>
              <a:t>()) != -1)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out.write</a:t>
            </a:r>
            <a:r>
              <a:rPr lang="tr-TR" sz="1100" dirty="0"/>
              <a:t>(c);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} </a:t>
            </a:r>
            <a:r>
              <a:rPr lang="tr-TR" sz="1100" dirty="0" err="1"/>
              <a:t>finally</a:t>
            </a:r>
            <a:r>
              <a:rPr lang="tr-TR" sz="1100" dirty="0"/>
              <a:t> {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(in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in.close</a:t>
            </a:r>
            <a:r>
              <a:rPr lang="tr-TR" sz="1100" dirty="0"/>
              <a:t>();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</a:t>
            </a:r>
            <a:r>
              <a:rPr lang="tr-TR" sz="1100" dirty="0" err="1"/>
              <a:t>out</a:t>
            </a:r>
            <a:r>
              <a:rPr lang="tr-TR" sz="1100" dirty="0"/>
              <a:t> != </a:t>
            </a:r>
            <a:r>
              <a:rPr lang="tr-TR" sz="1100" dirty="0" err="1"/>
              <a:t>null</a:t>
            </a:r>
            <a:r>
              <a:rPr lang="tr-TR" sz="1100" dirty="0"/>
              <a:t>) {</a:t>
            </a:r>
          </a:p>
          <a:p>
            <a:r>
              <a:rPr lang="tr-TR" sz="1100" dirty="0"/>
              <a:t>                </a:t>
            </a:r>
            <a:r>
              <a:rPr lang="tr-TR" sz="1100" dirty="0" err="1"/>
              <a:t>out.close</a:t>
            </a:r>
            <a:r>
              <a:rPr lang="tr-TR" sz="1100" dirty="0"/>
              <a:t>();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}</a:t>
            </a:r>
          </a:p>
          <a:p>
            <a:r>
              <a:rPr lang="tr-TR" sz="1100" dirty="0"/>
              <a:t>    }</a:t>
            </a:r>
          </a:p>
          <a:p>
            <a:r>
              <a:rPr lang="tr-T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66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 err="1"/>
              <a:t>Byte</a:t>
            </a:r>
            <a:r>
              <a:rPr lang="tr-TR" sz="3200" dirty="0"/>
              <a:t> </a:t>
            </a:r>
            <a:r>
              <a:rPr lang="tr-TR" sz="3200" dirty="0" err="1"/>
              <a:t>Stream</a:t>
            </a:r>
            <a:r>
              <a:rPr lang="tr-TR" sz="3200" dirty="0"/>
              <a:t> Örnek: xanadu.txt dosyasından </a:t>
            </a:r>
            <a:r>
              <a:rPr lang="tr-TR" sz="3200" dirty="0" err="1"/>
              <a:t>byte</a:t>
            </a:r>
            <a:r>
              <a:rPr lang="tr-TR" sz="3200" dirty="0"/>
              <a:t> </a:t>
            </a:r>
            <a:r>
              <a:rPr lang="tr-TR" sz="3200" dirty="0" err="1"/>
              <a:t>byte</a:t>
            </a:r>
            <a:r>
              <a:rPr lang="tr-TR" sz="3200" dirty="0"/>
              <a:t> kopyalama yapma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3384376" cy="27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187624" y="4797152"/>
            <a:ext cx="5634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Genel Sistem işleyişi.</a:t>
            </a:r>
          </a:p>
          <a:p>
            <a:endParaRPr lang="tr-TR" dirty="0"/>
          </a:p>
          <a:p>
            <a:r>
              <a:rPr lang="tr-TR" dirty="0"/>
              <a:t>Bir </a:t>
            </a:r>
            <a:r>
              <a:rPr lang="tr-TR" dirty="0" err="1"/>
              <a:t>stream</a:t>
            </a:r>
            <a:r>
              <a:rPr lang="tr-TR" dirty="0"/>
              <a:t> ile işiniz bittiğinde kapatmayı unutmayın.</a:t>
            </a:r>
          </a:p>
          <a:p>
            <a:r>
              <a:rPr lang="tr-TR" dirty="0"/>
              <a:t>(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</a:t>
            </a:r>
            <a:r>
              <a:rPr lang="tr-TR" dirty="0" err="1"/>
              <a:t>finally</a:t>
            </a:r>
            <a:r>
              <a:rPr lang="tr-TR" dirty="0"/>
              <a:t> bloğuna dikkat ediniz.)</a:t>
            </a:r>
          </a:p>
        </p:txBody>
      </p:sp>
    </p:spTree>
    <p:extLst>
      <p:ext uri="{BB962C8B-B14F-4D97-AF65-F5344CB8AC3E}">
        <p14:creationId xmlns:p14="http://schemas.microsoft.com/office/powerpoint/2010/main" val="4393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Yapılacak I/O işlemlerinin 8bit ASCII kodlaması ile yapılmasını sağlarlar.</a:t>
            </a:r>
          </a:p>
          <a:p>
            <a:r>
              <a:rPr lang="tr-TR" dirty="0"/>
              <a:t>Bir çok uygulama için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streamlerle</a:t>
            </a:r>
            <a:r>
              <a:rPr lang="tr-TR" dirty="0"/>
              <a:t> benzer özelliktedir. Daha karmaşık bir yapısı yoktur.</a:t>
            </a:r>
          </a:p>
          <a:p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</a:t>
            </a:r>
            <a:r>
              <a:rPr lang="tr-TR" dirty="0"/>
              <a:t> yerine 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streami</a:t>
            </a:r>
            <a:r>
              <a:rPr lang="tr-TR" dirty="0"/>
              <a:t> kullanan uygulamaların yerel dile göre düzenlenmesi daha kolaydır. Genelleştirmesi için kolaylık sağlar.</a:t>
            </a:r>
          </a:p>
          <a:p>
            <a:r>
              <a:rPr lang="tr-TR" dirty="0">
                <a:hlinkClick r:id="rId2"/>
              </a:rPr>
              <a:t>Reader</a:t>
            </a:r>
            <a:r>
              <a:rPr lang="tr-TR" dirty="0"/>
              <a:t> ve </a:t>
            </a:r>
            <a:r>
              <a:rPr lang="tr-TR" dirty="0">
                <a:hlinkClick r:id="rId3"/>
              </a:rPr>
              <a:t>Writer</a:t>
            </a:r>
            <a:r>
              <a:rPr lang="tr-TR" dirty="0"/>
              <a:t> soyundan türetilmişlerdir.</a:t>
            </a:r>
          </a:p>
          <a:p>
            <a:r>
              <a:rPr lang="tr-TR" dirty="0"/>
              <a:t>Örnek olarak  </a:t>
            </a:r>
            <a:r>
              <a:rPr lang="tr-TR" dirty="0" err="1">
                <a:hlinkClick r:id="rId4"/>
              </a:rPr>
              <a:t>FileReader</a:t>
            </a:r>
            <a:r>
              <a:rPr lang="tr-TR" dirty="0"/>
              <a:t> ve </a:t>
            </a:r>
            <a:r>
              <a:rPr lang="tr-TR" dirty="0" err="1">
                <a:hlinkClick r:id="rId5"/>
              </a:rPr>
              <a:t>FileWriter</a:t>
            </a:r>
            <a:r>
              <a:rPr lang="tr-TR" dirty="0"/>
              <a:t> ile yapılmış örneği inceleyelim.</a:t>
            </a:r>
          </a:p>
        </p:txBody>
      </p:sp>
    </p:spTree>
    <p:extLst>
      <p:ext uri="{BB962C8B-B14F-4D97-AF65-F5344CB8AC3E}">
        <p14:creationId xmlns:p14="http://schemas.microsoft.com/office/powerpoint/2010/main" val="3749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120035" y="961620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import</a:t>
            </a:r>
            <a:r>
              <a:rPr lang="tr-TR" sz="1200" dirty="0"/>
              <a:t> </a:t>
            </a:r>
            <a:r>
              <a:rPr lang="tr-TR" sz="1200" dirty="0" err="1"/>
              <a:t>java.io.FileReader</a:t>
            </a:r>
            <a:r>
              <a:rPr lang="tr-TR" sz="1200" dirty="0"/>
              <a:t>;</a:t>
            </a:r>
          </a:p>
          <a:p>
            <a:r>
              <a:rPr lang="tr-TR" sz="1200" dirty="0" err="1"/>
              <a:t>import</a:t>
            </a:r>
            <a:r>
              <a:rPr lang="tr-TR" sz="1200" dirty="0"/>
              <a:t> </a:t>
            </a:r>
            <a:r>
              <a:rPr lang="tr-TR" sz="1200" dirty="0" err="1"/>
              <a:t>java.io.FileWriter</a:t>
            </a:r>
            <a:r>
              <a:rPr lang="tr-TR" sz="1200" dirty="0"/>
              <a:t>;</a:t>
            </a:r>
          </a:p>
          <a:p>
            <a:r>
              <a:rPr lang="tr-TR" sz="1200" dirty="0" err="1"/>
              <a:t>import</a:t>
            </a:r>
            <a:r>
              <a:rPr lang="tr-TR" sz="1200" dirty="0"/>
              <a:t> </a:t>
            </a:r>
            <a:r>
              <a:rPr lang="tr-TR" sz="1200" dirty="0" err="1"/>
              <a:t>java.io.IOException</a:t>
            </a:r>
            <a:r>
              <a:rPr lang="tr-TR" sz="1200" dirty="0"/>
              <a:t>;</a:t>
            </a:r>
          </a:p>
          <a:p>
            <a:endParaRPr lang="tr-TR" sz="1200" dirty="0"/>
          </a:p>
          <a:p>
            <a:r>
              <a:rPr lang="tr-TR" sz="1200" dirty="0" err="1"/>
              <a:t>public</a:t>
            </a:r>
            <a:r>
              <a:rPr lang="tr-TR" sz="1200" dirty="0"/>
              <a:t> </a:t>
            </a:r>
            <a:r>
              <a:rPr lang="tr-TR" sz="1200" dirty="0" err="1"/>
              <a:t>class</a:t>
            </a:r>
            <a:r>
              <a:rPr lang="tr-TR" sz="1200" dirty="0"/>
              <a:t> </a:t>
            </a:r>
            <a:r>
              <a:rPr lang="tr-TR" sz="1200" dirty="0" err="1"/>
              <a:t>CopyCharacters</a:t>
            </a:r>
            <a:r>
              <a:rPr lang="tr-TR" sz="1200" dirty="0"/>
              <a:t> {</a:t>
            </a:r>
          </a:p>
          <a:p>
            <a:r>
              <a:rPr lang="tr-TR" sz="1200" dirty="0"/>
              <a:t>    </a:t>
            </a:r>
            <a:r>
              <a:rPr lang="tr-TR" sz="1200" dirty="0" err="1"/>
              <a:t>public</a:t>
            </a:r>
            <a:r>
              <a:rPr lang="tr-TR" sz="1200" dirty="0"/>
              <a:t> </a:t>
            </a:r>
            <a:r>
              <a:rPr lang="tr-TR" sz="1200" dirty="0" err="1"/>
              <a:t>static</a:t>
            </a:r>
            <a:r>
              <a:rPr lang="tr-TR" sz="1200" dirty="0"/>
              <a:t> </a:t>
            </a:r>
            <a:r>
              <a:rPr lang="tr-TR" sz="1200" dirty="0" err="1"/>
              <a:t>void</a:t>
            </a:r>
            <a:r>
              <a:rPr lang="tr-TR" sz="1200" dirty="0"/>
              <a:t> main(</a:t>
            </a:r>
            <a:r>
              <a:rPr lang="tr-TR" sz="1200" dirty="0" err="1"/>
              <a:t>String</a:t>
            </a:r>
            <a:r>
              <a:rPr lang="tr-TR" sz="1200" dirty="0"/>
              <a:t>[] </a:t>
            </a:r>
            <a:r>
              <a:rPr lang="tr-TR" sz="1200" dirty="0" err="1"/>
              <a:t>args</a:t>
            </a:r>
            <a:r>
              <a:rPr lang="tr-TR" sz="1200" dirty="0"/>
              <a:t>) </a:t>
            </a:r>
            <a:r>
              <a:rPr lang="tr-TR" sz="1200" dirty="0" err="1"/>
              <a:t>throws</a:t>
            </a:r>
            <a:r>
              <a:rPr lang="tr-TR" sz="1200" dirty="0"/>
              <a:t> </a:t>
            </a:r>
            <a:r>
              <a:rPr lang="tr-TR" sz="1200" dirty="0" err="1"/>
              <a:t>IOException</a:t>
            </a:r>
            <a:r>
              <a:rPr lang="tr-TR" sz="1200" dirty="0"/>
              <a:t> {</a:t>
            </a:r>
          </a:p>
          <a:p>
            <a:endParaRPr lang="tr-TR" sz="1200" dirty="0"/>
          </a:p>
          <a:p>
            <a:r>
              <a:rPr lang="tr-TR" sz="1200" dirty="0"/>
              <a:t>        </a:t>
            </a:r>
            <a:r>
              <a:rPr lang="tr-TR" sz="1200" dirty="0" err="1"/>
              <a:t>FileReader</a:t>
            </a:r>
            <a:r>
              <a:rPr lang="tr-TR" sz="1200" dirty="0"/>
              <a:t> </a:t>
            </a:r>
            <a:r>
              <a:rPr lang="tr-TR" sz="1200" dirty="0" err="1"/>
              <a:t>inputStream</a:t>
            </a:r>
            <a:r>
              <a:rPr lang="tr-TR" sz="1200" dirty="0"/>
              <a:t> = </a:t>
            </a:r>
            <a:r>
              <a:rPr lang="tr-TR" sz="1200" dirty="0" err="1"/>
              <a:t>null</a:t>
            </a:r>
            <a:r>
              <a:rPr lang="tr-TR" sz="1200" dirty="0"/>
              <a:t>;</a:t>
            </a:r>
          </a:p>
          <a:p>
            <a:r>
              <a:rPr lang="tr-TR" sz="1200" dirty="0"/>
              <a:t>        </a:t>
            </a:r>
            <a:r>
              <a:rPr lang="tr-TR" sz="1200" dirty="0" err="1"/>
              <a:t>FileWriter</a:t>
            </a:r>
            <a:r>
              <a:rPr lang="tr-TR" sz="1200" dirty="0"/>
              <a:t> </a:t>
            </a:r>
            <a:r>
              <a:rPr lang="tr-TR" sz="1200" dirty="0" err="1"/>
              <a:t>outputStream</a:t>
            </a:r>
            <a:r>
              <a:rPr lang="tr-TR" sz="1200" dirty="0"/>
              <a:t> = </a:t>
            </a:r>
            <a:r>
              <a:rPr lang="tr-TR" sz="1200" dirty="0" err="1"/>
              <a:t>null</a:t>
            </a:r>
            <a:r>
              <a:rPr lang="tr-TR" sz="1200" dirty="0"/>
              <a:t>;</a:t>
            </a:r>
          </a:p>
          <a:p>
            <a:endParaRPr lang="tr-TR" sz="1200" dirty="0"/>
          </a:p>
          <a:p>
            <a:r>
              <a:rPr lang="tr-TR" sz="1200" dirty="0"/>
              <a:t>        </a:t>
            </a:r>
            <a:r>
              <a:rPr lang="tr-TR" sz="1200" dirty="0" err="1"/>
              <a:t>try</a:t>
            </a:r>
            <a:r>
              <a:rPr lang="tr-TR" sz="1200" dirty="0"/>
              <a:t> {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inputStream</a:t>
            </a:r>
            <a:r>
              <a:rPr lang="tr-TR" sz="1200" dirty="0"/>
              <a:t> =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FileReader</a:t>
            </a:r>
            <a:r>
              <a:rPr lang="tr-TR" sz="1200" dirty="0"/>
              <a:t>("xanadu.txt");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outputStream</a:t>
            </a:r>
            <a:r>
              <a:rPr lang="tr-TR" sz="1200" dirty="0"/>
              <a:t> =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FileWriter</a:t>
            </a:r>
            <a:r>
              <a:rPr lang="tr-TR" sz="1200" dirty="0"/>
              <a:t>("characteroutput.txt");</a:t>
            </a:r>
          </a:p>
          <a:p>
            <a:endParaRPr lang="tr-TR" sz="1200" dirty="0"/>
          </a:p>
          <a:p>
            <a:r>
              <a:rPr lang="tr-TR" sz="1200" dirty="0"/>
              <a:t>            </a:t>
            </a:r>
            <a:r>
              <a:rPr lang="tr-TR" sz="1200" dirty="0" err="1"/>
              <a:t>int</a:t>
            </a:r>
            <a:r>
              <a:rPr lang="tr-TR" sz="1200" dirty="0"/>
              <a:t> c;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while</a:t>
            </a:r>
            <a:r>
              <a:rPr lang="tr-TR" sz="1200" dirty="0"/>
              <a:t> ((c = </a:t>
            </a:r>
            <a:r>
              <a:rPr lang="tr-TR" sz="1200" dirty="0" err="1"/>
              <a:t>inputStream.read</a:t>
            </a:r>
            <a:r>
              <a:rPr lang="tr-TR" sz="1200" dirty="0"/>
              <a:t>()) != -1) {</a:t>
            </a:r>
          </a:p>
          <a:p>
            <a:r>
              <a:rPr lang="tr-TR" sz="1200" dirty="0"/>
              <a:t>                </a:t>
            </a:r>
            <a:r>
              <a:rPr lang="tr-TR" sz="1200" dirty="0" err="1"/>
              <a:t>outputStream.write</a:t>
            </a:r>
            <a:r>
              <a:rPr lang="tr-TR" sz="1200" dirty="0"/>
              <a:t>(c);</a:t>
            </a:r>
          </a:p>
          <a:p>
            <a:r>
              <a:rPr lang="tr-TR" sz="1200" dirty="0"/>
              <a:t>            }</a:t>
            </a:r>
          </a:p>
          <a:p>
            <a:r>
              <a:rPr lang="tr-TR" sz="1200" dirty="0"/>
              <a:t>        } </a:t>
            </a:r>
            <a:r>
              <a:rPr lang="tr-TR" sz="1200" dirty="0" err="1"/>
              <a:t>finally</a:t>
            </a:r>
            <a:r>
              <a:rPr lang="tr-TR" sz="1200" dirty="0"/>
              <a:t> {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if</a:t>
            </a:r>
            <a:r>
              <a:rPr lang="tr-TR" sz="1200" dirty="0"/>
              <a:t> (</a:t>
            </a:r>
            <a:r>
              <a:rPr lang="tr-TR" sz="1200" dirty="0" err="1"/>
              <a:t>inputStream</a:t>
            </a:r>
            <a:r>
              <a:rPr lang="tr-TR" sz="1200" dirty="0"/>
              <a:t> != </a:t>
            </a:r>
            <a:r>
              <a:rPr lang="tr-TR" sz="1200" dirty="0" err="1"/>
              <a:t>null</a:t>
            </a:r>
            <a:r>
              <a:rPr lang="tr-TR" sz="1200" dirty="0"/>
              <a:t>) {</a:t>
            </a:r>
          </a:p>
          <a:p>
            <a:r>
              <a:rPr lang="tr-TR" sz="1200" dirty="0"/>
              <a:t>                </a:t>
            </a:r>
            <a:r>
              <a:rPr lang="tr-TR" sz="1200" dirty="0" err="1"/>
              <a:t>inputStream.close</a:t>
            </a:r>
            <a:r>
              <a:rPr lang="tr-TR" sz="1200" dirty="0"/>
              <a:t>();</a:t>
            </a:r>
          </a:p>
          <a:p>
            <a:r>
              <a:rPr lang="tr-TR" sz="1200" dirty="0"/>
              <a:t>            }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if</a:t>
            </a:r>
            <a:r>
              <a:rPr lang="tr-TR" sz="1200" dirty="0"/>
              <a:t> (</a:t>
            </a:r>
            <a:r>
              <a:rPr lang="tr-TR" sz="1200" dirty="0" err="1"/>
              <a:t>outputStream</a:t>
            </a:r>
            <a:r>
              <a:rPr lang="tr-TR" sz="1200" dirty="0"/>
              <a:t> != </a:t>
            </a:r>
            <a:r>
              <a:rPr lang="tr-TR" sz="1200" dirty="0" err="1"/>
              <a:t>null</a:t>
            </a:r>
            <a:r>
              <a:rPr lang="tr-TR" sz="1200" dirty="0"/>
              <a:t>) {</a:t>
            </a:r>
          </a:p>
          <a:p>
            <a:r>
              <a:rPr lang="tr-TR" sz="1200" dirty="0"/>
              <a:t>                </a:t>
            </a:r>
            <a:r>
              <a:rPr lang="tr-TR" sz="1200" dirty="0" err="1"/>
              <a:t>outputStream.close</a:t>
            </a:r>
            <a:r>
              <a:rPr lang="tr-TR" sz="1200" dirty="0"/>
              <a:t>();</a:t>
            </a:r>
          </a:p>
          <a:p>
            <a:r>
              <a:rPr lang="tr-TR" sz="1200" dirty="0"/>
              <a:t>            }</a:t>
            </a:r>
          </a:p>
          <a:p>
            <a:r>
              <a:rPr lang="tr-TR" sz="1200" dirty="0"/>
              <a:t>        }</a:t>
            </a:r>
          </a:p>
          <a:p>
            <a:r>
              <a:rPr lang="tr-TR" sz="1200" dirty="0"/>
              <a:t>    }</a:t>
            </a:r>
          </a:p>
          <a:p>
            <a:r>
              <a:rPr lang="tr-T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33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Streams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CopyCharacter</a:t>
            </a:r>
            <a:r>
              <a:rPr lang="tr-TR" dirty="0"/>
              <a:t> programı </a:t>
            </a:r>
            <a:r>
              <a:rPr lang="tr-TR" dirty="0" err="1"/>
              <a:t>CopyByte</a:t>
            </a:r>
            <a:r>
              <a:rPr lang="tr-TR" dirty="0"/>
              <a:t> programının oldukça benzeridir. </a:t>
            </a:r>
          </a:p>
          <a:p>
            <a:r>
              <a:rPr lang="tr-TR" dirty="0"/>
              <a:t>Burada da okuma yazma için bir </a:t>
            </a:r>
            <a:r>
              <a:rPr lang="tr-TR" dirty="0" err="1"/>
              <a:t>int</a:t>
            </a:r>
            <a:r>
              <a:rPr lang="tr-TR" dirty="0"/>
              <a:t> değişken kullanılmıştır. </a:t>
            </a:r>
          </a:p>
          <a:p>
            <a:endParaRPr lang="tr-TR" dirty="0"/>
          </a:p>
          <a:p>
            <a:r>
              <a:rPr lang="tr-TR" dirty="0"/>
              <a:t>Farklı olarak okuma yazma aşamalarında </a:t>
            </a:r>
            <a:r>
              <a:rPr lang="tr-TR" dirty="0" err="1"/>
              <a:t>int</a:t>
            </a:r>
            <a:r>
              <a:rPr lang="tr-TR" dirty="0"/>
              <a:t> değişkenimiz son 16 bitlik kısmında karakter eşdeğeri saklayarak kopyalama yapar. (</a:t>
            </a:r>
            <a:r>
              <a:rPr lang="tr-TR" dirty="0" err="1"/>
              <a:t>CopyByte</a:t>
            </a:r>
            <a:r>
              <a:rPr lang="tr-TR" dirty="0"/>
              <a:t> da ise </a:t>
            </a:r>
            <a:r>
              <a:rPr lang="tr-TR" dirty="0" err="1"/>
              <a:t>int</a:t>
            </a:r>
            <a:r>
              <a:rPr lang="tr-TR" dirty="0"/>
              <a:t> değişken son kısmında 8bit </a:t>
            </a:r>
            <a:r>
              <a:rPr lang="tr-TR" dirty="0" err="1"/>
              <a:t>lik</a:t>
            </a:r>
            <a:r>
              <a:rPr lang="tr-TR" dirty="0"/>
              <a:t> veri saklamaktadır.)</a:t>
            </a:r>
          </a:p>
          <a:p>
            <a:endParaRPr lang="tr-TR" dirty="0"/>
          </a:p>
          <a:p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Streamleri</a:t>
            </a:r>
            <a:r>
              <a:rPr lang="tr-TR" dirty="0"/>
              <a:t> Kullanan Karakter </a:t>
            </a:r>
            <a:r>
              <a:rPr lang="tr-TR" dirty="0" err="1"/>
              <a:t>Streamleri</a:t>
            </a:r>
            <a:endParaRPr lang="tr-TR" dirty="0"/>
          </a:p>
          <a:p>
            <a:pPr lvl="1"/>
            <a:r>
              <a:rPr lang="tr-TR" dirty="0"/>
              <a:t>Karakter </a:t>
            </a:r>
            <a:r>
              <a:rPr lang="tr-TR" dirty="0" err="1"/>
              <a:t>streamleri</a:t>
            </a:r>
            <a:r>
              <a:rPr lang="tr-TR" dirty="0"/>
              <a:t> I/O işlemleri gerçekleyebilmek için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streamleri</a:t>
            </a:r>
            <a:r>
              <a:rPr lang="tr-TR" dirty="0"/>
              <a:t> örtü gibi sararak da kullanılabilirler. </a:t>
            </a:r>
          </a:p>
          <a:p>
            <a:pPr lvl="1"/>
            <a:r>
              <a:rPr lang="tr-TR" dirty="0"/>
              <a:t>Örneğin </a:t>
            </a:r>
            <a:r>
              <a:rPr lang="tr-TR" dirty="0" err="1"/>
              <a:t>FileReader</a:t>
            </a:r>
            <a:r>
              <a:rPr lang="tr-TR" dirty="0"/>
              <a:t> </a:t>
            </a:r>
            <a:r>
              <a:rPr lang="tr-TR" dirty="0" err="1"/>
              <a:t>FileInputStream</a:t>
            </a:r>
            <a:r>
              <a:rPr lang="tr-TR" dirty="0"/>
              <a:t> i kullanması gibi.</a:t>
            </a:r>
          </a:p>
          <a:p>
            <a:pPr lvl="1"/>
            <a:endParaRPr lang="tr-TR" dirty="0"/>
          </a:p>
          <a:p>
            <a:r>
              <a:rPr lang="tr-TR" dirty="0"/>
              <a:t>Genel amaçlı iki adet </a:t>
            </a:r>
            <a:r>
              <a:rPr lang="tr-TR" dirty="0" err="1"/>
              <a:t>byte-to-character</a:t>
            </a:r>
            <a:r>
              <a:rPr lang="tr-TR" dirty="0"/>
              <a:t> </a:t>
            </a:r>
            <a:r>
              <a:rPr lang="tr-TR" dirty="0" err="1"/>
              <a:t>köprisi</a:t>
            </a:r>
            <a:r>
              <a:rPr lang="tr-TR" dirty="0"/>
              <a:t> olan akış </a:t>
            </a:r>
          </a:p>
          <a:p>
            <a:pPr marL="0" indent="0">
              <a:buNone/>
            </a:pPr>
            <a:r>
              <a:rPr lang="tr-TR" dirty="0"/>
              <a:t> </a:t>
            </a:r>
            <a:r>
              <a:rPr lang="tr-TR" dirty="0" err="1">
                <a:hlinkClick r:id="rId2"/>
              </a:rPr>
              <a:t>InputStreamReader</a:t>
            </a:r>
            <a:r>
              <a:rPr lang="tr-TR" dirty="0"/>
              <a:t> ve </a:t>
            </a:r>
            <a:r>
              <a:rPr lang="tr-TR" dirty="0" err="1">
                <a:hlinkClick r:id="rId3"/>
              </a:rPr>
              <a:t>OutputStreamWriter</a:t>
            </a:r>
            <a:r>
              <a:rPr lang="tr-TR" dirty="0"/>
              <a:t> bulunmaktadır.</a:t>
            </a:r>
          </a:p>
          <a:p>
            <a:r>
              <a:rPr lang="tr-TR" dirty="0"/>
              <a:t>Network programlamada bu akışlar detaylıca kullanılacaktır.</a:t>
            </a:r>
          </a:p>
        </p:txBody>
      </p:sp>
    </p:spTree>
    <p:extLst>
      <p:ext uri="{BB962C8B-B14F-4D97-AF65-F5344CB8AC3E}">
        <p14:creationId xmlns:p14="http://schemas.microsoft.com/office/powerpoint/2010/main" val="114310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15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1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3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24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32A0AC90-5A7B-4F20-B939-510F52AD2B5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EFF7AEFB-3FB3-4FD6-ACC5-6127F97B1D3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1141</Words>
  <Application>Microsoft Office PowerPoint</Application>
  <PresentationFormat>On-screen Show (4:3)</PresentationFormat>
  <Paragraphs>183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AĞ PROGRAMLAMA</vt:lpstr>
      <vt:lpstr>Programlama Platformu ve Diğer Kaynaklar</vt:lpstr>
      <vt:lpstr>Temel I/O İşlemleri</vt:lpstr>
      <vt:lpstr>Byte Streams</vt:lpstr>
      <vt:lpstr>Byte Stream Örnek: xanadu.txt dosyasından byte byte kopyalama yapma</vt:lpstr>
      <vt:lpstr>Byte Stream Örnek: xanadu.txt dosyasından byte byte kopyalama yapma</vt:lpstr>
      <vt:lpstr>Character Streams</vt:lpstr>
      <vt:lpstr>Character Streams</vt:lpstr>
      <vt:lpstr>Character Streams</vt:lpstr>
      <vt:lpstr>Satır Tabanlı I/O</vt:lpstr>
      <vt:lpstr>Satır Tabanlı I/O</vt:lpstr>
      <vt:lpstr>Swing ile Grafik Programlama</vt:lpstr>
      <vt:lpstr>Multi-Thread Uygulama Geliştirme</vt:lpstr>
      <vt:lpstr>Thread Yaşam Döngüsü</vt:lpstr>
      <vt:lpstr>Thread Yaşam Döngüsü</vt:lpstr>
      <vt:lpstr>İşletim Sistemi açısından Runnable State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Özgür Can Turna</dc:creator>
  <cp:lastModifiedBy>Enver Usta</cp:lastModifiedBy>
  <cp:revision>15</cp:revision>
  <dcterms:created xsi:type="dcterms:W3CDTF">2019-01-22T08:07:24Z</dcterms:created>
  <dcterms:modified xsi:type="dcterms:W3CDTF">2022-03-06T12:57:05Z</dcterms:modified>
</cp:coreProperties>
</file>