
<file path=[Content_Types].xml><?xml version="1.0" encoding="utf-8"?>
<Types xmlns="http://schemas.openxmlformats.org/package/2006/content-types">
  <Default Extension="jfif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6"/>
  </p:sldMasterIdLst>
  <p:notesMasterIdLst>
    <p:notesMasterId r:id="rId47"/>
  </p:notesMasterIdLst>
  <p:sldIdLst>
    <p:sldId id="256" r:id="rId27"/>
    <p:sldId id="260" r:id="rId28"/>
    <p:sldId id="261" r:id="rId29"/>
    <p:sldId id="262" r:id="rId30"/>
    <p:sldId id="258" r:id="rId31"/>
    <p:sldId id="259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Master" Target="slideMasters/slideMaster1.xml"/><Relationship Id="rId39" Type="http://schemas.openxmlformats.org/officeDocument/2006/relationships/slide" Target="slides/slide13.xml"/><Relationship Id="rId21" Type="http://schemas.openxmlformats.org/officeDocument/2006/relationships/customXml" Target="../customXml/item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3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slide" Target="slides/slide20.xml"/><Relationship Id="rId20" Type="http://schemas.openxmlformats.org/officeDocument/2006/relationships/customXml" Target="../customXml/item20.xml"/><Relationship Id="rId41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3B16-28C2-4589-B6A8-9C3C9710AFC8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AFC98-8C56-452A-8885-644B13CC78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303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svg"/><Relationship Id="rId10" Type="http://schemas.openxmlformats.org/officeDocument/2006/relationships/image" Target="../media/image9.jfif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10.jf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5537498-BC65-44D0-A473-62C5A182B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18080"/>
            <a:ext cx="6858000" cy="1655762"/>
          </a:xfrm>
        </p:spPr>
        <p:txBody>
          <a:bodyPr anchor="b"/>
          <a:lstStyle>
            <a:lvl1pPr algn="ctr">
              <a:defRPr sz="48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FB88785-DE83-4BDC-9089-B5B8DAF1A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20264"/>
            <a:ext cx="6858000" cy="5293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8C26C9-3D7E-40FC-B177-B260487C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AF4194-4B81-403B-B16E-E3B3D9F3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3C2011-5F28-4744-881D-0248FCAF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9" name="Grafik 8" descr="Kurşun kalem">
            <a:extLst>
              <a:ext uri="{FF2B5EF4-FFF2-40B4-BE49-F238E27FC236}">
                <a16:creationId xmlns:a16="http://schemas.microsoft.com/office/drawing/2014/main" id="{FC395503-E1A1-4B49-B0DA-C32C467F72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7391" y="3465623"/>
            <a:ext cx="914400" cy="914400"/>
          </a:xfrm>
          <a:prstGeom prst="rect">
            <a:avLst/>
          </a:prstGeom>
        </p:spPr>
      </p:pic>
      <p:pic>
        <p:nvPicPr>
          <p:cNvPr id="10" name="Grafik 9" descr="Cetvel">
            <a:extLst>
              <a:ext uri="{FF2B5EF4-FFF2-40B4-BE49-F238E27FC236}">
                <a16:creationId xmlns:a16="http://schemas.microsoft.com/office/drawing/2014/main" id="{E90ADF20-7B68-4DAC-BBF7-80FD70821B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599" y="3045436"/>
            <a:ext cx="914400" cy="914400"/>
          </a:xfrm>
          <a:prstGeom prst="rect">
            <a:avLst/>
          </a:prstGeom>
        </p:spPr>
      </p:pic>
      <p:pic>
        <p:nvPicPr>
          <p:cNvPr id="11" name="Grafik 10" descr="Kitaplar">
            <a:extLst>
              <a:ext uri="{FF2B5EF4-FFF2-40B4-BE49-F238E27FC236}">
                <a16:creationId xmlns:a16="http://schemas.microsoft.com/office/drawing/2014/main" id="{B614EF05-B6D7-473D-ADFD-BD9F7ABB642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4061" y="4034048"/>
            <a:ext cx="914400" cy="914400"/>
          </a:xfrm>
          <a:prstGeom prst="rect">
            <a:avLst/>
          </a:prstGeom>
        </p:spPr>
      </p:pic>
      <p:pic>
        <p:nvPicPr>
          <p:cNvPr id="12" name="Grafik 11" descr="Saat">
            <a:extLst>
              <a:ext uri="{FF2B5EF4-FFF2-40B4-BE49-F238E27FC236}">
                <a16:creationId xmlns:a16="http://schemas.microsoft.com/office/drawing/2014/main" id="{17691A4C-2630-4332-915E-D2A3372A8C7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3003" y="4034048"/>
            <a:ext cx="914400" cy="91440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FB349D43-BA94-4046-9803-0E392D67F87E}"/>
              </a:ext>
            </a:extLst>
          </p:cNvPr>
          <p:cNvSpPr txBox="1"/>
          <p:nvPr userDrawn="1"/>
        </p:nvSpPr>
        <p:spPr>
          <a:xfrm>
            <a:off x="2887460" y="5600989"/>
            <a:ext cx="336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tx2"/>
                </a:solidFill>
                <a:latin typeface="+mj-lt"/>
              </a:rPr>
              <a:t>Dr.Öğr.Ü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. Özgür Can TURNA</a:t>
            </a:r>
            <a:br>
              <a:rPr lang="tr-TR" dirty="0">
                <a:solidFill>
                  <a:schemeClr val="tx2"/>
                </a:solidFill>
                <a:latin typeface="+mj-lt"/>
              </a:rPr>
            </a:br>
            <a:r>
              <a:rPr lang="tr-TR" dirty="0">
                <a:solidFill>
                  <a:schemeClr val="tx2"/>
                </a:solidFill>
                <a:latin typeface="+mj-lt"/>
              </a:rPr>
              <a:t>ozcantur@İstanbul.edu.tr</a:t>
            </a:r>
          </a:p>
        </p:txBody>
      </p:sp>
      <p:pic>
        <p:nvPicPr>
          <p:cNvPr id="15" name="Resim 14" descr="metin içeren bir resim&#10;&#10;Açıklama otomatik olarak oluşturuldu">
            <a:extLst>
              <a:ext uri="{FF2B5EF4-FFF2-40B4-BE49-F238E27FC236}">
                <a16:creationId xmlns:a16="http://schemas.microsoft.com/office/drawing/2014/main" id="{75B75E08-EC70-4CF3-928B-B8BD1C58547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91" y="136524"/>
            <a:ext cx="1440000" cy="14400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B2BB789-2B35-476D-B4D0-929C986F3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9" r="17802"/>
          <a:stretch/>
        </p:blipFill>
        <p:spPr>
          <a:xfrm>
            <a:off x="115909" y="132794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1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9C0DED5-3D9A-4DD1-9BBE-5D8EE66E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B2FE2A2-9FB9-40B5-8C5D-833CB9287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61E291-2C23-406B-A093-E33D3853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A4194E-7715-4D1F-AC69-9E7E779E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1C3129-130C-426F-9BE5-F40B9417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3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065BC79-1707-4F70-B1B5-5AAF2118D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48C7103-104D-4A24-94E5-FD98C9AB2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9DDEC7-AA9B-435F-904D-3389BFDA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6F1F78-F0E7-4399-8C01-3EF8030E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73366-83B6-45CA-A8D3-C7A87081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77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31072D-2F27-401C-A868-DD068CF3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9694"/>
            <a:ext cx="7704000" cy="720000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804C8F-D002-4FE5-92C8-7523D8D5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25" y="904525"/>
            <a:ext cx="8508641" cy="53621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B24FBF-E556-4A55-98B7-6D56B97F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F8C354-7C02-45C7-A036-EC958F65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D81C05-999B-4118-B952-5C04CB54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1827CED-369E-488C-BA0D-5FC24EC9FE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r="19014"/>
          <a:stretch/>
        </p:blipFill>
        <p:spPr>
          <a:xfrm>
            <a:off x="39361" y="89694"/>
            <a:ext cx="680639" cy="720000"/>
          </a:xfrm>
          <a:prstGeom prst="rect">
            <a:avLst/>
          </a:prstGeom>
        </p:spPr>
      </p:pic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28CBC02B-3A7E-408F-930C-C7982AD83C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639" y="8969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4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5C49D3-C803-4165-A4AD-87613E24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CE60A28-023B-4A75-BB79-A38D8856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0FC03C-AD88-429B-B37C-71D2BD67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FB566C-3F2F-4960-A2B8-9EC927D3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D98A49-8ED3-4392-8C75-39300C7A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921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BC4AABC-13BF-4F08-9BD3-32AC220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BFE07A-7071-49C9-97A7-6BA682AAF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A518C1-3640-481E-B3A6-F4601EED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103A231-B7EA-4E03-8A69-E02DBC31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2AF281-AF28-4E0B-8632-D219BD6D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9ED42C7-EC38-423A-98BD-98932AA5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807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28E909F-F375-4C5E-9423-EB349F78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6B2246-B074-485C-BFBF-C45B58A19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75035F5-315B-4DD2-AE96-8BC0E9AC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704A6E5-28A5-4F53-854C-4F0A977A1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A1EAC5-FD7D-4A88-84B5-6C99BA2C0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D94B1CB-1C99-41F6-B9F8-2CB6A465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B63F030-C5FD-4608-8D40-A8BD8EEE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C187F14-733D-47BF-B0CE-0D803E5A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435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AC42E50-327A-4B1B-B416-E5D12362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B25CD72-42DE-459D-9982-E57E5A07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5F2C4C7-E436-410D-AF50-AF65D08F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65B2B24-9D5F-4F52-AB02-04E70F17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012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F4216D8-FFF6-459B-AE80-9CB3A264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1DAEFD9-5049-46DC-B4B8-167313D6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706F7C7-FDDA-4561-8976-861D3771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995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2F0F27F-E5BF-4994-97DC-23785A6E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893797-B5BD-4608-AD7F-69AC2B3F6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15C9AC-D9A9-4552-9301-8C597CF11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10528F-158D-4367-98C7-928E4458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7B7F1F-1375-4F5B-BDAB-A7CA9E4B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E080A55-8D5D-4D78-94BE-9736CCDD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86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CC806F-6A90-4209-BEA2-F3FEA92F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4BFA706-C64C-40A7-B738-916767B23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DFD4A32-106E-4D83-966C-17E814AE0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1B5453A-144F-4661-818F-149DED8A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4C95-7D1F-4A4B-9803-2822B70A5CA1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7FC14EA-46D6-432A-8FAA-202E4620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0F811E1-DF8E-4665-8360-8EAFB43B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360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29F6AB0-D5DF-4CF2-9599-8BA1D236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B8D5A5-52B5-4AA4-B7B3-18F752183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FFC52D-6BC7-4590-B979-306F9C17E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54C95-7D1F-4A4B-9803-2822B70A5CA1}" type="datetimeFigureOut">
              <a:rPr lang="tr-TR" smtClean="0"/>
              <a:t>23.02.2021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374782-828D-4BA2-AA11-F7B21EBE5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1A85C7-7EC6-445F-8CD0-74030BDA6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4EE16-D8F5-4A98-A396-80EA99B8AD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437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5.0/download.j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A439C4-02A0-4DB8-9080-891FFDB1C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Ağ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398A1BD-BA01-483A-B2DB-B6BA7716A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Ders 1: Giriş – İçerik ve Bilgiler</a:t>
            </a:r>
          </a:p>
        </p:txBody>
      </p:sp>
    </p:spTree>
    <p:extLst>
      <p:ext uri="{BB962C8B-B14F-4D97-AF65-F5344CB8AC3E}">
        <p14:creationId xmlns:p14="http://schemas.microsoft.com/office/powerpoint/2010/main" val="36482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Port ve Soket Kavramları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1024-65535 aralığı genel olarak ağ programcıların ihtiyaçlarını karşılamaya yetecek düzeydedir.</a:t>
            </a:r>
          </a:p>
          <a:p>
            <a:r>
              <a:rPr lang="tr-TR" dirty="0"/>
              <a:t>Sunucu genelde belirli bir </a:t>
            </a:r>
            <a:r>
              <a:rPr lang="tr-TR" dirty="0" err="1"/>
              <a:t>port’u</a:t>
            </a:r>
            <a:r>
              <a:rPr lang="tr-TR" dirty="0"/>
              <a:t> dinler. İstemciler ilgili port üzerinden servis talebinde bulunduğunda Host bu talebi uygun sunucu programına aktarır.</a:t>
            </a:r>
          </a:p>
          <a:p>
            <a:r>
              <a:rPr lang="tr-TR" dirty="0"/>
              <a:t>Bir sunucuya birden fazla talep geldiğinde ne olacak ? (Bir web sayfasının aynı anda birçok ziyaretçinin gezmek istemesi gibi)</a:t>
            </a:r>
          </a:p>
        </p:txBody>
      </p:sp>
    </p:spTree>
    <p:extLst>
      <p:ext uri="{BB962C8B-B14F-4D97-AF65-F5344CB8AC3E}">
        <p14:creationId xmlns:p14="http://schemas.microsoft.com/office/powerpoint/2010/main" val="226990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Port ve Soket Kavramları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Farklı istemcilerden gelen talepleri sunucu nasıl ayıracaktır? </a:t>
            </a:r>
          </a:p>
          <a:p>
            <a:r>
              <a:rPr lang="tr-TR" dirty="0" err="1"/>
              <a:t>Socket’ler</a:t>
            </a:r>
            <a:r>
              <a:rPr lang="tr-TR" dirty="0"/>
              <a:t> bu amaç için kullanılır.</a:t>
            </a:r>
          </a:p>
          <a:p>
            <a:r>
              <a:rPr lang="tr-TR" dirty="0" err="1"/>
              <a:t>Socket</a:t>
            </a:r>
            <a:r>
              <a:rPr lang="tr-TR" dirty="0"/>
              <a:t> bir hattın iki ucunda haberleşen </a:t>
            </a:r>
            <a:r>
              <a:rPr lang="tr-TR" dirty="0" err="1"/>
              <a:t>process’leri</a:t>
            </a:r>
            <a:r>
              <a:rPr lang="tr-TR" dirty="0"/>
              <a:t> ayırmak için kullanılan bir </a:t>
            </a:r>
            <a:r>
              <a:rPr lang="tr-TR" dirty="0" err="1"/>
              <a:t>yazılımsal</a:t>
            </a:r>
            <a:r>
              <a:rPr lang="tr-TR" dirty="0"/>
              <a:t> yapıdır.</a:t>
            </a:r>
          </a:p>
          <a:p>
            <a:r>
              <a:rPr lang="tr-TR" dirty="0"/>
              <a:t>Bir istemci istekte bulunduğunda kendi tarafında soket oluşturur.</a:t>
            </a:r>
          </a:p>
          <a:p>
            <a:r>
              <a:rPr lang="tr-TR" dirty="0"/>
              <a:t>Sunucu talep aldığında ilgili istemci ile haberleşecek özel bir </a:t>
            </a:r>
            <a:r>
              <a:rPr lang="tr-TR" dirty="0" err="1"/>
              <a:t>socket</a:t>
            </a:r>
            <a:r>
              <a:rPr lang="tr-TR" dirty="0"/>
              <a:t> oluşturur.</a:t>
            </a:r>
          </a:p>
        </p:txBody>
      </p:sp>
    </p:spTree>
    <p:extLst>
      <p:ext uri="{BB962C8B-B14F-4D97-AF65-F5344CB8AC3E}">
        <p14:creationId xmlns:p14="http://schemas.microsoft.com/office/powerpoint/2010/main" val="276458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Internet ve IP Adresleri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internet (küçük ‘i’) birbiri ile bağlantı kurmuş ve bulunduğu noktadan bağımsız olarak haberleşen bilgisayarlar topluluğunu temsil eder. </a:t>
            </a:r>
            <a:endParaRPr lang="tr-TR" dirty="0">
              <a:sym typeface="Wingdings" pitchFamily="2" charset="2"/>
            </a:endParaRPr>
          </a:p>
          <a:p>
            <a:r>
              <a:rPr lang="tr-TR" dirty="0"/>
              <a:t>Buradaki iletişimin sağlanması için kullanılan protokol Internet Protocol (IP) olarak isimlendirilir. </a:t>
            </a:r>
          </a:p>
          <a:p>
            <a:r>
              <a:rPr lang="tr-TR" dirty="0"/>
              <a:t>Internet (büyük ‘I’) dünyanın en büyük IP-tabanlı ağını temsil eder. </a:t>
            </a:r>
            <a:r>
              <a:rPr lang="tr-TR" dirty="0">
                <a:sym typeface="Wingdings" pitchFamily="2" charset="2"/>
              </a:rPr>
              <a:t></a:t>
            </a:r>
          </a:p>
          <a:p>
            <a:r>
              <a:rPr lang="tr-TR" dirty="0">
                <a:sym typeface="Wingdings" pitchFamily="2" charset="2"/>
              </a:rPr>
              <a:t>Internet üzerindeki her bir bilgisayarın tekil bir IP adresine ihtiyacı vardır.</a:t>
            </a:r>
          </a:p>
          <a:p>
            <a:r>
              <a:rPr lang="tr-TR" dirty="0"/>
              <a:t>IPv4 (Internet Protocol </a:t>
            </a:r>
            <a:r>
              <a:rPr lang="tr-TR" dirty="0" err="1"/>
              <a:t>version</a:t>
            </a:r>
            <a:r>
              <a:rPr lang="tr-TR" dirty="0"/>
              <a:t> 4) kullanımdaki versiyonu. (</a:t>
            </a:r>
            <a:r>
              <a:rPr lang="tr-TR" dirty="0" err="1"/>
              <a:t>Quad</a:t>
            </a:r>
            <a:r>
              <a:rPr lang="tr-TR" dirty="0"/>
              <a:t> </a:t>
            </a:r>
            <a:r>
              <a:rPr lang="tr-TR" dirty="0" err="1"/>
              <a:t>notation</a:t>
            </a:r>
            <a:r>
              <a:rPr lang="tr-TR" dirty="0"/>
              <a:t>) adresleme kullanır.</a:t>
            </a:r>
          </a:p>
          <a:p>
            <a:r>
              <a:rPr lang="tr-TR" dirty="0"/>
              <a:t>0-255 arası 4lüler ör: 193.255.22.27</a:t>
            </a:r>
          </a:p>
        </p:txBody>
      </p:sp>
    </p:spTree>
    <p:extLst>
      <p:ext uri="{BB962C8B-B14F-4D97-AF65-F5344CB8AC3E}">
        <p14:creationId xmlns:p14="http://schemas.microsoft.com/office/powerpoint/2010/main" val="34395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Internet ve IP Adresleri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Internetin</a:t>
            </a:r>
            <a:r>
              <a:rPr lang="tr-TR" dirty="0"/>
              <a:t> büyümesi ve doğal sonucu IPv6</a:t>
            </a:r>
          </a:p>
          <a:p>
            <a:r>
              <a:rPr lang="tr-TR" dirty="0"/>
              <a:t>IPv6 standart taslağı 10 Ağustos 1998, 128 bit adresleme kullanır. (IPv4 :32bit)</a:t>
            </a:r>
            <a:br>
              <a:rPr lang="tr-TR" dirty="0"/>
            </a:br>
            <a:r>
              <a:rPr lang="tr-TR" dirty="0"/>
              <a:t> 2</a:t>
            </a:r>
            <a:r>
              <a:rPr lang="tr-TR" baseline="30000" dirty="0"/>
              <a:t>32</a:t>
            </a:r>
            <a:r>
              <a:rPr lang="tr-TR" dirty="0"/>
              <a:t> = 10</a:t>
            </a:r>
            <a:r>
              <a:rPr lang="tr-TR" baseline="30000" dirty="0"/>
              <a:t>9</a:t>
            </a:r>
            <a:r>
              <a:rPr lang="tr-TR" dirty="0"/>
              <a:t> , 2</a:t>
            </a:r>
            <a:r>
              <a:rPr lang="tr-TR" baseline="30000" dirty="0"/>
              <a:t>128</a:t>
            </a:r>
            <a:r>
              <a:rPr lang="tr-TR" dirty="0"/>
              <a:t> = 10</a:t>
            </a:r>
            <a:r>
              <a:rPr lang="tr-TR" baseline="30000" dirty="0"/>
              <a:t>38</a:t>
            </a:r>
          </a:p>
          <a:p>
            <a:r>
              <a:rPr lang="tr-TR" dirty="0"/>
              <a:t>IPv6'da adresler sekiz </a:t>
            </a:r>
            <a:r>
              <a:rPr lang="tr-TR" dirty="0" err="1"/>
              <a:t>oktetten</a:t>
            </a:r>
            <a:r>
              <a:rPr lang="tr-TR" dirty="0"/>
              <a:t> oluşur ve onaltılık tabanda temsil edilir.128 bit önce 16 bitlik bölümlere (</a:t>
            </a:r>
            <a:r>
              <a:rPr lang="tr-TR" dirty="0" err="1"/>
              <a:t>oktet</a:t>
            </a:r>
            <a:r>
              <a:rPr lang="tr-TR" dirty="0"/>
              <a:t>) ayrılır. Her </a:t>
            </a:r>
            <a:r>
              <a:rPr lang="tr-TR" dirty="0" err="1"/>
              <a:t>oktet</a:t>
            </a:r>
            <a:r>
              <a:rPr lang="tr-TR" dirty="0"/>
              <a:t> onaltılık tabana çevrilir ve iki nokta üst üste (:) ile birbirlerinden ayrılırlar.</a:t>
            </a:r>
            <a:br>
              <a:rPr lang="tr-TR" dirty="0"/>
            </a:br>
            <a:r>
              <a:rPr lang="tr-TR" sz="2400" dirty="0"/>
              <a:t>21DA:00D3:0000:2F3B:02AA:00FF:FE28:9C5A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088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Internet Servisleri, URL ve DNS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Sunucu tarafından sunulan servisten bağımsız olarak her İstemci/Sunucu bağlantısı için bunu yönetecek bir protokole ihtiyaç duyulur.</a:t>
            </a:r>
          </a:p>
          <a:p>
            <a:pPr lvl="1"/>
            <a:r>
              <a:rPr lang="tr-TR" dirty="0"/>
              <a:t>Her uç karşı tarafa ne göndereceğini/gönderebileceğini</a:t>
            </a:r>
          </a:p>
          <a:p>
            <a:pPr lvl="1"/>
            <a:r>
              <a:rPr lang="tr-TR" dirty="0"/>
              <a:t>Hangi formatta bilgi göndereceğini</a:t>
            </a:r>
          </a:p>
          <a:p>
            <a:pPr lvl="1"/>
            <a:r>
              <a:rPr lang="tr-TR" dirty="0"/>
              <a:t>Gönderim sıralamasını(sıralama önemliyse)</a:t>
            </a:r>
          </a:p>
          <a:p>
            <a:pPr lvl="1"/>
            <a:r>
              <a:rPr lang="tr-TR" dirty="0"/>
              <a:t>Görüşmenin nasıl sonlanacağını	</a:t>
            </a:r>
          </a:p>
          <a:p>
            <a:r>
              <a:rPr lang="tr-TR" dirty="0"/>
              <a:t>Açık dokümantasyon protokoller</a:t>
            </a:r>
          </a:p>
          <a:p>
            <a:pPr lvl="1"/>
            <a:r>
              <a:rPr lang="tr-TR" dirty="0"/>
              <a:t>Internet </a:t>
            </a:r>
            <a:r>
              <a:rPr lang="tr-TR" dirty="0" err="1"/>
              <a:t>Engineering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 Force (IETF)</a:t>
            </a:r>
          </a:p>
          <a:p>
            <a:pPr lvl="1"/>
            <a:r>
              <a:rPr lang="tr-TR" dirty="0"/>
              <a:t>World </a:t>
            </a:r>
            <a:r>
              <a:rPr lang="tr-TR" dirty="0" err="1"/>
              <a:t>Wide</a:t>
            </a:r>
            <a:r>
              <a:rPr lang="tr-TR" dirty="0"/>
              <a:t> Web </a:t>
            </a:r>
            <a:r>
              <a:rPr lang="tr-TR" dirty="0" err="1"/>
              <a:t>Consortium</a:t>
            </a:r>
            <a:r>
              <a:rPr lang="tr-TR" dirty="0"/>
              <a:t> (W3C) sağlanmaktadır.</a:t>
            </a:r>
          </a:p>
          <a:p>
            <a:pPr marL="41148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563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Internet Servisleri, URL ve DNS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</p:nvPr>
        </p:nvGraphicFramePr>
        <p:xfrm>
          <a:off x="467544" y="2420888"/>
          <a:ext cx="8229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8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Protokol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Port Numarası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Servis Özelliği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Echo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Sunucu genel</a:t>
                      </a:r>
                      <a:r>
                        <a:rPr lang="tr-TR" baseline="0" dirty="0"/>
                        <a:t> olarak kendine yollanan bilgiyi </a:t>
                      </a:r>
                      <a:r>
                        <a:rPr lang="tr-TR" baseline="0" dirty="0" err="1"/>
                        <a:t>echo</a:t>
                      </a:r>
                      <a:r>
                        <a:rPr lang="tr-TR" baseline="0" dirty="0"/>
                        <a:t> eder. Test işlemleri için uygundur.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Daytime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ASCII olarak sunucudaki tarih ve saat bilgisini döner.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FTP-data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Dosya Transferi için (FTP iki Port kullanır)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FTP komutları göndermek için (ör: PUT , 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Telnet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Uzak erişim ve Komut satırı işlemler için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SMTP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Eposta (Simple Mail Transfer Protocol)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Hyper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Text</a:t>
                      </a:r>
                      <a:r>
                        <a:rPr lang="tr-TR" dirty="0"/>
                        <a:t> Transfer Protocol (WWW Protocol)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NNTP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Usenet. (Network News Transfer Protocol)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1763688" y="1916832"/>
            <a:ext cx="4633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Bazı «</a:t>
            </a:r>
            <a:r>
              <a:rPr lang="tr-TR" sz="2400" dirty="0" err="1"/>
              <a:t>well-known</a:t>
            </a:r>
            <a:r>
              <a:rPr lang="tr-TR" sz="2400" dirty="0"/>
              <a:t>» Ağ Servisleri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386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Internet Servisleri, URL ve DNS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URL (</a:t>
            </a:r>
            <a:r>
              <a:rPr lang="tr-TR" dirty="0" err="1"/>
              <a:t>Uniform</a:t>
            </a:r>
            <a:r>
              <a:rPr lang="tr-TR" dirty="0"/>
              <a:t> Resource </a:t>
            </a:r>
            <a:r>
              <a:rPr lang="tr-TR" dirty="0" err="1"/>
              <a:t>Locator</a:t>
            </a:r>
            <a:r>
              <a:rPr lang="tr-TR" dirty="0"/>
              <a:t>) Internet üzerindeki tekil tanımlayıcı.</a:t>
            </a:r>
          </a:p>
          <a:p>
            <a:r>
              <a:rPr lang="tr-TR" dirty="0"/>
              <a:t>BNF </a:t>
            </a:r>
            <a:r>
              <a:rPr lang="tr-TR" dirty="0" err="1"/>
              <a:t>notasyonunda</a:t>
            </a:r>
            <a:r>
              <a:rPr lang="tr-TR" dirty="0"/>
              <a:t> yapısı: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protocol</a:t>
            </a:r>
            <a:r>
              <a:rPr lang="tr-TR" sz="1600" dirty="0"/>
              <a:t>&gt;://&lt;</a:t>
            </a:r>
            <a:r>
              <a:rPr lang="tr-TR" sz="1600" dirty="0" err="1"/>
              <a:t>hostname</a:t>
            </a:r>
            <a:r>
              <a:rPr lang="tr-TR" sz="1600" dirty="0"/>
              <a:t>&gt;[:&lt;port&gt;][/&lt;</a:t>
            </a:r>
            <a:r>
              <a:rPr lang="tr-TR" sz="1600" dirty="0" err="1"/>
              <a:t>pathname</a:t>
            </a:r>
            <a:r>
              <a:rPr lang="tr-TR" sz="1600" dirty="0"/>
              <a:t>&gt;][/&lt;</a:t>
            </a:r>
            <a:r>
              <a:rPr lang="tr-TR" sz="1600" dirty="0" err="1"/>
              <a:t>filename</a:t>
            </a:r>
            <a:r>
              <a:rPr lang="tr-TR" sz="1600" dirty="0"/>
              <a:t>&gt;[#&lt;</a:t>
            </a:r>
            <a:r>
              <a:rPr lang="tr-TR" sz="1600" dirty="0" err="1"/>
              <a:t>section</a:t>
            </a:r>
            <a:r>
              <a:rPr lang="tr-TR" sz="1600" dirty="0"/>
              <a:t>&gt;]]</a:t>
            </a:r>
          </a:p>
          <a:p>
            <a:r>
              <a:rPr lang="tr-TR" sz="1600" dirty="0">
                <a:hlinkClick r:id="rId2"/>
              </a:rPr>
              <a:t>http://java.sun.com/j2se/1.5.0/download.jsp</a:t>
            </a:r>
            <a:endParaRPr lang="tr-TR" sz="1600" dirty="0"/>
          </a:p>
          <a:p>
            <a:r>
              <a:rPr lang="tr-TR" sz="2800" dirty="0"/>
              <a:t>DNS (Domain Name </a:t>
            </a:r>
            <a:r>
              <a:rPr lang="tr-TR" sz="2800" dirty="0" err="1"/>
              <a:t>System</a:t>
            </a:r>
            <a:r>
              <a:rPr lang="tr-TR" sz="2800" dirty="0"/>
              <a:t>) sayılar yerine karakterler.  IP adresleri için domain adı tahsis edilir. </a:t>
            </a:r>
          </a:p>
          <a:p>
            <a:r>
              <a:rPr lang="tr-TR" sz="2800" dirty="0"/>
              <a:t>ICANN (</a:t>
            </a:r>
            <a:r>
              <a:rPr lang="tr-TR" sz="2800" dirty="0" err="1"/>
              <a:t>the</a:t>
            </a:r>
            <a:r>
              <a:rPr lang="tr-TR" sz="2800" dirty="0"/>
              <a:t> Internet Corporation </a:t>
            </a:r>
            <a:r>
              <a:rPr lang="tr-TR" sz="2800" dirty="0" err="1"/>
              <a:t>for</a:t>
            </a:r>
            <a:r>
              <a:rPr lang="tr-TR" sz="2800" dirty="0"/>
              <a:t> </a:t>
            </a:r>
            <a:r>
              <a:rPr lang="tr-TR" sz="2800" dirty="0" err="1"/>
              <a:t>Assigned</a:t>
            </a:r>
            <a:r>
              <a:rPr lang="tr-TR" sz="2800" dirty="0"/>
              <a:t> </a:t>
            </a:r>
            <a:r>
              <a:rPr lang="tr-TR" sz="2800" dirty="0" err="1"/>
              <a:t>Names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Numbers</a:t>
            </a:r>
            <a:r>
              <a:rPr lang="tr-T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068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799200"/>
          </a:xfrm>
        </p:spPr>
        <p:txBody>
          <a:bodyPr>
            <a:noAutofit/>
          </a:bodyPr>
          <a:lstStyle/>
          <a:p>
            <a:r>
              <a:rPr lang="tr-TR" sz="3600" dirty="0"/>
              <a:t>TCP (</a:t>
            </a:r>
            <a:r>
              <a:rPr lang="tr-TR" sz="3600" dirty="0" err="1"/>
              <a:t>Transmission</a:t>
            </a:r>
            <a:r>
              <a:rPr lang="tr-TR" sz="3600" dirty="0"/>
              <a:t> Control Protocol)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İnternette gönderilen bilgiler Paketler şeklinde gönderilir.</a:t>
            </a:r>
          </a:p>
          <a:p>
            <a:r>
              <a:rPr lang="tr-TR" dirty="0"/>
              <a:t>IP Protokolü paketlerin yönlendirilmesinden sorumludur.</a:t>
            </a:r>
          </a:p>
          <a:p>
            <a:r>
              <a:rPr lang="tr-TR" dirty="0"/>
              <a:t>Paketlerin sıralanması, kaybı, bozulması gibi durumların kontrolü için üst seviye TCP (</a:t>
            </a:r>
            <a:r>
              <a:rPr lang="tr-TR" dirty="0" err="1"/>
              <a:t>Transmission</a:t>
            </a:r>
            <a:r>
              <a:rPr lang="tr-TR" dirty="0"/>
              <a:t> Control Protocol) geliştirilmiştir.</a:t>
            </a:r>
          </a:p>
          <a:p>
            <a:r>
              <a:rPr lang="tr-TR" dirty="0"/>
              <a:t>TCP gelen paketlerin bilgilendirilmesi, kayıp ve hatalı paketlerin kontrolünü yapar. Sıralamayı yönetir.</a:t>
            </a:r>
          </a:p>
          <a:p>
            <a:r>
              <a:rPr lang="tr-TR" dirty="0"/>
              <a:t>IP ve TCP protokolleri Internet altyapısının temelini oluşturduğu için genelde TCP/IP çifti bir olarak anılır.</a:t>
            </a:r>
          </a:p>
        </p:txBody>
      </p:sp>
    </p:spTree>
    <p:extLst>
      <p:ext uri="{BB962C8B-B14F-4D97-AF65-F5344CB8AC3E}">
        <p14:creationId xmlns:p14="http://schemas.microsoft.com/office/powerpoint/2010/main" val="31416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Ağ mimarisi katmanlı yapı. </a:t>
            </a:r>
          </a:p>
          <a:p>
            <a:r>
              <a:rPr lang="tr-TR" dirty="0"/>
              <a:t>Her katman sadece kendi alt ve üst katmanları ile ilişki içindedir.</a:t>
            </a:r>
          </a:p>
          <a:p>
            <a:r>
              <a:rPr lang="tr-TR" dirty="0"/>
              <a:t>Her katman paketi bir alt seviyeye iletirken kendi ek bilgilerini ekler.</a:t>
            </a:r>
          </a:p>
          <a:p>
            <a:r>
              <a:rPr lang="tr-TR" dirty="0"/>
              <a:t>TCP katmanı veri paketlerini TCP </a:t>
            </a:r>
            <a:r>
              <a:rPr lang="tr-TR" dirty="0" err="1"/>
              <a:t>segmentlerine</a:t>
            </a:r>
            <a:r>
              <a:rPr lang="tr-TR" dirty="0"/>
              <a:t> dönüştürür ve her bir </a:t>
            </a:r>
            <a:r>
              <a:rPr lang="tr-TR" dirty="0" err="1"/>
              <a:t>segmente</a:t>
            </a:r>
            <a:r>
              <a:rPr lang="tr-TR" dirty="0"/>
              <a:t> sıra numarası ve </a:t>
            </a:r>
            <a:r>
              <a:rPr lang="tr-TR" dirty="0" err="1"/>
              <a:t>checksum</a:t>
            </a:r>
            <a:r>
              <a:rPr lang="tr-TR" dirty="0"/>
              <a:t> bilgileri ekler. IP katmanı aldığı TCP </a:t>
            </a:r>
            <a:r>
              <a:rPr lang="tr-TR" dirty="0" err="1"/>
              <a:t>segmentlerini</a:t>
            </a:r>
            <a:r>
              <a:rPr lang="tr-TR" dirty="0"/>
              <a:t> IP </a:t>
            </a:r>
            <a:r>
              <a:rPr lang="tr-TR" dirty="0" err="1"/>
              <a:t>datagramlarına</a:t>
            </a:r>
            <a:r>
              <a:rPr lang="tr-TR" dirty="0"/>
              <a:t> dönüştürür.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B70CEF2-48E0-4F65-907F-A0A97466B8A7}"/>
              </a:ext>
            </a:extLst>
          </p:cNvPr>
          <p:cNvSpPr txBox="1"/>
          <p:nvPr/>
        </p:nvSpPr>
        <p:spPr>
          <a:xfrm>
            <a:off x="1055076" y="2220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TCP (</a:t>
            </a:r>
            <a:r>
              <a:rPr lang="tr-TR" sz="1800" dirty="0" err="1"/>
              <a:t>Transmission</a:t>
            </a:r>
            <a:r>
              <a:rPr lang="tr-TR" sz="1800" dirty="0"/>
              <a:t> Control Protocol) </a:t>
            </a:r>
          </a:p>
        </p:txBody>
      </p:sp>
    </p:spTree>
    <p:extLst>
      <p:ext uri="{BB962C8B-B14F-4D97-AF65-F5344CB8AC3E}">
        <p14:creationId xmlns:p14="http://schemas.microsoft.com/office/powerpoint/2010/main" val="123648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Katmanlı Ağ Modeli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Veri </a:t>
            </a:r>
            <a:r>
              <a:rPr lang="tr-TR" dirty="0" err="1"/>
              <a:t>Kapsulleme</a:t>
            </a:r>
            <a:r>
              <a:rPr lang="tr-TR" dirty="0"/>
              <a:t> Örneği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20415"/>
            <a:ext cx="550338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742447"/>
            <a:ext cx="67627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5C0E3E8-2E38-4B8B-8BB1-99E973C4DCDD}"/>
              </a:ext>
            </a:extLst>
          </p:cNvPr>
          <p:cNvSpPr txBox="1"/>
          <p:nvPr/>
        </p:nvSpPr>
        <p:spPr>
          <a:xfrm>
            <a:off x="971600" y="2678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TCP (</a:t>
            </a:r>
            <a:r>
              <a:rPr lang="tr-TR" sz="1800" dirty="0" err="1"/>
              <a:t>Transmission</a:t>
            </a:r>
            <a:r>
              <a:rPr lang="tr-TR" sz="1800" dirty="0"/>
              <a:t> Control Protocol) </a:t>
            </a:r>
          </a:p>
        </p:txBody>
      </p:sp>
    </p:spTree>
    <p:extLst>
      <p:ext uri="{BB962C8B-B14F-4D97-AF65-F5344CB8AC3E}">
        <p14:creationId xmlns:p14="http://schemas.microsoft.com/office/powerpoint/2010/main" val="105620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Dersin Amacı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derste amaçlanan öğrencilerin temel düzeyde ağ programlama becerisi edinmesi, soket ve web programları yazımı ve mantığını kavramasının sağlanmasıdır. </a:t>
            </a:r>
          </a:p>
          <a:p>
            <a:r>
              <a:rPr lang="tr-TR" dirty="0"/>
              <a:t>Bu sayede günümüzde giderek artan internet kullanımını destekleyecek yazılımların geliştirilmesi adımında gerekli iş gücü sağlanmasına yardımcı olunacaktır.</a:t>
            </a:r>
          </a:p>
        </p:txBody>
      </p:sp>
    </p:spTree>
    <p:extLst>
      <p:ext uri="{BB962C8B-B14F-4D97-AF65-F5344CB8AC3E}">
        <p14:creationId xmlns:p14="http://schemas.microsoft.com/office/powerpoint/2010/main" val="3199291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TCP – Full </a:t>
            </a:r>
            <a:r>
              <a:rPr lang="tr-TR" dirty="0" err="1"/>
              <a:t>duplex</a:t>
            </a:r>
            <a:r>
              <a:rPr lang="tr-TR" dirty="0"/>
              <a:t> iletişim sağlar. Eş zamanlı olarak iki taraf birbirine veri gönderebilir.</a:t>
            </a:r>
          </a:p>
          <a:p>
            <a:r>
              <a:rPr lang="tr-TR" dirty="0"/>
              <a:t>TCP/IP yapısı dışında OSI (Open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Interconnection</a:t>
            </a:r>
            <a:r>
              <a:rPr lang="tr-TR" dirty="0"/>
              <a:t>) yapısı da mevcuttur. Fakat ders işleyişi boyunca TCP/IP dışındaki ağ </a:t>
            </a:r>
            <a:r>
              <a:rPr lang="tr-TR"/>
              <a:t>yapıları anlatılmayacaktır.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EE7F932-5655-4446-AA0F-710FDB5BF504}"/>
              </a:ext>
            </a:extLst>
          </p:cNvPr>
          <p:cNvSpPr txBox="1"/>
          <p:nvPr/>
        </p:nvSpPr>
        <p:spPr>
          <a:xfrm>
            <a:off x="958361" y="2220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TCP (</a:t>
            </a:r>
            <a:r>
              <a:rPr lang="tr-TR" sz="1800" dirty="0" err="1"/>
              <a:t>Transmission</a:t>
            </a:r>
            <a:r>
              <a:rPr lang="tr-TR" sz="1800" dirty="0"/>
              <a:t> Control Protocol) </a:t>
            </a:r>
          </a:p>
        </p:txBody>
      </p:sp>
    </p:spTree>
    <p:extLst>
      <p:ext uri="{BB962C8B-B14F-4D97-AF65-F5344CB8AC3E}">
        <p14:creationId xmlns:p14="http://schemas.microsoft.com/office/powerpoint/2010/main" val="44543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 İÇERİĞİ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Bilgisayar Ağları ve Internet Temelleri</a:t>
            </a:r>
          </a:p>
          <a:p>
            <a:r>
              <a:rPr lang="tr-TR" dirty="0"/>
              <a:t>Programlama Temelleri (Java)</a:t>
            </a:r>
          </a:p>
          <a:p>
            <a:pPr lvl="1"/>
            <a:r>
              <a:rPr lang="tr-TR" dirty="0"/>
              <a:t>I/O İşlemleri</a:t>
            </a:r>
          </a:p>
          <a:p>
            <a:pPr lvl="1"/>
            <a:r>
              <a:rPr lang="tr-TR" dirty="0"/>
              <a:t>Multi-</a:t>
            </a:r>
            <a:r>
              <a:rPr lang="tr-TR" dirty="0" err="1"/>
              <a:t>Thread</a:t>
            </a:r>
            <a:r>
              <a:rPr lang="tr-TR" dirty="0"/>
              <a:t> Programlama</a:t>
            </a:r>
          </a:p>
          <a:p>
            <a:r>
              <a:rPr lang="tr-TR" dirty="0"/>
              <a:t>Soket Programlamaya Giriş</a:t>
            </a:r>
          </a:p>
          <a:p>
            <a:r>
              <a:rPr lang="tr-TR" dirty="0"/>
              <a:t>Web Uygulamaları HTTP, SMTP, SNMP, ….</a:t>
            </a:r>
          </a:p>
          <a:p>
            <a:r>
              <a:rPr lang="tr-TR" dirty="0"/>
              <a:t>Web Servisleri (</a:t>
            </a:r>
            <a:r>
              <a:rPr lang="tr-TR" dirty="0" err="1"/>
              <a:t>Soap</a:t>
            </a:r>
            <a:r>
              <a:rPr lang="tr-TR" dirty="0"/>
              <a:t> Tabanlı , </a:t>
            </a:r>
            <a:r>
              <a:rPr lang="tr-TR" dirty="0" err="1"/>
              <a:t>Restful</a:t>
            </a:r>
            <a:r>
              <a:rPr lang="tr-TR" dirty="0"/>
              <a:t>)</a:t>
            </a:r>
          </a:p>
          <a:p>
            <a:r>
              <a:rPr lang="tr-TR" dirty="0" err="1"/>
              <a:t>WebSoket</a:t>
            </a:r>
            <a:r>
              <a:rPr lang="tr-TR" dirty="0"/>
              <a:t> Kullanımı</a:t>
            </a:r>
          </a:p>
          <a:p>
            <a:r>
              <a:rPr lang="tr-TR" dirty="0" err="1"/>
              <a:t>GraphQL</a:t>
            </a:r>
            <a:endParaRPr lang="tr-TR" dirty="0"/>
          </a:p>
          <a:p>
            <a:r>
              <a:rPr lang="tr-TR" dirty="0"/>
              <a:t>Ses, Video </a:t>
            </a:r>
            <a:r>
              <a:rPr lang="tr-TR" dirty="0" err="1"/>
              <a:t>Streaming</a:t>
            </a:r>
            <a:r>
              <a:rPr lang="tr-TR" dirty="0"/>
              <a:t> Yapısı</a:t>
            </a:r>
          </a:p>
          <a:p>
            <a:r>
              <a:rPr lang="tr-TR" dirty="0"/>
              <a:t>Ağ Yazılımı Optimizasyonu (AI, ileri karar mekanizmaları)</a:t>
            </a:r>
          </a:p>
          <a:p>
            <a:r>
              <a:rPr lang="tr-TR" dirty="0"/>
              <a:t>Web Sunucusu Temelleri (IIS , </a:t>
            </a:r>
            <a:r>
              <a:rPr lang="tr-TR" dirty="0" err="1"/>
              <a:t>Apache</a:t>
            </a:r>
            <a:r>
              <a:rPr lang="tr-TR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748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Dersin Öğrenme Çıktıları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Soket programlama bilgisi</a:t>
            </a:r>
          </a:p>
          <a:p>
            <a:r>
              <a:rPr lang="tr-TR" dirty="0"/>
              <a:t>Web programlamada kullanılan farklı yaklaşımların öğrenilmesi</a:t>
            </a:r>
          </a:p>
          <a:p>
            <a:r>
              <a:rPr lang="tr-TR" dirty="0"/>
              <a:t>Web servisi programlama ve çalışma mantığı bilgisi</a:t>
            </a:r>
          </a:p>
          <a:p>
            <a:r>
              <a:rPr lang="tr-TR" dirty="0"/>
              <a:t>Web sunucusu yönetimi</a:t>
            </a:r>
          </a:p>
          <a:p>
            <a:r>
              <a:rPr lang="tr-TR" dirty="0"/>
              <a:t>Multi-</a:t>
            </a:r>
            <a:r>
              <a:rPr lang="tr-TR" dirty="0" err="1"/>
              <a:t>thread</a:t>
            </a:r>
            <a:r>
              <a:rPr lang="tr-TR" dirty="0"/>
              <a:t> uygulama geliştirebilme yeteneği</a:t>
            </a:r>
          </a:p>
        </p:txBody>
      </p:sp>
    </p:spTree>
    <p:extLst>
      <p:ext uri="{BB962C8B-B14F-4D97-AF65-F5344CB8AC3E}">
        <p14:creationId xmlns:p14="http://schemas.microsoft.com/office/powerpoint/2010/main" val="169109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dirty="0"/>
              <a:t>http://docs.oracle.com/javase/tutorial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Deitel</a:t>
            </a:r>
            <a:r>
              <a:rPr lang="tr-TR" dirty="0"/>
              <a:t> &amp; </a:t>
            </a:r>
            <a:r>
              <a:rPr lang="tr-TR" dirty="0" err="1"/>
              <a:t>Deitel</a:t>
            </a:r>
            <a:r>
              <a:rPr lang="tr-TR" dirty="0"/>
              <a:t>, Java How </a:t>
            </a:r>
            <a:r>
              <a:rPr lang="tr-TR" dirty="0" err="1"/>
              <a:t>to</a:t>
            </a:r>
            <a:r>
              <a:rPr lang="tr-TR" dirty="0"/>
              <a:t> Program</a:t>
            </a:r>
          </a:p>
          <a:p>
            <a:pPr lvl="1"/>
            <a:endParaRPr lang="tr-TR" dirty="0"/>
          </a:p>
          <a:p>
            <a:pPr lvl="1"/>
            <a:r>
              <a:rPr lang="en-US" dirty="0"/>
              <a:t>An Introduction to Network Programming with Java, 3rd ed. 2013, by Jan </a:t>
            </a:r>
            <a:r>
              <a:rPr lang="en-US" dirty="0" err="1"/>
              <a:t>Graba</a:t>
            </a:r>
            <a:r>
              <a:rPr lang="en-US" dirty="0"/>
              <a:t>, Springer</a:t>
            </a:r>
            <a:r>
              <a:rPr lang="tr-TR" dirty="0"/>
              <a:t> (Java)</a:t>
            </a:r>
            <a:br>
              <a:rPr lang="tr-TR" dirty="0"/>
            </a:b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599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Değerlendirme &amp; İletişim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Projeler 		%50</a:t>
            </a:r>
          </a:p>
          <a:p>
            <a:r>
              <a:rPr lang="tr-TR" dirty="0"/>
              <a:t>Final                        	%50</a:t>
            </a:r>
          </a:p>
          <a:p>
            <a:endParaRPr lang="tr-TR" dirty="0"/>
          </a:p>
          <a:p>
            <a:r>
              <a:rPr lang="tr-TR" dirty="0"/>
              <a:t>Online öğrenme sistemleri üzerinden soru sorulabilir</a:t>
            </a:r>
          </a:p>
          <a:p>
            <a:r>
              <a:rPr lang="tr-TR" dirty="0"/>
              <a:t>Doğrudan E-posta atılabilir.</a:t>
            </a:r>
          </a:p>
          <a:p>
            <a:pPr lvl="1"/>
            <a:r>
              <a:rPr lang="tr-TR" dirty="0"/>
              <a:t>E-Posta Atım Kuralı:</a:t>
            </a:r>
          </a:p>
          <a:p>
            <a:pPr lvl="2"/>
            <a:r>
              <a:rPr lang="tr-TR" dirty="0"/>
              <a:t>E-Posta başlığı aşağıdaki formda olmalıdır</a:t>
            </a:r>
            <a:br>
              <a:rPr lang="tr-TR" dirty="0"/>
            </a:br>
            <a:r>
              <a:rPr lang="tr-TR" dirty="0"/>
              <a:t>[Ders Kodu][Ders Adı][Öğrenci Numaranız][Adınız Soyadınız] – Konu Özeti</a:t>
            </a:r>
          </a:p>
          <a:p>
            <a:pPr lvl="2"/>
            <a:r>
              <a:rPr lang="tr-TR" dirty="0"/>
              <a:t>Bu şekilde gönderilmeyen e-postalarda hangi ders için soru sorulduğu bilinmediğinden cevap dönme süresi uzuyor.</a:t>
            </a:r>
          </a:p>
          <a:p>
            <a:pPr lvl="2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30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/>
              <a:t>Bilgisayar Ağları ve Internet Temelleri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İstemci, Sunucu ve Eşler (Client, Server,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Peers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Bilgisayar ağlarında geliştirilen uygulamalar genelde istemci ve sunucu şeklinde nitelendirilmektedir. Bu iki bağlam çoğunlukla birlikte Client/Server şeklinde kullanılır.</a:t>
            </a:r>
          </a:p>
          <a:p>
            <a:pPr lvl="1"/>
            <a:r>
              <a:rPr lang="tr-TR" dirty="0"/>
              <a:t>Burada sunucu ile sunucunun üzerinde çalıştığı makine (</a:t>
            </a:r>
            <a:r>
              <a:rPr lang="tr-TR" dirty="0" err="1"/>
              <a:t>host</a:t>
            </a:r>
            <a:r>
              <a:rPr lang="tr-TR" dirty="0"/>
              <a:t>) terimleri birbiri ile karıştırılmaktadır. (Uygulama geliştiriciler için bu fark önem arz eder)</a:t>
            </a:r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341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İstemci, Sunucu ve Eşler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Sunucu genelde bir takım servisleri sağlar.</a:t>
            </a:r>
          </a:p>
          <a:p>
            <a:r>
              <a:rPr lang="tr-TR" dirty="0"/>
              <a:t>İstemciler sunucunun sağladığı servislere ilgili </a:t>
            </a:r>
            <a:r>
              <a:rPr lang="tr-TR" dirty="0" err="1"/>
              <a:t>host’a</a:t>
            </a:r>
            <a:r>
              <a:rPr lang="tr-TR" dirty="0"/>
              <a:t> bağlantı kurarak erişirler.</a:t>
            </a:r>
          </a:p>
          <a:p>
            <a:r>
              <a:rPr lang="tr-TR" dirty="0"/>
              <a:t>Sunucuların sağladıkları servislere örnek olarak Web </a:t>
            </a:r>
            <a:r>
              <a:rPr lang="tr-TR" dirty="0" err="1"/>
              <a:t>Pages</a:t>
            </a:r>
            <a:r>
              <a:rPr lang="tr-TR" dirty="0"/>
              <a:t> (Web </a:t>
            </a:r>
            <a:r>
              <a:rPr lang="tr-TR" dirty="0" err="1"/>
              <a:t>Servers</a:t>
            </a:r>
            <a:r>
              <a:rPr lang="tr-TR" dirty="0"/>
              <a:t>) dosya indirme hizmeti (File Transfer Protokol – FTP </a:t>
            </a:r>
            <a:r>
              <a:rPr lang="tr-TR" dirty="0" err="1"/>
              <a:t>Servers</a:t>
            </a:r>
            <a:r>
              <a:rPr lang="tr-TR" dirty="0"/>
              <a:t>) İstemci Uygulama: </a:t>
            </a:r>
            <a:r>
              <a:rPr lang="tr-TR" dirty="0" err="1"/>
              <a:t>Firefox</a:t>
            </a:r>
            <a:r>
              <a:rPr lang="tr-TR" dirty="0"/>
              <a:t>, </a:t>
            </a:r>
            <a:r>
              <a:rPr lang="tr-TR" dirty="0" err="1"/>
              <a:t>Chrome</a:t>
            </a:r>
            <a:r>
              <a:rPr lang="tr-TR" dirty="0"/>
              <a:t>, Microsoft Explorer, …</a:t>
            </a:r>
          </a:p>
          <a:p>
            <a:r>
              <a:rPr lang="tr-TR" dirty="0"/>
              <a:t>Mesajlaşma Uygulamaları gibi bazı uygulamalar Peer-</a:t>
            </a:r>
            <a:r>
              <a:rPr lang="tr-TR" dirty="0" err="1"/>
              <a:t>to</a:t>
            </a:r>
            <a:r>
              <a:rPr lang="tr-TR" dirty="0"/>
              <a:t>-Peer (P2P) çalışabilirler.</a:t>
            </a:r>
          </a:p>
          <a:p>
            <a:r>
              <a:rPr lang="tr-TR" dirty="0"/>
              <a:t>P2P’nin alt yapısında çift taraflı İstemci/Sunucu özelliği çalışır.</a:t>
            </a:r>
          </a:p>
          <a:p>
            <a:r>
              <a:rPr lang="tr-TR" dirty="0"/>
              <a:t>Maliyetli olması açısında bir çok protokol P2P’yi benimsememiştir. Ör: World </a:t>
            </a:r>
            <a:r>
              <a:rPr lang="tr-TR" dirty="0" err="1"/>
              <a:t>Wide</a:t>
            </a:r>
            <a:r>
              <a:rPr lang="tr-TR" dirty="0"/>
              <a:t> Web İstemciler arasında bağlantıya olanak tanımaz.</a:t>
            </a:r>
          </a:p>
        </p:txBody>
      </p:sp>
    </p:spTree>
    <p:extLst>
      <p:ext uri="{BB962C8B-B14F-4D97-AF65-F5344CB8AC3E}">
        <p14:creationId xmlns:p14="http://schemas.microsoft.com/office/powerpoint/2010/main" val="147490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Port ve Soket Kavramları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Ağ iletişiminin temelinde yatan unsurlardır. (donanımsal değildirler.)</a:t>
            </a:r>
          </a:p>
          <a:p>
            <a:r>
              <a:rPr lang="tr-TR" dirty="0"/>
              <a:t>Bu unsurlar soyut kavramlardır. Altta yatan ağ bağlantısının programcı tarafından kullanımını sağlarlar.</a:t>
            </a:r>
          </a:p>
          <a:p>
            <a:r>
              <a:rPr lang="tr-TR" dirty="0"/>
              <a:t>Port: Bir bilgisayara yapılan mantıksal bağlantıyı temsil eder. (1 - 65535)</a:t>
            </a:r>
          </a:p>
          <a:p>
            <a:r>
              <a:rPr lang="tr-TR" dirty="0"/>
              <a:t>Bilgisayarın fiziksel bağlantısından bağımsızdır.</a:t>
            </a:r>
          </a:p>
          <a:p>
            <a:r>
              <a:rPr lang="tr-TR" dirty="0"/>
              <a:t>Bir uygulamacı için sadece sunucuların kullandıkları portlar önem arz eder.</a:t>
            </a:r>
          </a:p>
          <a:p>
            <a:r>
              <a:rPr lang="tr-TR" dirty="0"/>
              <a:t>Her bir port sunucuya / servise özel olarak ayrılmak zorundadır.</a:t>
            </a:r>
          </a:p>
          <a:p>
            <a:r>
              <a:rPr lang="tr-TR" dirty="0"/>
              <a:t>1-1023 arasındaki port numaraları belirlenmiş standartlar için kullanımdadırlar ve «</a:t>
            </a:r>
            <a:r>
              <a:rPr lang="tr-TR" dirty="0" err="1"/>
              <a:t>well-known</a:t>
            </a:r>
            <a:r>
              <a:rPr lang="tr-TR" dirty="0"/>
              <a:t>» servisler olarak adlandırılırlar.</a:t>
            </a:r>
          </a:p>
          <a:p>
            <a:r>
              <a:rPr lang="tr-TR" dirty="0"/>
              <a:t>Ör: Port 80 , Web Sunucuları tarafından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90342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4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1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9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5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3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A20CCF91-9787-422A-AEBB-C4729D818C0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6EF0D77-C994-4232-9406-B3D450F8185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FF7AEFB-3FB3-4FD6-ACC5-6127F97B1D3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2A0AC90-5A7B-4F20-B939-510F52AD2B5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1232</Words>
  <Application>Microsoft Office PowerPoint</Application>
  <PresentationFormat>Ekran Gösterisi (4:3)</PresentationFormat>
  <Paragraphs>148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Teması</vt:lpstr>
      <vt:lpstr>Ağ Programlama</vt:lpstr>
      <vt:lpstr>Dersin Amacı</vt:lpstr>
      <vt:lpstr>DERS İÇERİĞİ</vt:lpstr>
      <vt:lpstr>Dersin Öğrenme Çıktıları</vt:lpstr>
      <vt:lpstr>Kaynakçalar</vt:lpstr>
      <vt:lpstr>Değerlendirme &amp; İletişim</vt:lpstr>
      <vt:lpstr>Bilgisayar Ağları ve Internet Temelleri</vt:lpstr>
      <vt:lpstr>İstemci, Sunucu ve Eşler</vt:lpstr>
      <vt:lpstr>Port ve Soket Kavramları</vt:lpstr>
      <vt:lpstr>Port ve Soket Kavramları</vt:lpstr>
      <vt:lpstr>Port ve Soket Kavramları</vt:lpstr>
      <vt:lpstr>Internet ve IP Adresleri</vt:lpstr>
      <vt:lpstr>Internet ve IP Adresleri</vt:lpstr>
      <vt:lpstr>Internet Servisleri, URL ve DNS</vt:lpstr>
      <vt:lpstr>Internet Servisleri, URL ve DNS</vt:lpstr>
      <vt:lpstr>Internet Servisleri, URL ve DNS</vt:lpstr>
      <vt:lpstr>TCP (Transmission Control Protocol) 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Özgür Can Turna</dc:creator>
  <cp:lastModifiedBy>Özgür Can Turna</cp:lastModifiedBy>
  <cp:revision>15</cp:revision>
  <dcterms:created xsi:type="dcterms:W3CDTF">2019-01-22T08:07:24Z</dcterms:created>
  <dcterms:modified xsi:type="dcterms:W3CDTF">2021-02-23T07:07:04Z</dcterms:modified>
</cp:coreProperties>
</file>