
<file path=[Content_Types].xml><?xml version="1.0" encoding="utf-8"?>
<Types xmlns="http://schemas.openxmlformats.org/package/2006/content-types">
  <Default Extension="jfif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"/>
  </p:sldMasterIdLst>
  <p:notesMasterIdLst>
    <p:notesMasterId r:id="rId45"/>
  </p:notesMasterIdLst>
  <p:sldIdLst>
    <p:sldId id="258" r:id="rId27"/>
    <p:sldId id="260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4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3B16-28C2-4589-B6A8-9C3C9710AFC8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AFC98-8C56-452A-8885-644B13CC78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03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sv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10.jf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537498-BC65-44D0-A473-62C5A182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18080"/>
            <a:ext cx="6858000" cy="1655762"/>
          </a:xfrm>
        </p:spPr>
        <p:txBody>
          <a:bodyPr anchor="b"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B88785-DE83-4BDC-9089-B5B8DAF1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20264"/>
            <a:ext cx="6858000" cy="5293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8C26C9-3D7E-40FC-B177-B260487C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F4194-4B81-403B-B16E-E3B3D9F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3C2011-5F28-4744-881D-0248FCA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9" name="Grafik 8" descr="Kurşun kalem">
            <a:extLst>
              <a:ext uri="{FF2B5EF4-FFF2-40B4-BE49-F238E27FC236}">
                <a16:creationId xmlns:a16="http://schemas.microsoft.com/office/drawing/2014/main" id="{FC395503-E1A1-4B49-B0DA-C32C467F7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391" y="3465623"/>
            <a:ext cx="914400" cy="914400"/>
          </a:xfrm>
          <a:prstGeom prst="rect">
            <a:avLst/>
          </a:prstGeom>
        </p:spPr>
      </p:pic>
      <p:pic>
        <p:nvPicPr>
          <p:cNvPr id="10" name="Grafik 9" descr="Cetvel">
            <a:extLst>
              <a:ext uri="{FF2B5EF4-FFF2-40B4-BE49-F238E27FC236}">
                <a16:creationId xmlns:a16="http://schemas.microsoft.com/office/drawing/2014/main" id="{E90ADF20-7B68-4DAC-BBF7-80FD70821B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9" y="3045436"/>
            <a:ext cx="914400" cy="914400"/>
          </a:xfrm>
          <a:prstGeom prst="rect">
            <a:avLst/>
          </a:prstGeom>
        </p:spPr>
      </p:pic>
      <p:pic>
        <p:nvPicPr>
          <p:cNvPr id="11" name="Grafik 10" descr="Kitaplar">
            <a:extLst>
              <a:ext uri="{FF2B5EF4-FFF2-40B4-BE49-F238E27FC236}">
                <a16:creationId xmlns:a16="http://schemas.microsoft.com/office/drawing/2014/main" id="{B614EF05-B6D7-473D-ADFD-BD9F7ABB64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4061" y="4034048"/>
            <a:ext cx="914400" cy="914400"/>
          </a:xfrm>
          <a:prstGeom prst="rect">
            <a:avLst/>
          </a:prstGeom>
        </p:spPr>
      </p:pic>
      <p:pic>
        <p:nvPicPr>
          <p:cNvPr id="12" name="Grafik 11" descr="Saat">
            <a:extLst>
              <a:ext uri="{FF2B5EF4-FFF2-40B4-BE49-F238E27FC236}">
                <a16:creationId xmlns:a16="http://schemas.microsoft.com/office/drawing/2014/main" id="{17691A4C-2630-4332-915E-D2A3372A8C7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3003" y="4034048"/>
            <a:ext cx="914400" cy="9144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B349D43-BA94-4046-9803-0E392D67F87E}"/>
              </a:ext>
            </a:extLst>
          </p:cNvPr>
          <p:cNvSpPr txBox="1"/>
          <p:nvPr userDrawn="1"/>
        </p:nvSpPr>
        <p:spPr>
          <a:xfrm>
            <a:off x="2887460" y="5600989"/>
            <a:ext cx="336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  <a:latin typeface="+mj-lt"/>
              </a:rPr>
              <a:t>Dr.Öğr.Ü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. Özgür Can TURNA</a:t>
            </a:r>
            <a:br>
              <a:rPr lang="tr-TR" dirty="0">
                <a:solidFill>
                  <a:schemeClr val="tx2"/>
                </a:solidFill>
                <a:latin typeface="+mj-lt"/>
              </a:rPr>
            </a:br>
            <a:r>
              <a:rPr lang="tr-TR" dirty="0">
                <a:solidFill>
                  <a:schemeClr val="tx2"/>
                </a:solidFill>
                <a:latin typeface="+mj-lt"/>
              </a:rPr>
              <a:t>ozcantur@İstanbul.edu.tr</a:t>
            </a:r>
          </a:p>
        </p:txBody>
      </p:sp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75B75E08-EC70-4CF3-928B-B8BD1C58547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91" y="136524"/>
            <a:ext cx="1440000" cy="14400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B2BB789-2B35-476D-B4D0-929C986F3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9" r="17802"/>
          <a:stretch/>
        </p:blipFill>
        <p:spPr>
          <a:xfrm>
            <a:off x="115909" y="13279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1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C0DED5-3D9A-4DD1-9BBE-5D8EE66E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2FE2A2-9FB9-40B5-8C5D-833CB928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61E291-2C23-406B-A093-E33D3853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A4194E-7715-4D1F-AC69-9E7E779E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1C3129-130C-426F-9BE5-F40B9417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065BC79-1707-4F70-B1B5-5AAF2118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8C7103-104D-4A24-94E5-FD98C9AB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9DDEC7-AA9B-435F-904D-3389BFDA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6F1F78-F0E7-4399-8C01-3EF8030E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73366-83B6-45CA-A8D3-C7A87081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7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1072D-2F27-401C-A868-DD068CF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9694"/>
            <a:ext cx="7704000" cy="720000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804C8F-D002-4FE5-92C8-7523D8D5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25" y="904525"/>
            <a:ext cx="8508641" cy="536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B24FBF-E556-4A55-98B7-6D56B97F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F8C354-7C02-45C7-A036-EC958F65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D81C05-999B-4118-B952-5C04CB54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1827CED-369E-488C-BA0D-5FC24EC9F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r="19014"/>
          <a:stretch/>
        </p:blipFill>
        <p:spPr>
          <a:xfrm>
            <a:off x="39361" y="89694"/>
            <a:ext cx="680639" cy="720000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28CBC02B-3A7E-408F-930C-C7982AD83C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39" y="896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5C49D3-C803-4165-A4AD-87613E24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E60A28-023B-4A75-BB79-A38D885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0FC03C-AD88-429B-B37C-71D2BD6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FB566C-3F2F-4960-A2B8-9EC927D3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98A49-8ED3-4392-8C75-39300C7A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21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C4AABC-13BF-4F08-9BD3-32AC220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BFE07A-7071-49C9-97A7-6BA682AAF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A518C1-3640-481E-B3A6-F4601EED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03A231-B7EA-4E03-8A69-E02DBC31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AF281-AF28-4E0B-8632-D219BD6D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ED42C7-EC38-423A-98BD-98932AA5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0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8E909F-F375-4C5E-9423-EB349F78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6B2246-B074-485C-BFBF-C45B58A1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5035F5-315B-4DD2-AE96-8BC0E9AC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04A6E5-28A5-4F53-854C-4F0A977A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A1EAC5-FD7D-4A88-84B5-6C99BA2C0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D94B1CB-1C99-41F6-B9F8-2CB6A465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B63F030-C5FD-4608-8D40-A8BD8EEE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187F14-733D-47BF-B0CE-0D803E5A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3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C42E50-327A-4B1B-B416-E5D12362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B25CD72-42DE-459D-9982-E57E5A0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F2C4C7-E436-410D-AF50-AF65D08F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65B2B24-9D5F-4F52-AB02-04E70F17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1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4216D8-FFF6-459B-AE80-9CB3A264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DAEFD9-5049-46DC-B4B8-167313D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06F7C7-FDDA-4561-8976-861D3771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9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F0F27F-E5BF-4994-97DC-23785A6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93797-B5BD-4608-AD7F-69AC2B3F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15C9AC-D9A9-4552-9301-8C597CF1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10528F-158D-4367-98C7-928E4458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7B7F1F-1375-4F5B-BDAB-A7CA9E4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080A55-8D5D-4D78-94BE-9736CCDD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86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CC806F-6A90-4209-BEA2-F3FEA92F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4BFA706-C64C-40A7-B738-916767B23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D4A32-106E-4D83-966C-17E814AE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B5453A-144F-4661-818F-149DED8A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FC14EA-46D6-432A-8FAA-202E462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F811E1-DF8E-4665-8360-8EAFB43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60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29F6AB0-D5DF-4CF2-9599-8BA1D236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B8D5A5-52B5-4AA4-B7B3-18F75218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FFC52D-6BC7-4590-B979-306F9C17E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4C95-7D1F-4A4B-9803-2822B70A5CA1}" type="datetimeFigureOut">
              <a:rPr lang="tr-TR" smtClean="0"/>
              <a:t>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374782-828D-4BA2-AA11-F7B21EBE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1A85C7-7EC6-445F-8CD0-74030BDA6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3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PrintWriter.html" TargetMode="External"/><Relationship Id="rId2" Type="http://schemas.openxmlformats.org/officeDocument/2006/relationships/hyperlink" Target="http://docs.oracle.com/javase/7/docs/api/java/io/BufferedRead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uiswing/examples/learn/CelsiusConverterProject/src/learn/CelsiusConverterGUI.java" TargetMode="External"/><Relationship Id="rId2" Type="http://schemas.openxmlformats.org/officeDocument/2006/relationships/hyperlink" Target="http://docs.oracle.com/javase/tutorial/uiswing/examples/start/HelloWorldSwingProject/src/start/HelloWorldSwing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docs.oracle.com/javase/tutorial/uiswing/learn/settingup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" TargetMode="External"/><Relationship Id="rId2" Type="http://schemas.openxmlformats.org/officeDocument/2006/relationships/hyperlink" Target="https://www.oracle.com/tr/java/technolog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tutorial/essential/io/objectstreams.html" TargetMode="External"/><Relationship Id="rId3" Type="http://schemas.openxmlformats.org/officeDocument/2006/relationships/hyperlink" Target="http://docs.oracle.com/javase/tutorial/essential/io/charstreams.html" TargetMode="External"/><Relationship Id="rId7" Type="http://schemas.openxmlformats.org/officeDocument/2006/relationships/hyperlink" Target="http://docs.oracle.com/javase/tutorial/essential/io/datastreams.html" TargetMode="External"/><Relationship Id="rId2" Type="http://schemas.openxmlformats.org/officeDocument/2006/relationships/hyperlink" Target="http://docs.oracle.com/javase/tutorial/essential/io/bytestrea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tutorial/essential/io/cl.html" TargetMode="External"/><Relationship Id="rId5" Type="http://schemas.openxmlformats.org/officeDocument/2006/relationships/hyperlink" Target="http://docs.oracle.com/javase/tutorial/essential/io/scanfor.html" TargetMode="External"/><Relationship Id="rId4" Type="http://schemas.openxmlformats.org/officeDocument/2006/relationships/hyperlink" Target="http://docs.oracle.com/javase/tutorial/essential/io/buffer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OutputStream.html" TargetMode="External"/><Relationship Id="rId2" Type="http://schemas.openxmlformats.org/officeDocument/2006/relationships/hyperlink" Target="http://docs.oracle.com/javase/7/docs/api/java/io/Input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7/docs/api/java/io/FileOutputStream.html" TargetMode="External"/><Relationship Id="rId4" Type="http://schemas.openxmlformats.org/officeDocument/2006/relationships/hyperlink" Target="http://docs.oracle.com/javase/7/docs/api/java/io/FileInputStream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Writer.html" TargetMode="External"/><Relationship Id="rId2" Type="http://schemas.openxmlformats.org/officeDocument/2006/relationships/hyperlink" Target="http://docs.oracle.com/javase/7/docs/api/java/io/Rea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7/docs/api/java/io/FileWriter.html" TargetMode="External"/><Relationship Id="rId4" Type="http://schemas.openxmlformats.org/officeDocument/2006/relationships/hyperlink" Target="http://docs.oracle.com/javase/7/docs/api/java/io/FileRead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OutputStreamWriter.html" TargetMode="External"/><Relationship Id="rId2" Type="http://schemas.openxmlformats.org/officeDocument/2006/relationships/hyperlink" Target="http://docs.oracle.com/javase/7/docs/api/java/io/InputStreamRea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AĞ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DERS 2:   Programlama Temelleri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891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Tabanlı I/O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Karakter I/O işlemleri tekil karakter yerine genelde satır tabanlı olarak gerçekleştirilir. </a:t>
            </a:r>
          </a:p>
          <a:p>
            <a:r>
              <a:rPr lang="tr-TR" dirty="0"/>
              <a:t>Bir satırın sonlanması için </a:t>
            </a:r>
            <a:br>
              <a:rPr lang="tr-TR" dirty="0"/>
            </a:br>
            <a:r>
              <a:rPr lang="tr-TR" dirty="0" err="1"/>
              <a:t>carriage-return</a:t>
            </a:r>
            <a:r>
              <a:rPr lang="tr-TR" dirty="0"/>
              <a:t>/</a:t>
            </a:r>
            <a:r>
              <a:rPr lang="tr-TR" dirty="0" err="1"/>
              <a:t>line-feed</a:t>
            </a:r>
            <a:r>
              <a:rPr lang="tr-TR" dirty="0"/>
              <a:t> ("\r\n")</a:t>
            </a:r>
            <a:br>
              <a:rPr lang="tr-TR" dirty="0"/>
            </a:br>
            <a:r>
              <a:rPr lang="tr-TR" dirty="0"/>
              <a:t>kullanılır.</a:t>
            </a:r>
          </a:p>
          <a:p>
            <a:r>
              <a:rPr lang="tr-TR" dirty="0"/>
              <a:t>Önceki örneği </a:t>
            </a:r>
            <a:r>
              <a:rPr lang="tr-TR" dirty="0" err="1">
                <a:hlinkClick r:id="rId2"/>
              </a:rPr>
              <a:t>BufferedReader</a:t>
            </a:r>
            <a:r>
              <a:rPr lang="tr-TR" dirty="0"/>
              <a:t> ve </a:t>
            </a:r>
            <a:r>
              <a:rPr lang="tr-TR" dirty="0" err="1">
                <a:hlinkClick r:id="rId3"/>
              </a:rPr>
              <a:t>PrintWriter</a:t>
            </a:r>
            <a:r>
              <a:rPr lang="tr-TR" dirty="0"/>
              <a:t> kullanarak genişletelim.</a:t>
            </a:r>
          </a:p>
        </p:txBody>
      </p:sp>
    </p:spTree>
    <p:extLst>
      <p:ext uri="{BB962C8B-B14F-4D97-AF65-F5344CB8AC3E}">
        <p14:creationId xmlns:p14="http://schemas.microsoft.com/office/powerpoint/2010/main" val="253125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Tabanlı I/O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833563" y="889611"/>
            <a:ext cx="71287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java.io.FileReader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java.io.FileWriter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java.io.BufferedReader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java.io.PrintWriter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java.io.IOException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class</a:t>
            </a:r>
            <a:r>
              <a:rPr lang="tr-TR" sz="1100" dirty="0"/>
              <a:t> </a:t>
            </a:r>
            <a:r>
              <a:rPr lang="tr-TR" sz="1100" dirty="0" err="1"/>
              <a:t>CopyLines</a:t>
            </a:r>
            <a:r>
              <a:rPr lang="tr-TR" sz="1100" dirty="0"/>
              <a:t> {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static</a:t>
            </a:r>
            <a:r>
              <a:rPr lang="tr-TR" sz="1100" dirty="0"/>
              <a:t> </a:t>
            </a:r>
            <a:r>
              <a:rPr lang="tr-TR" sz="1100" dirty="0" err="1"/>
              <a:t>void</a:t>
            </a:r>
            <a:r>
              <a:rPr lang="tr-TR" sz="1100" dirty="0"/>
              <a:t> main(</a:t>
            </a:r>
            <a:r>
              <a:rPr lang="tr-TR" sz="1100" dirty="0" err="1"/>
              <a:t>String</a:t>
            </a:r>
            <a:r>
              <a:rPr lang="tr-TR" sz="1100" dirty="0"/>
              <a:t>[] </a:t>
            </a:r>
            <a:r>
              <a:rPr lang="tr-TR" sz="1100" dirty="0" err="1"/>
              <a:t>args</a:t>
            </a:r>
            <a:r>
              <a:rPr lang="tr-TR" sz="1100" dirty="0"/>
              <a:t>) </a:t>
            </a:r>
            <a:r>
              <a:rPr lang="tr-TR" sz="1100" dirty="0" err="1"/>
              <a:t>throws</a:t>
            </a:r>
            <a:r>
              <a:rPr lang="tr-TR" sz="1100" dirty="0"/>
              <a:t> </a:t>
            </a:r>
            <a:r>
              <a:rPr lang="tr-TR" sz="1100" dirty="0" err="1"/>
              <a:t>IOException</a:t>
            </a:r>
            <a:r>
              <a:rPr lang="tr-TR" sz="1100" dirty="0"/>
              <a:t> {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BufferedReader</a:t>
            </a:r>
            <a:r>
              <a:rPr lang="tr-TR" sz="1100" dirty="0"/>
              <a:t> </a:t>
            </a:r>
            <a:r>
              <a:rPr lang="tr-TR" sz="1100" dirty="0" err="1"/>
              <a:t>inputStream</a:t>
            </a:r>
            <a:r>
              <a:rPr lang="tr-TR" sz="1100" dirty="0"/>
              <a:t>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</a:t>
            </a:r>
            <a:r>
              <a:rPr lang="tr-TR" sz="1100" dirty="0" err="1"/>
              <a:t>PrintWriter</a:t>
            </a:r>
            <a:r>
              <a:rPr lang="tr-TR" sz="1100" dirty="0"/>
              <a:t> </a:t>
            </a:r>
            <a:r>
              <a:rPr lang="tr-TR" sz="1100" dirty="0" err="1"/>
              <a:t>outputStream</a:t>
            </a:r>
            <a:r>
              <a:rPr lang="tr-TR" sz="1100" dirty="0"/>
              <a:t>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try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inputStream</a:t>
            </a:r>
            <a:r>
              <a:rPr lang="tr-TR" sz="1100" dirty="0"/>
              <a:t>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BufferedReader</a:t>
            </a:r>
            <a:r>
              <a:rPr lang="tr-TR" sz="1100" dirty="0"/>
              <a:t>(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FileReader</a:t>
            </a:r>
            <a:r>
              <a:rPr lang="tr-TR" sz="1100" dirty="0"/>
              <a:t>("xanadu.txt"));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outputStream</a:t>
            </a:r>
            <a:r>
              <a:rPr lang="tr-TR" sz="1100" dirty="0"/>
              <a:t>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PrintWriter</a:t>
            </a:r>
            <a:r>
              <a:rPr lang="tr-TR" sz="1100" dirty="0"/>
              <a:t>(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FileWriter</a:t>
            </a:r>
            <a:r>
              <a:rPr lang="tr-TR" sz="1100" dirty="0"/>
              <a:t>("characteroutput.txt"));</a:t>
            </a:r>
          </a:p>
          <a:p>
            <a:endParaRPr lang="tr-TR" sz="1100" dirty="0"/>
          </a:p>
          <a:p>
            <a:r>
              <a:rPr lang="tr-TR" sz="1100" dirty="0"/>
              <a:t>            </a:t>
            </a:r>
            <a:r>
              <a:rPr lang="tr-TR" sz="1100" dirty="0" err="1"/>
              <a:t>String</a:t>
            </a:r>
            <a:r>
              <a:rPr lang="tr-TR" sz="1100" dirty="0"/>
              <a:t> l;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while</a:t>
            </a:r>
            <a:r>
              <a:rPr lang="tr-TR" sz="1100" dirty="0"/>
              <a:t> ((l = </a:t>
            </a:r>
            <a:r>
              <a:rPr lang="tr-TR" sz="1100" dirty="0" err="1"/>
              <a:t>inputStream.readLine</a:t>
            </a:r>
            <a:r>
              <a:rPr lang="tr-TR" sz="1100" dirty="0"/>
              <a:t>())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outputStream.println</a:t>
            </a:r>
            <a:r>
              <a:rPr lang="tr-TR" sz="1100" dirty="0"/>
              <a:t>(l);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 </a:t>
            </a:r>
            <a:r>
              <a:rPr lang="tr-TR" sz="1100" dirty="0" err="1"/>
              <a:t>finally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</a:t>
            </a:r>
            <a:r>
              <a:rPr lang="tr-TR" sz="1100" dirty="0" err="1"/>
              <a:t>inputStream</a:t>
            </a:r>
            <a:r>
              <a:rPr lang="tr-TR" sz="1100" dirty="0"/>
              <a:t>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inputStream.close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</a:t>
            </a:r>
            <a:r>
              <a:rPr lang="tr-TR" sz="1100" dirty="0" err="1"/>
              <a:t>outputStream</a:t>
            </a:r>
            <a:r>
              <a:rPr lang="tr-TR" sz="1100" dirty="0"/>
              <a:t>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outputStream.close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</a:t>
            </a:r>
          </a:p>
          <a:p>
            <a:r>
              <a:rPr lang="tr-TR" sz="1100" dirty="0"/>
              <a:t>    }</a:t>
            </a:r>
          </a:p>
          <a:p>
            <a:r>
              <a:rPr lang="tr-T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40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Swing</a:t>
            </a:r>
            <a:r>
              <a:rPr lang="tr-TR" dirty="0"/>
              <a:t> ile Grafik Programlama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hlinkClick r:id="rId2"/>
              </a:rPr>
              <a:t>HelloWorldSwing.java</a:t>
            </a:r>
            <a:r>
              <a:rPr lang="tr-TR" dirty="0"/>
              <a:t> (örnek uygulama)</a:t>
            </a:r>
          </a:p>
          <a:p>
            <a:endParaRPr lang="tr-TR" dirty="0"/>
          </a:p>
          <a:p>
            <a:r>
              <a:rPr lang="tr-TR" dirty="0"/>
              <a:t>Derece Çeviri Uygulaması</a:t>
            </a:r>
          </a:p>
          <a:p>
            <a:r>
              <a:rPr lang="tr-TR" dirty="0">
                <a:hlinkClick r:id="rId3"/>
              </a:rPr>
              <a:t>CelsiusConverterGUI.java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r>
              <a:rPr lang="tr-TR" dirty="0">
                <a:hlinkClick r:id="rId4"/>
              </a:rPr>
              <a:t>http://docs.oracle.com/javase/tutorial/uiswing/learn/settingup.html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3744416" cy="185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6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Multi-</a:t>
            </a:r>
            <a:r>
              <a:rPr lang="tr-TR" dirty="0" err="1"/>
              <a:t>Thread</a:t>
            </a:r>
            <a:r>
              <a:rPr lang="tr-TR" dirty="0"/>
              <a:t> Uygulama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States: Life Cycle of a Thread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8" t="2169" r="5118" b="1064"/>
          <a:stretch/>
        </p:blipFill>
        <p:spPr bwMode="auto">
          <a:xfrm>
            <a:off x="1043608" y="2132856"/>
            <a:ext cx="6696744" cy="42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0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Yaşam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New ve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thread</a:t>
            </a:r>
            <a:r>
              <a:rPr lang="tr-TR" dirty="0"/>
              <a:t> yaşam döngüsüne ‘</a:t>
            </a:r>
            <a:r>
              <a:rPr lang="tr-TR" dirty="0" err="1"/>
              <a:t>new</a:t>
            </a:r>
            <a:r>
              <a:rPr lang="tr-TR" dirty="0"/>
              <a:t>’ durumunda başlar.</a:t>
            </a:r>
          </a:p>
          <a:p>
            <a:pPr lvl="1"/>
            <a:r>
              <a:rPr lang="tr-TR" dirty="0"/>
              <a:t>Program içerisinde ilgili </a:t>
            </a:r>
            <a:r>
              <a:rPr lang="tr-TR" dirty="0" err="1"/>
              <a:t>thread</a:t>
            </a:r>
            <a:r>
              <a:rPr lang="tr-TR" dirty="0"/>
              <a:t> çalıştırılana kadar (‘</a:t>
            </a:r>
            <a:r>
              <a:rPr lang="tr-TR" dirty="0" err="1"/>
              <a:t>runnable</a:t>
            </a:r>
            <a:r>
              <a:rPr lang="tr-TR" dirty="0"/>
              <a:t>’ a geçene kadar) ‘</a:t>
            </a:r>
            <a:r>
              <a:rPr lang="tr-TR" dirty="0" err="1"/>
              <a:t>new</a:t>
            </a:r>
            <a:r>
              <a:rPr lang="tr-TR" dirty="0"/>
              <a:t>’ durumunda bekler.</a:t>
            </a:r>
          </a:p>
          <a:p>
            <a:pPr lvl="1"/>
            <a:r>
              <a:rPr lang="tr-TR" dirty="0"/>
              <a:t>‘</a:t>
            </a:r>
            <a:r>
              <a:rPr lang="tr-TR" dirty="0" err="1"/>
              <a:t>runnable</a:t>
            </a:r>
            <a:r>
              <a:rPr lang="tr-TR" dirty="0"/>
              <a:t>’ durumundaki bir </a:t>
            </a:r>
            <a:r>
              <a:rPr lang="tr-TR" dirty="0" err="1"/>
              <a:t>thread</a:t>
            </a:r>
            <a:r>
              <a:rPr lang="tr-TR" dirty="0"/>
              <a:t> ilgili işlemi yapıyor manasındadır.</a:t>
            </a:r>
          </a:p>
          <a:p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Başka bir </a:t>
            </a:r>
            <a:r>
              <a:rPr lang="tr-TR" dirty="0" err="1"/>
              <a:t>thread’in</a:t>
            </a:r>
            <a:r>
              <a:rPr lang="tr-TR" dirty="0"/>
              <a:t> çalışmaya devam etmesi durumunda ilgili </a:t>
            </a:r>
            <a:r>
              <a:rPr lang="tr-TR" dirty="0" err="1"/>
              <a:t>thread’in</a:t>
            </a:r>
            <a:r>
              <a:rPr lang="tr-TR" dirty="0"/>
              <a:t> beklemeye geçmesidir.</a:t>
            </a:r>
          </a:p>
          <a:p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Bellirli</a:t>
            </a:r>
            <a:r>
              <a:rPr lang="tr-TR" dirty="0"/>
              <a:t> bir zaman boyunca bekleme konumuna geçmesidir. İlgili zaman dilimi dolduktan sonra (</a:t>
            </a:r>
            <a:r>
              <a:rPr lang="tr-TR" dirty="0" err="1"/>
              <a:t>expire</a:t>
            </a:r>
            <a:r>
              <a:rPr lang="tr-TR" dirty="0"/>
              <a:t>) tekrar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state’e</a:t>
            </a:r>
            <a:r>
              <a:rPr lang="tr-TR" dirty="0"/>
              <a:t> geçilir.</a:t>
            </a:r>
          </a:p>
          <a:p>
            <a:pPr lvl="1"/>
            <a:r>
              <a:rPr lang="tr-TR" dirty="0"/>
              <a:t>Başka bir </a:t>
            </a:r>
            <a:r>
              <a:rPr lang="tr-TR" dirty="0" err="1"/>
              <a:t>threadin</a:t>
            </a:r>
            <a:r>
              <a:rPr lang="tr-TR" dirty="0"/>
              <a:t> çalışmasından dolayı bir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waiting</a:t>
            </a:r>
            <a:r>
              <a:rPr lang="tr-TR" dirty="0"/>
              <a:t> durumuna da geçirilebilir. Tekrar aktif hale gelmesi diğer </a:t>
            </a:r>
            <a:r>
              <a:rPr lang="tr-TR" dirty="0" err="1"/>
              <a:t>thread</a:t>
            </a:r>
            <a:r>
              <a:rPr lang="tr-TR" dirty="0"/>
              <a:t> tarafından uyarılması veya </a:t>
            </a:r>
            <a:r>
              <a:rPr lang="tr-TR" dirty="0" err="1"/>
              <a:t>expire</a:t>
            </a:r>
            <a:r>
              <a:rPr lang="tr-TR" dirty="0"/>
              <a:t> olmayla olur. </a:t>
            </a:r>
          </a:p>
          <a:p>
            <a:pPr lvl="1"/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moduna</a:t>
            </a:r>
            <a:r>
              <a:rPr lang="tr-TR" dirty="0"/>
              <a:t> alınan </a:t>
            </a:r>
            <a:r>
              <a:rPr lang="tr-TR" dirty="0" err="1"/>
              <a:t>threadlerde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interval</a:t>
            </a:r>
            <a:r>
              <a:rPr lang="tr-TR" dirty="0"/>
              <a:t> boyunca </a:t>
            </a:r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de bulunurlar.</a:t>
            </a:r>
          </a:p>
        </p:txBody>
      </p:sp>
    </p:spTree>
    <p:extLst>
      <p:ext uri="{BB962C8B-B14F-4D97-AF65-F5344CB8AC3E}">
        <p14:creationId xmlns:p14="http://schemas.microsoft.com/office/powerpoint/2010/main" val="11918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Yaşam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Blocked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Bir işlemi anında gerçekleştiremeyen </a:t>
            </a:r>
            <a:r>
              <a:rPr lang="tr-TR" dirty="0" err="1"/>
              <a:t>threadler</a:t>
            </a:r>
            <a:r>
              <a:rPr lang="tr-TR" dirty="0"/>
              <a:t> </a:t>
            </a:r>
            <a:r>
              <a:rPr lang="tr-TR" dirty="0" err="1"/>
              <a:t>blocked</a:t>
            </a:r>
            <a:r>
              <a:rPr lang="tr-TR" dirty="0"/>
              <a:t> durumuna düşer ve geçici olarak işlemin tamamlanmasını bekler. (I/O erişimleri)</a:t>
            </a:r>
          </a:p>
          <a:p>
            <a:pPr lvl="1"/>
            <a:r>
              <a:rPr lang="tr-TR" dirty="0" err="1"/>
              <a:t>Blocked</a:t>
            </a:r>
            <a:r>
              <a:rPr lang="tr-TR" dirty="0"/>
              <a:t> bir </a:t>
            </a:r>
            <a:r>
              <a:rPr lang="tr-TR" dirty="0" err="1"/>
              <a:t>thread</a:t>
            </a:r>
            <a:r>
              <a:rPr lang="tr-TR" dirty="0"/>
              <a:t> işlemcileri boşta olsa dahi kullanamazlar.</a:t>
            </a:r>
          </a:p>
          <a:p>
            <a:r>
              <a:rPr lang="tr-TR" dirty="0" err="1"/>
              <a:t>Terminated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İşlemlerini tamamlamış ve kapanan </a:t>
            </a:r>
            <a:r>
              <a:rPr lang="tr-TR" dirty="0" err="1"/>
              <a:t>thread</a:t>
            </a:r>
            <a:r>
              <a:rPr lang="tr-TR" dirty="0"/>
              <a:t> için geçerli durumdur. (</a:t>
            </a:r>
            <a:r>
              <a:rPr lang="tr-TR" dirty="0" err="1"/>
              <a:t>dead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olarakda</a:t>
            </a:r>
            <a:r>
              <a:rPr lang="tr-TR" dirty="0"/>
              <a:t> söylenir.)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2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İşletim Sistemi açısından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725" y="904526"/>
            <a:ext cx="8508641" cy="5186926"/>
          </a:xfrm>
        </p:spPr>
        <p:txBody>
          <a:bodyPr>
            <a:normAutofit/>
          </a:bodyPr>
          <a:lstStyle/>
          <a:p>
            <a:r>
              <a:rPr lang="tr-TR" dirty="0"/>
              <a:t>İşletim sistemi için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iki parçadan oluşur. (</a:t>
            </a:r>
            <a:r>
              <a:rPr lang="tr-TR" dirty="0" err="1"/>
              <a:t>ready</a:t>
            </a:r>
            <a:r>
              <a:rPr lang="tr-TR" dirty="0"/>
              <a:t> &amp; </a:t>
            </a:r>
            <a:r>
              <a:rPr lang="tr-TR" dirty="0" err="1"/>
              <a:t>running</a:t>
            </a:r>
            <a:r>
              <a:rPr lang="tr-TR" dirty="0"/>
              <a:t>) JVM bunu tek </a:t>
            </a:r>
            <a:r>
              <a:rPr lang="tr-TR" dirty="0" err="1"/>
              <a:t>state</a:t>
            </a:r>
            <a:r>
              <a:rPr lang="tr-TR" dirty="0"/>
              <a:t> olarak görür.</a:t>
            </a:r>
          </a:p>
          <a:p>
            <a:r>
              <a:rPr lang="tr-TR" dirty="0"/>
              <a:t>Ready : </a:t>
            </a:r>
            <a:r>
              <a:rPr lang="tr-TR" dirty="0" err="1"/>
              <a:t>new</a:t>
            </a:r>
            <a:r>
              <a:rPr lang="tr-TR" dirty="0"/>
              <a:t> durumundan </a:t>
            </a:r>
            <a:r>
              <a:rPr lang="tr-TR" dirty="0" err="1"/>
              <a:t>runnable</a:t>
            </a:r>
            <a:r>
              <a:rPr lang="tr-TR" dirty="0"/>
              <a:t> a </a:t>
            </a:r>
            <a:r>
              <a:rPr lang="tr-TR" dirty="0" err="1"/>
              <a:t>geçişdeki</a:t>
            </a:r>
            <a:r>
              <a:rPr lang="tr-TR" dirty="0"/>
              <a:t> durumdur.</a:t>
            </a:r>
          </a:p>
          <a:p>
            <a:r>
              <a:rPr lang="tr-TR" dirty="0" err="1"/>
              <a:t>Running</a:t>
            </a:r>
            <a:r>
              <a:rPr lang="tr-TR" dirty="0"/>
              <a:t>: </a:t>
            </a:r>
            <a:r>
              <a:rPr lang="tr-TR" dirty="0" err="1"/>
              <a:t>ready</a:t>
            </a:r>
            <a:r>
              <a:rPr lang="tr-TR" dirty="0"/>
              <a:t> durumundaki bir </a:t>
            </a:r>
            <a:r>
              <a:rPr lang="tr-TR" dirty="0" err="1"/>
              <a:t>thread’e</a:t>
            </a:r>
            <a:r>
              <a:rPr lang="tr-TR" dirty="0"/>
              <a:t> işletim sisteminin bir işlemci atadığı andaki durumdur. (detayı İşletim Sistemleri dersi konusudur.)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158696"/>
            <a:ext cx="74199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5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6840760" cy="687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73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" y="0"/>
            <a:ext cx="877504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4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Programlama Platformu ve Diğer 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projelerini geliştirmek için</a:t>
            </a:r>
          </a:p>
          <a:p>
            <a:pPr lvl="1"/>
            <a:r>
              <a:rPr lang="tr-TR" dirty="0"/>
              <a:t>JDK (Java SE 15.02 şu an güncel versiyon) + JRE</a:t>
            </a:r>
          </a:p>
          <a:p>
            <a:pPr lvl="2"/>
            <a:r>
              <a:rPr lang="en-US" dirty="0">
                <a:hlinkClick r:id="rId2"/>
              </a:rPr>
              <a:t>Oracle Java </a:t>
            </a:r>
            <a:r>
              <a:rPr lang="en-US" dirty="0" err="1">
                <a:hlinkClick r:id="rId2"/>
              </a:rPr>
              <a:t>Teknolojileri</a:t>
            </a:r>
            <a:r>
              <a:rPr lang="en-US" dirty="0">
                <a:hlinkClick r:id="rId2"/>
              </a:rPr>
              <a:t> | Oracle </a:t>
            </a:r>
            <a:r>
              <a:rPr lang="en-US" dirty="0" err="1">
                <a:hlinkClick r:id="rId2"/>
              </a:rPr>
              <a:t>Türkiye</a:t>
            </a:r>
            <a:endParaRPr lang="tr-TR" dirty="0"/>
          </a:p>
          <a:p>
            <a:pPr lvl="1"/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NetBEANS</a:t>
            </a:r>
            <a:r>
              <a:rPr lang="tr-TR" dirty="0"/>
              <a:t> (IDE)</a:t>
            </a:r>
          </a:p>
          <a:p>
            <a:pPr lvl="2"/>
            <a:r>
              <a:rPr lang="en-US" dirty="0">
                <a:hlinkClick r:id="rId3"/>
              </a:rPr>
              <a:t>Welcome to Apache NetBeans</a:t>
            </a:r>
            <a:endParaRPr lang="tr-TR" dirty="0"/>
          </a:p>
          <a:p>
            <a:pPr lvl="1"/>
            <a:r>
              <a:rPr lang="tr-TR" dirty="0" err="1"/>
              <a:t>Eclipse</a:t>
            </a:r>
            <a:r>
              <a:rPr lang="tr-TR" dirty="0"/>
              <a:t> (IDE)</a:t>
            </a:r>
          </a:p>
          <a:p>
            <a:pPr lvl="2"/>
            <a:r>
              <a:rPr lang="tr-TR" dirty="0">
                <a:hlinkClick r:id="rId4"/>
              </a:rPr>
              <a:t>http://www.eclipse.org/downloads/</a:t>
            </a:r>
            <a:endParaRPr lang="tr-TR" dirty="0"/>
          </a:p>
          <a:p>
            <a:r>
              <a:rPr lang="tr-TR" dirty="0"/>
              <a:t>Eğitimler</a:t>
            </a:r>
          </a:p>
          <a:p>
            <a:pPr lvl="1"/>
            <a:r>
              <a:rPr lang="tr-TR" dirty="0"/>
              <a:t>http://docs.oracle.com/javase/tutorial/</a:t>
            </a:r>
          </a:p>
        </p:txBody>
      </p:sp>
    </p:spTree>
    <p:extLst>
      <p:ext uri="{BB962C8B-B14F-4D97-AF65-F5344CB8AC3E}">
        <p14:creationId xmlns:p14="http://schemas.microsoft.com/office/powerpoint/2010/main" val="31992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I/O İşlemleri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I/O işlemleri için genel kütüphane </a:t>
            </a:r>
          </a:p>
          <a:p>
            <a:pPr lvl="1"/>
            <a:r>
              <a:rPr lang="tr-TR" dirty="0"/>
              <a:t>java.io</a:t>
            </a:r>
          </a:p>
          <a:p>
            <a:r>
              <a:rPr lang="tr-TR" dirty="0"/>
              <a:t>Dosya I/O için</a:t>
            </a:r>
          </a:p>
          <a:p>
            <a:pPr lvl="1"/>
            <a:r>
              <a:rPr lang="tr-TR" dirty="0" err="1"/>
              <a:t>java.nio.file</a:t>
            </a:r>
            <a:endParaRPr lang="tr-TR" dirty="0"/>
          </a:p>
          <a:p>
            <a:r>
              <a:rPr lang="tr-TR" dirty="0"/>
              <a:t>I/O </a:t>
            </a:r>
            <a:r>
              <a:rPr lang="tr-TR" dirty="0" err="1"/>
              <a:t>Streamleri</a:t>
            </a:r>
            <a:endParaRPr lang="tr-TR" dirty="0"/>
          </a:p>
          <a:p>
            <a:pPr lvl="1"/>
            <a:r>
              <a:rPr lang="tr-TR" dirty="0" err="1">
                <a:hlinkClick r:id="rId2"/>
              </a:rPr>
              <a:t>Byte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Streams</a:t>
            </a:r>
            <a:endParaRPr lang="tr-TR" dirty="0"/>
          </a:p>
          <a:p>
            <a:pPr lvl="1"/>
            <a:r>
              <a:rPr lang="tr-TR" dirty="0" err="1">
                <a:hlinkClick r:id="rId3"/>
              </a:rPr>
              <a:t>Character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Streams</a:t>
            </a:r>
            <a:r>
              <a:rPr lang="tr-TR" dirty="0"/>
              <a:t> </a:t>
            </a:r>
          </a:p>
          <a:p>
            <a:pPr lvl="1"/>
            <a:r>
              <a:rPr lang="tr-TR" dirty="0" err="1">
                <a:hlinkClick r:id="rId4"/>
              </a:rPr>
              <a:t>Buffered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Streams</a:t>
            </a:r>
            <a:endParaRPr lang="tr-TR" dirty="0"/>
          </a:p>
          <a:p>
            <a:pPr lvl="1"/>
            <a:r>
              <a:rPr lang="tr-TR" dirty="0" err="1">
                <a:hlinkClick r:id="rId5"/>
              </a:rPr>
              <a:t>Scanning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and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Formatting</a:t>
            </a:r>
            <a:endParaRPr lang="tr-TR" dirty="0"/>
          </a:p>
          <a:p>
            <a:pPr lvl="1"/>
            <a:r>
              <a:rPr lang="en-US" dirty="0">
                <a:hlinkClick r:id="rId6"/>
              </a:rPr>
              <a:t>I/O from the Command Line</a:t>
            </a:r>
            <a:r>
              <a:rPr lang="en-US" dirty="0"/>
              <a:t> </a:t>
            </a:r>
            <a:endParaRPr lang="tr-TR" dirty="0"/>
          </a:p>
          <a:p>
            <a:pPr lvl="1"/>
            <a:r>
              <a:rPr lang="tr-TR" dirty="0">
                <a:hlinkClick r:id="rId7"/>
              </a:rPr>
              <a:t>Data </a:t>
            </a:r>
            <a:r>
              <a:rPr lang="tr-TR" dirty="0" err="1">
                <a:hlinkClick r:id="rId7"/>
              </a:rPr>
              <a:t>Streams</a:t>
            </a:r>
            <a:r>
              <a:rPr lang="tr-TR" dirty="0"/>
              <a:t> </a:t>
            </a:r>
          </a:p>
          <a:p>
            <a:pPr lvl="1"/>
            <a:r>
              <a:rPr lang="tr-TR" dirty="0">
                <a:hlinkClick r:id="rId8"/>
              </a:rPr>
              <a:t>Object </a:t>
            </a:r>
            <a:r>
              <a:rPr lang="tr-TR" dirty="0" err="1">
                <a:hlinkClick r:id="rId8"/>
              </a:rPr>
              <a:t>Streams</a:t>
            </a:r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66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8bit’lik formlarda giriş ve çıkış işlemleri yapmak için kullanılır.</a:t>
            </a:r>
          </a:p>
          <a:p>
            <a:r>
              <a:rPr lang="tr-TR" dirty="0"/>
              <a:t>Tüm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streamleri</a:t>
            </a:r>
            <a:r>
              <a:rPr lang="tr-TR" dirty="0"/>
              <a:t> </a:t>
            </a:r>
            <a:r>
              <a:rPr lang="tr-TR" dirty="0" err="1">
                <a:hlinkClick r:id="rId2"/>
              </a:rPr>
              <a:t>InputStream</a:t>
            </a:r>
            <a:r>
              <a:rPr lang="tr-TR" dirty="0"/>
              <a:t> ve </a:t>
            </a:r>
            <a:r>
              <a:rPr lang="tr-TR" dirty="0" err="1">
                <a:hlinkClick r:id="rId3"/>
              </a:rPr>
              <a:t>OutputStream</a:t>
            </a:r>
            <a:r>
              <a:rPr lang="tr-TR" dirty="0"/>
              <a:t> soyundan gelmektedir.</a:t>
            </a:r>
          </a:p>
          <a:p>
            <a:r>
              <a:rPr lang="tr-TR" dirty="0"/>
              <a:t>Birçok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I/O işlemleri içerisinde mevcuttur. Örnek olarak dosya işlemlerini </a:t>
            </a:r>
            <a:r>
              <a:rPr lang="tr-TR" dirty="0" err="1"/>
              <a:t>byte</a:t>
            </a:r>
            <a:r>
              <a:rPr lang="tr-TR" dirty="0"/>
              <a:t> formatında gerçekleştirebileceğimiz </a:t>
            </a:r>
            <a:r>
              <a:rPr lang="tr-TR" dirty="0" err="1">
                <a:hlinkClick r:id="rId4"/>
              </a:rPr>
              <a:t>FileInputStream</a:t>
            </a:r>
            <a:r>
              <a:rPr lang="tr-TR" dirty="0"/>
              <a:t> ve  </a:t>
            </a:r>
            <a:r>
              <a:rPr lang="tr-TR" dirty="0" err="1">
                <a:hlinkClick r:id="rId5"/>
              </a:rPr>
              <a:t>FileOutputStream</a:t>
            </a:r>
            <a:r>
              <a:rPr lang="tr-TR" dirty="0"/>
              <a:t> ele alınabilir.</a:t>
            </a:r>
          </a:p>
        </p:txBody>
      </p:sp>
    </p:spTree>
    <p:extLst>
      <p:ext uri="{BB962C8B-B14F-4D97-AF65-F5344CB8AC3E}">
        <p14:creationId xmlns:p14="http://schemas.microsoft.com/office/powerpoint/2010/main" val="27791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Stream</a:t>
            </a:r>
            <a:r>
              <a:rPr lang="tr-TR" sz="3200" dirty="0"/>
              <a:t> Örnek: xanadu.txt dosyasından </a:t>
            </a:r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byte</a:t>
            </a:r>
            <a:r>
              <a:rPr lang="tr-TR" sz="3200" dirty="0"/>
              <a:t> kopyalama yapma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971600" y="1261090"/>
            <a:ext cx="6336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java.io.FileInputStream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java.io.FileOutputStream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java.io.IOException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class</a:t>
            </a:r>
            <a:r>
              <a:rPr lang="tr-TR" sz="1100" dirty="0"/>
              <a:t> </a:t>
            </a:r>
            <a:r>
              <a:rPr lang="tr-TR" sz="1100" dirty="0" err="1"/>
              <a:t>CopyBytes</a:t>
            </a:r>
            <a:r>
              <a:rPr lang="tr-TR" sz="1100" dirty="0"/>
              <a:t> {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static</a:t>
            </a:r>
            <a:r>
              <a:rPr lang="tr-TR" sz="1100" dirty="0"/>
              <a:t> </a:t>
            </a:r>
            <a:r>
              <a:rPr lang="tr-TR" sz="1100" dirty="0" err="1"/>
              <a:t>void</a:t>
            </a:r>
            <a:r>
              <a:rPr lang="tr-TR" sz="1100" dirty="0"/>
              <a:t> main(</a:t>
            </a:r>
            <a:r>
              <a:rPr lang="tr-TR" sz="1100" dirty="0" err="1"/>
              <a:t>String</a:t>
            </a:r>
            <a:r>
              <a:rPr lang="tr-TR" sz="1100" dirty="0"/>
              <a:t>[] </a:t>
            </a:r>
            <a:r>
              <a:rPr lang="tr-TR" sz="1100" dirty="0" err="1"/>
              <a:t>args</a:t>
            </a:r>
            <a:r>
              <a:rPr lang="tr-TR" sz="1100" dirty="0"/>
              <a:t>) </a:t>
            </a:r>
            <a:r>
              <a:rPr lang="tr-TR" sz="1100" dirty="0" err="1"/>
              <a:t>throws</a:t>
            </a:r>
            <a:r>
              <a:rPr lang="tr-TR" sz="1100" dirty="0"/>
              <a:t> </a:t>
            </a:r>
            <a:r>
              <a:rPr lang="tr-TR" sz="1100" dirty="0" err="1"/>
              <a:t>IOException</a:t>
            </a:r>
            <a:r>
              <a:rPr lang="tr-TR" sz="1100" dirty="0"/>
              <a:t> {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FileInputStream</a:t>
            </a:r>
            <a:r>
              <a:rPr lang="tr-TR" sz="1100" dirty="0"/>
              <a:t> in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</a:t>
            </a:r>
            <a:r>
              <a:rPr lang="tr-TR" sz="1100" dirty="0" err="1"/>
              <a:t>FileOutputStream</a:t>
            </a:r>
            <a:r>
              <a:rPr lang="tr-TR" sz="1100" dirty="0"/>
              <a:t> </a:t>
            </a:r>
            <a:r>
              <a:rPr lang="tr-TR" sz="1100" dirty="0" err="1"/>
              <a:t>out</a:t>
            </a:r>
            <a:r>
              <a:rPr lang="tr-TR" sz="1100" dirty="0"/>
              <a:t>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try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in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FileInputStream</a:t>
            </a:r>
            <a:r>
              <a:rPr lang="tr-TR" sz="1100" dirty="0"/>
              <a:t>("xanadu.txt");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out</a:t>
            </a:r>
            <a:r>
              <a:rPr lang="tr-TR" sz="1100" dirty="0"/>
              <a:t>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FileOutputStream</a:t>
            </a:r>
            <a:r>
              <a:rPr lang="tr-TR" sz="1100" dirty="0"/>
              <a:t>("outagain.txt");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int</a:t>
            </a:r>
            <a:r>
              <a:rPr lang="tr-TR" sz="1100" dirty="0"/>
              <a:t> c;</a:t>
            </a:r>
          </a:p>
          <a:p>
            <a:endParaRPr lang="tr-TR" sz="1100" dirty="0"/>
          </a:p>
          <a:p>
            <a:r>
              <a:rPr lang="tr-TR" sz="1100" dirty="0"/>
              <a:t>            </a:t>
            </a:r>
            <a:r>
              <a:rPr lang="tr-TR" sz="1100" dirty="0" err="1"/>
              <a:t>while</a:t>
            </a:r>
            <a:r>
              <a:rPr lang="tr-TR" sz="1100" dirty="0"/>
              <a:t> ((c = </a:t>
            </a:r>
            <a:r>
              <a:rPr lang="tr-TR" sz="1100" dirty="0" err="1"/>
              <a:t>in.read</a:t>
            </a:r>
            <a:r>
              <a:rPr lang="tr-TR" sz="1100" dirty="0"/>
              <a:t>()) != -1)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out.write</a:t>
            </a:r>
            <a:r>
              <a:rPr lang="tr-TR" sz="1100" dirty="0"/>
              <a:t>(c);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 </a:t>
            </a:r>
            <a:r>
              <a:rPr lang="tr-TR" sz="1100" dirty="0" err="1"/>
              <a:t>finally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(in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in.close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</a:t>
            </a:r>
            <a:r>
              <a:rPr lang="tr-TR" sz="1100" dirty="0" err="1"/>
              <a:t>out</a:t>
            </a:r>
            <a:r>
              <a:rPr lang="tr-TR" sz="1100" dirty="0"/>
              <a:t>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</a:t>
            </a:r>
          </a:p>
          <a:p>
            <a:r>
              <a:rPr lang="tr-TR" sz="1100" dirty="0"/>
              <a:t>    }</a:t>
            </a:r>
          </a:p>
          <a:p>
            <a:r>
              <a:rPr lang="tr-T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66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Stream</a:t>
            </a:r>
            <a:r>
              <a:rPr lang="tr-TR" sz="3200" dirty="0"/>
              <a:t> Örnek: xanadu.txt dosyasından </a:t>
            </a:r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byte</a:t>
            </a:r>
            <a:r>
              <a:rPr lang="tr-TR" sz="3200" dirty="0"/>
              <a:t> kopyalama yapma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3384376" cy="27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187624" y="4797152"/>
            <a:ext cx="5634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Genel Sistem işleyişi.</a:t>
            </a:r>
          </a:p>
          <a:p>
            <a:endParaRPr lang="tr-TR" dirty="0"/>
          </a:p>
          <a:p>
            <a:r>
              <a:rPr lang="tr-TR" dirty="0"/>
              <a:t>Bir </a:t>
            </a:r>
            <a:r>
              <a:rPr lang="tr-TR" dirty="0" err="1"/>
              <a:t>stream</a:t>
            </a:r>
            <a:r>
              <a:rPr lang="tr-TR" dirty="0"/>
              <a:t> ile işiniz bittiğinde kapatmayı unutmayın.</a:t>
            </a:r>
          </a:p>
          <a:p>
            <a:r>
              <a:rPr lang="tr-TR" dirty="0"/>
              <a:t>(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bloğuna dikkat ediniz.)</a:t>
            </a:r>
          </a:p>
        </p:txBody>
      </p:sp>
    </p:spTree>
    <p:extLst>
      <p:ext uri="{BB962C8B-B14F-4D97-AF65-F5344CB8AC3E}">
        <p14:creationId xmlns:p14="http://schemas.microsoft.com/office/powerpoint/2010/main" val="439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Yapılacak I/O işlemlerinin 8bit ASCII kodlaması ile yapılmasını sağlarlar.</a:t>
            </a:r>
          </a:p>
          <a:p>
            <a:r>
              <a:rPr lang="tr-TR" dirty="0"/>
              <a:t>Bir çok uygulama için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streamlerle</a:t>
            </a:r>
            <a:r>
              <a:rPr lang="tr-TR" dirty="0"/>
              <a:t> benzer özelliktedir. Daha karmaşık bir yapısı yoktur.</a:t>
            </a:r>
          </a:p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</a:t>
            </a:r>
            <a:r>
              <a:rPr lang="tr-TR" dirty="0"/>
              <a:t> yerine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streami</a:t>
            </a:r>
            <a:r>
              <a:rPr lang="tr-TR" dirty="0"/>
              <a:t> kullanan uygulamaların yerel dile göre düzenlenmesi daha kolaydır. Genelleştirmesi için kolaylık sağlar.</a:t>
            </a:r>
          </a:p>
          <a:p>
            <a:r>
              <a:rPr lang="tr-TR" dirty="0">
                <a:hlinkClick r:id="rId2"/>
              </a:rPr>
              <a:t>Reader</a:t>
            </a:r>
            <a:r>
              <a:rPr lang="tr-TR" dirty="0"/>
              <a:t> ve </a:t>
            </a:r>
            <a:r>
              <a:rPr lang="tr-TR" dirty="0">
                <a:hlinkClick r:id="rId3"/>
              </a:rPr>
              <a:t>Writer</a:t>
            </a:r>
            <a:r>
              <a:rPr lang="tr-TR" dirty="0"/>
              <a:t> soyundan türetilmişlerdir.</a:t>
            </a:r>
          </a:p>
          <a:p>
            <a:r>
              <a:rPr lang="tr-TR" dirty="0"/>
              <a:t>Örnek olarak  </a:t>
            </a:r>
            <a:r>
              <a:rPr lang="tr-TR" dirty="0" err="1">
                <a:hlinkClick r:id="rId4"/>
              </a:rPr>
              <a:t>FileReader</a:t>
            </a:r>
            <a:r>
              <a:rPr lang="tr-TR" dirty="0"/>
              <a:t> ve </a:t>
            </a:r>
            <a:r>
              <a:rPr lang="tr-TR" dirty="0" err="1">
                <a:hlinkClick r:id="rId5"/>
              </a:rPr>
              <a:t>FileWriter</a:t>
            </a:r>
            <a:r>
              <a:rPr lang="tr-TR" dirty="0"/>
              <a:t> ile yapılmış örneği inceleyelim.</a:t>
            </a:r>
          </a:p>
        </p:txBody>
      </p:sp>
    </p:spTree>
    <p:extLst>
      <p:ext uri="{BB962C8B-B14F-4D97-AF65-F5344CB8AC3E}">
        <p14:creationId xmlns:p14="http://schemas.microsoft.com/office/powerpoint/2010/main" val="374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120035" y="961620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java.io.FileReader</a:t>
            </a:r>
            <a:r>
              <a:rPr lang="tr-TR" sz="1200" dirty="0"/>
              <a:t>;</a:t>
            </a:r>
          </a:p>
          <a:p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java.io.FileWriter</a:t>
            </a:r>
            <a:r>
              <a:rPr lang="tr-TR" sz="1200" dirty="0"/>
              <a:t>;</a:t>
            </a:r>
          </a:p>
          <a:p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java.io.IOException</a:t>
            </a:r>
            <a:r>
              <a:rPr lang="tr-TR" sz="1200" dirty="0"/>
              <a:t>;</a:t>
            </a:r>
          </a:p>
          <a:p>
            <a:endParaRPr lang="tr-TR" sz="1200" dirty="0"/>
          </a:p>
          <a:p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CopyCharacters</a:t>
            </a:r>
            <a:r>
              <a:rPr lang="tr-TR" sz="1200" dirty="0"/>
              <a:t> {</a:t>
            </a:r>
          </a:p>
          <a:p>
            <a:r>
              <a:rPr lang="tr-TR" sz="1200" dirty="0"/>
              <a:t>    </a:t>
            </a:r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static</a:t>
            </a:r>
            <a:r>
              <a:rPr lang="tr-TR" sz="1200" dirty="0"/>
              <a:t> </a:t>
            </a:r>
            <a:r>
              <a:rPr lang="tr-TR" sz="1200" dirty="0" err="1"/>
              <a:t>void</a:t>
            </a:r>
            <a:r>
              <a:rPr lang="tr-TR" sz="1200" dirty="0"/>
              <a:t> main(</a:t>
            </a:r>
            <a:r>
              <a:rPr lang="tr-TR" sz="1200" dirty="0" err="1"/>
              <a:t>String</a:t>
            </a:r>
            <a:r>
              <a:rPr lang="tr-TR" sz="1200" dirty="0"/>
              <a:t>[] </a:t>
            </a:r>
            <a:r>
              <a:rPr lang="tr-TR" sz="1200" dirty="0" err="1"/>
              <a:t>args</a:t>
            </a:r>
            <a:r>
              <a:rPr lang="tr-TR" sz="1200" dirty="0"/>
              <a:t>) </a:t>
            </a:r>
            <a:r>
              <a:rPr lang="tr-TR" sz="1200" dirty="0" err="1"/>
              <a:t>throws</a:t>
            </a:r>
            <a:r>
              <a:rPr lang="tr-TR" sz="1200" dirty="0"/>
              <a:t> </a:t>
            </a:r>
            <a:r>
              <a:rPr lang="tr-TR" sz="1200" dirty="0" err="1"/>
              <a:t>IOException</a:t>
            </a:r>
            <a:r>
              <a:rPr lang="tr-TR" sz="1200" dirty="0"/>
              <a:t> {</a:t>
            </a:r>
          </a:p>
          <a:p>
            <a:endParaRPr lang="tr-TR" sz="1200" dirty="0"/>
          </a:p>
          <a:p>
            <a:r>
              <a:rPr lang="tr-TR" sz="1200" dirty="0"/>
              <a:t>        </a:t>
            </a:r>
            <a:r>
              <a:rPr lang="tr-TR" sz="1200" dirty="0" err="1"/>
              <a:t>FileReader</a:t>
            </a:r>
            <a:r>
              <a:rPr lang="tr-TR" sz="1200" dirty="0"/>
              <a:t> </a:t>
            </a:r>
            <a:r>
              <a:rPr lang="tr-TR" sz="1200" dirty="0" err="1"/>
              <a:t>inputStream</a:t>
            </a:r>
            <a:r>
              <a:rPr lang="tr-TR" sz="1200" dirty="0"/>
              <a:t> = </a:t>
            </a:r>
            <a:r>
              <a:rPr lang="tr-TR" sz="1200" dirty="0" err="1"/>
              <a:t>null</a:t>
            </a:r>
            <a:r>
              <a:rPr lang="tr-TR" sz="1200" dirty="0"/>
              <a:t>;</a:t>
            </a:r>
          </a:p>
          <a:p>
            <a:r>
              <a:rPr lang="tr-TR" sz="1200" dirty="0"/>
              <a:t>        </a:t>
            </a:r>
            <a:r>
              <a:rPr lang="tr-TR" sz="1200" dirty="0" err="1"/>
              <a:t>FileWriter</a:t>
            </a:r>
            <a:r>
              <a:rPr lang="tr-TR" sz="1200" dirty="0"/>
              <a:t> </a:t>
            </a:r>
            <a:r>
              <a:rPr lang="tr-TR" sz="1200" dirty="0" err="1"/>
              <a:t>outputStream</a:t>
            </a:r>
            <a:r>
              <a:rPr lang="tr-TR" sz="1200" dirty="0"/>
              <a:t> = </a:t>
            </a:r>
            <a:r>
              <a:rPr lang="tr-TR" sz="1200" dirty="0" err="1"/>
              <a:t>null</a:t>
            </a:r>
            <a:r>
              <a:rPr lang="tr-TR" sz="1200" dirty="0"/>
              <a:t>;</a:t>
            </a:r>
          </a:p>
          <a:p>
            <a:endParaRPr lang="tr-TR" sz="1200" dirty="0"/>
          </a:p>
          <a:p>
            <a:r>
              <a:rPr lang="tr-TR" sz="1200" dirty="0"/>
              <a:t>        </a:t>
            </a:r>
            <a:r>
              <a:rPr lang="tr-TR" sz="1200" dirty="0" err="1"/>
              <a:t>try</a:t>
            </a:r>
            <a:r>
              <a:rPr lang="tr-TR" sz="1200" dirty="0"/>
              <a:t> {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inputStream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FileReader</a:t>
            </a:r>
            <a:r>
              <a:rPr lang="tr-TR" sz="1200" dirty="0"/>
              <a:t>("xanadu.txt");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outputStream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FileWriter</a:t>
            </a:r>
            <a:r>
              <a:rPr lang="tr-TR" sz="1200" dirty="0"/>
              <a:t>("characteroutput.txt");</a:t>
            </a:r>
          </a:p>
          <a:p>
            <a:endParaRPr lang="tr-TR" sz="1200" dirty="0"/>
          </a:p>
          <a:p>
            <a:r>
              <a:rPr lang="tr-TR" sz="1200" dirty="0"/>
              <a:t>            </a:t>
            </a:r>
            <a:r>
              <a:rPr lang="tr-TR" sz="1200" dirty="0" err="1"/>
              <a:t>int</a:t>
            </a:r>
            <a:r>
              <a:rPr lang="tr-TR" sz="1200" dirty="0"/>
              <a:t> c;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while</a:t>
            </a:r>
            <a:r>
              <a:rPr lang="tr-TR" sz="1200" dirty="0"/>
              <a:t> ((c = </a:t>
            </a:r>
            <a:r>
              <a:rPr lang="tr-TR" sz="1200" dirty="0" err="1"/>
              <a:t>inputStream.read</a:t>
            </a:r>
            <a:r>
              <a:rPr lang="tr-TR" sz="1200" dirty="0"/>
              <a:t>()) != -1) {</a:t>
            </a:r>
          </a:p>
          <a:p>
            <a:r>
              <a:rPr lang="tr-TR" sz="1200" dirty="0"/>
              <a:t>                </a:t>
            </a:r>
            <a:r>
              <a:rPr lang="tr-TR" sz="1200" dirty="0" err="1"/>
              <a:t>outputStream.write</a:t>
            </a:r>
            <a:r>
              <a:rPr lang="tr-TR" sz="1200" dirty="0"/>
              <a:t>(c);</a:t>
            </a:r>
          </a:p>
          <a:p>
            <a:r>
              <a:rPr lang="tr-TR" sz="1200" dirty="0"/>
              <a:t>            }</a:t>
            </a:r>
          </a:p>
          <a:p>
            <a:r>
              <a:rPr lang="tr-TR" sz="1200" dirty="0"/>
              <a:t>        } </a:t>
            </a:r>
            <a:r>
              <a:rPr lang="tr-TR" sz="1200" dirty="0" err="1"/>
              <a:t>finally</a:t>
            </a:r>
            <a:r>
              <a:rPr lang="tr-TR" sz="1200" dirty="0"/>
              <a:t> {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if</a:t>
            </a:r>
            <a:r>
              <a:rPr lang="tr-TR" sz="1200" dirty="0"/>
              <a:t> (</a:t>
            </a:r>
            <a:r>
              <a:rPr lang="tr-TR" sz="1200" dirty="0" err="1"/>
              <a:t>inputStream</a:t>
            </a:r>
            <a:r>
              <a:rPr lang="tr-TR" sz="1200" dirty="0"/>
              <a:t> != </a:t>
            </a:r>
            <a:r>
              <a:rPr lang="tr-TR" sz="1200" dirty="0" err="1"/>
              <a:t>null</a:t>
            </a:r>
            <a:r>
              <a:rPr lang="tr-TR" sz="1200" dirty="0"/>
              <a:t>) {</a:t>
            </a:r>
          </a:p>
          <a:p>
            <a:r>
              <a:rPr lang="tr-TR" sz="1200" dirty="0"/>
              <a:t>                </a:t>
            </a:r>
            <a:r>
              <a:rPr lang="tr-TR" sz="1200" dirty="0" err="1"/>
              <a:t>inputStream.close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      }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if</a:t>
            </a:r>
            <a:r>
              <a:rPr lang="tr-TR" sz="1200" dirty="0"/>
              <a:t> (</a:t>
            </a:r>
            <a:r>
              <a:rPr lang="tr-TR" sz="1200" dirty="0" err="1"/>
              <a:t>outputStream</a:t>
            </a:r>
            <a:r>
              <a:rPr lang="tr-TR" sz="1200" dirty="0"/>
              <a:t> != </a:t>
            </a:r>
            <a:r>
              <a:rPr lang="tr-TR" sz="1200" dirty="0" err="1"/>
              <a:t>null</a:t>
            </a:r>
            <a:r>
              <a:rPr lang="tr-TR" sz="1200" dirty="0"/>
              <a:t>) {</a:t>
            </a:r>
          </a:p>
          <a:p>
            <a:r>
              <a:rPr lang="tr-TR" sz="1200" dirty="0"/>
              <a:t>                </a:t>
            </a:r>
            <a:r>
              <a:rPr lang="tr-TR" sz="1200" dirty="0" err="1"/>
              <a:t>outputStream.close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      }</a:t>
            </a:r>
          </a:p>
          <a:p>
            <a:r>
              <a:rPr lang="tr-TR" sz="1200" dirty="0"/>
              <a:t>        }</a:t>
            </a:r>
          </a:p>
          <a:p>
            <a:r>
              <a:rPr lang="tr-TR" sz="1200" dirty="0"/>
              <a:t>    }</a:t>
            </a:r>
          </a:p>
          <a:p>
            <a:r>
              <a:rPr lang="tr-T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33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CopyCharacter</a:t>
            </a:r>
            <a:r>
              <a:rPr lang="tr-TR" dirty="0"/>
              <a:t> programı </a:t>
            </a:r>
            <a:r>
              <a:rPr lang="tr-TR" dirty="0" err="1"/>
              <a:t>CopyByte</a:t>
            </a:r>
            <a:r>
              <a:rPr lang="tr-TR" dirty="0"/>
              <a:t> programının oldukça benzeridir. </a:t>
            </a:r>
          </a:p>
          <a:p>
            <a:r>
              <a:rPr lang="tr-TR" dirty="0"/>
              <a:t>Burada da okuma yazma için bir </a:t>
            </a:r>
            <a:r>
              <a:rPr lang="tr-TR" dirty="0" err="1"/>
              <a:t>int</a:t>
            </a:r>
            <a:r>
              <a:rPr lang="tr-TR" dirty="0"/>
              <a:t> değişken kullanılmıştır. </a:t>
            </a:r>
          </a:p>
          <a:p>
            <a:endParaRPr lang="tr-TR" dirty="0"/>
          </a:p>
          <a:p>
            <a:r>
              <a:rPr lang="tr-TR" dirty="0"/>
              <a:t>Farklı olarak okuma yazma aşamalarında </a:t>
            </a:r>
            <a:r>
              <a:rPr lang="tr-TR" dirty="0" err="1"/>
              <a:t>int</a:t>
            </a:r>
            <a:r>
              <a:rPr lang="tr-TR" dirty="0"/>
              <a:t> değişkenimiz son 16 bitlik kısmında karakter eşdeğeri saklayarak kopyalama yapar. (</a:t>
            </a:r>
            <a:r>
              <a:rPr lang="tr-TR" dirty="0" err="1"/>
              <a:t>CopyByte</a:t>
            </a:r>
            <a:r>
              <a:rPr lang="tr-TR" dirty="0"/>
              <a:t> da ise </a:t>
            </a:r>
            <a:r>
              <a:rPr lang="tr-TR" dirty="0" err="1"/>
              <a:t>int</a:t>
            </a:r>
            <a:r>
              <a:rPr lang="tr-TR" dirty="0"/>
              <a:t> değişken son kısmında 8bit </a:t>
            </a:r>
            <a:r>
              <a:rPr lang="tr-TR" dirty="0" err="1"/>
              <a:t>lik</a:t>
            </a:r>
            <a:r>
              <a:rPr lang="tr-TR" dirty="0"/>
              <a:t> veri saklamaktadır.)</a:t>
            </a:r>
          </a:p>
          <a:p>
            <a:endParaRPr lang="tr-TR" dirty="0"/>
          </a:p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Streamleri</a:t>
            </a:r>
            <a:r>
              <a:rPr lang="tr-TR" dirty="0"/>
              <a:t> Kullanan Karakter </a:t>
            </a:r>
            <a:r>
              <a:rPr lang="tr-TR" dirty="0" err="1"/>
              <a:t>Streamleri</a:t>
            </a:r>
            <a:endParaRPr lang="tr-TR" dirty="0"/>
          </a:p>
          <a:p>
            <a:pPr lvl="1"/>
            <a:r>
              <a:rPr lang="tr-TR" dirty="0"/>
              <a:t>Karakter </a:t>
            </a:r>
            <a:r>
              <a:rPr lang="tr-TR" dirty="0" err="1"/>
              <a:t>streamleri</a:t>
            </a:r>
            <a:r>
              <a:rPr lang="tr-TR" dirty="0"/>
              <a:t> I/O işlemleri gerçekleyebilmek için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streamleri</a:t>
            </a:r>
            <a:r>
              <a:rPr lang="tr-TR" dirty="0"/>
              <a:t> örtü gibi sararak da kullanılabilirler. </a:t>
            </a:r>
          </a:p>
          <a:p>
            <a:pPr lvl="1"/>
            <a:r>
              <a:rPr lang="tr-TR" dirty="0"/>
              <a:t>Örneğin </a:t>
            </a:r>
            <a:r>
              <a:rPr lang="tr-TR" dirty="0" err="1"/>
              <a:t>FileReader</a:t>
            </a:r>
            <a:r>
              <a:rPr lang="tr-TR" dirty="0"/>
              <a:t> </a:t>
            </a:r>
            <a:r>
              <a:rPr lang="tr-TR" dirty="0" err="1"/>
              <a:t>FileInputStream</a:t>
            </a:r>
            <a:r>
              <a:rPr lang="tr-TR" dirty="0"/>
              <a:t> i kullanması gibi.</a:t>
            </a:r>
          </a:p>
          <a:p>
            <a:pPr lvl="1"/>
            <a:endParaRPr lang="tr-TR" dirty="0"/>
          </a:p>
          <a:p>
            <a:r>
              <a:rPr lang="tr-TR" dirty="0"/>
              <a:t>Genel amaçlı iki adet </a:t>
            </a:r>
            <a:r>
              <a:rPr lang="tr-TR" dirty="0" err="1"/>
              <a:t>byte-to-character</a:t>
            </a:r>
            <a:r>
              <a:rPr lang="tr-TR" dirty="0"/>
              <a:t> </a:t>
            </a:r>
            <a:r>
              <a:rPr lang="tr-TR" dirty="0" err="1"/>
              <a:t>köprisi</a:t>
            </a:r>
            <a:r>
              <a:rPr lang="tr-TR" dirty="0"/>
              <a:t> olan akış </a:t>
            </a:r>
          </a:p>
          <a:p>
            <a:pPr marL="0" indent="0">
              <a:buNone/>
            </a:pPr>
            <a:r>
              <a:rPr lang="tr-TR" dirty="0"/>
              <a:t> </a:t>
            </a:r>
            <a:r>
              <a:rPr lang="tr-TR" dirty="0" err="1">
                <a:hlinkClick r:id="rId2"/>
              </a:rPr>
              <a:t>InputStreamReader</a:t>
            </a:r>
            <a:r>
              <a:rPr lang="tr-TR" dirty="0"/>
              <a:t> ve </a:t>
            </a:r>
            <a:r>
              <a:rPr lang="tr-TR" dirty="0" err="1">
                <a:hlinkClick r:id="rId3"/>
              </a:rPr>
              <a:t>OutputStreamWriter</a:t>
            </a:r>
            <a:r>
              <a:rPr lang="tr-TR" dirty="0"/>
              <a:t> bulunmaktadır.</a:t>
            </a:r>
          </a:p>
          <a:p>
            <a:r>
              <a:rPr lang="tr-TR" dirty="0"/>
              <a:t>Network programlamada bu akışlar detaylıca kullanılacaktır.</a:t>
            </a:r>
          </a:p>
        </p:txBody>
      </p:sp>
    </p:spTree>
    <p:extLst>
      <p:ext uri="{BB962C8B-B14F-4D97-AF65-F5344CB8AC3E}">
        <p14:creationId xmlns:p14="http://schemas.microsoft.com/office/powerpoint/2010/main" val="11431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2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2A0AC90-5A7B-4F20-B939-510F52AD2B5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FF7AEFB-3FB3-4FD6-ACC5-6127F97B1D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1140</Words>
  <Application>Microsoft Office PowerPoint</Application>
  <PresentationFormat>Ekran Gösterisi (4:3)</PresentationFormat>
  <Paragraphs>182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AĞ PROGRAMLAMA</vt:lpstr>
      <vt:lpstr>Programlama Platformu ve Diğer Kaynaklar</vt:lpstr>
      <vt:lpstr>Temel I/O İşlemleri</vt:lpstr>
      <vt:lpstr>Byte Streams</vt:lpstr>
      <vt:lpstr>Byte Stream Örnek: xanadu.txt dosyasından byte byte kopyalama yapma</vt:lpstr>
      <vt:lpstr>Byte Stream Örnek: xanadu.txt dosyasından byte byte kopyalama yapma</vt:lpstr>
      <vt:lpstr>Character Streams</vt:lpstr>
      <vt:lpstr>Character Streams</vt:lpstr>
      <vt:lpstr>Character Streams</vt:lpstr>
      <vt:lpstr>Satır Tabanlı I/O</vt:lpstr>
      <vt:lpstr>Satır Tabanlı I/O</vt:lpstr>
      <vt:lpstr>Swing ile Grafik Programlama</vt:lpstr>
      <vt:lpstr>Multi-Thread Uygulama Geliştirme</vt:lpstr>
      <vt:lpstr>Thread Yaşam Döngüsü</vt:lpstr>
      <vt:lpstr>Thread Yaşam Döngüsü</vt:lpstr>
      <vt:lpstr>İşletim Sistemi açısından Runnable State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Özgür Can Turna</dc:creator>
  <cp:lastModifiedBy>Özgür Can Turna</cp:lastModifiedBy>
  <cp:revision>14</cp:revision>
  <dcterms:created xsi:type="dcterms:W3CDTF">2019-01-22T08:07:24Z</dcterms:created>
  <dcterms:modified xsi:type="dcterms:W3CDTF">2021-03-02T04:46:02Z</dcterms:modified>
</cp:coreProperties>
</file>