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9C0D-5F91-4B77-82DE-CF11A56863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303A75-9816-42C0-81CA-0B458FA40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753EFF-A722-4831-BDA4-6F7B4F518CF1}"/>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5" name="Footer Placeholder 4">
            <a:extLst>
              <a:ext uri="{FF2B5EF4-FFF2-40B4-BE49-F238E27FC236}">
                <a16:creationId xmlns:a16="http://schemas.microsoft.com/office/drawing/2014/main" id="{AA2B1D96-229B-4F62-A7C8-44C8D7F30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A56F1-2730-446A-A7BC-775299ADE79B}"/>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25696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0AA74-6A41-4797-977A-75D9434613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61D8C8-578A-46F1-B681-FDCD07427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63620-8568-49B6-8A82-9D79FE635E68}"/>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5" name="Footer Placeholder 4">
            <a:extLst>
              <a:ext uri="{FF2B5EF4-FFF2-40B4-BE49-F238E27FC236}">
                <a16:creationId xmlns:a16="http://schemas.microsoft.com/office/drawing/2014/main" id="{98BF1824-2924-4840-BE6C-33D7514BC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0E9B5-0748-480C-A539-8ACBB4F8039F}"/>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353279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06D555-FB05-4499-8563-08D9D769C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0CCC1-BBE8-42C3-AB61-7CEE06595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944CC-70E5-4C55-BF6F-27F9FD657B43}"/>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5" name="Footer Placeholder 4">
            <a:extLst>
              <a:ext uri="{FF2B5EF4-FFF2-40B4-BE49-F238E27FC236}">
                <a16:creationId xmlns:a16="http://schemas.microsoft.com/office/drawing/2014/main" id="{2338E3A4-0D49-4CDA-A2EB-7363DE823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D1016-1C7F-403E-93F6-1F02BF9E5A29}"/>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162656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3C21-C8AF-4E1A-AABC-B28F8DB08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148814-6263-410A-96E9-AE2BDF64CC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848EB-1CBC-42CF-93F0-518A0799F354}"/>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5" name="Footer Placeholder 4">
            <a:extLst>
              <a:ext uri="{FF2B5EF4-FFF2-40B4-BE49-F238E27FC236}">
                <a16:creationId xmlns:a16="http://schemas.microsoft.com/office/drawing/2014/main" id="{A66F9F56-80BC-4467-8FC4-8FFC85701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7F347-B5F3-44CF-9FE9-0E1B388C49ED}"/>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3826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2AA7-A3CB-4CBA-9C16-9AA76BCC0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AFE30-6B40-49C7-BF53-A98F02378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F6DBE3-4C93-4E0D-924C-3BAC65E86835}"/>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5" name="Footer Placeholder 4">
            <a:extLst>
              <a:ext uri="{FF2B5EF4-FFF2-40B4-BE49-F238E27FC236}">
                <a16:creationId xmlns:a16="http://schemas.microsoft.com/office/drawing/2014/main" id="{8B3A179C-FF59-4E55-A20D-5A0EE0162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7772F-7582-48CE-941F-F81AC5C86E95}"/>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268380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33644-51DB-4D60-82C3-1AE1B3526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127BE-4D3E-4AD0-8E7F-F70D4EFB4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C22CD4-0068-49F4-A046-2CB7C6C42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89311-671B-4AD2-8C5D-822BE35A5CF9}"/>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6" name="Footer Placeholder 5">
            <a:extLst>
              <a:ext uri="{FF2B5EF4-FFF2-40B4-BE49-F238E27FC236}">
                <a16:creationId xmlns:a16="http://schemas.microsoft.com/office/drawing/2014/main" id="{0F1C1B0C-9A78-42CC-8552-5FEAB8A6F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AA1DA-7C58-4EB7-9685-2BEA07AAC1B1}"/>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112458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ED9D-4EA3-45C3-B16F-79B7DE7D22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AF7745-5061-46D6-8D97-B5B37B83A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217A2-DDE8-4F1F-95F7-02520EA33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FE8227-2943-4506-9E19-189FF2FDE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C80E4-457B-4DD7-BF25-D4688370B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D01338-BF31-49E1-B541-CF7065D24122}"/>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8" name="Footer Placeholder 7">
            <a:extLst>
              <a:ext uri="{FF2B5EF4-FFF2-40B4-BE49-F238E27FC236}">
                <a16:creationId xmlns:a16="http://schemas.microsoft.com/office/drawing/2014/main" id="{04F1896C-96B8-451E-8798-51FE1A848B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B5B9A-8AC4-4533-A0AA-A3A3E1A5DEC9}"/>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389799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F34-E6E4-482C-AFAE-E65EA4AA2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798D-D74F-4759-9630-B48BEC27FAFD}"/>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4" name="Footer Placeholder 3">
            <a:extLst>
              <a:ext uri="{FF2B5EF4-FFF2-40B4-BE49-F238E27FC236}">
                <a16:creationId xmlns:a16="http://schemas.microsoft.com/office/drawing/2014/main" id="{CA9534AD-8FE8-4F35-BA82-A0BC42B49A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BF781-AE0C-4C4C-B071-6510C80FE422}"/>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416153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AA869-ACD7-4DC4-8B1D-5103794427B2}"/>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3" name="Footer Placeholder 2">
            <a:extLst>
              <a:ext uri="{FF2B5EF4-FFF2-40B4-BE49-F238E27FC236}">
                <a16:creationId xmlns:a16="http://schemas.microsoft.com/office/drawing/2014/main" id="{1291DF96-A932-421A-A865-FB3AC91EDD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CCFDCF-0919-41D4-8C27-126A2B7EAD21}"/>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266969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2C53-ED7E-4A80-A5ED-E838AB37E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628011-EFCA-4F45-9175-984A8B81F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7CB1C5-2DBB-46C4-90B4-E545625C5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F541C-17F0-47FF-B661-68A058169146}"/>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6" name="Footer Placeholder 5">
            <a:extLst>
              <a:ext uri="{FF2B5EF4-FFF2-40B4-BE49-F238E27FC236}">
                <a16:creationId xmlns:a16="http://schemas.microsoft.com/office/drawing/2014/main" id="{A45461EC-FF13-467B-851F-5BA1CD37B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10566-2746-47C8-9DFF-925FA8F71C2A}"/>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423748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7D2D-ABE5-41C2-9019-EBDB8141A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AD2EE-7F8D-4965-99C3-C421DFA00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2A2243-65B6-40F0-A58A-3746B7977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34E36-AC2A-4DE0-AAD3-68C236114040}"/>
              </a:ext>
            </a:extLst>
          </p:cNvPr>
          <p:cNvSpPr>
            <a:spLocks noGrp="1"/>
          </p:cNvSpPr>
          <p:nvPr>
            <p:ph type="dt" sz="half" idx="10"/>
          </p:nvPr>
        </p:nvSpPr>
        <p:spPr/>
        <p:txBody>
          <a:bodyPr/>
          <a:lstStyle/>
          <a:p>
            <a:fld id="{FE5D1304-6305-4FB7-90C1-E3B379D642DF}" type="datetimeFigureOut">
              <a:rPr lang="en-US" smtClean="0"/>
              <a:t>4/17/2020</a:t>
            </a:fld>
            <a:endParaRPr lang="en-US"/>
          </a:p>
        </p:txBody>
      </p:sp>
      <p:sp>
        <p:nvSpPr>
          <p:cNvPr id="6" name="Footer Placeholder 5">
            <a:extLst>
              <a:ext uri="{FF2B5EF4-FFF2-40B4-BE49-F238E27FC236}">
                <a16:creationId xmlns:a16="http://schemas.microsoft.com/office/drawing/2014/main" id="{5E87338A-1B4E-490F-9E89-2E29F1307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04D9B-C2F7-405E-97AA-6E05236ECDD5}"/>
              </a:ext>
            </a:extLst>
          </p:cNvPr>
          <p:cNvSpPr>
            <a:spLocks noGrp="1"/>
          </p:cNvSpPr>
          <p:nvPr>
            <p:ph type="sldNum" sz="quarter" idx="12"/>
          </p:nvPr>
        </p:nvSpPr>
        <p:spPr/>
        <p:txBody>
          <a:bodyPr/>
          <a:lstStyle/>
          <a:p>
            <a:fld id="{76D21173-043C-43DB-B162-653CD6158C7E}" type="slidenum">
              <a:rPr lang="en-US" smtClean="0"/>
              <a:t>‹#›</a:t>
            </a:fld>
            <a:endParaRPr lang="en-US"/>
          </a:p>
        </p:txBody>
      </p:sp>
    </p:spTree>
    <p:extLst>
      <p:ext uri="{BB962C8B-B14F-4D97-AF65-F5344CB8AC3E}">
        <p14:creationId xmlns:p14="http://schemas.microsoft.com/office/powerpoint/2010/main" val="389454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41BD5-77E7-4FC9-B7C2-DBE027E88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4AC8A-2B18-4E5A-AB2B-B89678C9A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80BD1-D768-4340-833A-6EFA46DE0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D1304-6305-4FB7-90C1-E3B379D642DF}" type="datetimeFigureOut">
              <a:rPr lang="en-US" smtClean="0"/>
              <a:t>4/17/2020</a:t>
            </a:fld>
            <a:endParaRPr lang="en-US"/>
          </a:p>
        </p:txBody>
      </p:sp>
      <p:sp>
        <p:nvSpPr>
          <p:cNvPr id="5" name="Footer Placeholder 4">
            <a:extLst>
              <a:ext uri="{FF2B5EF4-FFF2-40B4-BE49-F238E27FC236}">
                <a16:creationId xmlns:a16="http://schemas.microsoft.com/office/drawing/2014/main" id="{A3F0A507-2D9B-40A9-8C24-FFC3AD124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1FED9E-1EE8-48DA-BF9F-8B689B482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21173-043C-43DB-B162-653CD6158C7E}" type="slidenum">
              <a:rPr lang="en-US" smtClean="0"/>
              <a:t>‹#›</a:t>
            </a:fld>
            <a:endParaRPr lang="en-US"/>
          </a:p>
        </p:txBody>
      </p:sp>
    </p:spTree>
    <p:extLst>
      <p:ext uri="{BB962C8B-B14F-4D97-AF65-F5344CB8AC3E}">
        <p14:creationId xmlns:p14="http://schemas.microsoft.com/office/powerpoint/2010/main" val="32135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C545-FC24-4763-9853-96C3CB0546A2}"/>
              </a:ext>
            </a:extLst>
          </p:cNvPr>
          <p:cNvSpPr>
            <a:spLocks noGrp="1"/>
          </p:cNvSpPr>
          <p:nvPr>
            <p:ph type="ctrTitle"/>
          </p:nvPr>
        </p:nvSpPr>
        <p:spPr>
          <a:xfrm>
            <a:off x="1277596" y="1041400"/>
            <a:ext cx="9636807" cy="2387600"/>
          </a:xfrm>
        </p:spPr>
        <p:txBody>
          <a:bodyPr/>
          <a:lstStyle/>
          <a:p>
            <a:r>
              <a:rPr lang="en-US" dirty="0"/>
              <a:t>ABE651 Lab 11 Presentation Graphics</a:t>
            </a:r>
          </a:p>
        </p:txBody>
      </p:sp>
      <p:sp>
        <p:nvSpPr>
          <p:cNvPr id="3" name="Subtitle 2">
            <a:extLst>
              <a:ext uri="{FF2B5EF4-FFF2-40B4-BE49-F238E27FC236}">
                <a16:creationId xmlns:a16="http://schemas.microsoft.com/office/drawing/2014/main" id="{4B44A083-4F4F-4385-9599-6ADB3C62185F}"/>
              </a:ext>
            </a:extLst>
          </p:cNvPr>
          <p:cNvSpPr>
            <a:spLocks noGrp="1"/>
          </p:cNvSpPr>
          <p:nvPr>
            <p:ph type="subTitle" idx="1"/>
          </p:nvPr>
        </p:nvSpPr>
        <p:spPr/>
        <p:txBody>
          <a:bodyPr/>
          <a:lstStyle/>
          <a:p>
            <a:r>
              <a:rPr lang="en-US" dirty="0">
                <a:solidFill>
                  <a:schemeClr val="bg2">
                    <a:lumMod val="50000"/>
                  </a:schemeClr>
                </a:solidFill>
              </a:rPr>
              <a:t>Joshua Tellier</a:t>
            </a:r>
            <a:br>
              <a:rPr lang="en-US" dirty="0">
                <a:solidFill>
                  <a:schemeClr val="bg2">
                    <a:lumMod val="50000"/>
                  </a:schemeClr>
                </a:solidFill>
              </a:rPr>
            </a:br>
            <a:r>
              <a:rPr lang="en-US" dirty="0">
                <a:solidFill>
                  <a:schemeClr val="bg2">
                    <a:lumMod val="50000"/>
                  </a:schemeClr>
                </a:solidFill>
              </a:rPr>
              <a:t>4/17/2020</a:t>
            </a:r>
          </a:p>
        </p:txBody>
      </p:sp>
    </p:spTree>
    <p:extLst>
      <p:ext uri="{BB962C8B-B14F-4D97-AF65-F5344CB8AC3E}">
        <p14:creationId xmlns:p14="http://schemas.microsoft.com/office/powerpoint/2010/main" val="119283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6EC1B2B-3C2D-4FFC-B62B-ADA290C1F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286250"/>
          </a:xfrm>
          <a:prstGeom prst="rect">
            <a:avLst/>
          </a:prstGeom>
        </p:spPr>
      </p:pic>
      <p:sp>
        <p:nvSpPr>
          <p:cNvPr id="4" name="TextBox 3">
            <a:extLst>
              <a:ext uri="{FF2B5EF4-FFF2-40B4-BE49-F238E27FC236}">
                <a16:creationId xmlns:a16="http://schemas.microsoft.com/office/drawing/2014/main" id="{6A2EFE30-52D8-4B4F-A18F-44E6EA69FCC1}"/>
              </a:ext>
            </a:extLst>
          </p:cNvPr>
          <p:cNvSpPr txBox="1"/>
          <p:nvPr/>
        </p:nvSpPr>
        <p:spPr>
          <a:xfrm>
            <a:off x="1465277" y="4286250"/>
            <a:ext cx="9261446" cy="1938992"/>
          </a:xfrm>
          <a:prstGeom prst="rect">
            <a:avLst/>
          </a:prstGeom>
          <a:noFill/>
        </p:spPr>
        <p:txBody>
          <a:bodyPr wrap="square" rtlCol="0">
            <a:spAutoFit/>
          </a:bodyPr>
          <a:lstStyle/>
          <a:p>
            <a:r>
              <a:rPr lang="en-US" sz="2400" b="1" dirty="0"/>
              <a:t>Figure 1:</a:t>
            </a:r>
            <a:r>
              <a:rPr lang="en-US" sz="2400" dirty="0"/>
              <a:t> Daily streamflow values for the past 5 years of record for two Indiana rivers. Data collected by USGS streamflow gauging stations near Lafayette, IN. Tippecanoe River values in black, Wildcat Creek values in red. Note the small period on the Wildcat data in mid-2015 in which no data was recorded.</a:t>
            </a:r>
            <a:endParaRPr lang="en-US" sz="2400" b="1" dirty="0"/>
          </a:p>
        </p:txBody>
      </p:sp>
    </p:spTree>
    <p:extLst>
      <p:ext uri="{BB962C8B-B14F-4D97-AF65-F5344CB8AC3E}">
        <p14:creationId xmlns:p14="http://schemas.microsoft.com/office/powerpoint/2010/main" val="206203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illed, bunch, different, group&#10;&#10;Description automatically generated">
            <a:extLst>
              <a:ext uri="{FF2B5EF4-FFF2-40B4-BE49-F238E27FC236}">
                <a16:creationId xmlns:a16="http://schemas.microsoft.com/office/drawing/2014/main" id="{A2AB6049-CA72-4CBE-82B4-0C601DADF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286250"/>
          </a:xfrm>
          <a:prstGeom prst="rect">
            <a:avLst/>
          </a:prstGeom>
        </p:spPr>
      </p:pic>
      <p:sp>
        <p:nvSpPr>
          <p:cNvPr id="4" name="TextBox 3">
            <a:extLst>
              <a:ext uri="{FF2B5EF4-FFF2-40B4-BE49-F238E27FC236}">
                <a16:creationId xmlns:a16="http://schemas.microsoft.com/office/drawing/2014/main" id="{3451366A-70A1-4149-BF1D-506F6ECC151D}"/>
              </a:ext>
            </a:extLst>
          </p:cNvPr>
          <p:cNvSpPr txBox="1"/>
          <p:nvPr/>
        </p:nvSpPr>
        <p:spPr>
          <a:xfrm>
            <a:off x="1465277" y="4464473"/>
            <a:ext cx="9261446" cy="2308324"/>
          </a:xfrm>
          <a:prstGeom prst="rect">
            <a:avLst/>
          </a:prstGeom>
          <a:noFill/>
        </p:spPr>
        <p:txBody>
          <a:bodyPr wrap="square" rtlCol="0">
            <a:spAutoFit/>
          </a:bodyPr>
          <a:lstStyle/>
          <a:p>
            <a:r>
              <a:rPr lang="en-US" sz="2400" b="1" dirty="0"/>
              <a:t>Figure 2:</a:t>
            </a:r>
            <a:r>
              <a:rPr lang="en-US" sz="2400" dirty="0"/>
              <a:t> Mean annual statistics for three measures of streamflow discharge for two rivers in west-central Indiana over a 50-year period. A) Coefficient of variation of daily discharge values. B) Fraction of time that a streamflow values exceeds the mean streamflow for a year. C) R-B flashiness index. Tippecanoe river values shown as black dots. Wildcat Creek values shown as red crosses.</a:t>
            </a:r>
            <a:endParaRPr lang="en-US" sz="2400" b="1" dirty="0"/>
          </a:p>
        </p:txBody>
      </p:sp>
    </p:spTree>
    <p:extLst>
      <p:ext uri="{BB962C8B-B14F-4D97-AF65-F5344CB8AC3E}">
        <p14:creationId xmlns:p14="http://schemas.microsoft.com/office/powerpoint/2010/main" val="276446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eople, group, water, flying&#10;&#10;Description automatically generated">
            <a:extLst>
              <a:ext uri="{FF2B5EF4-FFF2-40B4-BE49-F238E27FC236}">
                <a16:creationId xmlns:a16="http://schemas.microsoft.com/office/drawing/2014/main" id="{94B8C457-E14E-47EF-806D-85B9E459A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286250"/>
          </a:xfrm>
          <a:prstGeom prst="rect">
            <a:avLst/>
          </a:prstGeom>
        </p:spPr>
      </p:pic>
      <p:sp>
        <p:nvSpPr>
          <p:cNvPr id="4" name="TextBox 3">
            <a:extLst>
              <a:ext uri="{FF2B5EF4-FFF2-40B4-BE49-F238E27FC236}">
                <a16:creationId xmlns:a16="http://schemas.microsoft.com/office/drawing/2014/main" id="{EE0BDA0B-A317-4EC2-8BB0-2E709BA995B4}"/>
              </a:ext>
            </a:extLst>
          </p:cNvPr>
          <p:cNvSpPr txBox="1"/>
          <p:nvPr/>
        </p:nvSpPr>
        <p:spPr>
          <a:xfrm>
            <a:off x="1465277" y="4286250"/>
            <a:ext cx="9261446" cy="1569660"/>
          </a:xfrm>
          <a:prstGeom prst="rect">
            <a:avLst/>
          </a:prstGeom>
          <a:noFill/>
        </p:spPr>
        <p:txBody>
          <a:bodyPr wrap="square" rtlCol="0">
            <a:spAutoFit/>
          </a:bodyPr>
          <a:lstStyle/>
          <a:p>
            <a:r>
              <a:rPr lang="en-US" sz="2400" b="1" dirty="0"/>
              <a:t>Figure 3: </a:t>
            </a:r>
            <a:r>
              <a:rPr lang="en-US" sz="2400" dirty="0"/>
              <a:t>Mean monthly flow averaged over a 50-year timespan for two rivers in west-central Indiana. X-axis is month of </a:t>
            </a:r>
            <a:r>
              <a:rPr lang="en-US" sz="2400" i="1" dirty="0"/>
              <a:t>calendar</a:t>
            </a:r>
            <a:r>
              <a:rPr lang="en-US" sz="2400" dirty="0"/>
              <a:t> year (January = 1). Tippecanoe river values displayed as black dots. Wildcat Creek values displayed as red crosses.</a:t>
            </a:r>
            <a:endParaRPr lang="en-US" sz="2400" b="1" dirty="0"/>
          </a:p>
        </p:txBody>
      </p:sp>
    </p:spTree>
    <p:extLst>
      <p:ext uri="{BB962C8B-B14F-4D97-AF65-F5344CB8AC3E}">
        <p14:creationId xmlns:p14="http://schemas.microsoft.com/office/powerpoint/2010/main" val="79078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B5CC2D1D-A445-4D83-9B6F-6E9F922D4BCC}"/>
              </a:ext>
            </a:extLst>
          </p:cNvPr>
          <p:cNvPicPr>
            <a:picLocks noChangeAspect="1"/>
          </p:cNvPicPr>
          <p:nvPr/>
        </p:nvPicPr>
        <p:blipFill rotWithShape="1">
          <a:blip r:embed="rId2">
            <a:extLst>
              <a:ext uri="{28A0092B-C50C-407E-A947-70E740481C1C}">
                <a14:useLocalDpi xmlns:a14="http://schemas.microsoft.com/office/drawing/2010/main" val="0"/>
              </a:ext>
            </a:extLst>
          </a:blip>
          <a:srcRect t="3417"/>
          <a:stretch/>
        </p:blipFill>
        <p:spPr>
          <a:xfrm>
            <a:off x="609589" y="0"/>
            <a:ext cx="10972822" cy="4734169"/>
          </a:xfrm>
          <a:prstGeom prst="rect">
            <a:avLst/>
          </a:prstGeom>
        </p:spPr>
      </p:pic>
      <p:sp>
        <p:nvSpPr>
          <p:cNvPr id="4" name="TextBox 3">
            <a:extLst>
              <a:ext uri="{FF2B5EF4-FFF2-40B4-BE49-F238E27FC236}">
                <a16:creationId xmlns:a16="http://schemas.microsoft.com/office/drawing/2014/main" id="{314E2EE0-24CE-4824-AB3A-7CE125CCD714}"/>
              </a:ext>
            </a:extLst>
          </p:cNvPr>
          <p:cNvSpPr txBox="1"/>
          <p:nvPr/>
        </p:nvSpPr>
        <p:spPr>
          <a:xfrm>
            <a:off x="1465277" y="4734169"/>
            <a:ext cx="9261446" cy="1938992"/>
          </a:xfrm>
          <a:prstGeom prst="rect">
            <a:avLst/>
          </a:prstGeom>
          <a:noFill/>
        </p:spPr>
        <p:txBody>
          <a:bodyPr wrap="square" rtlCol="0">
            <a:spAutoFit/>
          </a:bodyPr>
          <a:lstStyle/>
          <a:p>
            <a:r>
              <a:rPr lang="en-US" sz="2400" b="1" dirty="0"/>
              <a:t>Figure 4: </a:t>
            </a:r>
            <a:r>
              <a:rPr lang="en-US" sz="2400" dirty="0"/>
              <a:t>Calculated exceedance probabilities for given discharge rates for two rives in west-central Indiana. Tippecanoe River values displayed as black dots. Wildcat Creek values displayed as red crosses. Note that probability is equal to one at the origin, and decreases in probability along the x-axis.</a:t>
            </a:r>
            <a:endParaRPr lang="en-US" sz="2400" b="1" dirty="0"/>
          </a:p>
        </p:txBody>
      </p:sp>
    </p:spTree>
    <p:extLst>
      <p:ext uri="{BB962C8B-B14F-4D97-AF65-F5344CB8AC3E}">
        <p14:creationId xmlns:p14="http://schemas.microsoft.com/office/powerpoint/2010/main" val="2772289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237</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ABE651 Lab 11 Presentation Graphics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ABE651 Lab 11 Presentation Graphics</dc:title>
  <dc:creator>Joshua Tellier</dc:creator>
  <cp:lastModifiedBy>Joshua Tellier</cp:lastModifiedBy>
  <cp:revision>2</cp:revision>
  <dcterms:created xsi:type="dcterms:W3CDTF">2020-04-17T14:44:41Z</dcterms:created>
  <dcterms:modified xsi:type="dcterms:W3CDTF">2020-04-17T14:58:46Z</dcterms:modified>
</cp:coreProperties>
</file>