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jbdjIHLdc+8I/Cy9nUm7lyoMXm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6"/>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8"/>
          <p:cNvGrpSpPr/>
          <p:nvPr/>
        </p:nvGrpSpPr>
        <p:grpSpPr>
          <a:xfrm>
            <a:off x="4350279" y="2855377"/>
            <a:ext cx="443589" cy="105632"/>
            <a:chOff x="4137525" y="2915950"/>
            <a:chExt cx="869100" cy="207000"/>
          </a:xfrm>
        </p:grpSpPr>
        <p:sp>
          <p:nvSpPr>
            <p:cNvPr id="15" name="Google Shape;15;p28"/>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8"/>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8"/>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4"/>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8" name="Shape 58"/>
        <p:cNvGrpSpPr/>
        <p:nvPr/>
      </p:nvGrpSpPr>
      <p:grpSpPr>
        <a:xfrm>
          <a:off x="0" y="0"/>
          <a:ext cx="0" cy="0"/>
          <a:chOff x="0" y="0"/>
          <a:chExt cx="0" cy="0"/>
        </a:xfrm>
      </p:grpSpPr>
      <p:sp>
        <p:nvSpPr>
          <p:cNvPr id="59" name="Google Shape;59;p3"/>
          <p:cNvSpPr txBox="1"/>
          <p:nvPr>
            <p:ph type="ctrTitle"/>
          </p:nvPr>
        </p:nvSpPr>
        <p:spPr>
          <a:xfrm>
            <a:off x="671258" y="84165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Introduction to Coding</a:t>
            </a:r>
            <a:endParaRPr/>
          </a:p>
        </p:txBody>
      </p:sp>
      <p:sp>
        <p:nvSpPr>
          <p:cNvPr id="60" name="Google Shape;60;p3"/>
          <p:cNvSpPr txBox="1"/>
          <p:nvPr>
            <p:ph idx="1" type="subTitle"/>
          </p:nvPr>
        </p:nvSpPr>
        <p:spPr>
          <a:xfrm>
            <a:off x="671250" y="3174875"/>
            <a:ext cx="7801500" cy="108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Instructors: Amanda Farah, Maria Hernandez, Katie Dixon</a:t>
            </a:r>
            <a:endParaRPr/>
          </a:p>
          <a:p>
            <a:pPr indent="0" lvl="0" marL="0" rtl="0" algn="ctr">
              <a:lnSpc>
                <a:spcPct val="100000"/>
              </a:lnSpc>
              <a:spcBef>
                <a:spcPts val="0"/>
              </a:spcBef>
              <a:spcAft>
                <a:spcPts val="0"/>
              </a:spcAft>
              <a:buSzPts val="2100"/>
              <a:buNone/>
            </a:pPr>
            <a:r>
              <a:rPr lang="en" sz="1900"/>
              <a:t>Teaching Assistants: Angela Wang, Alex Liu, Khalil Sayid,Justina Cho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Resources</a:t>
            </a:r>
            <a:endParaRPr/>
          </a:p>
        </p:txBody>
      </p:sp>
      <p:sp>
        <p:nvSpPr>
          <p:cNvPr id="119" name="Google Shape;11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Although we tried, we can’t cover everything</a:t>
            </a:r>
            <a:endParaRPr/>
          </a:p>
          <a:p>
            <a:pPr indent="0" lvl="0" marL="0" rtl="0" algn="l">
              <a:lnSpc>
                <a:spcPct val="115000"/>
              </a:lnSpc>
              <a:spcBef>
                <a:spcPts val="1600"/>
              </a:spcBef>
              <a:spcAft>
                <a:spcPts val="0"/>
              </a:spcAft>
              <a:buSzPts val="1800"/>
              <a:buNone/>
            </a:pPr>
            <a:r>
              <a:rPr lang="en"/>
              <a:t>Expert coders are still learning something new all the time</a:t>
            </a:r>
            <a:endParaRPr/>
          </a:p>
          <a:p>
            <a:pPr indent="0" lvl="0" marL="0" rtl="0" algn="l">
              <a:lnSpc>
                <a:spcPct val="115000"/>
              </a:lnSpc>
              <a:spcBef>
                <a:spcPts val="1600"/>
              </a:spcBef>
              <a:spcAft>
                <a:spcPts val="0"/>
              </a:spcAft>
              <a:buSzPts val="1800"/>
              <a:buNone/>
            </a:pPr>
            <a:r>
              <a:rPr lang="en"/>
              <a:t>Error messages: sometimes helpful! Read them and learn from the mistakes</a:t>
            </a:r>
            <a:endParaRPr/>
          </a:p>
          <a:p>
            <a:pPr indent="0" lvl="0" marL="0" rtl="0" algn="l">
              <a:lnSpc>
                <a:spcPct val="115000"/>
              </a:lnSpc>
              <a:spcBef>
                <a:spcPts val="1600"/>
              </a:spcBef>
              <a:spcAft>
                <a:spcPts val="0"/>
              </a:spcAft>
              <a:buSzPts val="1800"/>
              <a:buNone/>
            </a:pPr>
            <a:r>
              <a:rPr lang="en"/>
              <a:t>Expert coders make errors all the time</a:t>
            </a:r>
            <a:endParaRPr/>
          </a:p>
          <a:p>
            <a:pPr indent="457200" lvl="0" marL="0" rtl="0" algn="l">
              <a:lnSpc>
                <a:spcPct val="115000"/>
              </a:lnSpc>
              <a:spcBef>
                <a:spcPts val="1600"/>
              </a:spcBef>
              <a:spcAft>
                <a:spcPts val="0"/>
              </a:spcAft>
              <a:buSzPts val="1800"/>
              <a:buNone/>
            </a:pPr>
            <a:r>
              <a:rPr lang="en"/>
              <a:t>I still make the same mistakes as I did 8 years ago</a:t>
            </a:r>
            <a:endParaRPr/>
          </a:p>
          <a:p>
            <a:pPr indent="0" lvl="0" marL="0" rtl="0" algn="l">
              <a:lnSpc>
                <a:spcPct val="115000"/>
              </a:lnSpc>
              <a:spcBef>
                <a:spcPts val="1600"/>
              </a:spcBef>
              <a:spcAft>
                <a:spcPts val="0"/>
              </a:spcAft>
              <a:buSzPts val="1800"/>
              <a:buNone/>
            </a:pPr>
            <a:r>
              <a:rPr lang="en"/>
              <a:t>There is a reference sheet with a basic outline of what was covered each day, designed to be used while you go through the lessons and after you complete this course. You will find more information in Day 1.</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Goals:</a:t>
            </a:r>
            <a:endParaRPr/>
          </a:p>
          <a:p>
            <a:pPr indent="0" lvl="0" marL="0" rtl="0" algn="l">
              <a:lnSpc>
                <a:spcPct val="100000"/>
              </a:lnSpc>
              <a:spcBef>
                <a:spcPts val="0"/>
              </a:spcBef>
              <a:spcAft>
                <a:spcPts val="0"/>
              </a:spcAft>
              <a:buSzPts val="3000"/>
              <a:buNone/>
            </a:pPr>
            <a:r>
              <a:rPr lang="en"/>
              <a:t>Students will be able to:</a:t>
            </a:r>
            <a:endParaRPr/>
          </a:p>
          <a:p>
            <a:pPr indent="0" lvl="0" marL="0" rtl="0" algn="l">
              <a:lnSpc>
                <a:spcPct val="100000"/>
              </a:lnSpc>
              <a:spcBef>
                <a:spcPts val="0"/>
              </a:spcBef>
              <a:spcAft>
                <a:spcPts val="0"/>
              </a:spcAft>
              <a:buSzPts val="3000"/>
              <a:buNone/>
            </a:pPr>
            <a:r>
              <a:t/>
            </a:r>
            <a:endParaRPr/>
          </a:p>
        </p:txBody>
      </p:sp>
      <p:sp>
        <p:nvSpPr>
          <p:cNvPr id="66" name="Google Shape;66;p9"/>
          <p:cNvSpPr txBox="1"/>
          <p:nvPr>
            <p:ph idx="1" type="body"/>
          </p:nvPr>
        </p:nvSpPr>
        <p:spPr>
          <a:xfrm>
            <a:off x="311700" y="1926025"/>
            <a:ext cx="8520600" cy="2643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Font typeface="Arial"/>
              <a:buAutoNum type="arabicPeriod"/>
            </a:pPr>
            <a:r>
              <a:rPr lang="en" sz="2400">
                <a:solidFill>
                  <a:schemeClr val="dk1"/>
                </a:solidFill>
                <a:latin typeface="Oswald"/>
                <a:ea typeface="Oswald"/>
                <a:cs typeface="Oswald"/>
                <a:sym typeface="Oswald"/>
              </a:rPr>
              <a:t>Understand coding basics like loops, datatypes, and operators</a:t>
            </a:r>
            <a:endParaRPr sz="2400">
              <a:solidFill>
                <a:schemeClr val="dk1"/>
              </a:solidFill>
              <a:latin typeface="Oswald"/>
              <a:ea typeface="Oswald"/>
              <a:cs typeface="Oswald"/>
              <a:sym typeface="Oswald"/>
            </a:endParaRPr>
          </a:p>
          <a:p>
            <a:pPr indent="-381000" lvl="0" marL="457200" rtl="0" algn="l">
              <a:lnSpc>
                <a:spcPct val="115000"/>
              </a:lnSpc>
              <a:spcBef>
                <a:spcPts val="0"/>
              </a:spcBef>
              <a:spcAft>
                <a:spcPts val="0"/>
              </a:spcAft>
              <a:buClr>
                <a:srgbClr val="FFFFFF"/>
              </a:buClr>
              <a:buSzPts val="2400"/>
              <a:buFont typeface="Arial"/>
              <a:buAutoNum type="arabicPeriod"/>
            </a:pPr>
            <a:r>
              <a:rPr lang="en" sz="2400">
                <a:solidFill>
                  <a:schemeClr val="dk1"/>
                </a:solidFill>
                <a:latin typeface="Oswald"/>
                <a:ea typeface="Oswald"/>
                <a:cs typeface="Oswald"/>
                <a:sym typeface="Oswald"/>
              </a:rPr>
              <a:t>Comfortable with basic python libraries such as numpy, matplotlib, and pandas</a:t>
            </a:r>
            <a:endParaRPr sz="2400">
              <a:solidFill>
                <a:schemeClr val="dk1"/>
              </a:solidFill>
              <a:latin typeface="Oswald"/>
              <a:ea typeface="Oswald"/>
              <a:cs typeface="Oswald"/>
              <a:sym typeface="Oswald"/>
            </a:endParaRPr>
          </a:p>
          <a:p>
            <a:pPr indent="-381000" lvl="0" marL="457200" rtl="0" algn="l">
              <a:lnSpc>
                <a:spcPct val="115000"/>
              </a:lnSpc>
              <a:spcBef>
                <a:spcPts val="0"/>
              </a:spcBef>
              <a:spcAft>
                <a:spcPts val="0"/>
              </a:spcAft>
              <a:buClr>
                <a:srgbClr val="FFFFFF"/>
              </a:buClr>
              <a:buSzPts val="2400"/>
              <a:buFont typeface="Arial"/>
              <a:buAutoNum type="arabicPeriod"/>
            </a:pPr>
            <a:r>
              <a:rPr lang="en" sz="2400">
                <a:solidFill>
                  <a:schemeClr val="dk1"/>
                </a:solidFill>
                <a:latin typeface="Oswald"/>
                <a:ea typeface="Oswald"/>
                <a:cs typeface="Oswald"/>
                <a:sym typeface="Oswald"/>
              </a:rPr>
              <a:t>Comfortable loading in, manipulating, and plotting 2D datasets</a:t>
            </a:r>
            <a:endParaRPr sz="2400">
              <a:solidFill>
                <a:schemeClr val="dk1"/>
              </a:solidFill>
              <a:latin typeface="Oswald"/>
              <a:ea typeface="Oswald"/>
              <a:cs typeface="Oswald"/>
              <a:sym typeface="Oswald"/>
            </a:endParaRPr>
          </a:p>
          <a:p>
            <a:pPr indent="-381000" lvl="0" marL="457200" rtl="0" algn="l">
              <a:lnSpc>
                <a:spcPct val="115000"/>
              </a:lnSpc>
              <a:spcBef>
                <a:spcPts val="0"/>
              </a:spcBef>
              <a:spcAft>
                <a:spcPts val="0"/>
              </a:spcAft>
              <a:buClr>
                <a:schemeClr val="dk1"/>
              </a:buClr>
              <a:buSzPts val="2400"/>
              <a:buFont typeface="Oswald"/>
              <a:buAutoNum type="arabicPeriod"/>
            </a:pPr>
            <a:r>
              <a:rPr lang="en" sz="2400">
                <a:solidFill>
                  <a:schemeClr val="dk1"/>
                </a:solidFill>
                <a:latin typeface="Oswald"/>
                <a:ea typeface="Oswald"/>
                <a:cs typeface="Oswald"/>
                <a:sym typeface="Oswald"/>
              </a:rPr>
              <a:t>Comfortable approaching and learning new code</a:t>
            </a:r>
            <a:endParaRPr sz="2400">
              <a:solidFill>
                <a:schemeClr val="dk1"/>
              </a:solidFill>
              <a:latin typeface="Oswald"/>
              <a:ea typeface="Oswald"/>
              <a:cs typeface="Oswald"/>
              <a:sym typeface="Oswald"/>
            </a:endParaRPr>
          </a:p>
        </p:txBody>
      </p:sp>
      <p:pic>
        <p:nvPicPr>
          <p:cNvPr id="67" name="Google Shape;67;p9"/>
          <p:cNvPicPr preferRelativeResize="0"/>
          <p:nvPr/>
        </p:nvPicPr>
        <p:blipFill rotWithShape="1">
          <a:blip r:embed="rId3">
            <a:alphaModFix/>
          </a:blip>
          <a:srcRect b="0" l="0" r="0" t="0"/>
          <a:stretch/>
        </p:blipFill>
        <p:spPr>
          <a:xfrm>
            <a:off x="7344622" y="119272"/>
            <a:ext cx="1717300" cy="171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programming and why?</a:t>
            </a:r>
            <a:endParaRPr/>
          </a:p>
        </p:txBody>
      </p:sp>
      <p:sp>
        <p:nvSpPr>
          <p:cNvPr id="73" name="Google Shape;7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Programming is instructing your computer to do various tasks</a:t>
            </a:r>
            <a:endParaRPr/>
          </a:p>
          <a:p>
            <a:pPr indent="0" lvl="0" marL="0" rtl="0" algn="l">
              <a:lnSpc>
                <a:spcPct val="115000"/>
              </a:lnSpc>
              <a:spcBef>
                <a:spcPts val="1600"/>
              </a:spcBef>
              <a:spcAft>
                <a:spcPts val="0"/>
              </a:spcAft>
              <a:buSzPts val="1800"/>
              <a:buNone/>
            </a:pPr>
            <a:r>
              <a:rPr lang="en"/>
              <a:t>Why learn to program?</a:t>
            </a:r>
            <a:endParaRPr/>
          </a:p>
          <a:p>
            <a:pPr indent="0" lvl="0" marL="0" rtl="0" algn="l">
              <a:lnSpc>
                <a:spcPct val="115000"/>
              </a:lnSpc>
              <a:spcBef>
                <a:spcPts val="1600"/>
              </a:spcBef>
              <a:spcAft>
                <a:spcPts val="0"/>
              </a:spcAft>
              <a:buSzPts val="1800"/>
              <a:buNone/>
            </a:pPr>
            <a:r>
              <a:rPr lang="en"/>
              <a:t>Speed and energy</a:t>
            </a:r>
            <a:endParaRPr/>
          </a:p>
          <a:p>
            <a:pPr indent="0" lvl="0" marL="0" rtl="0" algn="l">
              <a:lnSpc>
                <a:spcPct val="115000"/>
              </a:lnSpc>
              <a:spcBef>
                <a:spcPts val="1600"/>
              </a:spcBef>
              <a:spcAft>
                <a:spcPts val="0"/>
              </a:spcAft>
              <a:buSzPts val="1800"/>
              <a:buNone/>
            </a:pPr>
            <a:r>
              <a:rPr lang="en"/>
              <a:t>	Computers are much faster and don’t need to sleep (generally)</a:t>
            </a:r>
            <a:endParaRPr/>
          </a:p>
          <a:p>
            <a:pPr indent="0" lvl="0" marL="0" rtl="0" algn="l">
              <a:lnSpc>
                <a:spcPct val="115000"/>
              </a:lnSpc>
              <a:spcBef>
                <a:spcPts val="1600"/>
              </a:spcBef>
              <a:spcAft>
                <a:spcPts val="0"/>
              </a:spcAft>
              <a:buSzPts val="1800"/>
              <a:buNone/>
            </a:pPr>
            <a:r>
              <a:rPr lang="en"/>
              <a:t>Can automate tasks</a:t>
            </a:r>
            <a:endParaRPr/>
          </a:p>
          <a:p>
            <a:pPr indent="0" lvl="0" marL="0" rtl="0" algn="l">
              <a:lnSpc>
                <a:spcPct val="115000"/>
              </a:lnSpc>
              <a:spcBef>
                <a:spcPts val="1600"/>
              </a:spcBef>
              <a:spcAft>
                <a:spcPts val="0"/>
              </a:spcAft>
              <a:buSzPts val="1800"/>
              <a:buNone/>
            </a:pPr>
            <a:r>
              <a:rPr lang="en"/>
              <a:t>Can connect to high performance computers to be even faster</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Visualize data</a:t>
            </a:r>
            <a:endParaRPr/>
          </a:p>
        </p:txBody>
      </p:sp>
      <p:sp>
        <p:nvSpPr>
          <p:cNvPr id="79" name="Google Shape;79;p16"/>
          <p:cNvSpPr txBox="1"/>
          <p:nvPr>
            <p:ph idx="1" type="body"/>
          </p:nvPr>
        </p:nvSpPr>
        <p:spPr>
          <a:xfrm>
            <a:off x="311700" y="1152475"/>
            <a:ext cx="3940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Visualizing yields in response to growing season length at different temperatures (color)</a:t>
            </a:r>
            <a:endParaRPr/>
          </a:p>
          <a:p>
            <a:pPr indent="0" lvl="0" marL="0" rtl="0" algn="l">
              <a:lnSpc>
                <a:spcPct val="115000"/>
              </a:lnSpc>
              <a:spcBef>
                <a:spcPts val="1600"/>
              </a:spcBef>
              <a:spcAft>
                <a:spcPts val="0"/>
              </a:spcAft>
              <a:buSzPts val="1800"/>
              <a:buNone/>
            </a:pPr>
            <a:r>
              <a:rPr lang="en"/>
              <a:t>Each of the groupings of points is at a different location</a:t>
            </a:r>
            <a:endParaRPr/>
          </a:p>
          <a:p>
            <a:pPr indent="0" lvl="0" marL="0" rtl="0" algn="l">
              <a:lnSpc>
                <a:spcPct val="115000"/>
              </a:lnSpc>
              <a:spcBef>
                <a:spcPts val="1600"/>
              </a:spcBef>
              <a:spcAft>
                <a:spcPts val="1600"/>
              </a:spcAft>
              <a:buSzPts val="1800"/>
              <a:buNone/>
            </a:pPr>
            <a:r>
              <a:rPr lang="en"/>
              <a:t>Can see the direction of the response is different when you look at the whole midwest vs. one location</a:t>
            </a:r>
            <a:endParaRPr/>
          </a:p>
        </p:txBody>
      </p:sp>
      <p:pic>
        <p:nvPicPr>
          <p:cNvPr id="80" name="Google Shape;80;p16"/>
          <p:cNvPicPr preferRelativeResize="0"/>
          <p:nvPr/>
        </p:nvPicPr>
        <p:blipFill rotWithShape="1">
          <a:blip r:embed="rId3">
            <a:alphaModFix/>
          </a:blip>
          <a:srcRect b="0" l="0" r="0" t="0"/>
          <a:stretch/>
        </p:blipFill>
        <p:spPr>
          <a:xfrm>
            <a:off x="4418825" y="277702"/>
            <a:ext cx="4635900" cy="4627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Computations you can’t/ don’t want to do by hand</a:t>
            </a:r>
            <a:endParaRPr/>
          </a:p>
        </p:txBody>
      </p:sp>
      <p:sp>
        <p:nvSpPr>
          <p:cNvPr id="86" name="Google Shape;86;p17"/>
          <p:cNvSpPr txBox="1"/>
          <p:nvPr>
            <p:ph idx="1" type="body"/>
          </p:nvPr>
        </p:nvSpPr>
        <p:spPr>
          <a:xfrm>
            <a:off x="311700" y="1152475"/>
            <a:ext cx="4692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Simulating a SEIR disease model with demography</a:t>
            </a:r>
            <a:br>
              <a:rPr lang="en"/>
            </a:br>
            <a:br>
              <a:rPr lang="en"/>
            </a:br>
            <a:r>
              <a:rPr lang="en"/>
              <a:t>Impossible/ nearly impossible by hand</a:t>
            </a:r>
            <a:br>
              <a:rPr lang="en"/>
            </a:br>
            <a:br>
              <a:rPr lang="en"/>
            </a:br>
            <a:r>
              <a:rPr lang="en"/>
              <a:t>Almost instantaneous with a ordinary differential equation (ODE) solver </a:t>
            </a:r>
            <a:endParaRPr/>
          </a:p>
        </p:txBody>
      </p:sp>
      <p:pic>
        <p:nvPicPr>
          <p:cNvPr descr="\frac{dS}{dt} = A - \mu S + \frac{\beta S I}{N} \\&#10;\frac{dE}{dt} = \frac{\beta S I}{N} - (\mu + \delta)E \\&#10;\frac{dI}{dt} =  \delta E - (\mu + \gamma) I \\&#10;\frac{dR}{dt} = \gamma I - \mu R \\&#10;&#10;" id="87" name="Google Shape;87;p17" title="MathEquation,#e9e8e8"/>
          <p:cNvPicPr preferRelativeResize="0"/>
          <p:nvPr/>
        </p:nvPicPr>
        <p:blipFill rotWithShape="1">
          <a:blip r:embed="rId3">
            <a:alphaModFix/>
          </a:blip>
          <a:srcRect b="0" l="0" r="0" t="0"/>
          <a:stretch/>
        </p:blipFill>
        <p:spPr>
          <a:xfrm>
            <a:off x="5004475" y="1392525"/>
            <a:ext cx="3571450" cy="306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Python?</a:t>
            </a:r>
            <a:endParaRPr/>
          </a:p>
        </p:txBody>
      </p:sp>
      <p:sp>
        <p:nvSpPr>
          <p:cNvPr id="93" name="Google Shape;9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General purpose, </a:t>
            </a:r>
            <a:r>
              <a:rPr b="1" lang="en"/>
              <a:t>open source</a:t>
            </a:r>
            <a:r>
              <a:rPr lang="en"/>
              <a:t> coding language</a:t>
            </a:r>
            <a:endParaRPr/>
          </a:p>
          <a:p>
            <a:pPr indent="0" lvl="0" marL="0" rtl="0" algn="l">
              <a:lnSpc>
                <a:spcPct val="115000"/>
              </a:lnSpc>
              <a:spcBef>
                <a:spcPts val="1600"/>
              </a:spcBef>
              <a:spcAft>
                <a:spcPts val="0"/>
              </a:spcAft>
              <a:buSzPts val="1800"/>
              <a:buNone/>
            </a:pPr>
            <a:r>
              <a:rPr lang="en"/>
              <a:t>R is written for statistical computing and data analysis</a:t>
            </a:r>
            <a:endParaRPr/>
          </a:p>
          <a:p>
            <a:pPr indent="0" lvl="0" marL="0" rtl="0" algn="l">
              <a:lnSpc>
                <a:spcPct val="115000"/>
              </a:lnSpc>
              <a:spcBef>
                <a:spcPts val="1600"/>
              </a:spcBef>
              <a:spcAft>
                <a:spcPts val="0"/>
              </a:spcAft>
              <a:buSzPts val="1800"/>
              <a:buNone/>
            </a:pPr>
            <a:r>
              <a:rPr lang="en"/>
              <a:t>The best data analysts keep in mind the strengths and weaknesses of different languages</a:t>
            </a:r>
            <a:endParaRPr/>
          </a:p>
          <a:p>
            <a:pPr indent="0" lvl="0" marL="0" rtl="0" algn="l">
              <a:lnSpc>
                <a:spcPct val="115000"/>
              </a:lnSpc>
              <a:spcBef>
                <a:spcPts val="1600"/>
              </a:spcBef>
              <a:spcAft>
                <a:spcPts val="0"/>
              </a:spcAft>
              <a:buSzPts val="1800"/>
              <a:buNone/>
            </a:pPr>
            <a:r>
              <a:rPr lang="en"/>
              <a:t>Code can be translated between languages relatively easily</a:t>
            </a:r>
            <a:endParaRPr/>
          </a:p>
          <a:p>
            <a:pPr indent="0" lvl="0" marL="0" rtl="0" algn="l">
              <a:lnSpc>
                <a:spcPct val="115000"/>
              </a:lnSpc>
              <a:spcBef>
                <a:spcPts val="1600"/>
              </a:spcBef>
              <a:spcAft>
                <a:spcPts val="0"/>
              </a:spcAft>
              <a:buSzPts val="1800"/>
              <a:buNone/>
            </a:pPr>
            <a:r>
              <a:rPr lang="en"/>
              <a:t>Once you pick up one, the time spent learning a new one goes down: </a:t>
            </a:r>
            <a:r>
              <a:rPr b="1" lang="en"/>
              <a:t>ME</a:t>
            </a:r>
            <a:endParaRPr b="1"/>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Different environments for Python</a:t>
            </a:r>
            <a:endParaRPr/>
          </a:p>
        </p:txBody>
      </p:sp>
      <p:sp>
        <p:nvSpPr>
          <p:cNvPr id="99" name="Google Shape;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Integrated Development Environment (IDE)</a:t>
            </a:r>
            <a:endParaRPr/>
          </a:p>
          <a:p>
            <a:pPr indent="0" lvl="0" marL="0" rtl="0" algn="l">
              <a:lnSpc>
                <a:spcPct val="115000"/>
              </a:lnSpc>
              <a:spcBef>
                <a:spcPts val="1600"/>
              </a:spcBef>
              <a:spcAft>
                <a:spcPts val="0"/>
              </a:spcAft>
              <a:buSzPts val="1800"/>
              <a:buNone/>
            </a:pPr>
            <a:r>
              <a:rPr lang="en"/>
              <a:t>	Can help you debug</a:t>
            </a:r>
            <a:endParaRPr/>
          </a:p>
          <a:p>
            <a:pPr indent="0" lvl="0" marL="0" rtl="0" algn="l">
              <a:lnSpc>
                <a:spcPct val="115000"/>
              </a:lnSpc>
              <a:spcBef>
                <a:spcPts val="1600"/>
              </a:spcBef>
              <a:spcAft>
                <a:spcPts val="0"/>
              </a:spcAft>
              <a:buSzPts val="1800"/>
              <a:buNone/>
            </a:pPr>
            <a:r>
              <a:rPr lang="en"/>
              <a:t>	Can be hard to choose which one is the best one</a:t>
            </a:r>
            <a:endParaRPr/>
          </a:p>
          <a:p>
            <a:pPr indent="0" lvl="0" marL="0" rtl="0" algn="l">
              <a:lnSpc>
                <a:spcPct val="115000"/>
              </a:lnSpc>
              <a:spcBef>
                <a:spcPts val="1600"/>
              </a:spcBef>
              <a:spcAft>
                <a:spcPts val="0"/>
              </a:spcAft>
              <a:buSzPts val="1800"/>
              <a:buNone/>
            </a:pPr>
            <a:r>
              <a:rPr lang="en"/>
              <a:t>	The more I googled, the more I found</a:t>
            </a:r>
            <a:endParaRPr/>
          </a:p>
          <a:p>
            <a:pPr indent="0" lvl="0" marL="0" rtl="0" algn="l">
              <a:lnSpc>
                <a:spcPct val="115000"/>
              </a:lnSpc>
              <a:spcBef>
                <a:spcPts val="1600"/>
              </a:spcBef>
              <a:spcAft>
                <a:spcPts val="1600"/>
              </a:spcAft>
              <a:buSzPts val="1800"/>
              <a:buNone/>
            </a:pPr>
            <a:r>
              <a:rPr lang="en"/>
              <a:t>Jupyter notebooks, spyder, pycharm, google colab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Jupyter Notebooks</a:t>
            </a:r>
            <a:endParaRPr/>
          </a:p>
        </p:txBody>
      </p:sp>
      <p:sp>
        <p:nvSpPr>
          <p:cNvPr id="105" name="Google Shape;105;p20"/>
          <p:cNvSpPr txBox="1"/>
          <p:nvPr>
            <p:ph idx="1" type="body"/>
          </p:nvPr>
        </p:nvSpPr>
        <p:spPr>
          <a:xfrm>
            <a:off x="311700" y="1152475"/>
            <a:ext cx="3273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Incorporates Markdown to write text</a:t>
            </a:r>
            <a:endParaRPr/>
          </a:p>
          <a:p>
            <a:pPr indent="0" lvl="0" marL="0" rtl="0" algn="l">
              <a:lnSpc>
                <a:spcPct val="115000"/>
              </a:lnSpc>
              <a:spcBef>
                <a:spcPts val="1600"/>
              </a:spcBef>
              <a:spcAft>
                <a:spcPts val="0"/>
              </a:spcAft>
              <a:buSzPts val="1800"/>
              <a:buNone/>
            </a:pPr>
            <a:r>
              <a:rPr lang="en"/>
              <a:t>Can use other languages using a kernel (R, Julia, etc.)</a:t>
            </a:r>
            <a:endParaRPr/>
          </a:p>
          <a:p>
            <a:pPr indent="0" lvl="0" marL="0" rtl="0" algn="l">
              <a:lnSpc>
                <a:spcPct val="115000"/>
              </a:lnSpc>
              <a:spcBef>
                <a:spcPts val="1600"/>
              </a:spcBef>
              <a:spcAft>
                <a:spcPts val="1600"/>
              </a:spcAft>
              <a:buSzPts val="1800"/>
              <a:buNone/>
            </a:pPr>
            <a:r>
              <a:rPr lang="en"/>
              <a:t>Readable, reproducible interface</a:t>
            </a:r>
            <a:endParaRPr/>
          </a:p>
        </p:txBody>
      </p:sp>
      <p:pic>
        <p:nvPicPr>
          <p:cNvPr id="106" name="Google Shape;106;p20"/>
          <p:cNvPicPr preferRelativeResize="0"/>
          <p:nvPr/>
        </p:nvPicPr>
        <p:blipFill rotWithShape="1">
          <a:blip r:embed="rId3">
            <a:alphaModFix/>
          </a:blip>
          <a:srcRect b="0" l="0" r="0" t="0"/>
          <a:stretch/>
        </p:blipFill>
        <p:spPr>
          <a:xfrm>
            <a:off x="3661500" y="918787"/>
            <a:ext cx="5558701" cy="388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Google Colaboratory</a:t>
            </a:r>
            <a:endParaRPr/>
          </a:p>
        </p:txBody>
      </p:sp>
      <p:sp>
        <p:nvSpPr>
          <p:cNvPr id="112" name="Google Shape;11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Built off of jupyter and hosted on google</a:t>
            </a:r>
            <a:endParaRPr/>
          </a:p>
          <a:p>
            <a:pPr indent="0" lvl="0" marL="0" rtl="0" algn="l">
              <a:lnSpc>
                <a:spcPct val="115000"/>
              </a:lnSpc>
              <a:spcBef>
                <a:spcPts val="1600"/>
              </a:spcBef>
              <a:spcAft>
                <a:spcPts val="0"/>
              </a:spcAft>
              <a:buSzPts val="1800"/>
              <a:buNone/>
            </a:pPr>
            <a:r>
              <a:rPr lang="en"/>
              <a:t>Built in libraries, don’t have to deal with dependencies</a:t>
            </a:r>
            <a:endParaRPr/>
          </a:p>
          <a:p>
            <a:pPr indent="0" lvl="0" marL="0" rtl="0" algn="l">
              <a:lnSpc>
                <a:spcPct val="115000"/>
              </a:lnSpc>
              <a:spcBef>
                <a:spcPts val="1600"/>
              </a:spcBef>
              <a:spcAft>
                <a:spcPts val="0"/>
              </a:spcAft>
              <a:buSzPts val="1800"/>
              <a:buNone/>
            </a:pPr>
            <a:r>
              <a:rPr lang="en"/>
              <a:t>Saves automatically</a:t>
            </a:r>
            <a:endParaRPr/>
          </a:p>
          <a:p>
            <a:pPr indent="0" lvl="0" marL="0" rtl="0" algn="l">
              <a:lnSpc>
                <a:spcPct val="115000"/>
              </a:lnSpc>
              <a:spcBef>
                <a:spcPts val="1600"/>
              </a:spcBef>
              <a:spcAft>
                <a:spcPts val="0"/>
              </a:spcAft>
              <a:buSzPts val="1800"/>
              <a:buNone/>
            </a:pPr>
            <a:r>
              <a:rPr lang="en"/>
              <a:t>Share and collaborate on your code easily</a:t>
            </a:r>
            <a:endParaRPr/>
          </a:p>
          <a:p>
            <a:pPr indent="0" lvl="0" marL="0" rtl="0" algn="l">
              <a:lnSpc>
                <a:spcPct val="115000"/>
              </a:lnSpc>
              <a:spcBef>
                <a:spcPts val="1600"/>
              </a:spcBef>
              <a:spcAft>
                <a:spcPts val="0"/>
              </a:spcAft>
              <a:buSzPts val="1800"/>
              <a:buNone/>
            </a:pPr>
            <a:r>
              <a:rPr lang="en"/>
              <a:t>Can’t run programs for very long without shutting down</a:t>
            </a:r>
            <a:endParaRPr/>
          </a:p>
          <a:p>
            <a:pPr indent="0" lvl="0" marL="0" rtl="0" algn="l">
              <a:lnSpc>
                <a:spcPct val="115000"/>
              </a:lnSpc>
              <a:spcBef>
                <a:spcPts val="1600"/>
              </a:spcBef>
              <a:spcAft>
                <a:spcPts val="1600"/>
              </a:spcAft>
              <a:buSzPts val="1800"/>
              <a:buNone/>
            </a:pPr>
            <a:r>
              <a:rPr lang="en"/>
              <a:t>Need internet connection</a:t>
            </a:r>
            <a:endParaRPr/>
          </a:p>
        </p:txBody>
      </p:sp>
      <p:pic>
        <p:nvPicPr>
          <p:cNvPr id="113" name="Google Shape;113;p21"/>
          <p:cNvPicPr preferRelativeResize="0"/>
          <p:nvPr/>
        </p:nvPicPr>
        <p:blipFill rotWithShape="1">
          <a:blip r:embed="rId3">
            <a:alphaModFix/>
          </a:blip>
          <a:srcRect b="0" l="0" r="0" t="0"/>
          <a:stretch/>
        </p:blipFill>
        <p:spPr>
          <a:xfrm>
            <a:off x="5773200" y="-1"/>
            <a:ext cx="3370800" cy="14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