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69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4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4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1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7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D51CCB3-58A2-9F43-8DC7-E89A32B1E91E}"/>
              </a:ext>
            </a:extLst>
          </p:cNvPr>
          <p:cNvSpPr txBox="1">
            <a:spLocks/>
          </p:cNvSpPr>
          <p:nvPr/>
        </p:nvSpPr>
        <p:spPr>
          <a:xfrm>
            <a:off x="7601492" y="1251894"/>
            <a:ext cx="4411437" cy="1624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1640"/>
              </a:lnSpc>
            </a:pP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line</a:t>
            </a:r>
            <a:r>
              <a:rPr lang="zh-CN" altLang="en-US" sz="1200" dirty="0">
                <a:solidFill>
                  <a:srgbClr val="393C57"/>
                </a:solidFill>
                <a:latin typeface="Helvetica" pitchFamily="2" charset="0"/>
              </a:rPr>
              <a:t>：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#F74C60</a:t>
            </a:r>
            <a:r>
              <a:rPr lang="zh-CN" altLang="en-US" sz="1200" b="1" dirty="0">
                <a:solidFill>
                  <a:srgbClr val="31C4F5"/>
                </a:solidFill>
                <a:latin typeface="Helvetica" pitchFamily="2" charset="0"/>
              </a:rPr>
              <a:t> ， 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2pt</a:t>
            </a:r>
            <a:r>
              <a:rPr lang="zh-CN" altLang="en-US" sz="1200" b="1" dirty="0">
                <a:solidFill>
                  <a:srgbClr val="31C4F5"/>
                </a:solidFill>
                <a:latin typeface="Helvetica" pitchFamily="2" charset="0"/>
              </a:rPr>
              <a:t> 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Solid Line</a:t>
            </a:r>
          </a:p>
          <a:p>
            <a:pPr lvl="1">
              <a:lnSpc>
                <a:spcPts val="1640"/>
              </a:lnSpc>
            </a:pP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Title</a:t>
            </a:r>
            <a:r>
              <a:rPr lang="zh-CN" altLang="en-US" sz="1200" dirty="0">
                <a:solidFill>
                  <a:srgbClr val="393C57"/>
                </a:solidFill>
                <a:latin typeface="Helvetica" pitchFamily="2" charset="0"/>
              </a:rPr>
              <a:t>：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#393C57</a:t>
            </a:r>
            <a:r>
              <a:rPr lang="zh-CN" altLang="en-US" sz="1200" b="1" dirty="0">
                <a:solidFill>
                  <a:srgbClr val="31C4F5"/>
                </a:solidFill>
                <a:latin typeface="Helvetica" pitchFamily="2" charset="0"/>
              </a:rPr>
              <a:t> ，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Helvetica</a:t>
            </a:r>
            <a:r>
              <a:rPr lang="zh-CN" altLang="en-US" sz="1200" b="1" dirty="0">
                <a:solidFill>
                  <a:srgbClr val="31C4F5"/>
                </a:solidFill>
                <a:latin typeface="Helvetica" pitchFamily="2" charset="0"/>
              </a:rPr>
              <a:t> </a:t>
            </a: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or</a:t>
            </a:r>
            <a:r>
              <a:rPr lang="zh-CN" altLang="en-US" sz="1200" dirty="0">
                <a:solidFill>
                  <a:srgbClr val="393C57"/>
                </a:solidFill>
                <a:latin typeface="Helvetica" pitchFamily="2" charset="0"/>
              </a:rPr>
              <a:t> 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Arial 12pt Regular</a:t>
            </a:r>
          </a:p>
          <a:p>
            <a:pPr lvl="1">
              <a:lnSpc>
                <a:spcPts val="1640"/>
              </a:lnSpc>
            </a:pP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Content</a:t>
            </a:r>
            <a:r>
              <a:rPr lang="zh-CN" altLang="en-US" sz="1200" dirty="0">
                <a:solidFill>
                  <a:srgbClr val="393C57"/>
                </a:solidFill>
                <a:latin typeface="Helvetica" pitchFamily="2" charset="0"/>
              </a:rPr>
              <a:t>：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#393C57</a:t>
            </a:r>
            <a:r>
              <a:rPr lang="zh-CN" altLang="en-US" sz="1200" dirty="0">
                <a:solidFill>
                  <a:srgbClr val="31C4F5"/>
                </a:solidFill>
                <a:latin typeface="Helvetica" pitchFamily="2" charset="0"/>
              </a:rPr>
              <a:t> </a:t>
            </a:r>
            <a:r>
              <a:rPr lang="zh-CN" altLang="en-US" sz="1200" dirty="0">
                <a:solidFill>
                  <a:srgbClr val="393C57"/>
                </a:solidFill>
                <a:latin typeface="Helvetica" pitchFamily="2" charset="0"/>
              </a:rPr>
              <a:t>，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Helvetica</a:t>
            </a:r>
            <a:r>
              <a:rPr lang="zh-CN" altLang="en-US" sz="1200" b="1" dirty="0">
                <a:solidFill>
                  <a:srgbClr val="393C57"/>
                </a:solidFill>
                <a:latin typeface="Helvetica" pitchFamily="2" charset="0"/>
              </a:rPr>
              <a:t> </a:t>
            </a: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or</a:t>
            </a:r>
            <a:r>
              <a:rPr lang="zh-CN" altLang="en-US" sz="1200" dirty="0">
                <a:solidFill>
                  <a:srgbClr val="393C57"/>
                </a:solidFill>
                <a:latin typeface="Helvetica" pitchFamily="2" charset="0"/>
              </a:rPr>
              <a:t> 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Arial 12pt Light</a:t>
            </a:r>
          </a:p>
          <a:p>
            <a:pPr lvl="1">
              <a:lnSpc>
                <a:spcPts val="1640"/>
              </a:lnSpc>
            </a:pP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If there is too much text, please wrap it according to the background frame. The spacing is 1x spacing by default.</a:t>
            </a:r>
          </a:p>
          <a:p>
            <a:pPr lvl="1">
              <a:lnSpc>
                <a:spcPts val="1640"/>
              </a:lnSpc>
            </a:pPr>
            <a:endParaRPr lang="en-US" altLang="zh-CN" sz="1200" b="1" dirty="0">
              <a:solidFill>
                <a:srgbClr val="393C57"/>
              </a:solidFill>
              <a:latin typeface="Helvetica" pitchFamily="2" charset="0"/>
            </a:endParaRPr>
          </a:p>
          <a:p>
            <a:pPr lvl="1">
              <a:lnSpc>
                <a:spcPts val="1640"/>
              </a:lnSpc>
            </a:pPr>
            <a:endParaRPr lang="en-US" altLang="zh-CN" sz="1200" b="1" dirty="0">
              <a:solidFill>
                <a:srgbClr val="393C57"/>
              </a:solidFill>
              <a:latin typeface="Helvetica" pitchFamily="2" charset="0"/>
            </a:endParaRPr>
          </a:p>
          <a:p>
            <a:pPr lvl="1">
              <a:lnSpc>
                <a:spcPts val="1640"/>
              </a:lnSpc>
            </a:pPr>
            <a:endParaRPr lang="en-US" altLang="zh-CN" sz="1200" b="1" dirty="0">
              <a:solidFill>
                <a:srgbClr val="393C57"/>
              </a:solidFill>
              <a:latin typeface="Helvetica" pitchFamily="2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28697-7E69-BF4F-9FC2-BCBE37ADC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85000"/>
                  </a:schemeClr>
                </a:solidFill>
              </a:rPr>
              <a:t>Pics</a:t>
            </a:r>
            <a:r>
              <a:rPr kumimoji="1" lang="zh-CN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85000"/>
                  </a:schemeClr>
                </a:solidFill>
              </a:rPr>
              <a:t>of</a:t>
            </a:r>
            <a:r>
              <a:rPr kumimoji="1" lang="zh-CN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85000"/>
                  </a:schemeClr>
                </a:solidFill>
              </a:rPr>
              <a:t>a</a:t>
            </a:r>
            <a:r>
              <a:rPr kumimoji="1" lang="zh-CN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display</a:t>
            </a:r>
            <a:endParaRPr kumimoji="1"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DF721-E6DB-194A-B600-1B95FDD5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50" y="1319439"/>
            <a:ext cx="7219937" cy="11538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rgbClr val="393C57"/>
                </a:solidFill>
                <a:latin typeface="Helvetica" pitchFamily="2" charset="0"/>
              </a:rPr>
              <a:t>Categories:</a:t>
            </a:r>
          </a:p>
          <a:p>
            <a:pPr lvl="1">
              <a:lnSpc>
                <a:spcPct val="100000"/>
              </a:lnSpc>
            </a:pP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Screen capture</a:t>
            </a:r>
          </a:p>
          <a:p>
            <a:pPr lvl="1">
              <a:lnSpc>
                <a:spcPct val="100000"/>
              </a:lnSpc>
            </a:pP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Annotated screen capture: callouts, thumbnail and zoom-in, numbered annotation</a:t>
            </a:r>
          </a:p>
          <a:p>
            <a:pPr lvl="1">
              <a:lnSpc>
                <a:spcPct val="100000"/>
              </a:lnSpc>
            </a:pP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Animated screen capture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solidFill>
                <a:srgbClr val="393C57"/>
              </a:solidFill>
              <a:latin typeface="Helvetica" pitchFamily="2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8AF8CAC-B125-8245-BEBE-00881CAB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E56FFD-C0D4-1A49-9CAE-DFF18087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74774"/>
            <a:ext cx="6964680" cy="3492027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1097281" y="3249517"/>
            <a:ext cx="1439732" cy="2917283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259BB3A-E8B1-7F4B-9230-861D40D2A2F5}"/>
              </a:ext>
            </a:extLst>
          </p:cNvPr>
          <p:cNvSpPr/>
          <p:nvPr/>
        </p:nvSpPr>
        <p:spPr>
          <a:xfrm>
            <a:off x="2621770" y="3077452"/>
            <a:ext cx="5268617" cy="17206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74C072-809A-CB49-A106-48357324C1CD}"/>
              </a:ext>
            </a:extLst>
          </p:cNvPr>
          <p:cNvSpPr/>
          <p:nvPr/>
        </p:nvSpPr>
        <p:spPr>
          <a:xfrm>
            <a:off x="8269319" y="4128060"/>
            <a:ext cx="3348000" cy="1071128"/>
          </a:xfrm>
          <a:prstGeom prst="rect">
            <a:avLst/>
          </a:prstGeom>
          <a:solidFill>
            <a:srgbClr val="31C4F5"/>
          </a:solidFill>
          <a:ln w="1905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723F0A-1F09-AA42-8A93-F30168A12328}"/>
              </a:ext>
            </a:extLst>
          </p:cNvPr>
          <p:cNvSpPr/>
          <p:nvPr/>
        </p:nvSpPr>
        <p:spPr>
          <a:xfrm>
            <a:off x="8269319" y="2951366"/>
            <a:ext cx="3348000" cy="432000"/>
          </a:xfrm>
          <a:prstGeom prst="rect">
            <a:avLst/>
          </a:prstGeom>
          <a:solidFill>
            <a:srgbClr val="31C4F5"/>
          </a:solidFill>
          <a:ln w="1905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zh-CN" alt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82A1B68-1589-4F4D-A9A2-EC2B4185E289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 flipV="1">
            <a:off x="7890387" y="3163485"/>
            <a:ext cx="378932" cy="3881"/>
          </a:xfrm>
          <a:prstGeom prst="straightConnector1">
            <a:avLst/>
          </a:prstGeom>
          <a:ln w="25400">
            <a:solidFill>
              <a:srgbClr val="31C4F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992AEAF-033C-C443-95EA-E2EC49B589DE}"/>
              </a:ext>
            </a:extLst>
          </p:cNvPr>
          <p:cNvCxnSpPr>
            <a:cxnSpLocks/>
          </p:cNvCxnSpPr>
          <p:nvPr/>
        </p:nvCxnSpPr>
        <p:spPr>
          <a:xfrm flipH="1">
            <a:off x="2537012" y="4327469"/>
            <a:ext cx="5732307" cy="1"/>
          </a:xfrm>
          <a:prstGeom prst="straightConnector1">
            <a:avLst/>
          </a:prstGeom>
          <a:ln w="25400">
            <a:solidFill>
              <a:srgbClr val="31C4F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CF34098-9835-A54C-A69A-DC57032C2243}"/>
              </a:ext>
            </a:extLst>
          </p:cNvPr>
          <p:cNvSpPr txBox="1"/>
          <p:nvPr/>
        </p:nvSpPr>
        <p:spPr>
          <a:xfrm>
            <a:off x="8359394" y="4227709"/>
            <a:ext cx="3135920" cy="898900"/>
          </a:xfrm>
          <a:prstGeom prst="rect">
            <a:avLst/>
          </a:prstGeom>
          <a:noFill/>
          <a:ln>
            <a:solidFill>
              <a:srgbClr val="31C4F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640"/>
              </a:lnSpc>
              <a:buClr>
                <a:srgbClr val="31C4F5"/>
              </a:buClr>
            </a:pPr>
            <a:r>
              <a:rPr kumimoji="1" lang="en-US" altLang="zh-CN" sz="1200" dirty="0">
                <a:solidFill>
                  <a:schemeClr val="bg1"/>
                </a:solidFill>
                <a:latin typeface="Helvetica" pitchFamily="2" charset="0"/>
              </a:rPr>
              <a:t>Add Notes</a:t>
            </a:r>
          </a:p>
          <a:p>
            <a:pPr marL="171450" indent="-171450">
              <a:lnSpc>
                <a:spcPts val="164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kumimoji="1" lang="en-US" altLang="zh-CN" sz="1050" dirty="0">
                <a:solidFill>
                  <a:schemeClr val="bg1"/>
                </a:solidFill>
                <a:latin typeface="Helvetica" pitchFamily="2" charset="0"/>
              </a:rPr>
              <a:t>Comment content 1</a:t>
            </a:r>
          </a:p>
          <a:p>
            <a:pPr marL="171450" indent="-171450">
              <a:lnSpc>
                <a:spcPts val="164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kumimoji="1" lang="en-US" altLang="zh-CN" sz="1050" dirty="0">
                <a:solidFill>
                  <a:schemeClr val="bg1"/>
                </a:solidFill>
                <a:latin typeface="Helvetica" pitchFamily="2" charset="0"/>
              </a:rPr>
              <a:t>Comment content 2</a:t>
            </a:r>
            <a:endParaRPr kumimoji="1" lang="zh-CN" altLang="en-US" sz="1050" dirty="0">
              <a:solidFill>
                <a:schemeClr val="bg1"/>
              </a:solidFill>
              <a:latin typeface="Helvetica" pitchFamily="2" charset="0"/>
            </a:endParaRPr>
          </a:p>
          <a:p>
            <a:pPr marL="171450" indent="-171450">
              <a:lnSpc>
                <a:spcPts val="164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kumimoji="1" lang="en-US" altLang="zh-CN" sz="1050" dirty="0">
                <a:solidFill>
                  <a:schemeClr val="bg1"/>
                </a:solidFill>
                <a:latin typeface="Helvetica" pitchFamily="2" charset="0"/>
              </a:rPr>
              <a:t>Comment content 3</a:t>
            </a:r>
            <a:endParaRPr kumimoji="1" lang="zh-CN" altLang="en-US" sz="105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D8D2E5-6668-0140-9A3C-72E3D9207B59}"/>
              </a:ext>
            </a:extLst>
          </p:cNvPr>
          <p:cNvSpPr txBox="1"/>
          <p:nvPr/>
        </p:nvSpPr>
        <p:spPr>
          <a:xfrm>
            <a:off x="8359394" y="3024984"/>
            <a:ext cx="313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1C4F5"/>
              </a:buClr>
            </a:pPr>
            <a:r>
              <a:rPr kumimoji="1" lang="en-US" altLang="zh-CN" sz="1200" dirty="0">
                <a:solidFill>
                  <a:schemeClr val="bg1"/>
                </a:solidFill>
                <a:latin typeface="Helvetica" pitchFamily="2" charset="0"/>
              </a:rPr>
              <a:t>Add Notes</a:t>
            </a:r>
          </a:p>
        </p:txBody>
      </p:sp>
    </p:spTree>
    <p:extLst>
      <p:ext uri="{BB962C8B-B14F-4D97-AF65-F5344CB8AC3E}">
        <p14:creationId xmlns:p14="http://schemas.microsoft.com/office/powerpoint/2010/main" val="230407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1638056" y="1170277"/>
            <a:ext cx="2147363" cy="71859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Create Project</a:t>
            </a:r>
            <a:endParaRPr kumimoji="1" lang="zh-CN" altLang="en-US" sz="1700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899475" y="1273820"/>
            <a:ext cx="928164" cy="516778"/>
          </a:xfrm>
          <a:prstGeom prst="rightArrow">
            <a:avLst/>
          </a:prstGeom>
          <a:noFill/>
          <a:ln w="28575">
            <a:solidFill>
              <a:srgbClr val="31C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4902367" y="1180119"/>
            <a:ext cx="2147363" cy="71859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Application</a:t>
            </a:r>
            <a:endParaRPr kumimoji="1" lang="zh-CN" altLang="en-US" sz="17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7144122" y="1283658"/>
            <a:ext cx="928164" cy="516778"/>
          </a:xfrm>
          <a:prstGeom prst="rightArrow">
            <a:avLst/>
          </a:prstGeom>
          <a:noFill/>
          <a:ln w="28575">
            <a:solidFill>
              <a:srgbClr val="31C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8241406" y="1170276"/>
            <a:ext cx="2147363" cy="71859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Deployment</a:t>
            </a:r>
            <a:endParaRPr kumimoji="1" lang="zh-CN" altLang="en-US" sz="17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5400000">
            <a:off x="8851005" y="2186639"/>
            <a:ext cx="928164" cy="516778"/>
          </a:xfrm>
          <a:prstGeom prst="rightArrow">
            <a:avLst/>
          </a:prstGeom>
          <a:noFill/>
          <a:ln w="28575">
            <a:solidFill>
              <a:srgbClr val="31C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8241406" y="2949416"/>
            <a:ext cx="2147363" cy="71859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Configure </a:t>
            </a:r>
            <a:r>
              <a:rPr kumimoji="1" lang="en-US" altLang="zh-CN" sz="15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</a:t>
            </a:r>
            <a:r>
              <a:rPr kumimoji="1" lang="en-US" altLang="zh-CN" sz="15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Map and Update the Deployment</a:t>
            </a:r>
            <a:endParaRPr kumimoji="1" lang="zh-CN" altLang="en-US" sz="1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4902367" y="2949415"/>
            <a:ext cx="2147363" cy="71859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Configure Service and Route</a:t>
            </a:r>
            <a:endParaRPr kumimoji="1" lang="zh-CN" altLang="en-US" sz="17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1633809" y="2949415"/>
            <a:ext cx="2147363" cy="71859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a Pipeline</a:t>
            </a:r>
            <a:endParaRPr kumimoji="1" lang="zh-CN" altLang="en-US" sz="17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1633809" y="4776467"/>
            <a:ext cx="2147363" cy="71859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 the Pipeline and View the Results</a:t>
            </a:r>
            <a:endParaRPr kumimoji="1" lang="zh-CN" altLang="en-US" sz="1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 rot="5400000">
            <a:off x="2248614" y="3990861"/>
            <a:ext cx="928164" cy="516778"/>
          </a:xfrm>
          <a:prstGeom prst="rightArrow">
            <a:avLst/>
          </a:prstGeom>
          <a:noFill/>
          <a:ln w="28575">
            <a:solidFill>
              <a:srgbClr val="31C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右箭头 18"/>
          <p:cNvSpPr/>
          <p:nvPr/>
        </p:nvSpPr>
        <p:spPr>
          <a:xfrm rot="10800000">
            <a:off x="3884731" y="3048545"/>
            <a:ext cx="928164" cy="516778"/>
          </a:xfrm>
          <a:prstGeom prst="rightArrow">
            <a:avLst/>
          </a:prstGeom>
          <a:noFill/>
          <a:ln w="28575">
            <a:solidFill>
              <a:srgbClr val="31C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箭头 19"/>
          <p:cNvSpPr/>
          <p:nvPr/>
        </p:nvSpPr>
        <p:spPr>
          <a:xfrm rot="10800000">
            <a:off x="7124458" y="3048546"/>
            <a:ext cx="928164" cy="516778"/>
          </a:xfrm>
          <a:prstGeom prst="rightArrow">
            <a:avLst/>
          </a:prstGeom>
          <a:noFill/>
          <a:ln w="28575">
            <a:solidFill>
              <a:srgbClr val="31C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右箭头 20"/>
          <p:cNvSpPr/>
          <p:nvPr/>
        </p:nvSpPr>
        <p:spPr>
          <a:xfrm>
            <a:off x="3884731" y="4877375"/>
            <a:ext cx="928164" cy="516778"/>
          </a:xfrm>
          <a:prstGeom prst="rightArrow">
            <a:avLst/>
          </a:prstGeom>
          <a:noFill/>
          <a:ln w="28575">
            <a:solidFill>
              <a:srgbClr val="31C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4902366" y="4776466"/>
            <a:ext cx="2147363" cy="71859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 the Published Application</a:t>
            </a:r>
            <a:endParaRPr kumimoji="1" lang="zh-CN" altLang="en-US" sz="17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53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121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D-DIN</vt:lpstr>
      <vt:lpstr>等线</vt:lpstr>
      <vt:lpstr>等线 Light</vt:lpstr>
      <vt:lpstr>Microsoft YaHei</vt:lpstr>
      <vt:lpstr>Microsoft YaHei</vt:lpstr>
      <vt:lpstr>Arial</vt:lpstr>
      <vt:lpstr>Calibri</vt:lpstr>
      <vt:lpstr>Calibri Light</vt:lpstr>
      <vt:lpstr>Helvetica</vt:lpstr>
      <vt:lpstr>Office 主题​​</vt:lpstr>
      <vt:lpstr>Screen capture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capture</dc:title>
  <dc:creator>Zoe Guo(Outsourcing)</dc:creator>
  <cp:lastModifiedBy>Zoe Guo(Outsourcing)</cp:lastModifiedBy>
  <cp:revision>7</cp:revision>
  <dcterms:created xsi:type="dcterms:W3CDTF">2019-08-09T06:03:53Z</dcterms:created>
  <dcterms:modified xsi:type="dcterms:W3CDTF">2019-08-09T06:54:06Z</dcterms:modified>
</cp:coreProperties>
</file>