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94A3"/>
    <a:srgbClr val="7DC3FF"/>
    <a:srgbClr val="F384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 snapToGrid="0">
      <p:cViewPr>
        <p:scale>
          <a:sx n="118" d="100"/>
          <a:sy n="118" d="100"/>
        </p:scale>
        <p:origin x="264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28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16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85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17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21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85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07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96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2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18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26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59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7D2AC41-0398-E349-A0EA-25930954DFD0}"/>
              </a:ext>
            </a:extLst>
          </p:cNvPr>
          <p:cNvSpPr txBox="1"/>
          <p:nvPr/>
        </p:nvSpPr>
        <p:spPr>
          <a:xfrm>
            <a:off x="1270000" y="241300"/>
            <a:ext cx="314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scenario_stream_tsdb_api.png</a:t>
            </a:r>
            <a:endParaRPr kumimoji="1" lang="en-US" altLang="zh-CN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AFE6601-AA0F-6B47-B94C-998CA8F9C251}"/>
              </a:ext>
            </a:extLst>
          </p:cNvPr>
          <p:cNvGrpSpPr/>
          <p:nvPr/>
        </p:nvGrpSpPr>
        <p:grpSpPr>
          <a:xfrm>
            <a:off x="993492" y="1656881"/>
            <a:ext cx="10399391" cy="3337181"/>
            <a:chOff x="993492" y="1656881"/>
            <a:chExt cx="10399391" cy="3337181"/>
          </a:xfrm>
        </p:grpSpPr>
        <p:grpSp>
          <p:nvGrpSpPr>
            <p:cNvPr id="87" name="组合 86"/>
            <p:cNvGrpSpPr/>
            <p:nvPr/>
          </p:nvGrpSpPr>
          <p:grpSpPr>
            <a:xfrm>
              <a:off x="993492" y="1656881"/>
              <a:ext cx="10399391" cy="3337181"/>
              <a:chOff x="993492" y="1656881"/>
              <a:chExt cx="10399391" cy="3337181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7B2E4917-7001-FC42-974C-AF60CCE048B1}"/>
                  </a:ext>
                </a:extLst>
              </p:cNvPr>
              <p:cNvSpPr/>
              <p:nvPr/>
            </p:nvSpPr>
            <p:spPr>
              <a:xfrm>
                <a:off x="5950948" y="4317923"/>
                <a:ext cx="1369602" cy="676139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5" name="Freeform 62"/>
              <p:cNvSpPr>
                <a:spLocks noEditPoints="1"/>
              </p:cNvSpPr>
              <p:nvPr/>
            </p:nvSpPr>
            <p:spPr bwMode="auto">
              <a:xfrm>
                <a:off x="2836540" y="1822197"/>
                <a:ext cx="537659" cy="422285"/>
              </a:xfrm>
              <a:custGeom>
                <a:avLst/>
                <a:gdLst>
                  <a:gd name="T0" fmla="*/ 39 w 72"/>
                  <a:gd name="T1" fmla="*/ 24 h 56"/>
                  <a:gd name="T2" fmla="*/ 48 w 72"/>
                  <a:gd name="T3" fmla="*/ 15 h 56"/>
                  <a:gd name="T4" fmla="*/ 48 w 72"/>
                  <a:gd name="T5" fmla="*/ 5 h 56"/>
                  <a:gd name="T6" fmla="*/ 52 w 72"/>
                  <a:gd name="T7" fmla="*/ 1 h 56"/>
                  <a:gd name="T8" fmla="*/ 56 w 72"/>
                  <a:gd name="T9" fmla="*/ 5 h 56"/>
                  <a:gd name="T10" fmla="*/ 56 w 72"/>
                  <a:gd name="T11" fmla="*/ 12 h 56"/>
                  <a:gd name="T12" fmla="*/ 64 w 72"/>
                  <a:gd name="T13" fmla="*/ 12 h 56"/>
                  <a:gd name="T14" fmla="*/ 68 w 72"/>
                  <a:gd name="T15" fmla="*/ 16 h 56"/>
                  <a:gd name="T16" fmla="*/ 64 w 72"/>
                  <a:gd name="T17" fmla="*/ 20 h 56"/>
                  <a:gd name="T18" fmla="*/ 54 w 72"/>
                  <a:gd name="T19" fmla="*/ 20 h 56"/>
                  <a:gd name="T20" fmla="*/ 44 w 72"/>
                  <a:gd name="T21" fmla="*/ 31 h 56"/>
                  <a:gd name="T22" fmla="*/ 44 w 72"/>
                  <a:gd name="T23" fmla="*/ 32 h 56"/>
                  <a:gd name="T24" fmla="*/ 36 w 72"/>
                  <a:gd name="T25" fmla="*/ 40 h 56"/>
                  <a:gd name="T26" fmla="*/ 28 w 72"/>
                  <a:gd name="T27" fmla="*/ 32 h 56"/>
                  <a:gd name="T28" fmla="*/ 36 w 72"/>
                  <a:gd name="T29" fmla="*/ 24 h 56"/>
                  <a:gd name="T30" fmla="*/ 39 w 72"/>
                  <a:gd name="T31" fmla="*/ 24 h 56"/>
                  <a:gd name="T32" fmla="*/ 36 w 72"/>
                  <a:gd name="T33" fmla="*/ 0 h 56"/>
                  <a:gd name="T34" fmla="*/ 39 w 72"/>
                  <a:gd name="T35" fmla="*/ 0 h 56"/>
                  <a:gd name="T36" fmla="*/ 42 w 72"/>
                  <a:gd name="T37" fmla="*/ 4 h 56"/>
                  <a:gd name="T38" fmla="*/ 38 w 72"/>
                  <a:gd name="T39" fmla="*/ 8 h 56"/>
                  <a:gd name="T40" fmla="*/ 36 w 72"/>
                  <a:gd name="T41" fmla="*/ 8 h 56"/>
                  <a:gd name="T42" fmla="*/ 20 w 72"/>
                  <a:gd name="T43" fmla="*/ 24 h 56"/>
                  <a:gd name="T44" fmla="*/ 20 w 72"/>
                  <a:gd name="T45" fmla="*/ 28 h 56"/>
                  <a:gd name="T46" fmla="*/ 16 w 72"/>
                  <a:gd name="T47" fmla="*/ 28 h 56"/>
                  <a:gd name="T48" fmla="*/ 8 w 72"/>
                  <a:gd name="T49" fmla="*/ 38 h 56"/>
                  <a:gd name="T50" fmla="*/ 18 w 72"/>
                  <a:gd name="T51" fmla="*/ 48 h 56"/>
                  <a:gd name="T52" fmla="*/ 54 w 72"/>
                  <a:gd name="T53" fmla="*/ 48 h 56"/>
                  <a:gd name="T54" fmla="*/ 64 w 72"/>
                  <a:gd name="T55" fmla="*/ 38 h 56"/>
                  <a:gd name="T56" fmla="*/ 62 w 72"/>
                  <a:gd name="T57" fmla="*/ 32 h 56"/>
                  <a:gd name="T58" fmla="*/ 61 w 72"/>
                  <a:gd name="T59" fmla="*/ 30 h 56"/>
                  <a:gd name="T60" fmla="*/ 62 w 72"/>
                  <a:gd name="T61" fmla="*/ 25 h 56"/>
                  <a:gd name="T62" fmla="*/ 67 w 72"/>
                  <a:gd name="T63" fmla="*/ 26 h 56"/>
                  <a:gd name="T64" fmla="*/ 69 w 72"/>
                  <a:gd name="T65" fmla="*/ 28 h 56"/>
                  <a:gd name="T66" fmla="*/ 72 w 72"/>
                  <a:gd name="T67" fmla="*/ 38 h 56"/>
                  <a:gd name="T68" fmla="*/ 54 w 72"/>
                  <a:gd name="T69" fmla="*/ 56 h 56"/>
                  <a:gd name="T70" fmla="*/ 18 w 72"/>
                  <a:gd name="T71" fmla="*/ 56 h 56"/>
                  <a:gd name="T72" fmla="*/ 0 w 72"/>
                  <a:gd name="T73" fmla="*/ 38 h 56"/>
                  <a:gd name="T74" fmla="*/ 12 w 72"/>
                  <a:gd name="T75" fmla="*/ 21 h 56"/>
                  <a:gd name="T76" fmla="*/ 36 w 72"/>
                  <a:gd name="T7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2" h="56">
                    <a:moveTo>
                      <a:pt x="39" y="24"/>
                    </a:moveTo>
                    <a:cubicBezTo>
                      <a:pt x="48" y="15"/>
                      <a:pt x="48" y="15"/>
                      <a:pt x="48" y="1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3"/>
                      <a:pt x="50" y="1"/>
                      <a:pt x="52" y="1"/>
                    </a:cubicBezTo>
                    <a:cubicBezTo>
                      <a:pt x="54" y="1"/>
                      <a:pt x="56" y="3"/>
                      <a:pt x="56" y="5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6" y="12"/>
                      <a:pt x="68" y="14"/>
                      <a:pt x="68" y="16"/>
                    </a:cubicBezTo>
                    <a:cubicBezTo>
                      <a:pt x="68" y="18"/>
                      <a:pt x="66" y="20"/>
                      <a:pt x="64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4" y="31"/>
                      <a:pt x="44" y="32"/>
                      <a:pt x="44" y="32"/>
                    </a:cubicBezTo>
                    <a:cubicBezTo>
                      <a:pt x="44" y="36"/>
                      <a:pt x="40" y="40"/>
                      <a:pt x="36" y="40"/>
                    </a:cubicBezTo>
                    <a:cubicBezTo>
                      <a:pt x="32" y="40"/>
                      <a:pt x="28" y="36"/>
                      <a:pt x="28" y="32"/>
                    </a:cubicBezTo>
                    <a:cubicBezTo>
                      <a:pt x="28" y="28"/>
                      <a:pt x="32" y="24"/>
                      <a:pt x="36" y="24"/>
                    </a:cubicBezTo>
                    <a:cubicBezTo>
                      <a:pt x="37" y="24"/>
                      <a:pt x="38" y="24"/>
                      <a:pt x="39" y="24"/>
                    </a:cubicBezTo>
                    <a:close/>
                    <a:moveTo>
                      <a:pt x="36" y="0"/>
                    </a:moveTo>
                    <a:cubicBezTo>
                      <a:pt x="37" y="0"/>
                      <a:pt x="38" y="0"/>
                      <a:pt x="39" y="0"/>
                    </a:cubicBezTo>
                    <a:cubicBezTo>
                      <a:pt x="41" y="0"/>
                      <a:pt x="42" y="2"/>
                      <a:pt x="42" y="4"/>
                    </a:cubicBezTo>
                    <a:cubicBezTo>
                      <a:pt x="42" y="7"/>
                      <a:pt x="40" y="8"/>
                      <a:pt x="38" y="8"/>
                    </a:cubicBezTo>
                    <a:cubicBezTo>
                      <a:pt x="37" y="8"/>
                      <a:pt x="37" y="8"/>
                      <a:pt x="36" y="8"/>
                    </a:cubicBezTo>
                    <a:cubicBezTo>
                      <a:pt x="27" y="8"/>
                      <a:pt x="20" y="15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2" y="29"/>
                      <a:pt x="8" y="33"/>
                      <a:pt x="8" y="38"/>
                    </a:cubicBezTo>
                    <a:cubicBezTo>
                      <a:pt x="8" y="44"/>
                      <a:pt x="12" y="48"/>
                      <a:pt x="18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60" y="48"/>
                      <a:pt x="64" y="44"/>
                      <a:pt x="64" y="38"/>
                    </a:cubicBezTo>
                    <a:cubicBezTo>
                      <a:pt x="64" y="36"/>
                      <a:pt x="63" y="34"/>
                      <a:pt x="62" y="32"/>
                    </a:cubicBezTo>
                    <a:cubicBezTo>
                      <a:pt x="62" y="32"/>
                      <a:pt x="62" y="32"/>
                      <a:pt x="61" y="30"/>
                    </a:cubicBezTo>
                    <a:cubicBezTo>
                      <a:pt x="60" y="29"/>
                      <a:pt x="60" y="26"/>
                      <a:pt x="62" y="25"/>
                    </a:cubicBezTo>
                    <a:cubicBezTo>
                      <a:pt x="63" y="24"/>
                      <a:pt x="66" y="24"/>
                      <a:pt x="67" y="26"/>
                    </a:cubicBezTo>
                    <a:cubicBezTo>
                      <a:pt x="68" y="27"/>
                      <a:pt x="68" y="27"/>
                      <a:pt x="69" y="28"/>
                    </a:cubicBezTo>
                    <a:cubicBezTo>
                      <a:pt x="71" y="31"/>
                      <a:pt x="72" y="34"/>
                      <a:pt x="72" y="38"/>
                    </a:cubicBezTo>
                    <a:cubicBezTo>
                      <a:pt x="72" y="48"/>
                      <a:pt x="64" y="56"/>
                      <a:pt x="54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8" y="56"/>
                      <a:pt x="0" y="48"/>
                      <a:pt x="0" y="38"/>
                    </a:cubicBezTo>
                    <a:cubicBezTo>
                      <a:pt x="0" y="30"/>
                      <a:pt x="5" y="23"/>
                      <a:pt x="12" y="21"/>
                    </a:cubicBezTo>
                    <a:cubicBezTo>
                      <a:pt x="14" y="9"/>
                      <a:pt x="24" y="0"/>
                      <a:pt x="36" y="0"/>
                    </a:cubicBezTo>
                    <a:close/>
                  </a:path>
                </a:pathLst>
              </a:custGeom>
              <a:solidFill>
                <a:srgbClr val="7DC3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1030" name="Picture 6" descr="Related image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7" t="9319" r="10400" b="15094"/>
              <a:stretch/>
            </p:blipFill>
            <p:spPr bwMode="auto">
              <a:xfrm>
                <a:off x="1252619" y="1656881"/>
                <a:ext cx="742647" cy="7529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文本框 1"/>
              <p:cNvSpPr txBox="1"/>
              <p:nvPr/>
            </p:nvSpPr>
            <p:spPr>
              <a:xfrm>
                <a:off x="993492" y="2409800"/>
                <a:ext cx="13045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Smart Meter</a:t>
                </a:r>
                <a:endParaRPr kumimoji="1" lang="zh-CN" altLang="en-US" sz="10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661239" y="2409799"/>
                <a:ext cx="9593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 Hub</a:t>
                </a:r>
                <a:endParaRPr kumimoji="1" lang="zh-CN" altLang="en-US" sz="10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1" name="直线箭头连接符 101">
                <a:extLst>
                  <a:ext uri="{FF2B5EF4-FFF2-40B4-BE49-F238E27FC236}">
                    <a16:creationId xmlns:a16="http://schemas.microsoft.com/office/drawing/2014/main" id="{4EFEE8DA-D3EE-9A4E-BD6F-61CBCC688A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1239" y="1943184"/>
                <a:ext cx="540000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箭头连接符 101">
                <a:extLst>
                  <a:ext uri="{FF2B5EF4-FFF2-40B4-BE49-F238E27FC236}">
                    <a16:creationId xmlns:a16="http://schemas.microsoft.com/office/drawing/2014/main" id="{4EFEE8DA-D3EE-9A4E-BD6F-61CBCC688A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1239" y="2089574"/>
                <a:ext cx="540000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940F5D82-BAEA-6A48-99ED-2FFA4C8794CA}"/>
                  </a:ext>
                </a:extLst>
              </p:cNvPr>
              <p:cNvSpPr/>
              <p:nvPr/>
            </p:nvSpPr>
            <p:spPr>
              <a:xfrm>
                <a:off x="4181370" y="1698277"/>
                <a:ext cx="1369602" cy="676139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7A305BB5-13BA-AB45-A27E-FC98EBF5B15A}"/>
                  </a:ext>
                </a:extLst>
              </p:cNvPr>
              <p:cNvSpPr txBox="1"/>
              <p:nvPr/>
            </p:nvSpPr>
            <p:spPr>
              <a:xfrm>
                <a:off x="4344925" y="2128195"/>
                <a:ext cx="11031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Rule</a:t>
                </a:r>
                <a:r>
                  <a:rPr kumimoji="1" lang="zh-CN" altLang="en-US" sz="10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0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Engine</a:t>
                </a:r>
                <a:endParaRPr kumimoji="1" lang="zh-CN" altLang="en-US" sz="10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5" name="直线箭头连接符 101">
                <a:extLst>
                  <a:ext uri="{FF2B5EF4-FFF2-40B4-BE49-F238E27FC236}">
                    <a16:creationId xmlns:a16="http://schemas.microsoft.com/office/drawing/2014/main" id="{4EFEE8DA-D3EE-9A4E-BD6F-61CBCC688A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9009" y="1943184"/>
                <a:ext cx="540000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线箭头连接符 101">
                <a:extLst>
                  <a:ext uri="{FF2B5EF4-FFF2-40B4-BE49-F238E27FC236}">
                    <a16:creationId xmlns:a16="http://schemas.microsoft.com/office/drawing/2014/main" id="{4EFEE8DA-D3EE-9A4E-BD6F-61CBCC688A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59009" y="2089574"/>
                <a:ext cx="540000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5AE3C9FC-5964-D749-AD43-8610F618BBB4}"/>
                  </a:ext>
                </a:extLst>
              </p:cNvPr>
              <p:cNvSpPr/>
              <p:nvPr/>
            </p:nvSpPr>
            <p:spPr>
              <a:xfrm>
                <a:off x="5951602" y="1698277"/>
                <a:ext cx="1369602" cy="676139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59" name="直线箭头连接符 87">
                <a:extLst>
                  <a:ext uri="{FF2B5EF4-FFF2-40B4-BE49-F238E27FC236}">
                    <a16:creationId xmlns:a16="http://schemas.microsoft.com/office/drawing/2014/main" id="{40624300-AAA7-3F4E-9D2D-96C368AC17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479462" y="2620925"/>
                <a:ext cx="312575" cy="0"/>
              </a:xfrm>
              <a:prstGeom prst="straightConnector1">
                <a:avLst/>
              </a:prstGeom>
              <a:ln w="28575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20E0B605-3802-DD42-844A-1040629C6900}"/>
                  </a:ext>
                </a:extLst>
              </p:cNvPr>
              <p:cNvSpPr txBox="1"/>
              <p:nvPr/>
            </p:nvSpPr>
            <p:spPr>
              <a:xfrm>
                <a:off x="6073823" y="1933122"/>
                <a:ext cx="11346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9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Origin</a:t>
                </a:r>
                <a:r>
                  <a:rPr kumimoji="1" lang="zh-CN" altLang="en-US" sz="9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9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</a:t>
                </a:r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D4F58DA-3D49-9241-8E07-5597BF736460}"/>
                  </a:ext>
                </a:extLst>
              </p:cNvPr>
              <p:cNvSpPr txBox="1"/>
              <p:nvPr/>
            </p:nvSpPr>
            <p:spPr>
              <a:xfrm>
                <a:off x="6058406" y="4536550"/>
                <a:ext cx="11346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9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Calculated Data</a:t>
                </a: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940F5D82-BAEA-6A48-99ED-2FFA4C8794CA}"/>
                  </a:ext>
                </a:extLst>
              </p:cNvPr>
              <p:cNvSpPr/>
              <p:nvPr/>
            </p:nvSpPr>
            <p:spPr>
              <a:xfrm>
                <a:off x="5984069" y="2911776"/>
                <a:ext cx="1369602" cy="872444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7A305BB5-13BA-AB45-A27E-FC98EBF5B15A}"/>
                  </a:ext>
                </a:extLst>
              </p:cNvPr>
              <p:cNvSpPr txBox="1"/>
              <p:nvPr/>
            </p:nvSpPr>
            <p:spPr>
              <a:xfrm>
                <a:off x="5660933" y="3384110"/>
                <a:ext cx="19944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Stream Processing</a:t>
                </a:r>
                <a:r>
                  <a:rPr kumimoji="1" lang="zh-CN" altLang="en-US" sz="10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kumimoji="1" lang="en-US" altLang="zh-CN" sz="10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kumimoji="1" lang="en-US" altLang="zh-CN" sz="10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Engine</a:t>
                </a:r>
                <a:endParaRPr kumimoji="1" lang="zh-CN" altLang="en-US" sz="10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9" name="直线箭头连接符 87">
                <a:extLst>
                  <a:ext uri="{FF2B5EF4-FFF2-40B4-BE49-F238E27FC236}">
                    <a16:creationId xmlns:a16="http://schemas.microsoft.com/office/drawing/2014/main" id="{40624300-AAA7-3F4E-9D2D-96C368AC17F2}"/>
                  </a:ext>
                </a:extLst>
              </p:cNvPr>
              <p:cNvCxnSpPr>
                <a:cxnSpLocks/>
                <a:stCxn id="53" idx="3"/>
                <a:endCxn id="57" idx="1"/>
              </p:cNvCxnSpPr>
              <p:nvPr/>
            </p:nvCxnSpPr>
            <p:spPr>
              <a:xfrm>
                <a:off x="5550972" y="2036347"/>
                <a:ext cx="400630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Freeform 61"/>
              <p:cNvSpPr>
                <a:spLocks noEditPoints="1"/>
              </p:cNvSpPr>
              <p:nvPr/>
            </p:nvSpPr>
            <p:spPr bwMode="auto">
              <a:xfrm>
                <a:off x="6463011" y="3032641"/>
                <a:ext cx="368154" cy="368153"/>
              </a:xfrm>
              <a:custGeom>
                <a:avLst/>
                <a:gdLst>
                  <a:gd name="T0" fmla="*/ 230 w 2448"/>
                  <a:gd name="T1" fmla="*/ 0 h 2448"/>
                  <a:gd name="T2" fmla="*/ 2219 w 2448"/>
                  <a:gd name="T3" fmla="*/ 0 h 2448"/>
                  <a:gd name="T4" fmla="*/ 2448 w 2448"/>
                  <a:gd name="T5" fmla="*/ 229 h 2448"/>
                  <a:gd name="T6" fmla="*/ 2448 w 2448"/>
                  <a:gd name="T7" fmla="*/ 1759 h 2448"/>
                  <a:gd name="T8" fmla="*/ 2219 w 2448"/>
                  <a:gd name="T9" fmla="*/ 1989 h 2448"/>
                  <a:gd name="T10" fmla="*/ 230 w 2448"/>
                  <a:gd name="T11" fmla="*/ 1989 h 2448"/>
                  <a:gd name="T12" fmla="*/ 0 w 2448"/>
                  <a:gd name="T13" fmla="*/ 1759 h 2448"/>
                  <a:gd name="T14" fmla="*/ 0 w 2448"/>
                  <a:gd name="T15" fmla="*/ 229 h 2448"/>
                  <a:gd name="T16" fmla="*/ 230 w 2448"/>
                  <a:gd name="T17" fmla="*/ 0 h 2448"/>
                  <a:gd name="T18" fmla="*/ 306 w 2448"/>
                  <a:gd name="T19" fmla="*/ 306 h 2448"/>
                  <a:gd name="T20" fmla="*/ 306 w 2448"/>
                  <a:gd name="T21" fmla="*/ 1683 h 2448"/>
                  <a:gd name="T22" fmla="*/ 2142 w 2448"/>
                  <a:gd name="T23" fmla="*/ 1683 h 2448"/>
                  <a:gd name="T24" fmla="*/ 2142 w 2448"/>
                  <a:gd name="T25" fmla="*/ 306 h 2448"/>
                  <a:gd name="T26" fmla="*/ 306 w 2448"/>
                  <a:gd name="T27" fmla="*/ 306 h 2448"/>
                  <a:gd name="T28" fmla="*/ 765 w 2448"/>
                  <a:gd name="T29" fmla="*/ 2142 h 2448"/>
                  <a:gd name="T30" fmla="*/ 1683 w 2448"/>
                  <a:gd name="T31" fmla="*/ 2142 h 2448"/>
                  <a:gd name="T32" fmla="*/ 1836 w 2448"/>
                  <a:gd name="T33" fmla="*/ 2295 h 2448"/>
                  <a:gd name="T34" fmla="*/ 1683 w 2448"/>
                  <a:gd name="T35" fmla="*/ 2448 h 2448"/>
                  <a:gd name="T36" fmla="*/ 765 w 2448"/>
                  <a:gd name="T37" fmla="*/ 2448 h 2448"/>
                  <a:gd name="T38" fmla="*/ 612 w 2448"/>
                  <a:gd name="T39" fmla="*/ 2295 h 2448"/>
                  <a:gd name="T40" fmla="*/ 765 w 2448"/>
                  <a:gd name="T41" fmla="*/ 2142 h 2448"/>
                  <a:gd name="T42" fmla="*/ 1960 w 2448"/>
                  <a:gd name="T43" fmla="*/ 1025 h 2448"/>
                  <a:gd name="T44" fmla="*/ 1853 w 2448"/>
                  <a:gd name="T45" fmla="*/ 1134 h 2448"/>
                  <a:gd name="T46" fmla="*/ 1582 w 2448"/>
                  <a:gd name="T47" fmla="*/ 1224 h 2448"/>
                  <a:gd name="T48" fmla="*/ 1403 w 2448"/>
                  <a:gd name="T49" fmla="*/ 1190 h 2448"/>
                  <a:gd name="T50" fmla="*/ 1207 w 2448"/>
                  <a:gd name="T51" fmla="*/ 1121 h 2448"/>
                  <a:gd name="T52" fmla="*/ 1025 w 2448"/>
                  <a:gd name="T53" fmla="*/ 1046 h 2448"/>
                  <a:gd name="T54" fmla="*/ 862 w 2448"/>
                  <a:gd name="T55" fmla="*/ 1008 h 2448"/>
                  <a:gd name="T56" fmla="*/ 693 w 2448"/>
                  <a:gd name="T57" fmla="*/ 1077 h 2448"/>
                  <a:gd name="T58" fmla="*/ 676 w 2448"/>
                  <a:gd name="T59" fmla="*/ 1094 h 2448"/>
                  <a:gd name="T60" fmla="*/ 566 w 2448"/>
                  <a:gd name="T61" fmla="*/ 1142 h 2448"/>
                  <a:gd name="T62" fmla="*/ 468 w 2448"/>
                  <a:gd name="T63" fmla="*/ 1076 h 2448"/>
                  <a:gd name="T64" fmla="*/ 486 w 2448"/>
                  <a:gd name="T65" fmla="*/ 968 h 2448"/>
                  <a:gd name="T66" fmla="*/ 599 w 2448"/>
                  <a:gd name="T67" fmla="*/ 850 h 2448"/>
                  <a:gd name="T68" fmla="*/ 865 w 2448"/>
                  <a:gd name="T69" fmla="*/ 765 h 2448"/>
                  <a:gd name="T70" fmla="*/ 1052 w 2448"/>
                  <a:gd name="T71" fmla="*/ 794 h 2448"/>
                  <a:gd name="T72" fmla="*/ 1242 w 2448"/>
                  <a:gd name="T73" fmla="*/ 870 h 2448"/>
                  <a:gd name="T74" fmla="*/ 1427 w 2448"/>
                  <a:gd name="T75" fmla="*/ 945 h 2448"/>
                  <a:gd name="T76" fmla="*/ 1585 w 2448"/>
                  <a:gd name="T77" fmla="*/ 983 h 2448"/>
                  <a:gd name="T78" fmla="*/ 1759 w 2448"/>
                  <a:gd name="T79" fmla="*/ 908 h 2448"/>
                  <a:gd name="T80" fmla="*/ 1776 w 2448"/>
                  <a:gd name="T81" fmla="*/ 891 h 2448"/>
                  <a:gd name="T82" fmla="*/ 1887 w 2448"/>
                  <a:gd name="T83" fmla="*/ 849 h 2448"/>
                  <a:gd name="T84" fmla="*/ 1982 w 2448"/>
                  <a:gd name="T85" fmla="*/ 918 h 2448"/>
                  <a:gd name="T86" fmla="*/ 1960 w 2448"/>
                  <a:gd name="T87" fmla="*/ 1025 h 2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48" h="2448">
                    <a:moveTo>
                      <a:pt x="230" y="0"/>
                    </a:moveTo>
                    <a:cubicBezTo>
                      <a:pt x="2219" y="0"/>
                      <a:pt x="2219" y="0"/>
                      <a:pt x="2219" y="0"/>
                    </a:cubicBezTo>
                    <a:cubicBezTo>
                      <a:pt x="2345" y="0"/>
                      <a:pt x="2448" y="103"/>
                      <a:pt x="2448" y="229"/>
                    </a:cubicBezTo>
                    <a:cubicBezTo>
                      <a:pt x="2448" y="1759"/>
                      <a:pt x="2448" y="1759"/>
                      <a:pt x="2448" y="1759"/>
                    </a:cubicBezTo>
                    <a:cubicBezTo>
                      <a:pt x="2448" y="1886"/>
                      <a:pt x="2345" y="1989"/>
                      <a:pt x="2219" y="1989"/>
                    </a:cubicBezTo>
                    <a:cubicBezTo>
                      <a:pt x="230" y="1989"/>
                      <a:pt x="230" y="1989"/>
                      <a:pt x="230" y="1989"/>
                    </a:cubicBezTo>
                    <a:cubicBezTo>
                      <a:pt x="103" y="1989"/>
                      <a:pt x="0" y="1886"/>
                      <a:pt x="0" y="1759"/>
                    </a:cubicBezTo>
                    <a:cubicBezTo>
                      <a:pt x="0" y="229"/>
                      <a:pt x="0" y="229"/>
                      <a:pt x="0" y="229"/>
                    </a:cubicBezTo>
                    <a:cubicBezTo>
                      <a:pt x="0" y="103"/>
                      <a:pt x="103" y="0"/>
                      <a:pt x="230" y="0"/>
                    </a:cubicBezTo>
                    <a:close/>
                    <a:moveTo>
                      <a:pt x="306" y="306"/>
                    </a:moveTo>
                    <a:cubicBezTo>
                      <a:pt x="306" y="1683"/>
                      <a:pt x="306" y="1683"/>
                      <a:pt x="306" y="1683"/>
                    </a:cubicBezTo>
                    <a:cubicBezTo>
                      <a:pt x="2142" y="1683"/>
                      <a:pt x="2142" y="1683"/>
                      <a:pt x="2142" y="1683"/>
                    </a:cubicBezTo>
                    <a:cubicBezTo>
                      <a:pt x="2142" y="306"/>
                      <a:pt x="2142" y="306"/>
                      <a:pt x="2142" y="306"/>
                    </a:cubicBezTo>
                    <a:lnTo>
                      <a:pt x="306" y="306"/>
                    </a:lnTo>
                    <a:close/>
                    <a:moveTo>
                      <a:pt x="765" y="2142"/>
                    </a:moveTo>
                    <a:cubicBezTo>
                      <a:pt x="1683" y="2142"/>
                      <a:pt x="1683" y="2142"/>
                      <a:pt x="1683" y="2142"/>
                    </a:cubicBezTo>
                    <a:cubicBezTo>
                      <a:pt x="1767" y="2142"/>
                      <a:pt x="1836" y="2211"/>
                      <a:pt x="1836" y="2295"/>
                    </a:cubicBezTo>
                    <a:cubicBezTo>
                      <a:pt x="1836" y="2379"/>
                      <a:pt x="1767" y="2448"/>
                      <a:pt x="1683" y="2448"/>
                    </a:cubicBezTo>
                    <a:cubicBezTo>
                      <a:pt x="765" y="2448"/>
                      <a:pt x="765" y="2448"/>
                      <a:pt x="765" y="2448"/>
                    </a:cubicBezTo>
                    <a:cubicBezTo>
                      <a:pt x="681" y="2448"/>
                      <a:pt x="612" y="2379"/>
                      <a:pt x="612" y="2295"/>
                    </a:cubicBezTo>
                    <a:cubicBezTo>
                      <a:pt x="612" y="2211"/>
                      <a:pt x="681" y="2142"/>
                      <a:pt x="765" y="2142"/>
                    </a:cubicBezTo>
                    <a:close/>
                    <a:moveTo>
                      <a:pt x="1960" y="1025"/>
                    </a:moveTo>
                    <a:cubicBezTo>
                      <a:pt x="1930" y="1065"/>
                      <a:pt x="1894" y="1102"/>
                      <a:pt x="1853" y="1134"/>
                    </a:cubicBezTo>
                    <a:cubicBezTo>
                      <a:pt x="1788" y="1192"/>
                      <a:pt x="1698" y="1222"/>
                      <a:pt x="1582" y="1224"/>
                    </a:cubicBezTo>
                    <a:cubicBezTo>
                      <a:pt x="1521" y="1223"/>
                      <a:pt x="1460" y="1212"/>
                      <a:pt x="1403" y="1190"/>
                    </a:cubicBezTo>
                    <a:cubicBezTo>
                      <a:pt x="1341" y="1169"/>
                      <a:pt x="1275" y="1146"/>
                      <a:pt x="1207" y="1121"/>
                    </a:cubicBezTo>
                    <a:cubicBezTo>
                      <a:pt x="1144" y="1093"/>
                      <a:pt x="1084" y="1068"/>
                      <a:pt x="1025" y="1046"/>
                    </a:cubicBezTo>
                    <a:cubicBezTo>
                      <a:pt x="973" y="1025"/>
                      <a:pt x="918" y="1012"/>
                      <a:pt x="862" y="1008"/>
                    </a:cubicBezTo>
                    <a:cubicBezTo>
                      <a:pt x="797" y="1009"/>
                      <a:pt x="737" y="1034"/>
                      <a:pt x="693" y="1077"/>
                    </a:cubicBezTo>
                    <a:cubicBezTo>
                      <a:pt x="687" y="1082"/>
                      <a:pt x="682" y="1088"/>
                      <a:pt x="676" y="1094"/>
                    </a:cubicBezTo>
                    <a:cubicBezTo>
                      <a:pt x="652" y="1127"/>
                      <a:pt x="610" y="1146"/>
                      <a:pt x="566" y="1142"/>
                    </a:cubicBezTo>
                    <a:cubicBezTo>
                      <a:pt x="522" y="1138"/>
                      <a:pt x="485" y="1113"/>
                      <a:pt x="468" y="1076"/>
                    </a:cubicBezTo>
                    <a:cubicBezTo>
                      <a:pt x="451" y="1040"/>
                      <a:pt x="458" y="998"/>
                      <a:pt x="486" y="968"/>
                    </a:cubicBezTo>
                    <a:cubicBezTo>
                      <a:pt x="518" y="925"/>
                      <a:pt x="556" y="885"/>
                      <a:pt x="599" y="850"/>
                    </a:cubicBezTo>
                    <a:cubicBezTo>
                      <a:pt x="666" y="795"/>
                      <a:pt x="755" y="767"/>
                      <a:pt x="865" y="765"/>
                    </a:cubicBezTo>
                    <a:cubicBezTo>
                      <a:pt x="928" y="766"/>
                      <a:pt x="991" y="776"/>
                      <a:pt x="1052" y="794"/>
                    </a:cubicBezTo>
                    <a:cubicBezTo>
                      <a:pt x="1116" y="816"/>
                      <a:pt x="1180" y="841"/>
                      <a:pt x="1242" y="870"/>
                    </a:cubicBezTo>
                    <a:cubicBezTo>
                      <a:pt x="1304" y="897"/>
                      <a:pt x="1366" y="922"/>
                      <a:pt x="1427" y="945"/>
                    </a:cubicBezTo>
                    <a:cubicBezTo>
                      <a:pt x="1476" y="967"/>
                      <a:pt x="1530" y="981"/>
                      <a:pt x="1585" y="983"/>
                    </a:cubicBezTo>
                    <a:cubicBezTo>
                      <a:pt x="1652" y="981"/>
                      <a:pt x="1716" y="954"/>
                      <a:pt x="1759" y="908"/>
                    </a:cubicBezTo>
                    <a:cubicBezTo>
                      <a:pt x="1765" y="903"/>
                      <a:pt x="1770" y="897"/>
                      <a:pt x="1776" y="891"/>
                    </a:cubicBezTo>
                    <a:cubicBezTo>
                      <a:pt x="1801" y="860"/>
                      <a:pt x="1844" y="844"/>
                      <a:pt x="1887" y="849"/>
                    </a:cubicBezTo>
                    <a:cubicBezTo>
                      <a:pt x="1930" y="855"/>
                      <a:pt x="1967" y="881"/>
                      <a:pt x="1982" y="918"/>
                    </a:cubicBezTo>
                    <a:cubicBezTo>
                      <a:pt x="1997" y="954"/>
                      <a:pt x="1988" y="995"/>
                      <a:pt x="1960" y="10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940F5D82-BAEA-6A48-99ED-2FFA4C8794CA}"/>
                  </a:ext>
                </a:extLst>
              </p:cNvPr>
              <p:cNvSpPr/>
              <p:nvPr/>
            </p:nvSpPr>
            <p:spPr>
              <a:xfrm>
                <a:off x="7993650" y="2932410"/>
                <a:ext cx="1369602" cy="851810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3" name="Freeform 33"/>
              <p:cNvSpPr>
                <a:spLocks noEditPoints="1"/>
              </p:cNvSpPr>
              <p:nvPr/>
            </p:nvSpPr>
            <p:spPr bwMode="auto">
              <a:xfrm>
                <a:off x="8455345" y="3055666"/>
                <a:ext cx="373092" cy="368153"/>
              </a:xfrm>
              <a:custGeom>
                <a:avLst/>
                <a:gdLst>
                  <a:gd name="T0" fmla="*/ 2329 w 2464"/>
                  <a:gd name="T1" fmla="*/ 1343 h 2433"/>
                  <a:gd name="T2" fmla="*/ 1960 w 2464"/>
                  <a:gd name="T3" fmla="*/ 1210 h 2433"/>
                  <a:gd name="T4" fmla="*/ 2027 w 2464"/>
                  <a:gd name="T5" fmla="*/ 1182 h 2433"/>
                  <a:gd name="T6" fmla="*/ 2032 w 2464"/>
                  <a:gd name="T7" fmla="*/ 1093 h 2433"/>
                  <a:gd name="T8" fmla="*/ 2208 w 2464"/>
                  <a:gd name="T9" fmla="*/ 1023 h 2433"/>
                  <a:gd name="T10" fmla="*/ 2356 w 2464"/>
                  <a:gd name="T11" fmla="*/ 1086 h 2433"/>
                  <a:gd name="T12" fmla="*/ 2356 w 2464"/>
                  <a:gd name="T13" fmla="*/ 1332 h 2433"/>
                  <a:gd name="T14" fmla="*/ 2329 w 2464"/>
                  <a:gd name="T15" fmla="*/ 1343 h 2433"/>
                  <a:gd name="T16" fmla="*/ 1238 w 2464"/>
                  <a:gd name="T17" fmla="*/ 1802 h 2433"/>
                  <a:gd name="T18" fmla="*/ 1179 w 2464"/>
                  <a:gd name="T19" fmla="*/ 1791 h 2433"/>
                  <a:gd name="T20" fmla="*/ 108 w 2464"/>
                  <a:gd name="T21" fmla="*/ 1332 h 2433"/>
                  <a:gd name="T22" fmla="*/ 108 w 2464"/>
                  <a:gd name="T23" fmla="*/ 1086 h 2433"/>
                  <a:gd name="T24" fmla="*/ 266 w 2464"/>
                  <a:gd name="T25" fmla="*/ 1018 h 2433"/>
                  <a:gd name="T26" fmla="*/ 442 w 2464"/>
                  <a:gd name="T27" fmla="*/ 1089 h 2433"/>
                  <a:gd name="T28" fmla="*/ 445 w 2464"/>
                  <a:gd name="T29" fmla="*/ 1185 h 2433"/>
                  <a:gd name="T30" fmla="*/ 1232 w 2464"/>
                  <a:gd name="T31" fmla="*/ 1522 h 2433"/>
                  <a:gd name="T32" fmla="*/ 1395 w 2464"/>
                  <a:gd name="T33" fmla="*/ 1452 h 2433"/>
                  <a:gd name="T34" fmla="*/ 1238 w 2464"/>
                  <a:gd name="T35" fmla="*/ 1802 h 2433"/>
                  <a:gd name="T36" fmla="*/ 1403 w 2464"/>
                  <a:gd name="T37" fmla="*/ 2352 h 2433"/>
                  <a:gd name="T38" fmla="*/ 1285 w 2464"/>
                  <a:gd name="T39" fmla="*/ 2403 h 2433"/>
                  <a:gd name="T40" fmla="*/ 1179 w 2464"/>
                  <a:gd name="T41" fmla="*/ 2403 h 2433"/>
                  <a:gd name="T42" fmla="*/ 108 w 2464"/>
                  <a:gd name="T43" fmla="*/ 1944 h 2433"/>
                  <a:gd name="T44" fmla="*/ 108 w 2464"/>
                  <a:gd name="T45" fmla="*/ 1698 h 2433"/>
                  <a:gd name="T46" fmla="*/ 266 w 2464"/>
                  <a:gd name="T47" fmla="*/ 1630 h 2433"/>
                  <a:gd name="T48" fmla="*/ 442 w 2464"/>
                  <a:gd name="T49" fmla="*/ 1701 h 2433"/>
                  <a:gd name="T50" fmla="*/ 445 w 2464"/>
                  <a:gd name="T51" fmla="*/ 1797 h 2433"/>
                  <a:gd name="T52" fmla="*/ 1232 w 2464"/>
                  <a:gd name="T53" fmla="*/ 2134 h 2433"/>
                  <a:gd name="T54" fmla="*/ 1268 w 2464"/>
                  <a:gd name="T55" fmla="*/ 2119 h 2433"/>
                  <a:gd name="T56" fmla="*/ 1403 w 2464"/>
                  <a:gd name="T57" fmla="*/ 2352 h 2433"/>
                  <a:gd name="T58" fmla="*/ 1179 w 2464"/>
                  <a:gd name="T59" fmla="*/ 15 h 2433"/>
                  <a:gd name="T60" fmla="*/ 1285 w 2464"/>
                  <a:gd name="T61" fmla="*/ 15 h 2433"/>
                  <a:gd name="T62" fmla="*/ 2356 w 2464"/>
                  <a:gd name="T63" fmla="*/ 474 h 2433"/>
                  <a:gd name="T64" fmla="*/ 2356 w 2464"/>
                  <a:gd name="T65" fmla="*/ 720 h 2433"/>
                  <a:gd name="T66" fmla="*/ 1285 w 2464"/>
                  <a:gd name="T67" fmla="*/ 1179 h 2433"/>
                  <a:gd name="T68" fmla="*/ 1179 w 2464"/>
                  <a:gd name="T69" fmla="*/ 1179 h 2433"/>
                  <a:gd name="T70" fmla="*/ 108 w 2464"/>
                  <a:gd name="T71" fmla="*/ 720 h 2433"/>
                  <a:gd name="T72" fmla="*/ 108 w 2464"/>
                  <a:gd name="T73" fmla="*/ 474 h 2433"/>
                  <a:gd name="T74" fmla="*/ 1179 w 2464"/>
                  <a:gd name="T75" fmla="*/ 15 h 2433"/>
                  <a:gd name="T76" fmla="*/ 501 w 2464"/>
                  <a:gd name="T77" fmla="*/ 597 h 2433"/>
                  <a:gd name="T78" fmla="*/ 1232 w 2464"/>
                  <a:gd name="T79" fmla="*/ 910 h 2433"/>
                  <a:gd name="T80" fmla="*/ 1963 w 2464"/>
                  <a:gd name="T81" fmla="*/ 597 h 2433"/>
                  <a:gd name="T82" fmla="*/ 1232 w 2464"/>
                  <a:gd name="T83" fmla="*/ 284 h 2433"/>
                  <a:gd name="T84" fmla="*/ 501 w 2464"/>
                  <a:gd name="T85" fmla="*/ 597 h 2433"/>
                  <a:gd name="T86" fmla="*/ 1920 w 2464"/>
                  <a:gd name="T87" fmla="*/ 2433 h 2433"/>
                  <a:gd name="T88" fmla="*/ 1385 w 2464"/>
                  <a:gd name="T89" fmla="*/ 1897 h 2433"/>
                  <a:gd name="T90" fmla="*/ 1920 w 2464"/>
                  <a:gd name="T91" fmla="*/ 1362 h 2433"/>
                  <a:gd name="T92" fmla="*/ 2456 w 2464"/>
                  <a:gd name="T93" fmla="*/ 1897 h 2433"/>
                  <a:gd name="T94" fmla="*/ 1920 w 2464"/>
                  <a:gd name="T95" fmla="*/ 2433 h 2433"/>
                  <a:gd name="T96" fmla="*/ 1920 w 2464"/>
                  <a:gd name="T97" fmla="*/ 1897 h 2433"/>
                  <a:gd name="T98" fmla="*/ 1920 w 2464"/>
                  <a:gd name="T99" fmla="*/ 1668 h 2433"/>
                  <a:gd name="T100" fmla="*/ 1844 w 2464"/>
                  <a:gd name="T101" fmla="*/ 1591 h 2433"/>
                  <a:gd name="T102" fmla="*/ 1767 w 2464"/>
                  <a:gd name="T103" fmla="*/ 1668 h 2433"/>
                  <a:gd name="T104" fmla="*/ 1767 w 2464"/>
                  <a:gd name="T105" fmla="*/ 1974 h 2433"/>
                  <a:gd name="T106" fmla="*/ 1844 w 2464"/>
                  <a:gd name="T107" fmla="*/ 2050 h 2433"/>
                  <a:gd name="T108" fmla="*/ 2150 w 2464"/>
                  <a:gd name="T109" fmla="*/ 2050 h 2433"/>
                  <a:gd name="T110" fmla="*/ 2226 w 2464"/>
                  <a:gd name="T111" fmla="*/ 1974 h 2433"/>
                  <a:gd name="T112" fmla="*/ 2150 w 2464"/>
                  <a:gd name="T113" fmla="*/ 1897 h 2433"/>
                  <a:gd name="T114" fmla="*/ 1920 w 2464"/>
                  <a:gd name="T115" fmla="*/ 1897 h 2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64" h="2433">
                    <a:moveTo>
                      <a:pt x="2329" y="1343"/>
                    </a:moveTo>
                    <a:cubicBezTo>
                      <a:pt x="2225" y="1266"/>
                      <a:pt x="2098" y="1218"/>
                      <a:pt x="1960" y="1210"/>
                    </a:cubicBezTo>
                    <a:cubicBezTo>
                      <a:pt x="2027" y="1182"/>
                      <a:pt x="2027" y="1182"/>
                      <a:pt x="2027" y="1182"/>
                    </a:cubicBezTo>
                    <a:cubicBezTo>
                      <a:pt x="2019" y="1153"/>
                      <a:pt x="2020" y="1122"/>
                      <a:pt x="2032" y="1093"/>
                    </a:cubicBezTo>
                    <a:cubicBezTo>
                      <a:pt x="2062" y="1025"/>
                      <a:pt x="2140" y="993"/>
                      <a:pt x="2208" y="1023"/>
                    </a:cubicBezTo>
                    <a:cubicBezTo>
                      <a:pt x="2356" y="1086"/>
                      <a:pt x="2356" y="1086"/>
                      <a:pt x="2356" y="1086"/>
                    </a:cubicBezTo>
                    <a:cubicBezTo>
                      <a:pt x="2464" y="1132"/>
                      <a:pt x="2464" y="1286"/>
                      <a:pt x="2356" y="1332"/>
                    </a:cubicBezTo>
                    <a:lnTo>
                      <a:pt x="2329" y="1343"/>
                    </a:lnTo>
                    <a:close/>
                    <a:moveTo>
                      <a:pt x="1238" y="1802"/>
                    </a:moveTo>
                    <a:cubicBezTo>
                      <a:pt x="1218" y="1803"/>
                      <a:pt x="1198" y="1799"/>
                      <a:pt x="1179" y="1791"/>
                    </a:cubicBezTo>
                    <a:cubicBezTo>
                      <a:pt x="108" y="1332"/>
                      <a:pt x="108" y="1332"/>
                      <a:pt x="108" y="1332"/>
                    </a:cubicBezTo>
                    <a:cubicBezTo>
                      <a:pt x="0" y="1286"/>
                      <a:pt x="0" y="1132"/>
                      <a:pt x="108" y="1086"/>
                    </a:cubicBezTo>
                    <a:cubicBezTo>
                      <a:pt x="266" y="1018"/>
                      <a:pt x="266" y="1018"/>
                      <a:pt x="266" y="1018"/>
                    </a:cubicBezTo>
                    <a:cubicBezTo>
                      <a:pt x="334" y="989"/>
                      <a:pt x="413" y="1021"/>
                      <a:pt x="442" y="1089"/>
                    </a:cubicBezTo>
                    <a:cubicBezTo>
                      <a:pt x="455" y="1120"/>
                      <a:pt x="456" y="1155"/>
                      <a:pt x="445" y="1185"/>
                    </a:cubicBezTo>
                    <a:cubicBezTo>
                      <a:pt x="1232" y="1522"/>
                      <a:pt x="1232" y="1522"/>
                      <a:pt x="1232" y="1522"/>
                    </a:cubicBezTo>
                    <a:cubicBezTo>
                      <a:pt x="1395" y="1452"/>
                      <a:pt x="1395" y="1452"/>
                      <a:pt x="1395" y="1452"/>
                    </a:cubicBezTo>
                    <a:cubicBezTo>
                      <a:pt x="1313" y="1549"/>
                      <a:pt x="1257" y="1669"/>
                      <a:pt x="1238" y="1802"/>
                    </a:cubicBezTo>
                    <a:close/>
                    <a:moveTo>
                      <a:pt x="1403" y="2352"/>
                    </a:moveTo>
                    <a:cubicBezTo>
                      <a:pt x="1285" y="2403"/>
                      <a:pt x="1285" y="2403"/>
                      <a:pt x="1285" y="2403"/>
                    </a:cubicBezTo>
                    <a:cubicBezTo>
                      <a:pt x="1251" y="2417"/>
                      <a:pt x="1213" y="2417"/>
                      <a:pt x="1179" y="2403"/>
                    </a:cubicBezTo>
                    <a:cubicBezTo>
                      <a:pt x="108" y="1944"/>
                      <a:pt x="108" y="1944"/>
                      <a:pt x="108" y="1944"/>
                    </a:cubicBezTo>
                    <a:cubicBezTo>
                      <a:pt x="0" y="1898"/>
                      <a:pt x="0" y="1744"/>
                      <a:pt x="108" y="1698"/>
                    </a:cubicBezTo>
                    <a:cubicBezTo>
                      <a:pt x="266" y="1630"/>
                      <a:pt x="266" y="1630"/>
                      <a:pt x="266" y="1630"/>
                    </a:cubicBezTo>
                    <a:cubicBezTo>
                      <a:pt x="334" y="1601"/>
                      <a:pt x="413" y="1633"/>
                      <a:pt x="442" y="1701"/>
                    </a:cubicBezTo>
                    <a:cubicBezTo>
                      <a:pt x="455" y="1732"/>
                      <a:pt x="456" y="1767"/>
                      <a:pt x="445" y="1797"/>
                    </a:cubicBezTo>
                    <a:cubicBezTo>
                      <a:pt x="1232" y="2134"/>
                      <a:pt x="1232" y="2134"/>
                      <a:pt x="1232" y="2134"/>
                    </a:cubicBezTo>
                    <a:cubicBezTo>
                      <a:pt x="1268" y="2119"/>
                      <a:pt x="1268" y="2119"/>
                      <a:pt x="1268" y="2119"/>
                    </a:cubicBezTo>
                    <a:cubicBezTo>
                      <a:pt x="1298" y="2206"/>
                      <a:pt x="1344" y="2285"/>
                      <a:pt x="1403" y="2352"/>
                    </a:cubicBezTo>
                    <a:close/>
                    <a:moveTo>
                      <a:pt x="1179" y="15"/>
                    </a:moveTo>
                    <a:cubicBezTo>
                      <a:pt x="1213" y="0"/>
                      <a:pt x="1251" y="0"/>
                      <a:pt x="1285" y="15"/>
                    </a:cubicBezTo>
                    <a:cubicBezTo>
                      <a:pt x="2356" y="474"/>
                      <a:pt x="2356" y="474"/>
                      <a:pt x="2356" y="474"/>
                    </a:cubicBezTo>
                    <a:cubicBezTo>
                      <a:pt x="2464" y="520"/>
                      <a:pt x="2464" y="674"/>
                      <a:pt x="2356" y="720"/>
                    </a:cubicBezTo>
                    <a:cubicBezTo>
                      <a:pt x="1285" y="1179"/>
                      <a:pt x="1285" y="1179"/>
                      <a:pt x="1285" y="1179"/>
                    </a:cubicBezTo>
                    <a:cubicBezTo>
                      <a:pt x="1251" y="1193"/>
                      <a:pt x="1213" y="1193"/>
                      <a:pt x="1179" y="1179"/>
                    </a:cubicBezTo>
                    <a:cubicBezTo>
                      <a:pt x="108" y="720"/>
                      <a:pt x="108" y="720"/>
                      <a:pt x="108" y="720"/>
                    </a:cubicBezTo>
                    <a:cubicBezTo>
                      <a:pt x="0" y="674"/>
                      <a:pt x="0" y="520"/>
                      <a:pt x="108" y="474"/>
                    </a:cubicBezTo>
                    <a:lnTo>
                      <a:pt x="1179" y="15"/>
                    </a:lnTo>
                    <a:close/>
                    <a:moveTo>
                      <a:pt x="501" y="597"/>
                    </a:moveTo>
                    <a:cubicBezTo>
                      <a:pt x="1232" y="910"/>
                      <a:pt x="1232" y="910"/>
                      <a:pt x="1232" y="910"/>
                    </a:cubicBezTo>
                    <a:cubicBezTo>
                      <a:pt x="1963" y="597"/>
                      <a:pt x="1963" y="597"/>
                      <a:pt x="1963" y="597"/>
                    </a:cubicBezTo>
                    <a:cubicBezTo>
                      <a:pt x="1232" y="284"/>
                      <a:pt x="1232" y="284"/>
                      <a:pt x="1232" y="284"/>
                    </a:cubicBezTo>
                    <a:lnTo>
                      <a:pt x="501" y="597"/>
                    </a:lnTo>
                    <a:close/>
                    <a:moveTo>
                      <a:pt x="1920" y="2433"/>
                    </a:moveTo>
                    <a:cubicBezTo>
                      <a:pt x="1625" y="2433"/>
                      <a:pt x="1385" y="2193"/>
                      <a:pt x="1385" y="1897"/>
                    </a:cubicBezTo>
                    <a:cubicBezTo>
                      <a:pt x="1385" y="1602"/>
                      <a:pt x="1625" y="1362"/>
                      <a:pt x="1920" y="1362"/>
                    </a:cubicBezTo>
                    <a:cubicBezTo>
                      <a:pt x="2216" y="1362"/>
                      <a:pt x="2456" y="1602"/>
                      <a:pt x="2456" y="1897"/>
                    </a:cubicBezTo>
                    <a:cubicBezTo>
                      <a:pt x="2456" y="2193"/>
                      <a:pt x="2216" y="2433"/>
                      <a:pt x="1920" y="2433"/>
                    </a:cubicBezTo>
                    <a:close/>
                    <a:moveTo>
                      <a:pt x="1920" y="1897"/>
                    </a:moveTo>
                    <a:cubicBezTo>
                      <a:pt x="1920" y="1668"/>
                      <a:pt x="1920" y="1668"/>
                      <a:pt x="1920" y="1668"/>
                    </a:cubicBezTo>
                    <a:cubicBezTo>
                      <a:pt x="1920" y="1626"/>
                      <a:pt x="1886" y="1591"/>
                      <a:pt x="1844" y="1591"/>
                    </a:cubicBezTo>
                    <a:cubicBezTo>
                      <a:pt x="1802" y="1591"/>
                      <a:pt x="1767" y="1626"/>
                      <a:pt x="1767" y="1668"/>
                    </a:cubicBezTo>
                    <a:cubicBezTo>
                      <a:pt x="1767" y="1974"/>
                      <a:pt x="1767" y="1974"/>
                      <a:pt x="1767" y="1974"/>
                    </a:cubicBezTo>
                    <a:cubicBezTo>
                      <a:pt x="1767" y="2016"/>
                      <a:pt x="1802" y="2050"/>
                      <a:pt x="1844" y="2050"/>
                    </a:cubicBezTo>
                    <a:cubicBezTo>
                      <a:pt x="2150" y="2050"/>
                      <a:pt x="2150" y="2050"/>
                      <a:pt x="2150" y="2050"/>
                    </a:cubicBezTo>
                    <a:cubicBezTo>
                      <a:pt x="2192" y="2050"/>
                      <a:pt x="2226" y="2016"/>
                      <a:pt x="2226" y="1974"/>
                    </a:cubicBezTo>
                    <a:cubicBezTo>
                      <a:pt x="2226" y="1932"/>
                      <a:pt x="2192" y="1897"/>
                      <a:pt x="2150" y="1897"/>
                    </a:cubicBezTo>
                    <a:lnTo>
                      <a:pt x="1920" y="189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7A305BB5-13BA-AB45-A27E-FC98EBF5B15A}"/>
                  </a:ext>
                </a:extLst>
              </p:cNvPr>
              <p:cNvSpPr txBox="1"/>
              <p:nvPr/>
            </p:nvSpPr>
            <p:spPr>
              <a:xfrm>
                <a:off x="7993650" y="3512625"/>
                <a:ext cx="135448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TSDB</a:t>
                </a:r>
                <a:endParaRPr kumimoji="1" lang="zh-CN" altLang="en-US" sz="10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" name="肘形连接符 7"/>
              <p:cNvCxnSpPr>
                <a:stCxn id="57" idx="3"/>
                <a:endCxn id="71" idx="0"/>
              </p:cNvCxnSpPr>
              <p:nvPr/>
            </p:nvCxnSpPr>
            <p:spPr>
              <a:xfrm>
                <a:off x="7321204" y="2036347"/>
                <a:ext cx="1357247" cy="896063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" name="肘形连接符 13"/>
              <p:cNvCxnSpPr>
                <a:stCxn id="63" idx="3"/>
                <a:endCxn id="71" idx="2"/>
              </p:cNvCxnSpPr>
              <p:nvPr/>
            </p:nvCxnSpPr>
            <p:spPr>
              <a:xfrm flipV="1">
                <a:off x="7320550" y="3784220"/>
                <a:ext cx="1357901" cy="871773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5" name="直线箭头连接符 87">
                <a:extLst>
                  <a:ext uri="{FF2B5EF4-FFF2-40B4-BE49-F238E27FC236}">
                    <a16:creationId xmlns:a16="http://schemas.microsoft.com/office/drawing/2014/main" id="{40624300-AAA7-3F4E-9D2D-96C368AC17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479461" y="4042193"/>
                <a:ext cx="312575" cy="0"/>
              </a:xfrm>
              <a:prstGeom prst="straightConnector1">
                <a:avLst/>
              </a:prstGeom>
              <a:ln w="28575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940F5D82-BAEA-6A48-99ED-2FFA4C8794CA}"/>
                  </a:ext>
                </a:extLst>
              </p:cNvPr>
              <p:cNvSpPr/>
              <p:nvPr/>
            </p:nvSpPr>
            <p:spPr>
              <a:xfrm>
                <a:off x="10023281" y="2932410"/>
                <a:ext cx="1369602" cy="851810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7A305BB5-13BA-AB45-A27E-FC98EBF5B15A}"/>
                  </a:ext>
                </a:extLst>
              </p:cNvPr>
              <p:cNvSpPr txBox="1"/>
              <p:nvPr/>
            </p:nvSpPr>
            <p:spPr>
              <a:xfrm>
                <a:off x="10023281" y="3512624"/>
                <a:ext cx="135448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0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6" name="直线箭头连接符 87">
                <a:extLst>
                  <a:ext uri="{FF2B5EF4-FFF2-40B4-BE49-F238E27FC236}">
                    <a16:creationId xmlns:a16="http://schemas.microsoft.com/office/drawing/2014/main" id="{40624300-AAA7-3F4E-9D2D-96C368AC17F2}"/>
                  </a:ext>
                </a:extLst>
              </p:cNvPr>
              <p:cNvCxnSpPr>
                <a:cxnSpLocks/>
                <a:stCxn id="71" idx="3"/>
                <a:endCxn id="82" idx="1"/>
              </p:cNvCxnSpPr>
              <p:nvPr/>
            </p:nvCxnSpPr>
            <p:spPr>
              <a:xfrm>
                <a:off x="9363252" y="3358315"/>
                <a:ext cx="66002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文本框 83"/>
              <p:cNvSpPr txBox="1"/>
              <p:nvPr/>
            </p:nvSpPr>
            <p:spPr>
              <a:xfrm>
                <a:off x="9423481" y="3116631"/>
                <a:ext cx="40146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API</a:t>
                </a:r>
                <a:endParaRPr lang="zh-CN" altLang="en-US" dirty="0"/>
              </a:p>
            </p:txBody>
          </p:sp>
        </p:grpSp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4C10BAAF-BCB0-5544-87E5-D7151BD47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4650852" y="1770973"/>
              <a:ext cx="392981" cy="392981"/>
            </a:xfrm>
            <a:prstGeom prst="rect">
              <a:avLst/>
            </a:prstGeom>
          </p:spPr>
        </p:pic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46DFE452-CC71-254C-8272-D79204370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508271" y="3047487"/>
              <a:ext cx="384508" cy="3845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607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82B9F4A-1913-8549-814E-C75D316B001B}"/>
              </a:ext>
            </a:extLst>
          </p:cNvPr>
          <p:cNvGrpSpPr/>
          <p:nvPr/>
        </p:nvGrpSpPr>
        <p:grpSpPr>
          <a:xfrm>
            <a:off x="6524383" y="3086478"/>
            <a:ext cx="304165" cy="285751"/>
            <a:chOff x="-81874" y="2525076"/>
            <a:chExt cx="304165" cy="285751"/>
          </a:xfrm>
        </p:grpSpPr>
        <p:pic>
          <p:nvPicPr>
            <p:cNvPr id="55" name="图形 93">
              <a:extLst>
                <a:ext uri="{FF2B5EF4-FFF2-40B4-BE49-F238E27FC236}">
                  <a16:creationId xmlns:a16="http://schemas.microsoft.com/office/drawing/2014/main" id="{29C8A9E6-F629-5B44-A0DB-0609C010ADAA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extLst/>
            </a:blip>
            <a:stretch>
              <a:fillRect/>
            </a:stretch>
          </p:blipFill>
          <p:spPr>
            <a:xfrm>
              <a:off x="-78288" y="2525076"/>
              <a:ext cx="300579" cy="273742"/>
            </a:xfrm>
            <a:prstGeom prst="rect">
              <a:avLst/>
            </a:prstGeom>
          </p:spPr>
        </p:pic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3EA05EE4-13ED-1E4D-9CCA-82099104766D}"/>
                </a:ext>
              </a:extLst>
            </p:cNvPr>
            <p:cNvSpPr txBox="1"/>
            <p:nvPr/>
          </p:nvSpPr>
          <p:spPr>
            <a:xfrm>
              <a:off x="-81874" y="2533828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</a:t>
              </a:r>
              <a:endPara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5BCF9CE-4D24-264C-9B7F-C88F73F4380F}"/>
              </a:ext>
            </a:extLst>
          </p:cNvPr>
          <p:cNvGrpSpPr/>
          <p:nvPr/>
        </p:nvGrpSpPr>
        <p:grpSpPr>
          <a:xfrm>
            <a:off x="5818902" y="3781500"/>
            <a:ext cx="304165" cy="285751"/>
            <a:chOff x="-81874" y="2525076"/>
            <a:chExt cx="304165" cy="285751"/>
          </a:xfrm>
        </p:grpSpPr>
        <p:pic>
          <p:nvPicPr>
            <p:cNvPr id="53" name="图形 157">
              <a:extLst>
                <a:ext uri="{FF2B5EF4-FFF2-40B4-BE49-F238E27FC236}">
                  <a16:creationId xmlns:a16="http://schemas.microsoft.com/office/drawing/2014/main" id="{EDFD4F3D-89A1-974B-BA6D-19AFFADBDA10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extLst/>
            </a:blip>
            <a:stretch>
              <a:fillRect/>
            </a:stretch>
          </p:blipFill>
          <p:spPr>
            <a:xfrm>
              <a:off x="-78288" y="2525076"/>
              <a:ext cx="300579" cy="273742"/>
            </a:xfrm>
            <a:prstGeom prst="rect">
              <a:avLst/>
            </a:prstGeom>
          </p:spPr>
        </p:pic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7850C64A-0657-0E41-B0C9-9B685C7842C9}"/>
                </a:ext>
              </a:extLst>
            </p:cNvPr>
            <p:cNvSpPr txBox="1"/>
            <p:nvPr/>
          </p:nvSpPr>
          <p:spPr>
            <a:xfrm>
              <a:off x="-81874" y="2533828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5</a:t>
              </a:r>
              <a:endPara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FC07B141-1AF8-5E49-8E72-D3E24EACCB41}"/>
              </a:ext>
            </a:extLst>
          </p:cNvPr>
          <p:cNvSpPr/>
          <p:nvPr/>
        </p:nvSpPr>
        <p:spPr>
          <a:xfrm>
            <a:off x="854811" y="1698455"/>
            <a:ext cx="1369602" cy="676139"/>
          </a:xfrm>
          <a:prstGeom prst="rect">
            <a:avLst/>
          </a:prstGeom>
          <a:noFill/>
          <a:ln w="12700">
            <a:solidFill>
              <a:srgbClr val="A2A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0F5D82-BAEA-6A48-99ED-2FFA4C8794CA}"/>
              </a:ext>
            </a:extLst>
          </p:cNvPr>
          <p:cNvSpPr/>
          <p:nvPr/>
        </p:nvSpPr>
        <p:spPr>
          <a:xfrm>
            <a:off x="2772803" y="1698455"/>
            <a:ext cx="1369602" cy="676139"/>
          </a:xfrm>
          <a:prstGeom prst="rect">
            <a:avLst/>
          </a:prstGeom>
          <a:solidFill>
            <a:srgbClr val="7CDAF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AE3C9FC-5964-D749-AD43-8610F618BBB4}"/>
              </a:ext>
            </a:extLst>
          </p:cNvPr>
          <p:cNvSpPr/>
          <p:nvPr/>
        </p:nvSpPr>
        <p:spPr>
          <a:xfrm>
            <a:off x="4745243" y="1698455"/>
            <a:ext cx="1369602" cy="676139"/>
          </a:xfrm>
          <a:prstGeom prst="rect">
            <a:avLst/>
          </a:prstGeom>
          <a:solidFill>
            <a:srgbClr val="F5F5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" name="直线箭头连接符 85">
            <a:extLst>
              <a:ext uri="{FF2B5EF4-FFF2-40B4-BE49-F238E27FC236}">
                <a16:creationId xmlns:a16="http://schemas.microsoft.com/office/drawing/2014/main" id="{D0DD3AB4-37FD-B949-B7AC-B7DA00FB1221}"/>
              </a:ext>
            </a:extLst>
          </p:cNvPr>
          <p:cNvCxnSpPr>
            <a:cxnSpLocks/>
          </p:cNvCxnSpPr>
          <p:nvPr/>
        </p:nvCxnSpPr>
        <p:spPr>
          <a:xfrm>
            <a:off x="4276898" y="2032830"/>
            <a:ext cx="312575" cy="0"/>
          </a:xfrm>
          <a:prstGeom prst="straightConnector1">
            <a:avLst/>
          </a:prstGeom>
          <a:ln w="25400">
            <a:solidFill>
              <a:srgbClr val="A2A5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5D302B8-D645-4F48-A743-02CE113EFA86}"/>
              </a:ext>
            </a:extLst>
          </p:cNvPr>
          <p:cNvSpPr/>
          <p:nvPr/>
        </p:nvSpPr>
        <p:spPr>
          <a:xfrm>
            <a:off x="6717683" y="1688516"/>
            <a:ext cx="1369602" cy="3292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2" name="直线箭头连接符 87">
            <a:extLst>
              <a:ext uri="{FF2B5EF4-FFF2-40B4-BE49-F238E27FC236}">
                <a16:creationId xmlns:a16="http://schemas.microsoft.com/office/drawing/2014/main" id="{40624300-AAA7-3F4E-9D2D-96C368AC17F2}"/>
              </a:ext>
            </a:extLst>
          </p:cNvPr>
          <p:cNvCxnSpPr>
            <a:cxnSpLocks/>
          </p:cNvCxnSpPr>
          <p:nvPr/>
        </p:nvCxnSpPr>
        <p:spPr>
          <a:xfrm>
            <a:off x="6249338" y="2036525"/>
            <a:ext cx="312575" cy="0"/>
          </a:xfrm>
          <a:prstGeom prst="straightConnector1">
            <a:avLst/>
          </a:prstGeom>
          <a:ln w="25400">
            <a:solidFill>
              <a:srgbClr val="A2A5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654B1AB-E884-924E-8A75-47ACE64F7180}"/>
              </a:ext>
            </a:extLst>
          </p:cNvPr>
          <p:cNvSpPr txBox="1"/>
          <p:nvPr/>
        </p:nvSpPr>
        <p:spPr>
          <a:xfrm>
            <a:off x="1302996" y="1911644"/>
            <a:ext cx="6585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endParaRPr kumimoji="1" lang="zh-CN" altLang="en-US" sz="900" b="1" dirty="0">
              <a:solidFill>
                <a:srgbClr val="383C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305BB5-13BA-AB45-A27E-FC98EBF5B15A}"/>
              </a:ext>
            </a:extLst>
          </p:cNvPr>
          <p:cNvSpPr txBox="1"/>
          <p:nvPr/>
        </p:nvSpPr>
        <p:spPr>
          <a:xfrm>
            <a:off x="2938768" y="1933300"/>
            <a:ext cx="1103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  <a:r>
              <a: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  <a:endParaRPr kumimoji="1" lang="zh-CN" altLang="en-US" sz="900" b="1" dirty="0">
              <a:solidFill>
                <a:srgbClr val="383C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0E0B605-3802-DD42-844A-1040629C6900}"/>
              </a:ext>
            </a:extLst>
          </p:cNvPr>
          <p:cNvSpPr txBox="1"/>
          <p:nvPr/>
        </p:nvSpPr>
        <p:spPr>
          <a:xfrm>
            <a:off x="4867464" y="1933300"/>
            <a:ext cx="113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r>
              <a: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</a:p>
        </p:txBody>
      </p:sp>
      <p:pic>
        <p:nvPicPr>
          <p:cNvPr id="16" name="图形 93">
            <a:extLst>
              <a:ext uri="{FF2B5EF4-FFF2-40B4-BE49-F238E27FC236}">
                <a16:creationId xmlns:a16="http://schemas.microsoft.com/office/drawing/2014/main" id="{961DE41F-270B-6F41-8133-21ACFFA4EFD3}"/>
              </a:ext>
            </a:extLst>
          </p:cNvPr>
          <p:cNvPicPr>
            <a:picLocks noChangeAspect="1"/>
          </p:cNvPicPr>
          <p:nvPr/>
        </p:nvPicPr>
        <p:blipFill>
          <a:blip>
            <a:extLst/>
          </a:blip>
          <a:stretch>
            <a:fillRect/>
          </a:stretch>
        </p:blipFill>
        <p:spPr>
          <a:xfrm>
            <a:off x="1074772" y="1933300"/>
            <a:ext cx="217330" cy="167177"/>
          </a:xfrm>
          <a:prstGeom prst="rect">
            <a:avLst/>
          </a:prstGeom>
        </p:spPr>
      </p:pic>
      <p:pic>
        <p:nvPicPr>
          <p:cNvPr id="17" name="图形 94">
            <a:extLst>
              <a:ext uri="{FF2B5EF4-FFF2-40B4-BE49-F238E27FC236}">
                <a16:creationId xmlns:a16="http://schemas.microsoft.com/office/drawing/2014/main" id="{E5609B2E-A8F2-C545-ADF9-4645B9D2D5DC}"/>
              </a:ext>
            </a:extLst>
          </p:cNvPr>
          <p:cNvPicPr>
            <a:picLocks noChangeAspect="1"/>
          </p:cNvPicPr>
          <p:nvPr/>
        </p:nvPicPr>
        <p:blipFill>
          <a:blip>
            <a:extLst/>
          </a:blip>
          <a:stretch>
            <a:fillRect/>
          </a:stretch>
        </p:blipFill>
        <p:spPr>
          <a:xfrm>
            <a:off x="5085917" y="1354679"/>
            <a:ext cx="229404" cy="22940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DC49CD2-5A6D-8D4A-A58F-2A78DC169608}"/>
              </a:ext>
            </a:extLst>
          </p:cNvPr>
          <p:cNvSpPr txBox="1"/>
          <p:nvPr/>
        </p:nvSpPr>
        <p:spPr>
          <a:xfrm>
            <a:off x="5310113" y="1276927"/>
            <a:ext cx="65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Kafka Topic</a:t>
            </a:r>
            <a:endParaRPr kumimoji="1" lang="zh-CN" altLang="en-US" sz="900" b="1" dirty="0">
              <a:solidFill>
                <a:srgbClr val="383C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88FD7A-BF80-5D4D-9C91-6BB1D0AF63A9}"/>
              </a:ext>
            </a:extLst>
          </p:cNvPr>
          <p:cNvSpPr/>
          <p:nvPr/>
        </p:nvSpPr>
        <p:spPr>
          <a:xfrm>
            <a:off x="6717683" y="2032830"/>
            <a:ext cx="1369602" cy="3585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E044225-279F-DE4C-8C3A-2064F955D718}"/>
              </a:ext>
            </a:extLst>
          </p:cNvPr>
          <p:cNvSpPr txBox="1"/>
          <p:nvPr/>
        </p:nvSpPr>
        <p:spPr>
          <a:xfrm>
            <a:off x="6851171" y="1751261"/>
            <a:ext cx="1086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Streamset</a:t>
            </a:r>
            <a:endParaRPr kumimoji="1" lang="en-US" altLang="zh-CN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B2E4917-7001-FC42-974C-AF60CCE048B1}"/>
              </a:ext>
            </a:extLst>
          </p:cNvPr>
          <p:cNvSpPr/>
          <p:nvPr/>
        </p:nvSpPr>
        <p:spPr>
          <a:xfrm>
            <a:off x="8690123" y="1698455"/>
            <a:ext cx="1369602" cy="676139"/>
          </a:xfrm>
          <a:prstGeom prst="rect">
            <a:avLst/>
          </a:prstGeom>
          <a:solidFill>
            <a:srgbClr val="F5F5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2" name="直线箭头连接符 99">
            <a:extLst>
              <a:ext uri="{FF2B5EF4-FFF2-40B4-BE49-F238E27FC236}">
                <a16:creationId xmlns:a16="http://schemas.microsoft.com/office/drawing/2014/main" id="{95084889-2882-EB4F-AE63-33BD60AA8C08}"/>
              </a:ext>
            </a:extLst>
          </p:cNvPr>
          <p:cNvCxnSpPr>
            <a:cxnSpLocks/>
          </p:cNvCxnSpPr>
          <p:nvPr/>
        </p:nvCxnSpPr>
        <p:spPr>
          <a:xfrm>
            <a:off x="8221778" y="2032830"/>
            <a:ext cx="312575" cy="0"/>
          </a:xfrm>
          <a:prstGeom prst="straightConnector1">
            <a:avLst/>
          </a:prstGeom>
          <a:ln w="25400">
            <a:solidFill>
              <a:srgbClr val="A2A5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D4F58DA-3D49-9241-8E07-5597BF736460}"/>
              </a:ext>
            </a:extLst>
          </p:cNvPr>
          <p:cNvSpPr txBox="1"/>
          <p:nvPr/>
        </p:nvSpPr>
        <p:spPr>
          <a:xfrm>
            <a:off x="8797581" y="1917082"/>
            <a:ext cx="1134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</a:t>
            </a:r>
            <a:r>
              <a: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</a:p>
        </p:txBody>
      </p:sp>
      <p:cxnSp>
        <p:nvCxnSpPr>
          <p:cNvPr id="24" name="直线箭头连接符 101">
            <a:extLst>
              <a:ext uri="{FF2B5EF4-FFF2-40B4-BE49-F238E27FC236}">
                <a16:creationId xmlns:a16="http://schemas.microsoft.com/office/drawing/2014/main" id="{4EFEE8DA-D3EE-9A4E-BD6F-61CBCC688A7C}"/>
              </a:ext>
            </a:extLst>
          </p:cNvPr>
          <p:cNvCxnSpPr>
            <a:cxnSpLocks/>
          </p:cNvCxnSpPr>
          <p:nvPr/>
        </p:nvCxnSpPr>
        <p:spPr>
          <a:xfrm>
            <a:off x="2330486" y="2033651"/>
            <a:ext cx="312575" cy="0"/>
          </a:xfrm>
          <a:prstGeom prst="straightConnector1">
            <a:avLst/>
          </a:prstGeom>
          <a:ln w="25400">
            <a:solidFill>
              <a:srgbClr val="A2A5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7402119" y="3138942"/>
            <a:ext cx="1369602" cy="570061"/>
            <a:chOff x="7847306" y="3274612"/>
            <a:chExt cx="1369602" cy="676139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BCACF73-6426-7A42-9B30-35645BE1FAA2}"/>
                </a:ext>
              </a:extLst>
            </p:cNvPr>
            <p:cNvSpPr/>
            <p:nvPr/>
          </p:nvSpPr>
          <p:spPr>
            <a:xfrm>
              <a:off x="7847306" y="3274612"/>
              <a:ext cx="1369602" cy="676139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E0CF8F0-0930-9748-B7E3-9588412791CE}"/>
                </a:ext>
              </a:extLst>
            </p:cNvPr>
            <p:cNvSpPr txBox="1"/>
            <p:nvPr/>
          </p:nvSpPr>
          <p:spPr>
            <a:xfrm>
              <a:off x="7951626" y="3494491"/>
              <a:ext cx="11346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Redis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412732" y="3911357"/>
            <a:ext cx="1369602" cy="523895"/>
            <a:chOff x="9773682" y="3276823"/>
            <a:chExt cx="1369602" cy="676139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6ADD7E71-22DC-284C-9B3C-6CAEA53AF78B}"/>
                </a:ext>
              </a:extLst>
            </p:cNvPr>
            <p:cNvSpPr txBox="1"/>
            <p:nvPr/>
          </p:nvSpPr>
          <p:spPr>
            <a:xfrm>
              <a:off x="10132617" y="3517924"/>
              <a:ext cx="834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TSDB</a:t>
              </a:r>
            </a:p>
          </p:txBody>
        </p:sp>
        <p:pic>
          <p:nvPicPr>
            <p:cNvPr id="49" name="图形 108">
              <a:extLst>
                <a:ext uri="{FF2B5EF4-FFF2-40B4-BE49-F238E27FC236}">
                  <a16:creationId xmlns:a16="http://schemas.microsoft.com/office/drawing/2014/main" id="{AEA3EC5E-A57A-AC42-B727-972CC9FC8C35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extLst/>
            </a:blip>
            <a:stretch>
              <a:fillRect/>
            </a:stretch>
          </p:blipFill>
          <p:spPr>
            <a:xfrm>
              <a:off x="9934414" y="3530285"/>
              <a:ext cx="241478" cy="241478"/>
            </a:xfrm>
            <a:prstGeom prst="rect">
              <a:avLst/>
            </a:prstGeom>
          </p:spPr>
        </p:pic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E09ECF4-EB90-FF4D-BA54-B77F71068F18}"/>
                </a:ext>
              </a:extLst>
            </p:cNvPr>
            <p:cNvSpPr/>
            <p:nvPr/>
          </p:nvSpPr>
          <p:spPr>
            <a:xfrm>
              <a:off x="9773682" y="3276823"/>
              <a:ext cx="1369602" cy="676139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cxnSp>
        <p:nvCxnSpPr>
          <p:cNvPr id="27" name="直接连接符 151">
            <a:extLst>
              <a:ext uri="{FF2B5EF4-FFF2-40B4-BE49-F238E27FC236}">
                <a16:creationId xmlns:a16="http://schemas.microsoft.com/office/drawing/2014/main" id="{0D69F851-22D0-6049-A547-1FE6811EA3F8}"/>
              </a:ext>
            </a:extLst>
          </p:cNvPr>
          <p:cNvCxnSpPr>
            <a:cxnSpLocks/>
          </p:cNvCxnSpPr>
          <p:nvPr/>
        </p:nvCxnSpPr>
        <p:spPr>
          <a:xfrm>
            <a:off x="854811" y="2795165"/>
            <a:ext cx="11235412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097CBA4-61E6-3D42-ACCD-6E07A8F9F980}"/>
              </a:ext>
            </a:extLst>
          </p:cNvPr>
          <p:cNvGrpSpPr/>
          <p:nvPr/>
        </p:nvGrpSpPr>
        <p:grpSpPr>
          <a:xfrm>
            <a:off x="216269" y="1033708"/>
            <a:ext cx="1267900" cy="1277822"/>
            <a:chOff x="-3013790" y="1057066"/>
            <a:chExt cx="1890207" cy="1905000"/>
          </a:xfrm>
        </p:grpSpPr>
        <p:pic>
          <p:nvPicPr>
            <p:cNvPr id="46" name="图形 116">
              <a:extLst>
                <a:ext uri="{FF2B5EF4-FFF2-40B4-BE49-F238E27FC236}">
                  <a16:creationId xmlns:a16="http://schemas.microsoft.com/office/drawing/2014/main" id="{B5C6CD8D-B312-1B48-90AF-08EEC87BFEF1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13790" y="1057066"/>
              <a:ext cx="1890207" cy="1905000"/>
            </a:xfrm>
            <a:prstGeom prst="rect">
              <a:avLst/>
            </a:prstGeom>
          </p:spPr>
        </p:pic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ED3ED3EE-201E-0348-BDF1-5035823C159B}"/>
                </a:ext>
              </a:extLst>
            </p:cNvPr>
            <p:cNvSpPr txBox="1"/>
            <p:nvPr/>
          </p:nvSpPr>
          <p:spPr>
            <a:xfrm>
              <a:off x="-2725736" y="1528527"/>
              <a:ext cx="1395587" cy="367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 Layer</a:t>
              </a:r>
              <a:endPara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58FF210-9A07-9D43-862C-D84455445A9D}"/>
              </a:ext>
            </a:extLst>
          </p:cNvPr>
          <p:cNvGrpSpPr/>
          <p:nvPr/>
        </p:nvGrpSpPr>
        <p:grpSpPr>
          <a:xfrm>
            <a:off x="216268" y="2673038"/>
            <a:ext cx="1293532" cy="1277822"/>
            <a:chOff x="-2905049" y="3373908"/>
            <a:chExt cx="1928419" cy="1905000"/>
          </a:xfrm>
        </p:grpSpPr>
        <p:pic>
          <p:nvPicPr>
            <p:cNvPr id="44" name="图形 119">
              <a:extLst>
                <a:ext uri="{FF2B5EF4-FFF2-40B4-BE49-F238E27FC236}">
                  <a16:creationId xmlns:a16="http://schemas.microsoft.com/office/drawing/2014/main" id="{9651FCF1-E117-4246-9EE5-CDBE1D911BF6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905049" y="3373908"/>
              <a:ext cx="1922370" cy="1905000"/>
            </a:xfrm>
            <a:prstGeom prst="rect">
              <a:avLst/>
            </a:prstGeom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9607E956-32E7-D04F-A594-5920E2071560}"/>
                </a:ext>
              </a:extLst>
            </p:cNvPr>
            <p:cNvSpPr txBox="1"/>
            <p:nvPr/>
          </p:nvSpPr>
          <p:spPr>
            <a:xfrm>
              <a:off x="-2621071" y="3825915"/>
              <a:ext cx="1644441" cy="367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Layer</a:t>
              </a:r>
              <a:endPara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0" name="肘形连接符 29">
            <a:extLst>
              <a:ext uri="{FF2B5EF4-FFF2-40B4-BE49-F238E27FC236}">
                <a16:creationId xmlns:a16="http://schemas.microsoft.com/office/drawing/2014/main" id="{25440A0B-85BB-3348-9C5F-C8C7022585D5}"/>
              </a:ext>
            </a:extLst>
          </p:cNvPr>
          <p:cNvCxnSpPr>
            <a:cxnSpLocks/>
          </p:cNvCxnSpPr>
          <p:nvPr/>
        </p:nvCxnSpPr>
        <p:spPr>
          <a:xfrm rot="5400000">
            <a:off x="8602533" y="2562354"/>
            <a:ext cx="1003238" cy="720000"/>
          </a:xfrm>
          <a:prstGeom prst="bentConnector2">
            <a:avLst/>
          </a:prstGeom>
          <a:ln w="254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>
            <a:extLst>
              <a:ext uri="{FF2B5EF4-FFF2-40B4-BE49-F238E27FC236}">
                <a16:creationId xmlns:a16="http://schemas.microsoft.com/office/drawing/2014/main" id="{3B7337E1-9745-BF4C-8997-27BB3BC5A270}"/>
              </a:ext>
            </a:extLst>
          </p:cNvPr>
          <p:cNvCxnSpPr>
            <a:cxnSpLocks/>
          </p:cNvCxnSpPr>
          <p:nvPr/>
        </p:nvCxnSpPr>
        <p:spPr>
          <a:xfrm rot="5400000">
            <a:off x="8327047" y="2835704"/>
            <a:ext cx="1800000" cy="900000"/>
          </a:xfrm>
          <a:prstGeom prst="bentConnector2">
            <a:avLst/>
          </a:prstGeom>
          <a:ln w="25400">
            <a:solidFill>
              <a:srgbClr val="FCD6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>
            <a:extLst>
              <a:ext uri="{FF2B5EF4-FFF2-40B4-BE49-F238E27FC236}">
                <a16:creationId xmlns:a16="http://schemas.microsoft.com/office/drawing/2014/main" id="{32DAB55D-4C65-7646-B631-96FBDD615C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49788" y="2179282"/>
            <a:ext cx="1049379" cy="1440000"/>
          </a:xfrm>
          <a:prstGeom prst="bentConnector2">
            <a:avLst/>
          </a:prstGeom>
          <a:ln w="254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290546" y="3694012"/>
            <a:ext cx="127074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等线"/>
              </a:rPr>
              <a:t>Storage Policy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等线"/>
              </a:rPr>
              <a:t>(User defined)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等线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416577" y="4664453"/>
            <a:ext cx="1369602" cy="570061"/>
            <a:chOff x="7847306" y="3274612"/>
            <a:chExt cx="1369602" cy="676139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BCACF73-6426-7A42-9B30-35645BE1FAA2}"/>
                </a:ext>
              </a:extLst>
            </p:cNvPr>
            <p:cNvSpPr/>
            <p:nvPr/>
          </p:nvSpPr>
          <p:spPr>
            <a:xfrm>
              <a:off x="7847306" y="3274612"/>
              <a:ext cx="1369602" cy="676139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E0CF8F0-0930-9748-B7E3-9588412791CE}"/>
                </a:ext>
              </a:extLst>
            </p:cNvPr>
            <p:cNvSpPr txBox="1"/>
            <p:nvPr/>
          </p:nvSpPr>
          <p:spPr>
            <a:xfrm>
              <a:off x="7951626" y="3494491"/>
              <a:ext cx="1134670" cy="27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Archive</a:t>
              </a:r>
            </a:p>
          </p:txBody>
        </p:sp>
      </p:grp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32DAB55D-4C65-7646-B631-96FBDD615C46}"/>
              </a:ext>
            </a:extLst>
          </p:cNvPr>
          <p:cNvCxnSpPr>
            <a:cxnSpLocks/>
            <a:endCxn id="50" idx="1"/>
          </p:cNvCxnSpPr>
          <p:nvPr/>
        </p:nvCxnSpPr>
        <p:spPr>
          <a:xfrm rot="16200000" flipH="1">
            <a:off x="5654549" y="2415121"/>
            <a:ext cx="1798711" cy="1717655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6" name="图形 94">
            <a:extLst>
              <a:ext uri="{FF2B5EF4-FFF2-40B4-BE49-F238E27FC236}">
                <a16:creationId xmlns:a16="http://schemas.microsoft.com/office/drawing/2014/main" id="{E5609B2E-A8F2-C545-ADF9-4645B9D2D5DC}"/>
              </a:ext>
            </a:extLst>
          </p:cNvPr>
          <p:cNvPicPr>
            <a:picLocks noChangeAspect="1"/>
          </p:cNvPicPr>
          <p:nvPr/>
        </p:nvPicPr>
        <p:blipFill>
          <a:blip>
            <a:extLst/>
          </a:blip>
          <a:stretch>
            <a:fillRect/>
          </a:stretch>
        </p:blipFill>
        <p:spPr>
          <a:xfrm>
            <a:off x="9021043" y="1292095"/>
            <a:ext cx="229404" cy="229404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0DC49CD2-5A6D-8D4A-A58F-2A78DC169608}"/>
              </a:ext>
            </a:extLst>
          </p:cNvPr>
          <p:cNvSpPr txBox="1"/>
          <p:nvPr/>
        </p:nvSpPr>
        <p:spPr>
          <a:xfrm>
            <a:off x="9245239" y="1214343"/>
            <a:ext cx="65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Kafka Topic</a:t>
            </a:r>
            <a:endParaRPr kumimoji="1" lang="zh-CN" altLang="en-US" sz="900" b="1" dirty="0">
              <a:solidFill>
                <a:srgbClr val="383C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32DAB55D-4C65-7646-B631-96FBDD615C46}"/>
              </a:ext>
            </a:extLst>
          </p:cNvPr>
          <p:cNvCxnSpPr>
            <a:cxnSpLocks/>
            <a:stCxn id="9" idx="2"/>
            <a:endCxn id="42" idx="1"/>
          </p:cNvCxnSpPr>
          <p:nvPr/>
        </p:nvCxnSpPr>
        <p:spPr>
          <a:xfrm rot="16200000" flipH="1">
            <a:off x="5135865" y="2668772"/>
            <a:ext cx="2574890" cy="1986533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肘形连接符 38">
            <a:extLst>
              <a:ext uri="{FF2B5EF4-FFF2-40B4-BE49-F238E27FC236}">
                <a16:creationId xmlns:a16="http://schemas.microsoft.com/office/drawing/2014/main" id="{32DAB55D-4C65-7646-B631-96FBDD615C46}"/>
              </a:ext>
            </a:extLst>
          </p:cNvPr>
          <p:cNvCxnSpPr>
            <a:cxnSpLocks/>
          </p:cNvCxnSpPr>
          <p:nvPr/>
        </p:nvCxnSpPr>
        <p:spPr>
          <a:xfrm rot="5400000">
            <a:off x="8054765" y="3137856"/>
            <a:ext cx="2543255" cy="1080000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200726" y="4451622"/>
            <a:ext cx="127074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等线"/>
              </a:rPr>
              <a:t>Storage Policy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等线"/>
              </a:rPr>
              <a:t>(User defined)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等线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E044225-279F-DE4C-8C3A-2064F955D718}"/>
              </a:ext>
            </a:extLst>
          </p:cNvPr>
          <p:cNvSpPr txBox="1"/>
          <p:nvPr/>
        </p:nvSpPr>
        <p:spPr>
          <a:xfrm>
            <a:off x="6649212" y="2063929"/>
            <a:ext cx="1527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kumimoji="1" lang="zh-CN" altLang="en-US" sz="9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9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Streaming</a:t>
            </a:r>
          </a:p>
        </p:txBody>
      </p:sp>
    </p:spTree>
    <p:extLst>
      <p:ext uri="{BB962C8B-B14F-4D97-AF65-F5344CB8AC3E}">
        <p14:creationId xmlns:p14="http://schemas.microsoft.com/office/powerpoint/2010/main" val="1424918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63</Words>
  <Application>Microsoft Macintosh PowerPoint</Application>
  <PresentationFormat>宽屏</PresentationFormat>
  <Paragraphs>30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</vt:vector>
  </TitlesOfParts>
  <Company>MS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Vivian Yang</dc:creator>
  <cp:lastModifiedBy>Zinan Wang(Outsourcing)</cp:lastModifiedBy>
  <cp:revision>9</cp:revision>
  <dcterms:created xsi:type="dcterms:W3CDTF">2019-04-21T13:12:29Z</dcterms:created>
  <dcterms:modified xsi:type="dcterms:W3CDTF">2019-05-07T07:02:32Z</dcterms:modified>
</cp:coreProperties>
</file>