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notesMasterIdLst>
    <p:notesMasterId r:id="rId24"/>
  </p:notesMasterIdLst>
  <p:handoutMasterIdLst>
    <p:handoutMasterId r:id="rId25"/>
  </p:handoutMasterIdLst>
  <p:sldIdLst>
    <p:sldId id="324" r:id="rId2"/>
    <p:sldId id="325" r:id="rId3"/>
    <p:sldId id="319" r:id="rId4"/>
    <p:sldId id="321" r:id="rId5"/>
    <p:sldId id="320" r:id="rId6"/>
    <p:sldId id="322" r:id="rId7"/>
    <p:sldId id="316" r:id="rId8"/>
    <p:sldId id="315" r:id="rId9"/>
    <p:sldId id="314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7" r:id="rId18"/>
    <p:sldId id="323" r:id="rId19"/>
    <p:sldId id="339" r:id="rId20"/>
    <p:sldId id="341" r:id="rId21"/>
    <p:sldId id="338" r:id="rId22"/>
    <p:sldId id="34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935" userDrawn="1">
          <p15:clr>
            <a:srgbClr val="A4A3A4"/>
          </p15:clr>
        </p15:guide>
        <p15:guide id="2" orient="horz" pos="436" userDrawn="1">
          <p15:clr>
            <a:srgbClr val="A4A3A4"/>
          </p15:clr>
        </p15:guide>
        <p15:guide id="3" pos="7469" userDrawn="1">
          <p15:clr>
            <a:srgbClr val="A4A3A4"/>
          </p15:clr>
        </p15:guide>
        <p15:guide id="4" orient="horz" pos="3974" userDrawn="1">
          <p15:clr>
            <a:srgbClr val="A4A3A4"/>
          </p15:clr>
        </p15:guide>
        <p15:guide id="5" pos="1844" userDrawn="1">
          <p15:clr>
            <a:srgbClr val="A4A3A4"/>
          </p15:clr>
        </p15:guide>
        <p15:guide id="6" pos="4021" userDrawn="1">
          <p15:clr>
            <a:srgbClr val="A4A3A4"/>
          </p15:clr>
        </p15:guide>
        <p15:guide id="7" pos="4656" userDrawn="1">
          <p15:clr>
            <a:srgbClr val="A4A3A4"/>
          </p15:clr>
        </p15:guide>
        <p15:guide id="8" pos="5790" userDrawn="1">
          <p15:clr>
            <a:srgbClr val="A4A3A4"/>
          </p15:clr>
        </p15:guide>
        <p15:guide id="9" pos="2797" userDrawn="1">
          <p15:clr>
            <a:srgbClr val="A4A3A4"/>
          </p15:clr>
        </p15:guide>
        <p15:guide id="10" pos="7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inan Wang(Outsourcing)" initials="ZW" lastIdx="9" clrIdx="0">
    <p:extLst>
      <p:ext uri="{19B8F6BF-5375-455C-9EA6-DF929625EA0E}">
        <p15:presenceInfo xmlns:p15="http://schemas.microsoft.com/office/powerpoint/2012/main" userId="S::zinan.wang@taotu-partner.com::ee923af0-156a-49ca-851b-b073b44d48f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A5BC"/>
    <a:srgbClr val="5B9AFC"/>
    <a:srgbClr val="0A6EFA"/>
    <a:srgbClr val="5E6280"/>
    <a:srgbClr val="383B55"/>
    <a:srgbClr val="8588A1"/>
    <a:srgbClr val="7CDAF8"/>
    <a:srgbClr val="A09AF6"/>
    <a:srgbClr val="A39DF9"/>
    <a:srgbClr val="D8D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31" autoAdjust="0"/>
    <p:restoredTop sz="86420" autoAdjust="0"/>
  </p:normalViewPr>
  <p:slideViewPr>
    <p:cSldViewPr snapToObjects="1">
      <p:cViewPr>
        <p:scale>
          <a:sx n="46" d="100"/>
          <a:sy n="46" d="100"/>
        </p:scale>
        <p:origin x="1672" y="1504"/>
      </p:cViewPr>
      <p:guideLst>
        <p:guide pos="1935"/>
        <p:guide orient="horz" pos="436"/>
        <p:guide pos="7469"/>
        <p:guide orient="horz" pos="3974"/>
        <p:guide pos="1844"/>
        <p:guide pos="4021"/>
        <p:guide pos="4656"/>
        <p:guide pos="5790"/>
        <p:guide pos="2797"/>
        <p:guide pos="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 varScale="1">
      <p:scale>
        <a:sx n="1" d="1"/>
        <a:sy n="1" d="1"/>
      </p:scale>
      <p:origin x="0" y="-3880"/>
    </p:cViewPr>
  </p:sorterViewPr>
  <p:notesViewPr>
    <p:cSldViewPr snapToObjects="1">
      <p:cViewPr varScale="1">
        <p:scale>
          <a:sx n="82" d="100"/>
          <a:sy n="82" d="100"/>
        </p:scale>
        <p:origin x="194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77FB0-21EC-48C5-90B0-184600466A6C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81CB4-F5E1-40E2-9812-52B2D7A8B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24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67889-4715-5C4F-A252-FFC716185AB6}" type="datetimeFigureOut">
              <a:rPr lang="en-US" smtClean="0"/>
              <a:t>1/10/19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2F4FD-F37B-824F-9065-E749C04D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63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7E170CF-F0AC-EF46-B31F-07489DE3C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59E3D55-B659-6543-9416-5771A504B8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9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120" r="17838" b="1"/>
          <a:stretch/>
        </p:blipFill>
        <p:spPr>
          <a:xfrm>
            <a:off x="8158273" y="71161"/>
            <a:ext cx="4033727" cy="94379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5062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1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CDA8D5C-96C0-6840-A885-BAA52A02F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0451" y="682207"/>
            <a:ext cx="10939162" cy="4110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000" b="0" i="0" kern="1200" baseline="0" dirty="0" smtClean="0">
                <a:solidFill>
                  <a:schemeClr val="bg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en-US" altLang="zh-CN" dirty="0"/>
              <a:t>Page Subtitle</a:t>
            </a: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3F12B29-E30B-2648-A367-59F1D875199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08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623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4F26170-BCDC-6241-B6E3-40E4E56FF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41265" y="218994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3E0E690-DE61-6E4A-A576-31685F59331C}"/>
              </a:ext>
            </a:extLst>
          </p:cNvPr>
          <p:cNvSpPr/>
          <p:nvPr userDrawn="1"/>
        </p:nvSpPr>
        <p:spPr>
          <a:xfrm>
            <a:off x="6957255" y="3553966"/>
            <a:ext cx="4388077" cy="745126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>
              <a:lnSpc>
                <a:spcPts val="4560"/>
              </a:lnSpc>
            </a:pPr>
            <a:r>
              <a:rPr lang="en-US" altLang="zh-CN" sz="54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Helvetica Neue Medium" charset="0"/>
              </a:rPr>
              <a:t>THANKS</a:t>
            </a:r>
            <a:endParaRPr lang="zh-CN" altLang="en-US" sz="54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Helvetica Neue Medium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3B1D64-2082-5040-BA64-3D0081D1DF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51" y="1923638"/>
            <a:ext cx="2468536" cy="72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62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C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13">
            <a:extLst>
              <a:ext uri="{FF2B5EF4-FFF2-40B4-BE49-F238E27FC236}">
                <a16:creationId xmlns:a16="http://schemas.microsoft.com/office/drawing/2014/main" id="{2F470F9D-DC11-2A4C-9E74-E5183B198C4C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kumimoji="1" lang="zh-CN" altLang="en-US" sz="3200" b="1" i="0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rPr>
              <a:t>为人类的可持续未来解决挑战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38A1CD-9896-2D41-B82E-6E39507810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79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9160" y="4723422"/>
            <a:ext cx="2033680" cy="503999"/>
          </a:xfrm>
          <a:prstGeom prst="rect">
            <a:avLst/>
          </a:prstGeom>
        </p:spPr>
      </p:pic>
      <p:sp>
        <p:nvSpPr>
          <p:cNvPr id="8" name="矩形 13">
            <a:extLst>
              <a:ext uri="{FF2B5EF4-FFF2-40B4-BE49-F238E27FC236}">
                <a16:creationId xmlns:a16="http://schemas.microsoft.com/office/drawing/2014/main" id="{DA8EC5F7-D371-0541-ACF5-7DFF4E987E6A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182563"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TW" sz="32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</a:rPr>
              <a:t>Solving the Challenges for a Sustainable Future</a:t>
            </a:r>
            <a:endParaRPr lang="zh-CN" altLang="en-US" sz="32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SimHei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2E00D7-CB12-0C42-9841-E0167158A7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28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F70823-71DF-D34E-955F-3B6876C9F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52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24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2000" baseline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800" baseline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600" baseline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600" baseline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2291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OS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7">
            <a:extLst>
              <a:ext uri="{FF2B5EF4-FFF2-40B4-BE49-F238E27FC236}">
                <a16:creationId xmlns:a16="http://schemas.microsoft.com/office/drawing/2014/main" id="{2DCE76AB-D4DC-1F4E-A0A9-4418E61BCA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5A337670-0DCD-884A-8565-4D5BA07937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5842590-CAD4-4E49-B003-B01451FE27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9BE9024-33A1-E14C-94BD-D3BCF18E8CA5}"/>
              </a:ext>
            </a:extLst>
          </p:cNvPr>
          <p:cNvSpPr/>
          <p:nvPr userDrawn="1"/>
        </p:nvSpPr>
        <p:spPr>
          <a:xfrm>
            <a:off x="5227292" y="1586286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DF32DF3F-BDE3-DB49-96FB-8271B8CB0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9276" y="586749"/>
            <a:ext cx="6464074" cy="732097"/>
          </a:xfrm>
          <a:prstGeom prst="rect">
            <a:avLst/>
          </a:prstGeom>
        </p:spPr>
        <p:txBody>
          <a:bodyPr anchor="b"/>
          <a:lstStyle>
            <a:lvl1pPr>
              <a:defRPr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CD1095AD-68A0-5744-A0D1-2DC357B6BD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99050" y="2110154"/>
            <a:ext cx="6464300" cy="3956595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0069FE"/>
              </a:buClr>
              <a:buSzTx/>
              <a:buFont typeface="Arial" panose="020B0604020202020204" pitchFamily="34" charset="0"/>
              <a:buChar char="•"/>
              <a:tabLst/>
              <a:defRPr kumimoji="1" lang="en-US" altLang="zh-CN" sz="16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charset="0"/>
              </a:defRPr>
            </a:lvl1pPr>
          </a:lstStyle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1" name="图片占位符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659313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zh-CN" dirty="0"/>
              <a:t>Insert Picture 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8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3C7E898-7F38-A341-8F12-257C8833BC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96876" y="308849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标题 12">
            <a:extLst>
              <a:ext uri="{FF2B5EF4-FFF2-40B4-BE49-F238E27FC236}">
                <a16:creationId xmlns:a16="http://schemas.microsoft.com/office/drawing/2014/main" id="{A5A0AEA6-D1F3-9B48-9B1B-082A3791AA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7414" y="2682654"/>
            <a:ext cx="5996744" cy="3571189"/>
          </a:xfrm>
        </p:spPr>
        <p:txBody>
          <a:bodyPr anchor="t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None/>
              <a:defRPr kumimoji="1" lang="zh-CN" altLang="en-US" sz="4800" b="1" i="0" kern="1200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574919D-C1F8-D746-929F-3042C97F4E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66" y="1655300"/>
            <a:ext cx="3490529" cy="102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4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5AFBA233-D39D-FF41-AF69-BEDFA7C01F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5394" y="3641499"/>
            <a:ext cx="9968165" cy="8861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 b="1" baseline="0">
                <a:solidFill>
                  <a:schemeClr val="tx1"/>
                </a:solidFill>
                <a:latin typeface="D-DIN" panose="020B050403020203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C8986D-C1E7-1249-8F58-A1B1067848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1242141" y="1141159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0920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with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F5654AE-2345-1148-A1CD-48FF22B183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2374881" y="1431505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94823E2-AD20-3E4B-B47A-D5E8023A2C1F}"/>
              </a:ext>
            </a:extLst>
          </p:cNvPr>
          <p:cNvSpPr/>
          <p:nvPr userDrawn="1"/>
        </p:nvSpPr>
        <p:spPr>
          <a:xfrm>
            <a:off x="886012" y="2487569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D99D39CF-E105-C741-A4C9-203EB203B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9574" y="3203773"/>
            <a:ext cx="5430040" cy="315257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800"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A5FA71B2-DD1C-6244-B62F-6A7BC33226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24" y="802449"/>
            <a:ext cx="2691227" cy="1685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-DIN" panose="020B0504030202030204" pitchFamily="34" charset="0"/>
                <a:ea typeface="Helvetica Neue Thin" charset="0"/>
                <a:cs typeface="Helvetica Neue Thin" charset="0"/>
              </a:defRPr>
            </a:lvl1pPr>
            <a:lvl2pPr marL="4572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2pPr>
            <a:lvl3pPr marL="9144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3pPr>
            <a:lvl4pPr marL="13716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4pPr>
            <a:lvl5pPr marL="1828800" indent="0">
              <a:buNone/>
              <a:defRPr kumimoji="0" lang="zh-CN" altLang="en-US" sz="1100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5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 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F0F8443-4F4A-FE4C-B832-D67B3D8E9E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020454" y="266502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E6970AB-475F-FD49-A930-C48EB18AE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28074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 or Quotes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3655D9-431D-E04D-BAD4-C72BE3618E3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93330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dirty="0"/>
              <a:t>Chapter Subtitle or Source Name of the Quotes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00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52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48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499D2D-9661-6740-AF5C-19B789AD4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Master Template Title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714E3-CDB8-DC46-99EC-DAC30474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dirty="0"/>
              <a:t>Add content here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148FEE-C881-DC44-A08E-7B942CBD052F}"/>
              </a:ext>
            </a:extLst>
          </p:cNvPr>
          <p:cNvSpPr/>
          <p:nvPr userDrawn="1"/>
        </p:nvSpPr>
        <p:spPr>
          <a:xfrm>
            <a:off x="4453439" y="6400412"/>
            <a:ext cx="71561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kern="1200" baseline="0" dirty="0">
                <a:solidFill>
                  <a:srgbClr val="484F5E"/>
                </a:solidFill>
                <a:latin typeface="Arial"/>
                <a:ea typeface="微软雅黑" panose="020B0503020204020204" pitchFamily="34" charset="-122"/>
                <a:cs typeface="Arial"/>
              </a:rPr>
              <a:t>Copyright © 2018 Envision. All rights reserved. Confidential – Not for unauthorized distribution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AE3C378-034E-2C4C-90DA-C4B5324BB946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450" y="6368707"/>
            <a:ext cx="1156564" cy="3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28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44" r:id="rId2"/>
    <p:sldLayoutId id="2147483764" r:id="rId3"/>
    <p:sldLayoutId id="2147483755" r:id="rId4"/>
    <p:sldLayoutId id="2147483752" r:id="rId5"/>
    <p:sldLayoutId id="2147483756" r:id="rId6"/>
    <p:sldLayoutId id="2147483758" r:id="rId7"/>
    <p:sldLayoutId id="2147483747" r:id="rId8"/>
    <p:sldLayoutId id="2147483748" r:id="rId9"/>
    <p:sldLayoutId id="2147483749" r:id="rId10"/>
    <p:sldLayoutId id="2147483745" r:id="rId11"/>
    <p:sldLayoutId id="2147483760" r:id="rId12"/>
    <p:sldLayoutId id="2147483753" r:id="rId13"/>
    <p:sldLayoutId id="2147483759" r:id="rId14"/>
    <p:sldLayoutId id="2147483765" r:id="rId15"/>
    <p:sldLayoutId id="2147483767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chemeClr val="tx1"/>
          </a:solidFill>
          <a:latin typeface="D-DIN" panose="020B050403020203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svg"/><Relationship Id="rId7" Type="http://schemas.openxmlformats.org/officeDocument/2006/relationships/image" Target="../media/image29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1.svg"/><Relationship Id="rId10" Type="http://schemas.openxmlformats.org/officeDocument/2006/relationships/image" Target="../media/image32.png"/><Relationship Id="rId4" Type="http://schemas.openxmlformats.org/officeDocument/2006/relationships/image" Target="../media/image19.png"/><Relationship Id="rId9" Type="http://schemas.openxmlformats.org/officeDocument/2006/relationships/image" Target="../media/image31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7" Type="http://schemas.openxmlformats.org/officeDocument/2006/relationships/image" Target="../media/image8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9731" y="159800"/>
            <a:ext cx="4139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device_connection_task_description.png</a:t>
            </a:r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35A9F6F-542D-F641-99D1-038D06D454A0}"/>
              </a:ext>
            </a:extLst>
          </p:cNvPr>
          <p:cNvGrpSpPr/>
          <p:nvPr/>
        </p:nvGrpSpPr>
        <p:grpSpPr>
          <a:xfrm>
            <a:off x="671273" y="894372"/>
            <a:ext cx="11137268" cy="3345860"/>
            <a:chOff x="671273" y="894372"/>
            <a:chExt cx="11137268" cy="3345860"/>
          </a:xfrm>
        </p:grpSpPr>
        <p:cxnSp>
          <p:nvCxnSpPr>
            <p:cNvPr id="63" name="直线箭头连接符 62">
              <a:extLst>
                <a:ext uri="{FF2B5EF4-FFF2-40B4-BE49-F238E27FC236}">
                  <a16:creationId xmlns:a16="http://schemas.microsoft.com/office/drawing/2014/main" id="{229C97A5-14EA-AE44-8B29-837A37FD7B5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420278" y="2573999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89E9EACF-D20D-2C4C-B0E5-DE178CD1DA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54344" y="3642013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箭头连接符 64">
              <a:extLst>
                <a:ext uri="{FF2B5EF4-FFF2-40B4-BE49-F238E27FC236}">
                  <a16:creationId xmlns:a16="http://schemas.microsoft.com/office/drawing/2014/main" id="{BE9DE89F-994D-6D42-B837-E694DDF828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9496" y="3642013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FE9CEC84-0B6F-0C4E-BE63-6C4737AFC1F9}"/>
                </a:ext>
              </a:extLst>
            </p:cNvPr>
            <p:cNvSpPr/>
            <p:nvPr/>
          </p:nvSpPr>
          <p:spPr>
            <a:xfrm>
              <a:off x="671273" y="894372"/>
              <a:ext cx="215474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EAD8917A-9825-8349-9988-50A9191B40CF}"/>
                </a:ext>
              </a:extLst>
            </p:cNvPr>
            <p:cNvSpPr/>
            <p:nvPr/>
          </p:nvSpPr>
          <p:spPr>
            <a:xfrm>
              <a:off x="3727432" y="894372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69" name="直线箭头连接符 68">
              <a:extLst>
                <a:ext uri="{FF2B5EF4-FFF2-40B4-BE49-F238E27FC236}">
                  <a16:creationId xmlns:a16="http://schemas.microsoft.com/office/drawing/2014/main" id="{DE06B675-4485-DF46-84D1-BF1A32C2B206}"/>
                </a:ext>
              </a:extLst>
            </p:cNvPr>
            <p:cNvCxnSpPr>
              <a:cxnSpLocks/>
            </p:cNvCxnSpPr>
            <p:nvPr/>
          </p:nvCxnSpPr>
          <p:spPr>
            <a:xfrm>
              <a:off x="3043729" y="1505948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1BED5601-20A9-CA47-931D-27D6C329A1C4}"/>
                </a:ext>
              </a:extLst>
            </p:cNvPr>
            <p:cNvSpPr/>
            <p:nvPr/>
          </p:nvSpPr>
          <p:spPr>
            <a:xfrm>
              <a:off x="6670671" y="898165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71" name="直线箭头连接符 70">
              <a:extLst>
                <a:ext uri="{FF2B5EF4-FFF2-40B4-BE49-F238E27FC236}">
                  <a16:creationId xmlns:a16="http://schemas.microsoft.com/office/drawing/2014/main" id="{E62B09C5-6593-8A46-84FD-AD863B1EFDAB}"/>
                </a:ext>
              </a:extLst>
            </p:cNvPr>
            <p:cNvCxnSpPr>
              <a:cxnSpLocks/>
            </p:cNvCxnSpPr>
            <p:nvPr/>
          </p:nvCxnSpPr>
          <p:spPr>
            <a:xfrm>
              <a:off x="5986968" y="1509741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0CAA3E0F-B969-7545-BA17-2C40083C833F}"/>
                </a:ext>
              </a:extLst>
            </p:cNvPr>
            <p:cNvSpPr/>
            <p:nvPr/>
          </p:nvSpPr>
          <p:spPr>
            <a:xfrm>
              <a:off x="9613910" y="898165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73" name="直线箭头连接符 72">
              <a:extLst>
                <a:ext uri="{FF2B5EF4-FFF2-40B4-BE49-F238E27FC236}">
                  <a16:creationId xmlns:a16="http://schemas.microsoft.com/office/drawing/2014/main" id="{F33C5BAF-630C-B24D-B218-51FB15CB9E53}"/>
                </a:ext>
              </a:extLst>
            </p:cNvPr>
            <p:cNvCxnSpPr>
              <a:cxnSpLocks/>
            </p:cNvCxnSpPr>
            <p:nvPr/>
          </p:nvCxnSpPr>
          <p:spPr>
            <a:xfrm>
              <a:off x="8930207" y="1509741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5134947D-0A0E-6741-81EF-D600B46E0ACD}"/>
                </a:ext>
              </a:extLst>
            </p:cNvPr>
            <p:cNvSpPr txBox="1"/>
            <p:nvPr/>
          </p:nvSpPr>
          <p:spPr>
            <a:xfrm>
              <a:off x="741080" y="962214"/>
              <a:ext cx="273597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1 -</a:t>
              </a:r>
              <a:r>
                <a:rPr kumimoji="1" lang="zh-CN" altLang="en-US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云端创建模型</a:t>
              </a: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2F974335-1478-9A4E-B92E-E8448ACEA142}"/>
                </a:ext>
              </a:extLst>
            </p:cNvPr>
            <p:cNvSpPr txBox="1"/>
            <p:nvPr/>
          </p:nvSpPr>
          <p:spPr>
            <a:xfrm>
              <a:off x="759444" y="1396392"/>
              <a:ext cx="205226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定义设备属性、测点、服务、事件四要素</a:t>
              </a: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B1CF165F-DC70-1D45-8F32-5D227F0DAE53}"/>
                </a:ext>
              </a:extLst>
            </p:cNvPr>
            <p:cNvSpPr txBox="1"/>
            <p:nvPr/>
          </p:nvSpPr>
          <p:spPr>
            <a:xfrm>
              <a:off x="3783943" y="964769"/>
              <a:ext cx="162948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2 -</a:t>
              </a:r>
              <a:r>
                <a:rPr kumimoji="1" lang="zh-CN" altLang="en-US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云端创建产品</a:t>
              </a: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3662DAC0-60B5-0347-903B-1A3126A0B768}"/>
                </a:ext>
              </a:extLst>
            </p:cNvPr>
            <p:cNvSpPr txBox="1"/>
            <p:nvPr/>
          </p:nvSpPr>
          <p:spPr>
            <a:xfrm>
              <a:off x="6774015" y="959849"/>
              <a:ext cx="163736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3 -</a:t>
              </a:r>
              <a:r>
                <a:rPr kumimoji="1" lang="zh-CN" altLang="en-US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云端创建设备</a:t>
              </a: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C70417F1-9758-4542-BADF-593FF140D777}"/>
                </a:ext>
              </a:extLst>
            </p:cNvPr>
            <p:cNvSpPr txBox="1"/>
            <p:nvPr/>
          </p:nvSpPr>
          <p:spPr>
            <a:xfrm>
              <a:off x="9690188" y="959849"/>
              <a:ext cx="196554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4 -</a:t>
              </a:r>
              <a:r>
                <a:rPr kumimoji="1" lang="zh-CN" altLang="en-US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实体设备出厂烧录</a:t>
              </a: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93D16A26-E4CB-7E46-A396-FC708AF1D57A}"/>
                </a:ext>
              </a:extLst>
            </p:cNvPr>
            <p:cNvSpPr txBox="1"/>
            <p:nvPr/>
          </p:nvSpPr>
          <p:spPr>
            <a:xfrm>
              <a:off x="3753311" y="1395936"/>
              <a:ext cx="2119291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创建产品，获取</a:t>
              </a:r>
              <a:r>
                <a:rPr kumimoji="1" lang="en-US" altLang="zh-CN" sz="1300" dirty="0" err="1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ProductKey</a:t>
              </a:r>
              <a:r>
                <a:rPr kumimoji="1" lang="zh-CN" altLang="en-US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和</a:t>
              </a:r>
              <a:r>
                <a:rPr kumimoji="1" lang="en-US" altLang="zh-CN" sz="1300" dirty="0" err="1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ProductSecret</a:t>
              </a:r>
              <a:endParaRPr kumimoji="1" lang="zh-CN" altLang="en-US" sz="1300" dirty="0">
                <a:solidFill>
                  <a:srgbClr val="383B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C7AC5AD4-E7B7-7C44-A31C-0EC4F4C9EB66}"/>
                </a:ext>
              </a:extLst>
            </p:cNvPr>
            <p:cNvSpPr txBox="1"/>
            <p:nvPr/>
          </p:nvSpPr>
          <p:spPr>
            <a:xfrm>
              <a:off x="6774015" y="1390680"/>
              <a:ext cx="203500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在</a:t>
              </a:r>
              <a:r>
                <a:rPr kumimoji="1" lang="en-US" altLang="zh-CN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Portal</a:t>
              </a:r>
              <a:r>
                <a:rPr kumimoji="1" lang="zh-CN" altLang="en-US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创建设备，获得三元组</a:t>
              </a: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BEB4C70C-B4B4-924D-AC54-EF18D0AFBC9A}"/>
                </a:ext>
              </a:extLst>
            </p:cNvPr>
            <p:cNvSpPr txBox="1"/>
            <p:nvPr/>
          </p:nvSpPr>
          <p:spPr>
            <a:xfrm>
              <a:off x="9766715" y="1484838"/>
              <a:ext cx="204182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为设备烧录三元组</a:t>
              </a: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D18601C1-9445-E64D-9407-3F8E96AADE95}"/>
                </a:ext>
              </a:extLst>
            </p:cNvPr>
            <p:cNvSpPr/>
            <p:nvPr/>
          </p:nvSpPr>
          <p:spPr>
            <a:xfrm>
              <a:off x="718975" y="3007633"/>
              <a:ext cx="305795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3788CE05-EA4D-1E42-BDC2-306C5D6779C3}"/>
                </a:ext>
              </a:extLst>
            </p:cNvPr>
            <p:cNvSpPr/>
            <p:nvPr/>
          </p:nvSpPr>
          <p:spPr>
            <a:xfrm>
              <a:off x="4711999" y="3007633"/>
              <a:ext cx="305795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70F6C25C-B576-7246-9E1E-AFEB511E7EEE}"/>
                </a:ext>
              </a:extLst>
            </p:cNvPr>
            <p:cNvSpPr/>
            <p:nvPr/>
          </p:nvSpPr>
          <p:spPr>
            <a:xfrm>
              <a:off x="8597786" y="3010674"/>
              <a:ext cx="305795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CD3C4910-F15E-4749-9F5E-407A0835BE9C}"/>
                </a:ext>
              </a:extLst>
            </p:cNvPr>
            <p:cNvSpPr txBox="1"/>
            <p:nvPr/>
          </p:nvSpPr>
          <p:spPr>
            <a:xfrm>
              <a:off x="8730866" y="3077745"/>
              <a:ext cx="304848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5 -</a:t>
              </a:r>
              <a:r>
                <a:rPr kumimoji="1" lang="zh-CN" altLang="en-US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设备联网</a:t>
              </a: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F3E7677D-4537-E042-BE0F-88011139191C}"/>
                </a:ext>
              </a:extLst>
            </p:cNvPr>
            <p:cNvSpPr txBox="1"/>
            <p:nvPr/>
          </p:nvSpPr>
          <p:spPr>
            <a:xfrm>
              <a:off x="8730997" y="3496693"/>
              <a:ext cx="286274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设备上电联网，携带三元组请求登录云端</a:t>
              </a: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F7124FC5-698F-9F41-AE56-20588AA2B00C}"/>
                </a:ext>
              </a:extLst>
            </p:cNvPr>
            <p:cNvSpPr txBox="1"/>
            <p:nvPr/>
          </p:nvSpPr>
          <p:spPr>
            <a:xfrm>
              <a:off x="4860993" y="3077745"/>
              <a:ext cx="192198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6 -</a:t>
              </a:r>
              <a:r>
                <a:rPr kumimoji="1" lang="zh-CN" altLang="en-US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设备登录</a:t>
              </a: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8EF3EFDE-A62F-514F-9AFD-7EBCD3A4924D}"/>
                </a:ext>
              </a:extLst>
            </p:cNvPr>
            <p:cNvSpPr txBox="1"/>
            <p:nvPr/>
          </p:nvSpPr>
          <p:spPr>
            <a:xfrm>
              <a:off x="4879514" y="3496693"/>
              <a:ext cx="277121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云端鉴权，鉴权通过后设备登录，第一次登录即可激活设备</a:t>
              </a: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E87C5DF1-D080-AA4C-B692-97BDDDA1D509}"/>
                </a:ext>
              </a:extLst>
            </p:cNvPr>
            <p:cNvSpPr txBox="1"/>
            <p:nvPr/>
          </p:nvSpPr>
          <p:spPr>
            <a:xfrm>
              <a:off x="834838" y="3083539"/>
              <a:ext cx="24339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7 -</a:t>
              </a:r>
              <a:r>
                <a:rPr kumimoji="1" lang="zh-CN" altLang="en-US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数据传输</a:t>
              </a: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89B2DACA-047F-394F-A266-0AB5F76C05C4}"/>
                </a:ext>
              </a:extLst>
            </p:cNvPr>
            <p:cNvSpPr txBox="1"/>
            <p:nvPr/>
          </p:nvSpPr>
          <p:spPr>
            <a:xfrm>
              <a:off x="814217" y="3496693"/>
              <a:ext cx="286746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设备登录后，设备可以发送数据至云端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509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>
            <a:extLst>
              <a:ext uri="{FF2B5EF4-FFF2-40B4-BE49-F238E27FC236}">
                <a16:creationId xmlns:a16="http://schemas.microsoft.com/office/drawing/2014/main" id="{74DA5956-10C4-F943-A63E-078BD2E09FD5}"/>
              </a:ext>
            </a:extLst>
          </p:cNvPr>
          <p:cNvGrpSpPr/>
          <p:nvPr/>
        </p:nvGrpSpPr>
        <p:grpSpPr>
          <a:xfrm>
            <a:off x="-1104800" y="1340768"/>
            <a:ext cx="14339670" cy="2457373"/>
            <a:chOff x="-1514006" y="1358926"/>
            <a:chExt cx="14339670" cy="2457373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EE9A8E3-30A5-B64D-BB53-3B6EB63DAAF4}"/>
                </a:ext>
              </a:extLst>
            </p:cNvPr>
            <p:cNvSpPr/>
            <p:nvPr/>
          </p:nvSpPr>
          <p:spPr>
            <a:xfrm>
              <a:off x="-1357658" y="2417698"/>
              <a:ext cx="2154746" cy="1242664"/>
            </a:xfrm>
            <a:prstGeom prst="rect">
              <a:avLst/>
            </a:prstGeom>
            <a:solidFill>
              <a:srgbClr val="A09AF6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BCAC41B-CC7E-454F-80B9-5B43D186CF49}"/>
                </a:ext>
              </a:extLst>
            </p:cNvPr>
            <p:cNvSpPr/>
            <p:nvPr/>
          </p:nvSpPr>
          <p:spPr>
            <a:xfrm>
              <a:off x="1698501" y="2417698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11" name="直线箭头连接符 10">
              <a:extLst>
                <a:ext uri="{FF2B5EF4-FFF2-40B4-BE49-F238E27FC236}">
                  <a16:creationId xmlns:a16="http://schemas.microsoft.com/office/drawing/2014/main" id="{9BB2A35E-D37F-D248-8C75-CD1AD702A841}"/>
                </a:ext>
              </a:extLst>
            </p:cNvPr>
            <p:cNvCxnSpPr>
              <a:cxnSpLocks/>
            </p:cNvCxnSpPr>
            <p:nvPr/>
          </p:nvCxnSpPr>
          <p:spPr>
            <a:xfrm>
              <a:off x="1014798" y="3029274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47105D6-923C-6046-B316-7FE0E777E993}"/>
                </a:ext>
              </a:extLst>
            </p:cNvPr>
            <p:cNvSpPr/>
            <p:nvPr/>
          </p:nvSpPr>
          <p:spPr>
            <a:xfrm>
              <a:off x="4641740" y="2421491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422BA5CF-D101-6C49-A571-24CE744DA39E}"/>
                </a:ext>
              </a:extLst>
            </p:cNvPr>
            <p:cNvCxnSpPr>
              <a:cxnSpLocks/>
            </p:cNvCxnSpPr>
            <p:nvPr/>
          </p:nvCxnSpPr>
          <p:spPr>
            <a:xfrm>
              <a:off x="3958037" y="3033067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F7F1002-A171-B846-A4D0-6A5FD3624C27}"/>
                </a:ext>
              </a:extLst>
            </p:cNvPr>
            <p:cNvSpPr/>
            <p:nvPr/>
          </p:nvSpPr>
          <p:spPr>
            <a:xfrm>
              <a:off x="7584979" y="2421491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15" name="直线箭头连接符 14">
              <a:extLst>
                <a:ext uri="{FF2B5EF4-FFF2-40B4-BE49-F238E27FC236}">
                  <a16:creationId xmlns:a16="http://schemas.microsoft.com/office/drawing/2014/main" id="{3B06E074-F814-9B4E-A767-A4F97AA94797}"/>
                </a:ext>
              </a:extLst>
            </p:cNvPr>
            <p:cNvCxnSpPr>
              <a:cxnSpLocks/>
            </p:cNvCxnSpPr>
            <p:nvPr/>
          </p:nvCxnSpPr>
          <p:spPr>
            <a:xfrm>
              <a:off x="6901276" y="3033067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A57632F-DD49-0A45-8409-50A47D49CE73}"/>
                </a:ext>
              </a:extLst>
            </p:cNvPr>
            <p:cNvSpPr/>
            <p:nvPr/>
          </p:nvSpPr>
          <p:spPr>
            <a:xfrm>
              <a:off x="10533622" y="2413224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17" name="直线箭头连接符 16">
              <a:extLst>
                <a:ext uri="{FF2B5EF4-FFF2-40B4-BE49-F238E27FC236}">
                  <a16:creationId xmlns:a16="http://schemas.microsoft.com/office/drawing/2014/main" id="{1D2EE816-3DB6-B94D-98DC-31792A40CCBF}"/>
                </a:ext>
              </a:extLst>
            </p:cNvPr>
            <p:cNvCxnSpPr>
              <a:cxnSpLocks/>
            </p:cNvCxnSpPr>
            <p:nvPr/>
          </p:nvCxnSpPr>
          <p:spPr>
            <a:xfrm>
              <a:off x="9849919" y="3024800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187741D7-5587-1C4C-BBA3-D497AF14F203}"/>
                </a:ext>
              </a:extLst>
            </p:cNvPr>
            <p:cNvSpPr txBox="1"/>
            <p:nvPr/>
          </p:nvSpPr>
          <p:spPr>
            <a:xfrm>
              <a:off x="4615767" y="2763336"/>
              <a:ext cx="205263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2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 通过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OpenSSL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在本地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edge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设备中生成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CSR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和钥匙。</a:t>
              </a:r>
            </a:p>
            <a:p>
              <a:endParaRPr kumimoji="1" lang="zh-CN" altLang="en-US" sz="14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94316AE1-3453-7E44-9AE0-8C05F1C9E712}"/>
                </a:ext>
              </a:extLst>
            </p:cNvPr>
            <p:cNvSpPr txBox="1"/>
            <p:nvPr/>
          </p:nvSpPr>
          <p:spPr>
            <a:xfrm>
              <a:off x="-1390919" y="2765235"/>
              <a:ext cx="21539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0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 定义模型、产品和创建设备。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2A25C51E-648E-484B-B54D-1887B3184E4C}"/>
                </a:ext>
              </a:extLst>
            </p:cNvPr>
            <p:cNvSpPr txBox="1"/>
            <p:nvPr/>
          </p:nvSpPr>
          <p:spPr>
            <a:xfrm>
              <a:off x="7615066" y="2763336"/>
              <a:ext cx="20522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3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 调用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EnOS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 API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，通过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CSR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和钥匙生成证书。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DF7E5CA2-9687-CC49-B32B-5A335FC39D23}"/>
                </a:ext>
              </a:extLst>
            </p:cNvPr>
            <p:cNvSpPr txBox="1"/>
            <p:nvPr/>
          </p:nvSpPr>
          <p:spPr>
            <a:xfrm>
              <a:off x="10528218" y="2763336"/>
              <a:ext cx="204723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4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 将证书保存为文件（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python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为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.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pem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文件，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JAVA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为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.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jks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文件）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6E951D78-426D-0F4C-968C-69BA2088E304}"/>
                </a:ext>
              </a:extLst>
            </p:cNvPr>
            <p:cNvSpPr txBox="1"/>
            <p:nvPr/>
          </p:nvSpPr>
          <p:spPr>
            <a:xfrm>
              <a:off x="1726072" y="2763336"/>
              <a:ext cx="198828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1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 获得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EnOS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 CA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根证书</a:t>
              </a:r>
            </a:p>
            <a:p>
              <a:endParaRPr kumimoji="1" lang="en-US" altLang="zh-CN" sz="14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  <a:p>
              <a:endParaRPr kumimoji="1" lang="zh-CN" altLang="en-US" sz="14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4" name="直线连接符 3">
              <a:extLst>
                <a:ext uri="{FF2B5EF4-FFF2-40B4-BE49-F238E27FC236}">
                  <a16:creationId xmlns:a16="http://schemas.microsoft.com/office/drawing/2014/main" id="{245903B3-894C-A14B-AF11-4D57FD491F5B}"/>
                </a:ext>
              </a:extLst>
            </p:cNvPr>
            <p:cNvCxnSpPr>
              <a:cxnSpLocks/>
            </p:cNvCxnSpPr>
            <p:nvPr/>
          </p:nvCxnSpPr>
          <p:spPr>
            <a:xfrm>
              <a:off x="1234440" y="1358926"/>
              <a:ext cx="0" cy="2457373"/>
            </a:xfrm>
            <a:prstGeom prst="line">
              <a:avLst/>
            </a:prstGeom>
            <a:ln w="19050">
              <a:solidFill>
                <a:srgbClr val="A39DF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58B4E533-6F19-1046-A5C6-31D1D3D3FD9A}"/>
                </a:ext>
              </a:extLst>
            </p:cNvPr>
            <p:cNvSpPr/>
            <p:nvPr/>
          </p:nvSpPr>
          <p:spPr>
            <a:xfrm>
              <a:off x="-1514006" y="1358926"/>
              <a:ext cx="2748446" cy="844056"/>
            </a:xfrm>
            <a:prstGeom prst="rect">
              <a:avLst/>
            </a:prstGeom>
            <a:solidFill>
              <a:srgbClr val="7C74F7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zh-CN" sz="1400" kern="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C329D5E-22B7-AF4F-9B02-DC4FB52C8A35}"/>
                </a:ext>
              </a:extLst>
            </p:cNvPr>
            <p:cNvSpPr txBox="1"/>
            <p:nvPr/>
          </p:nvSpPr>
          <p:spPr>
            <a:xfrm>
              <a:off x="-406516" y="159628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准备</a:t>
              </a:r>
            </a:p>
          </p:txBody>
        </p:sp>
        <p:sp>
          <p:nvSpPr>
            <p:cNvPr id="37" name="Rectangle 4">
              <a:extLst>
                <a:ext uri="{FF2B5EF4-FFF2-40B4-BE49-F238E27FC236}">
                  <a16:creationId xmlns:a16="http://schemas.microsoft.com/office/drawing/2014/main" id="{DA09C931-67FC-F845-8419-519E596BB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440" y="1358927"/>
              <a:ext cx="11591224" cy="844056"/>
            </a:xfrm>
            <a:prstGeom prst="rect">
              <a:avLst/>
            </a:prstGeom>
            <a:solidFill>
              <a:srgbClr val="42CBF4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32000" rtlCol="0" anchor="ctr"/>
            <a:lstStyle/>
            <a:p>
              <a:pPr algn="ctr"/>
              <a:endParaRPr kumimoji="1" lang="en-US" altLang="zh-CN" sz="1400" kern="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0003ED2C-AE98-604F-98F5-410120D4262D}"/>
                </a:ext>
              </a:extLst>
            </p:cNvPr>
            <p:cNvSpPr txBox="1"/>
            <p:nvPr/>
          </p:nvSpPr>
          <p:spPr>
            <a:xfrm>
              <a:off x="6352648" y="159207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证书操作步骤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D602DFA-C0C6-DB4D-A37D-B7EF9F2CF306}"/>
                </a:ext>
              </a:extLst>
            </p:cNvPr>
            <p:cNvSpPr/>
            <p:nvPr/>
          </p:nvSpPr>
          <p:spPr>
            <a:xfrm>
              <a:off x="-1514006" y="1358926"/>
              <a:ext cx="14339670" cy="2457373"/>
            </a:xfrm>
            <a:prstGeom prst="rect">
              <a:avLst/>
            </a:prstGeom>
            <a:noFill/>
            <a:ln>
              <a:solidFill>
                <a:srgbClr val="D8D9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2F357988-3633-C643-B57F-3F8ED42A72C5}"/>
              </a:ext>
            </a:extLst>
          </p:cNvPr>
          <p:cNvSpPr txBox="1"/>
          <p:nvPr/>
        </p:nvSpPr>
        <p:spPr>
          <a:xfrm>
            <a:off x="61171" y="202570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certificate_preparation.png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1583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24F9C8E-7ABF-A045-B717-CD70191BBD65}"/>
              </a:ext>
            </a:extLst>
          </p:cNvPr>
          <p:cNvSpPr txBox="1"/>
          <p:nvPr/>
        </p:nvSpPr>
        <p:spPr>
          <a:xfrm>
            <a:off x="0" y="-340816"/>
            <a:ext cx="506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certificate_service_secure_communication_01.png</a:t>
            </a:r>
            <a:endParaRPr kumimoji="1" lang="zh-CN" altLang="en-US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AF2E459-FB72-AE4E-952F-E66A1D065719}"/>
              </a:ext>
            </a:extLst>
          </p:cNvPr>
          <p:cNvGrpSpPr/>
          <p:nvPr/>
        </p:nvGrpSpPr>
        <p:grpSpPr>
          <a:xfrm>
            <a:off x="130834" y="766852"/>
            <a:ext cx="11725806" cy="5432517"/>
            <a:chOff x="130834" y="766852"/>
            <a:chExt cx="11725806" cy="5432517"/>
          </a:xfrm>
        </p:grpSpPr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538F93A3-BC0D-D842-A011-D4C1059F0354}"/>
                </a:ext>
              </a:extLst>
            </p:cNvPr>
            <p:cNvCxnSpPr>
              <a:cxnSpLocks/>
            </p:cNvCxnSpPr>
            <p:nvPr/>
          </p:nvCxnSpPr>
          <p:spPr>
            <a:xfrm>
              <a:off x="7536160" y="2577167"/>
              <a:ext cx="2916982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8A4EBD05-E648-4447-87C6-C96068185980}"/>
                </a:ext>
              </a:extLst>
            </p:cNvPr>
            <p:cNvGrpSpPr/>
            <p:nvPr/>
          </p:nvGrpSpPr>
          <p:grpSpPr>
            <a:xfrm>
              <a:off x="130834" y="766852"/>
              <a:ext cx="2806996" cy="5432517"/>
              <a:chOff x="174924" y="533568"/>
              <a:chExt cx="2806996" cy="5432517"/>
            </a:xfrm>
          </p:grpSpPr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A15D036B-0333-9A4A-84CA-CC6FF84DA125}"/>
                  </a:ext>
                </a:extLst>
              </p:cNvPr>
              <p:cNvGrpSpPr/>
              <p:nvPr/>
            </p:nvGrpSpPr>
            <p:grpSpPr>
              <a:xfrm>
                <a:off x="174924" y="533568"/>
                <a:ext cx="2806996" cy="730172"/>
                <a:chOff x="174924" y="533568"/>
                <a:chExt cx="2806996" cy="730172"/>
              </a:xfrm>
            </p:grpSpPr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6A40440C-B649-C24F-927B-7664E61AA545}"/>
                    </a:ext>
                  </a:extLst>
                </p:cNvPr>
                <p:cNvSpPr/>
                <p:nvPr/>
              </p:nvSpPr>
              <p:spPr>
                <a:xfrm>
                  <a:off x="174924" y="533568"/>
                  <a:ext cx="2806996" cy="730172"/>
                </a:xfrm>
                <a:prstGeom prst="rect">
                  <a:avLst/>
                </a:prstGeom>
                <a:noFill/>
                <a:ln w="19050">
                  <a:solidFill>
                    <a:srgbClr val="D8D9E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78B5C6F9-5D7C-BD40-B3B6-7705C8D7188D}"/>
                    </a:ext>
                  </a:extLst>
                </p:cNvPr>
                <p:cNvSpPr txBox="1"/>
                <p:nvPr/>
              </p:nvSpPr>
              <p:spPr>
                <a:xfrm>
                  <a:off x="1511518" y="729377"/>
                  <a:ext cx="7236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600" dirty="0">
                      <a:solidFill>
                        <a:srgbClr val="393C57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Edge</a:t>
                  </a:r>
                  <a:endParaRPr kumimoji="1" lang="zh-CN" altLang="en-US" sz="1600" dirty="0">
                    <a:solidFill>
                      <a:srgbClr val="393C57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Freeform 65">
                  <a:extLst>
                    <a:ext uri="{FF2B5EF4-FFF2-40B4-BE49-F238E27FC236}">
                      <a16:creationId xmlns:a16="http://schemas.microsoft.com/office/drawing/2014/main" id="{E047649A-E43A-6A49-A926-4A19932A9A8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00357" y="774642"/>
                  <a:ext cx="324000" cy="248024"/>
                </a:xfrm>
                <a:custGeom>
                  <a:avLst/>
                  <a:gdLst>
                    <a:gd name="T0" fmla="*/ 179 w 661"/>
                    <a:gd name="T1" fmla="*/ 397 h 506"/>
                    <a:gd name="T2" fmla="*/ 144 w 661"/>
                    <a:gd name="T3" fmla="*/ 397 h 506"/>
                    <a:gd name="T4" fmla="*/ 144 w 661"/>
                    <a:gd name="T5" fmla="*/ 433 h 506"/>
                    <a:gd name="T6" fmla="*/ 179 w 661"/>
                    <a:gd name="T7" fmla="*/ 433 h 506"/>
                    <a:gd name="T8" fmla="*/ 179 w 661"/>
                    <a:gd name="T9" fmla="*/ 397 h 506"/>
                    <a:gd name="T10" fmla="*/ 108 w 661"/>
                    <a:gd name="T11" fmla="*/ 324 h 506"/>
                    <a:gd name="T12" fmla="*/ 70 w 661"/>
                    <a:gd name="T13" fmla="*/ 324 h 506"/>
                    <a:gd name="T14" fmla="*/ 70 w 661"/>
                    <a:gd name="T15" fmla="*/ 362 h 506"/>
                    <a:gd name="T16" fmla="*/ 108 w 661"/>
                    <a:gd name="T17" fmla="*/ 362 h 506"/>
                    <a:gd name="T18" fmla="*/ 108 w 661"/>
                    <a:gd name="T19" fmla="*/ 324 h 506"/>
                    <a:gd name="T20" fmla="*/ 108 w 661"/>
                    <a:gd name="T21" fmla="*/ 397 h 506"/>
                    <a:gd name="T22" fmla="*/ 70 w 661"/>
                    <a:gd name="T23" fmla="*/ 397 h 506"/>
                    <a:gd name="T24" fmla="*/ 70 w 661"/>
                    <a:gd name="T25" fmla="*/ 433 h 506"/>
                    <a:gd name="T26" fmla="*/ 108 w 661"/>
                    <a:gd name="T27" fmla="*/ 433 h 506"/>
                    <a:gd name="T28" fmla="*/ 108 w 661"/>
                    <a:gd name="T29" fmla="*/ 397 h 506"/>
                    <a:gd name="T30" fmla="*/ 250 w 661"/>
                    <a:gd name="T31" fmla="*/ 397 h 506"/>
                    <a:gd name="T32" fmla="*/ 215 w 661"/>
                    <a:gd name="T33" fmla="*/ 397 h 506"/>
                    <a:gd name="T34" fmla="*/ 215 w 661"/>
                    <a:gd name="T35" fmla="*/ 433 h 506"/>
                    <a:gd name="T36" fmla="*/ 250 w 661"/>
                    <a:gd name="T37" fmla="*/ 433 h 506"/>
                    <a:gd name="T38" fmla="*/ 250 w 661"/>
                    <a:gd name="T39" fmla="*/ 397 h 506"/>
                    <a:gd name="T40" fmla="*/ 179 w 661"/>
                    <a:gd name="T41" fmla="*/ 324 h 506"/>
                    <a:gd name="T42" fmla="*/ 144 w 661"/>
                    <a:gd name="T43" fmla="*/ 324 h 506"/>
                    <a:gd name="T44" fmla="*/ 144 w 661"/>
                    <a:gd name="T45" fmla="*/ 362 h 506"/>
                    <a:gd name="T46" fmla="*/ 179 w 661"/>
                    <a:gd name="T47" fmla="*/ 362 h 506"/>
                    <a:gd name="T48" fmla="*/ 179 w 661"/>
                    <a:gd name="T49" fmla="*/ 324 h 506"/>
                    <a:gd name="T50" fmla="*/ 576 w 661"/>
                    <a:gd name="T51" fmla="*/ 352 h 506"/>
                    <a:gd name="T52" fmla="*/ 432 w 661"/>
                    <a:gd name="T53" fmla="*/ 352 h 506"/>
                    <a:gd name="T54" fmla="*/ 432 w 661"/>
                    <a:gd name="T55" fmla="*/ 407 h 506"/>
                    <a:gd name="T56" fmla="*/ 576 w 661"/>
                    <a:gd name="T57" fmla="*/ 407 h 506"/>
                    <a:gd name="T58" fmla="*/ 576 w 661"/>
                    <a:gd name="T59" fmla="*/ 352 h 506"/>
                    <a:gd name="T60" fmla="*/ 661 w 661"/>
                    <a:gd name="T61" fmla="*/ 253 h 506"/>
                    <a:gd name="T62" fmla="*/ 661 w 661"/>
                    <a:gd name="T63" fmla="*/ 253 h 506"/>
                    <a:gd name="T64" fmla="*/ 543 w 661"/>
                    <a:gd name="T65" fmla="*/ 0 h 506"/>
                    <a:gd name="T66" fmla="*/ 115 w 661"/>
                    <a:gd name="T67" fmla="*/ 0 h 506"/>
                    <a:gd name="T68" fmla="*/ 0 w 661"/>
                    <a:gd name="T69" fmla="*/ 253 h 506"/>
                    <a:gd name="T70" fmla="*/ 0 w 661"/>
                    <a:gd name="T71" fmla="*/ 253 h 506"/>
                    <a:gd name="T72" fmla="*/ 0 w 661"/>
                    <a:gd name="T73" fmla="*/ 506 h 506"/>
                    <a:gd name="T74" fmla="*/ 661 w 661"/>
                    <a:gd name="T75" fmla="*/ 506 h 506"/>
                    <a:gd name="T76" fmla="*/ 661 w 661"/>
                    <a:gd name="T77" fmla="*/ 506 h 506"/>
                    <a:gd name="T78" fmla="*/ 661 w 661"/>
                    <a:gd name="T79" fmla="*/ 506 h 506"/>
                    <a:gd name="T80" fmla="*/ 661 w 661"/>
                    <a:gd name="T81" fmla="*/ 253 h 506"/>
                    <a:gd name="T82" fmla="*/ 661 w 661"/>
                    <a:gd name="T83" fmla="*/ 253 h 506"/>
                    <a:gd name="T84" fmla="*/ 626 w 661"/>
                    <a:gd name="T85" fmla="*/ 468 h 506"/>
                    <a:gd name="T86" fmla="*/ 35 w 661"/>
                    <a:gd name="T87" fmla="*/ 468 h 506"/>
                    <a:gd name="T88" fmla="*/ 35 w 661"/>
                    <a:gd name="T89" fmla="*/ 288 h 506"/>
                    <a:gd name="T90" fmla="*/ 626 w 661"/>
                    <a:gd name="T91" fmla="*/ 288 h 506"/>
                    <a:gd name="T92" fmla="*/ 626 w 661"/>
                    <a:gd name="T93" fmla="*/ 468 h 506"/>
                    <a:gd name="T94" fmla="*/ 323 w 661"/>
                    <a:gd name="T95" fmla="*/ 324 h 506"/>
                    <a:gd name="T96" fmla="*/ 288 w 661"/>
                    <a:gd name="T97" fmla="*/ 324 h 506"/>
                    <a:gd name="T98" fmla="*/ 288 w 661"/>
                    <a:gd name="T99" fmla="*/ 362 h 506"/>
                    <a:gd name="T100" fmla="*/ 323 w 661"/>
                    <a:gd name="T101" fmla="*/ 362 h 506"/>
                    <a:gd name="T102" fmla="*/ 323 w 661"/>
                    <a:gd name="T103" fmla="*/ 324 h 506"/>
                    <a:gd name="T104" fmla="*/ 323 w 661"/>
                    <a:gd name="T105" fmla="*/ 397 h 506"/>
                    <a:gd name="T106" fmla="*/ 288 w 661"/>
                    <a:gd name="T107" fmla="*/ 397 h 506"/>
                    <a:gd name="T108" fmla="*/ 288 w 661"/>
                    <a:gd name="T109" fmla="*/ 433 h 506"/>
                    <a:gd name="T110" fmla="*/ 323 w 661"/>
                    <a:gd name="T111" fmla="*/ 433 h 506"/>
                    <a:gd name="T112" fmla="*/ 323 w 661"/>
                    <a:gd name="T113" fmla="*/ 397 h 506"/>
                    <a:gd name="T114" fmla="*/ 250 w 661"/>
                    <a:gd name="T115" fmla="*/ 324 h 506"/>
                    <a:gd name="T116" fmla="*/ 215 w 661"/>
                    <a:gd name="T117" fmla="*/ 324 h 506"/>
                    <a:gd name="T118" fmla="*/ 215 w 661"/>
                    <a:gd name="T119" fmla="*/ 362 h 506"/>
                    <a:gd name="T120" fmla="*/ 250 w 661"/>
                    <a:gd name="T121" fmla="*/ 362 h 506"/>
                    <a:gd name="T122" fmla="*/ 250 w 661"/>
                    <a:gd name="T123" fmla="*/ 324 h 5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661" h="506">
                      <a:moveTo>
                        <a:pt x="179" y="397"/>
                      </a:moveTo>
                      <a:lnTo>
                        <a:pt x="144" y="397"/>
                      </a:lnTo>
                      <a:lnTo>
                        <a:pt x="144" y="433"/>
                      </a:lnTo>
                      <a:lnTo>
                        <a:pt x="179" y="433"/>
                      </a:lnTo>
                      <a:lnTo>
                        <a:pt x="179" y="397"/>
                      </a:lnTo>
                      <a:close/>
                      <a:moveTo>
                        <a:pt x="108" y="324"/>
                      </a:moveTo>
                      <a:lnTo>
                        <a:pt x="70" y="324"/>
                      </a:lnTo>
                      <a:lnTo>
                        <a:pt x="70" y="362"/>
                      </a:lnTo>
                      <a:lnTo>
                        <a:pt x="108" y="362"/>
                      </a:lnTo>
                      <a:lnTo>
                        <a:pt x="108" y="324"/>
                      </a:lnTo>
                      <a:close/>
                      <a:moveTo>
                        <a:pt x="108" y="397"/>
                      </a:moveTo>
                      <a:lnTo>
                        <a:pt x="70" y="397"/>
                      </a:lnTo>
                      <a:lnTo>
                        <a:pt x="70" y="433"/>
                      </a:lnTo>
                      <a:lnTo>
                        <a:pt x="108" y="433"/>
                      </a:lnTo>
                      <a:lnTo>
                        <a:pt x="108" y="397"/>
                      </a:lnTo>
                      <a:close/>
                      <a:moveTo>
                        <a:pt x="250" y="397"/>
                      </a:moveTo>
                      <a:lnTo>
                        <a:pt x="215" y="397"/>
                      </a:lnTo>
                      <a:lnTo>
                        <a:pt x="215" y="433"/>
                      </a:lnTo>
                      <a:lnTo>
                        <a:pt x="250" y="433"/>
                      </a:lnTo>
                      <a:lnTo>
                        <a:pt x="250" y="397"/>
                      </a:lnTo>
                      <a:close/>
                      <a:moveTo>
                        <a:pt x="179" y="324"/>
                      </a:moveTo>
                      <a:lnTo>
                        <a:pt x="144" y="324"/>
                      </a:lnTo>
                      <a:lnTo>
                        <a:pt x="144" y="362"/>
                      </a:lnTo>
                      <a:lnTo>
                        <a:pt x="179" y="362"/>
                      </a:lnTo>
                      <a:lnTo>
                        <a:pt x="179" y="324"/>
                      </a:lnTo>
                      <a:close/>
                      <a:moveTo>
                        <a:pt x="576" y="352"/>
                      </a:moveTo>
                      <a:lnTo>
                        <a:pt x="432" y="352"/>
                      </a:lnTo>
                      <a:lnTo>
                        <a:pt x="432" y="407"/>
                      </a:lnTo>
                      <a:lnTo>
                        <a:pt x="576" y="407"/>
                      </a:lnTo>
                      <a:lnTo>
                        <a:pt x="576" y="352"/>
                      </a:lnTo>
                      <a:close/>
                      <a:moveTo>
                        <a:pt x="661" y="253"/>
                      </a:moveTo>
                      <a:lnTo>
                        <a:pt x="661" y="253"/>
                      </a:lnTo>
                      <a:lnTo>
                        <a:pt x="543" y="0"/>
                      </a:lnTo>
                      <a:lnTo>
                        <a:pt x="115" y="0"/>
                      </a:lnTo>
                      <a:lnTo>
                        <a:pt x="0" y="253"/>
                      </a:lnTo>
                      <a:lnTo>
                        <a:pt x="0" y="253"/>
                      </a:lnTo>
                      <a:lnTo>
                        <a:pt x="0" y="506"/>
                      </a:lnTo>
                      <a:lnTo>
                        <a:pt x="661" y="506"/>
                      </a:lnTo>
                      <a:lnTo>
                        <a:pt x="661" y="506"/>
                      </a:lnTo>
                      <a:lnTo>
                        <a:pt x="661" y="506"/>
                      </a:lnTo>
                      <a:lnTo>
                        <a:pt x="661" y="253"/>
                      </a:lnTo>
                      <a:lnTo>
                        <a:pt x="661" y="253"/>
                      </a:lnTo>
                      <a:close/>
                      <a:moveTo>
                        <a:pt x="626" y="468"/>
                      </a:moveTo>
                      <a:lnTo>
                        <a:pt x="35" y="468"/>
                      </a:lnTo>
                      <a:lnTo>
                        <a:pt x="35" y="288"/>
                      </a:lnTo>
                      <a:lnTo>
                        <a:pt x="626" y="288"/>
                      </a:lnTo>
                      <a:lnTo>
                        <a:pt x="626" y="468"/>
                      </a:lnTo>
                      <a:close/>
                      <a:moveTo>
                        <a:pt x="323" y="324"/>
                      </a:moveTo>
                      <a:lnTo>
                        <a:pt x="288" y="324"/>
                      </a:lnTo>
                      <a:lnTo>
                        <a:pt x="288" y="362"/>
                      </a:lnTo>
                      <a:lnTo>
                        <a:pt x="323" y="362"/>
                      </a:lnTo>
                      <a:lnTo>
                        <a:pt x="323" y="324"/>
                      </a:lnTo>
                      <a:close/>
                      <a:moveTo>
                        <a:pt x="323" y="397"/>
                      </a:moveTo>
                      <a:lnTo>
                        <a:pt x="288" y="397"/>
                      </a:lnTo>
                      <a:lnTo>
                        <a:pt x="288" y="433"/>
                      </a:lnTo>
                      <a:lnTo>
                        <a:pt x="323" y="433"/>
                      </a:lnTo>
                      <a:lnTo>
                        <a:pt x="323" y="397"/>
                      </a:lnTo>
                      <a:close/>
                      <a:moveTo>
                        <a:pt x="250" y="324"/>
                      </a:moveTo>
                      <a:lnTo>
                        <a:pt x="215" y="324"/>
                      </a:lnTo>
                      <a:lnTo>
                        <a:pt x="215" y="362"/>
                      </a:lnTo>
                      <a:lnTo>
                        <a:pt x="250" y="362"/>
                      </a:lnTo>
                      <a:lnTo>
                        <a:pt x="250" y="324"/>
                      </a:lnTo>
                      <a:close/>
                    </a:path>
                  </a:pathLst>
                </a:custGeom>
                <a:solidFill>
                  <a:srgbClr val="383C57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defRPr/>
                  </a:pPr>
                  <a:endParaRPr lang="zh-CN" altLang="en-US" sz="1000" b="1" kern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96" name="直线箭头连接符 95">
                <a:extLst>
                  <a:ext uri="{FF2B5EF4-FFF2-40B4-BE49-F238E27FC236}">
                    <a16:creationId xmlns:a16="http://schemas.microsoft.com/office/drawing/2014/main" id="{49CCE8A5-3F4E-2A47-A19E-37FDC8BA12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78422" y="1412834"/>
                <a:ext cx="0" cy="4553251"/>
              </a:xfrm>
              <a:prstGeom prst="straightConnector1">
                <a:avLst/>
              </a:prstGeom>
              <a:ln w="25400">
                <a:solidFill>
                  <a:srgbClr val="D8D9E7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35740936-19B6-2D44-B972-7DFA6A3623F5}"/>
                </a:ext>
              </a:extLst>
            </p:cNvPr>
            <p:cNvGrpSpPr/>
            <p:nvPr/>
          </p:nvGrpSpPr>
          <p:grpSpPr>
            <a:xfrm>
              <a:off x="4590239" y="766852"/>
              <a:ext cx="2806996" cy="5432517"/>
              <a:chOff x="3907353" y="533568"/>
              <a:chExt cx="2806996" cy="5432517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325C0BB3-5AF5-C747-845F-B736BF9B3EBE}"/>
                  </a:ext>
                </a:extLst>
              </p:cNvPr>
              <p:cNvGrpSpPr/>
              <p:nvPr/>
            </p:nvGrpSpPr>
            <p:grpSpPr>
              <a:xfrm>
                <a:off x="3907353" y="533568"/>
                <a:ext cx="2806996" cy="730172"/>
                <a:chOff x="3907353" y="533568"/>
                <a:chExt cx="2806996" cy="730172"/>
              </a:xfrm>
            </p:grpSpPr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619C3A80-C07F-B846-B0E1-9CB54FCDC920}"/>
                    </a:ext>
                  </a:extLst>
                </p:cNvPr>
                <p:cNvSpPr/>
                <p:nvPr/>
              </p:nvSpPr>
              <p:spPr>
                <a:xfrm>
                  <a:off x="3907353" y="533568"/>
                  <a:ext cx="2806996" cy="730172"/>
                </a:xfrm>
                <a:prstGeom prst="rect">
                  <a:avLst/>
                </a:prstGeom>
                <a:solidFill>
                  <a:srgbClr val="383C57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 dirty="0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DFFE7A35-6F46-6446-9BE4-049111FEBB81}"/>
                    </a:ext>
                  </a:extLst>
                </p:cNvPr>
                <p:cNvSpPr txBox="1"/>
                <p:nvPr/>
              </p:nvSpPr>
              <p:spPr>
                <a:xfrm>
                  <a:off x="5127480" y="729377"/>
                  <a:ext cx="95684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6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IoT</a:t>
                  </a:r>
                  <a:r>
                    <a: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zh-CN" sz="16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Hub</a:t>
                  </a:r>
                  <a:endParaRPr kumimoji="1" lang="zh-CN" alt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31" name="图形 30">
                  <a:extLst>
                    <a:ext uri="{FF2B5EF4-FFF2-40B4-BE49-F238E27FC236}">
                      <a16:creationId xmlns:a16="http://schemas.microsoft.com/office/drawing/2014/main" id="{55BC8B38-DBCE-7742-A9B3-569D0019A8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22433" y="771578"/>
                  <a:ext cx="324000" cy="249231"/>
                </a:xfrm>
                <a:prstGeom prst="rect">
                  <a:avLst/>
                </a:prstGeom>
              </p:spPr>
            </p:pic>
          </p:grpSp>
          <p:cxnSp>
            <p:nvCxnSpPr>
              <p:cNvPr id="98" name="直线箭头连接符 97">
                <a:extLst>
                  <a:ext uri="{FF2B5EF4-FFF2-40B4-BE49-F238E27FC236}">
                    <a16:creationId xmlns:a16="http://schemas.microsoft.com/office/drawing/2014/main" id="{F9170505-A745-9842-B2E1-E8018C3234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10851" y="1412834"/>
                <a:ext cx="0" cy="4553251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91B6EED4-7B95-364B-93C9-59E2141F6BA4}"/>
                </a:ext>
              </a:extLst>
            </p:cNvPr>
            <p:cNvGrpSpPr/>
            <p:nvPr/>
          </p:nvGrpSpPr>
          <p:grpSpPr>
            <a:xfrm>
              <a:off x="9049644" y="766852"/>
              <a:ext cx="2806996" cy="5432517"/>
              <a:chOff x="9093734" y="533568"/>
              <a:chExt cx="2806996" cy="5432517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EF2D0AAC-8FF3-3946-8661-A05744147FB3}"/>
                  </a:ext>
                </a:extLst>
              </p:cNvPr>
              <p:cNvGrpSpPr/>
              <p:nvPr/>
            </p:nvGrpSpPr>
            <p:grpSpPr>
              <a:xfrm>
                <a:off x="9093734" y="533568"/>
                <a:ext cx="2806996" cy="730172"/>
                <a:chOff x="7639782" y="533568"/>
                <a:chExt cx="2806996" cy="730172"/>
              </a:xfrm>
            </p:grpSpPr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3AE16E79-DC13-7546-BA3D-91BF694B31F6}"/>
                    </a:ext>
                  </a:extLst>
                </p:cNvPr>
                <p:cNvSpPr/>
                <p:nvPr/>
              </p:nvSpPr>
              <p:spPr>
                <a:xfrm>
                  <a:off x="7639782" y="533568"/>
                  <a:ext cx="2806996" cy="730172"/>
                </a:xfrm>
                <a:prstGeom prst="rect">
                  <a:avLst/>
                </a:prstGeom>
                <a:solidFill>
                  <a:srgbClr val="383C57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0D2A9B63-57BB-FB49-B5AD-CFD908DC076C}"/>
                    </a:ext>
                  </a:extLst>
                </p:cNvPr>
                <p:cNvSpPr txBox="1"/>
                <p:nvPr/>
              </p:nvSpPr>
              <p:spPr>
                <a:xfrm>
                  <a:off x="8778443" y="729377"/>
                  <a:ext cx="108166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600" dirty="0" err="1">
                      <a:solidFill>
                        <a:schemeClr val="bg1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EnOS</a:t>
                  </a:r>
                  <a:r>
                    <a: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zh-CN" sz="16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CA</a:t>
                  </a:r>
                  <a:endParaRPr kumimoji="1" lang="zh-CN" alt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33" name="图形 32">
                  <a:extLst>
                    <a:ext uri="{FF2B5EF4-FFF2-40B4-BE49-F238E27FC236}">
                      <a16:creationId xmlns:a16="http://schemas.microsoft.com/office/drawing/2014/main" id="{DAEBFB43-94E8-C748-A7CF-CEC1AD25E4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74353" y="737766"/>
                  <a:ext cx="330165" cy="330165"/>
                </a:xfrm>
                <a:prstGeom prst="rect">
                  <a:avLst/>
                </a:prstGeom>
              </p:spPr>
            </p:pic>
          </p:grpSp>
          <p:cxnSp>
            <p:nvCxnSpPr>
              <p:cNvPr id="99" name="直线箭头连接符 98">
                <a:extLst>
                  <a:ext uri="{FF2B5EF4-FFF2-40B4-BE49-F238E27FC236}">
                    <a16:creationId xmlns:a16="http://schemas.microsoft.com/office/drawing/2014/main" id="{B7559AF5-8DF5-614E-B32E-9F18371BC3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97232" y="1412834"/>
                <a:ext cx="0" cy="4553251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67168C6A-8604-804F-ACC7-A4886E37C688}"/>
                </a:ext>
              </a:extLst>
            </p:cNvPr>
            <p:cNvSpPr/>
            <p:nvPr/>
          </p:nvSpPr>
          <p:spPr>
            <a:xfrm>
              <a:off x="4583113" y="2240733"/>
              <a:ext cx="2808286" cy="726447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F5650187-9623-E74E-BB95-FFDD26FF3C93}"/>
                </a:ext>
              </a:extLst>
            </p:cNvPr>
            <p:cNvSpPr txBox="1"/>
            <p:nvPr/>
          </p:nvSpPr>
          <p:spPr>
            <a:xfrm>
              <a:off x="4693143" y="2450067"/>
              <a:ext cx="25882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1a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创建钥匙对和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CSR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文件</a:t>
              </a: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7DC51707-2505-FF40-85FE-4E577E995940}"/>
                </a:ext>
              </a:extLst>
            </p:cNvPr>
            <p:cNvSpPr/>
            <p:nvPr/>
          </p:nvSpPr>
          <p:spPr>
            <a:xfrm>
              <a:off x="9048750" y="3030264"/>
              <a:ext cx="2807890" cy="73182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D6858579-489B-7E4F-B63B-EE63414A37F7}"/>
                </a:ext>
              </a:extLst>
            </p:cNvPr>
            <p:cNvSpPr txBox="1"/>
            <p:nvPr/>
          </p:nvSpPr>
          <p:spPr>
            <a:xfrm>
              <a:off x="9132432" y="3242285"/>
              <a:ext cx="25882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1b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颁发证书</a:t>
              </a: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3F84D9D4-EA92-5643-8C71-4D2655E92E4A}"/>
                </a:ext>
              </a:extLst>
            </p:cNvPr>
            <p:cNvSpPr txBox="1"/>
            <p:nvPr/>
          </p:nvSpPr>
          <p:spPr>
            <a:xfrm>
              <a:off x="8301994" y="2296536"/>
              <a:ext cx="17140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获取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证书</a:t>
              </a: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0315DAEE-BE36-0547-BC83-0114990C3421}"/>
                </a:ext>
              </a:extLst>
            </p:cNvPr>
            <p:cNvSpPr txBox="1"/>
            <p:nvPr/>
          </p:nvSpPr>
          <p:spPr>
            <a:xfrm>
              <a:off x="7302755" y="3152001"/>
              <a:ext cx="17140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证书</a:t>
              </a: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D83BAB19-060C-5E4C-819F-2A1550974896}"/>
                </a:ext>
              </a:extLst>
            </p:cNvPr>
            <p:cNvSpPr/>
            <p:nvPr/>
          </p:nvSpPr>
          <p:spPr>
            <a:xfrm>
              <a:off x="4590238" y="3683962"/>
              <a:ext cx="2801161" cy="73182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4EF05C42-0067-0C40-BE5B-CB2A84F02CB9}"/>
                </a:ext>
              </a:extLst>
            </p:cNvPr>
            <p:cNvSpPr txBox="1"/>
            <p:nvPr/>
          </p:nvSpPr>
          <p:spPr>
            <a:xfrm>
              <a:off x="4904072" y="3922743"/>
              <a:ext cx="22271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1c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保存证书</a:t>
              </a:r>
            </a:p>
          </p:txBody>
        </p:sp>
        <p:cxnSp>
          <p:nvCxnSpPr>
            <p:cNvPr id="35" name="直线箭头连接符 34">
              <a:extLst>
                <a:ext uri="{FF2B5EF4-FFF2-40B4-BE49-F238E27FC236}">
                  <a16:creationId xmlns:a16="http://schemas.microsoft.com/office/drawing/2014/main" id="{D81923C4-3E9A-9747-A5E1-509895DEE827}"/>
                </a:ext>
              </a:extLst>
            </p:cNvPr>
            <p:cNvCxnSpPr>
              <a:cxnSpLocks/>
            </p:cNvCxnSpPr>
            <p:nvPr/>
          </p:nvCxnSpPr>
          <p:spPr>
            <a:xfrm>
              <a:off x="6023992" y="3411274"/>
              <a:ext cx="288032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9120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5784D03E-0DDE-4145-82CD-C7D123369056}"/>
              </a:ext>
            </a:extLst>
          </p:cNvPr>
          <p:cNvGrpSpPr/>
          <p:nvPr/>
        </p:nvGrpSpPr>
        <p:grpSpPr>
          <a:xfrm>
            <a:off x="119063" y="765175"/>
            <a:ext cx="11736792" cy="5808200"/>
            <a:chOff x="119063" y="765175"/>
            <a:chExt cx="11736792" cy="5808200"/>
          </a:xfrm>
        </p:grpSpPr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id="{B60CE050-3C13-4141-ABBB-6EB86D9EC8ED}"/>
                </a:ext>
              </a:extLst>
            </p:cNvPr>
            <p:cNvCxnSpPr>
              <a:cxnSpLocks/>
            </p:cNvCxnSpPr>
            <p:nvPr/>
          </p:nvCxnSpPr>
          <p:spPr>
            <a:xfrm>
              <a:off x="7535863" y="4233162"/>
              <a:ext cx="2902337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91998147-3BBD-6C4A-B39F-568A6A9F0B1A}"/>
                </a:ext>
              </a:extLst>
            </p:cNvPr>
            <p:cNvGrpSpPr/>
            <p:nvPr/>
          </p:nvGrpSpPr>
          <p:grpSpPr>
            <a:xfrm>
              <a:off x="119063" y="786668"/>
              <a:ext cx="2806996" cy="5432517"/>
              <a:chOff x="174924" y="533568"/>
              <a:chExt cx="2806996" cy="5432517"/>
            </a:xfrm>
          </p:grpSpPr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D8F51A1E-E517-C94D-9C93-C411B3D107C0}"/>
                  </a:ext>
                </a:extLst>
              </p:cNvPr>
              <p:cNvGrpSpPr/>
              <p:nvPr/>
            </p:nvGrpSpPr>
            <p:grpSpPr>
              <a:xfrm>
                <a:off x="174924" y="533568"/>
                <a:ext cx="2806996" cy="730172"/>
                <a:chOff x="174924" y="533568"/>
                <a:chExt cx="2806996" cy="730172"/>
              </a:xfrm>
            </p:grpSpPr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38362D2C-A13B-E34F-BAE7-844859460231}"/>
                    </a:ext>
                  </a:extLst>
                </p:cNvPr>
                <p:cNvSpPr/>
                <p:nvPr/>
              </p:nvSpPr>
              <p:spPr>
                <a:xfrm>
                  <a:off x="174924" y="533568"/>
                  <a:ext cx="2806996" cy="730172"/>
                </a:xfrm>
                <a:prstGeom prst="rect">
                  <a:avLst/>
                </a:prstGeom>
                <a:solidFill>
                  <a:srgbClr val="383C57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/>
                </a:p>
              </p:txBody>
            </p:sp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C5EC0725-A3DF-3045-848B-21BA3B87E78F}"/>
                    </a:ext>
                  </a:extLst>
                </p:cNvPr>
                <p:cNvSpPr txBox="1"/>
                <p:nvPr/>
              </p:nvSpPr>
              <p:spPr>
                <a:xfrm>
                  <a:off x="1511518" y="729377"/>
                  <a:ext cx="7236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Edge</a:t>
                  </a:r>
                  <a:endParaRPr kumimoji="1" lang="zh-CN" alt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" name="Freeform 65">
                  <a:extLst>
                    <a:ext uri="{FF2B5EF4-FFF2-40B4-BE49-F238E27FC236}">
                      <a16:creationId xmlns:a16="http://schemas.microsoft.com/office/drawing/2014/main" id="{6114CF6F-FF12-7E45-B6C8-16B8FCDF535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00357" y="774642"/>
                  <a:ext cx="324000" cy="248024"/>
                </a:xfrm>
                <a:custGeom>
                  <a:avLst/>
                  <a:gdLst>
                    <a:gd name="T0" fmla="*/ 179 w 661"/>
                    <a:gd name="T1" fmla="*/ 397 h 506"/>
                    <a:gd name="T2" fmla="*/ 144 w 661"/>
                    <a:gd name="T3" fmla="*/ 397 h 506"/>
                    <a:gd name="T4" fmla="*/ 144 w 661"/>
                    <a:gd name="T5" fmla="*/ 433 h 506"/>
                    <a:gd name="T6" fmla="*/ 179 w 661"/>
                    <a:gd name="T7" fmla="*/ 433 h 506"/>
                    <a:gd name="T8" fmla="*/ 179 w 661"/>
                    <a:gd name="T9" fmla="*/ 397 h 506"/>
                    <a:gd name="T10" fmla="*/ 108 w 661"/>
                    <a:gd name="T11" fmla="*/ 324 h 506"/>
                    <a:gd name="T12" fmla="*/ 70 w 661"/>
                    <a:gd name="T13" fmla="*/ 324 h 506"/>
                    <a:gd name="T14" fmla="*/ 70 w 661"/>
                    <a:gd name="T15" fmla="*/ 362 h 506"/>
                    <a:gd name="T16" fmla="*/ 108 w 661"/>
                    <a:gd name="T17" fmla="*/ 362 h 506"/>
                    <a:gd name="T18" fmla="*/ 108 w 661"/>
                    <a:gd name="T19" fmla="*/ 324 h 506"/>
                    <a:gd name="T20" fmla="*/ 108 w 661"/>
                    <a:gd name="T21" fmla="*/ 397 h 506"/>
                    <a:gd name="T22" fmla="*/ 70 w 661"/>
                    <a:gd name="T23" fmla="*/ 397 h 506"/>
                    <a:gd name="T24" fmla="*/ 70 w 661"/>
                    <a:gd name="T25" fmla="*/ 433 h 506"/>
                    <a:gd name="T26" fmla="*/ 108 w 661"/>
                    <a:gd name="T27" fmla="*/ 433 h 506"/>
                    <a:gd name="T28" fmla="*/ 108 w 661"/>
                    <a:gd name="T29" fmla="*/ 397 h 506"/>
                    <a:gd name="T30" fmla="*/ 250 w 661"/>
                    <a:gd name="T31" fmla="*/ 397 h 506"/>
                    <a:gd name="T32" fmla="*/ 215 w 661"/>
                    <a:gd name="T33" fmla="*/ 397 h 506"/>
                    <a:gd name="T34" fmla="*/ 215 w 661"/>
                    <a:gd name="T35" fmla="*/ 433 h 506"/>
                    <a:gd name="T36" fmla="*/ 250 w 661"/>
                    <a:gd name="T37" fmla="*/ 433 h 506"/>
                    <a:gd name="T38" fmla="*/ 250 w 661"/>
                    <a:gd name="T39" fmla="*/ 397 h 506"/>
                    <a:gd name="T40" fmla="*/ 179 w 661"/>
                    <a:gd name="T41" fmla="*/ 324 h 506"/>
                    <a:gd name="T42" fmla="*/ 144 w 661"/>
                    <a:gd name="T43" fmla="*/ 324 h 506"/>
                    <a:gd name="T44" fmla="*/ 144 w 661"/>
                    <a:gd name="T45" fmla="*/ 362 h 506"/>
                    <a:gd name="T46" fmla="*/ 179 w 661"/>
                    <a:gd name="T47" fmla="*/ 362 h 506"/>
                    <a:gd name="T48" fmla="*/ 179 w 661"/>
                    <a:gd name="T49" fmla="*/ 324 h 506"/>
                    <a:gd name="T50" fmla="*/ 576 w 661"/>
                    <a:gd name="T51" fmla="*/ 352 h 506"/>
                    <a:gd name="T52" fmla="*/ 432 w 661"/>
                    <a:gd name="T53" fmla="*/ 352 h 506"/>
                    <a:gd name="T54" fmla="*/ 432 w 661"/>
                    <a:gd name="T55" fmla="*/ 407 h 506"/>
                    <a:gd name="T56" fmla="*/ 576 w 661"/>
                    <a:gd name="T57" fmla="*/ 407 h 506"/>
                    <a:gd name="T58" fmla="*/ 576 w 661"/>
                    <a:gd name="T59" fmla="*/ 352 h 506"/>
                    <a:gd name="T60" fmla="*/ 661 w 661"/>
                    <a:gd name="T61" fmla="*/ 253 h 506"/>
                    <a:gd name="T62" fmla="*/ 661 w 661"/>
                    <a:gd name="T63" fmla="*/ 253 h 506"/>
                    <a:gd name="T64" fmla="*/ 543 w 661"/>
                    <a:gd name="T65" fmla="*/ 0 h 506"/>
                    <a:gd name="T66" fmla="*/ 115 w 661"/>
                    <a:gd name="T67" fmla="*/ 0 h 506"/>
                    <a:gd name="T68" fmla="*/ 0 w 661"/>
                    <a:gd name="T69" fmla="*/ 253 h 506"/>
                    <a:gd name="T70" fmla="*/ 0 w 661"/>
                    <a:gd name="T71" fmla="*/ 253 h 506"/>
                    <a:gd name="T72" fmla="*/ 0 w 661"/>
                    <a:gd name="T73" fmla="*/ 506 h 506"/>
                    <a:gd name="T74" fmla="*/ 661 w 661"/>
                    <a:gd name="T75" fmla="*/ 506 h 506"/>
                    <a:gd name="T76" fmla="*/ 661 w 661"/>
                    <a:gd name="T77" fmla="*/ 506 h 506"/>
                    <a:gd name="T78" fmla="*/ 661 w 661"/>
                    <a:gd name="T79" fmla="*/ 506 h 506"/>
                    <a:gd name="T80" fmla="*/ 661 w 661"/>
                    <a:gd name="T81" fmla="*/ 253 h 506"/>
                    <a:gd name="T82" fmla="*/ 661 w 661"/>
                    <a:gd name="T83" fmla="*/ 253 h 506"/>
                    <a:gd name="T84" fmla="*/ 626 w 661"/>
                    <a:gd name="T85" fmla="*/ 468 h 506"/>
                    <a:gd name="T86" fmla="*/ 35 w 661"/>
                    <a:gd name="T87" fmla="*/ 468 h 506"/>
                    <a:gd name="T88" fmla="*/ 35 w 661"/>
                    <a:gd name="T89" fmla="*/ 288 h 506"/>
                    <a:gd name="T90" fmla="*/ 626 w 661"/>
                    <a:gd name="T91" fmla="*/ 288 h 506"/>
                    <a:gd name="T92" fmla="*/ 626 w 661"/>
                    <a:gd name="T93" fmla="*/ 468 h 506"/>
                    <a:gd name="T94" fmla="*/ 323 w 661"/>
                    <a:gd name="T95" fmla="*/ 324 h 506"/>
                    <a:gd name="T96" fmla="*/ 288 w 661"/>
                    <a:gd name="T97" fmla="*/ 324 h 506"/>
                    <a:gd name="T98" fmla="*/ 288 w 661"/>
                    <a:gd name="T99" fmla="*/ 362 h 506"/>
                    <a:gd name="T100" fmla="*/ 323 w 661"/>
                    <a:gd name="T101" fmla="*/ 362 h 506"/>
                    <a:gd name="T102" fmla="*/ 323 w 661"/>
                    <a:gd name="T103" fmla="*/ 324 h 506"/>
                    <a:gd name="T104" fmla="*/ 323 w 661"/>
                    <a:gd name="T105" fmla="*/ 397 h 506"/>
                    <a:gd name="T106" fmla="*/ 288 w 661"/>
                    <a:gd name="T107" fmla="*/ 397 h 506"/>
                    <a:gd name="T108" fmla="*/ 288 w 661"/>
                    <a:gd name="T109" fmla="*/ 433 h 506"/>
                    <a:gd name="T110" fmla="*/ 323 w 661"/>
                    <a:gd name="T111" fmla="*/ 433 h 506"/>
                    <a:gd name="T112" fmla="*/ 323 w 661"/>
                    <a:gd name="T113" fmla="*/ 397 h 506"/>
                    <a:gd name="T114" fmla="*/ 250 w 661"/>
                    <a:gd name="T115" fmla="*/ 324 h 506"/>
                    <a:gd name="T116" fmla="*/ 215 w 661"/>
                    <a:gd name="T117" fmla="*/ 324 h 506"/>
                    <a:gd name="T118" fmla="*/ 215 w 661"/>
                    <a:gd name="T119" fmla="*/ 362 h 506"/>
                    <a:gd name="T120" fmla="*/ 250 w 661"/>
                    <a:gd name="T121" fmla="*/ 362 h 506"/>
                    <a:gd name="T122" fmla="*/ 250 w 661"/>
                    <a:gd name="T123" fmla="*/ 324 h 5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661" h="506">
                      <a:moveTo>
                        <a:pt x="179" y="397"/>
                      </a:moveTo>
                      <a:lnTo>
                        <a:pt x="144" y="397"/>
                      </a:lnTo>
                      <a:lnTo>
                        <a:pt x="144" y="433"/>
                      </a:lnTo>
                      <a:lnTo>
                        <a:pt x="179" y="433"/>
                      </a:lnTo>
                      <a:lnTo>
                        <a:pt x="179" y="397"/>
                      </a:lnTo>
                      <a:close/>
                      <a:moveTo>
                        <a:pt x="108" y="324"/>
                      </a:moveTo>
                      <a:lnTo>
                        <a:pt x="70" y="324"/>
                      </a:lnTo>
                      <a:lnTo>
                        <a:pt x="70" y="362"/>
                      </a:lnTo>
                      <a:lnTo>
                        <a:pt x="108" y="362"/>
                      </a:lnTo>
                      <a:lnTo>
                        <a:pt x="108" y="324"/>
                      </a:lnTo>
                      <a:close/>
                      <a:moveTo>
                        <a:pt x="108" y="397"/>
                      </a:moveTo>
                      <a:lnTo>
                        <a:pt x="70" y="397"/>
                      </a:lnTo>
                      <a:lnTo>
                        <a:pt x="70" y="433"/>
                      </a:lnTo>
                      <a:lnTo>
                        <a:pt x="108" y="433"/>
                      </a:lnTo>
                      <a:lnTo>
                        <a:pt x="108" y="397"/>
                      </a:lnTo>
                      <a:close/>
                      <a:moveTo>
                        <a:pt x="250" y="397"/>
                      </a:moveTo>
                      <a:lnTo>
                        <a:pt x="215" y="397"/>
                      </a:lnTo>
                      <a:lnTo>
                        <a:pt x="215" y="433"/>
                      </a:lnTo>
                      <a:lnTo>
                        <a:pt x="250" y="433"/>
                      </a:lnTo>
                      <a:lnTo>
                        <a:pt x="250" y="397"/>
                      </a:lnTo>
                      <a:close/>
                      <a:moveTo>
                        <a:pt x="179" y="324"/>
                      </a:moveTo>
                      <a:lnTo>
                        <a:pt x="144" y="324"/>
                      </a:lnTo>
                      <a:lnTo>
                        <a:pt x="144" y="362"/>
                      </a:lnTo>
                      <a:lnTo>
                        <a:pt x="179" y="362"/>
                      </a:lnTo>
                      <a:lnTo>
                        <a:pt x="179" y="324"/>
                      </a:lnTo>
                      <a:close/>
                      <a:moveTo>
                        <a:pt x="576" y="352"/>
                      </a:moveTo>
                      <a:lnTo>
                        <a:pt x="432" y="352"/>
                      </a:lnTo>
                      <a:lnTo>
                        <a:pt x="432" y="407"/>
                      </a:lnTo>
                      <a:lnTo>
                        <a:pt x="576" y="407"/>
                      </a:lnTo>
                      <a:lnTo>
                        <a:pt x="576" y="352"/>
                      </a:lnTo>
                      <a:close/>
                      <a:moveTo>
                        <a:pt x="661" y="253"/>
                      </a:moveTo>
                      <a:lnTo>
                        <a:pt x="661" y="253"/>
                      </a:lnTo>
                      <a:lnTo>
                        <a:pt x="543" y="0"/>
                      </a:lnTo>
                      <a:lnTo>
                        <a:pt x="115" y="0"/>
                      </a:lnTo>
                      <a:lnTo>
                        <a:pt x="0" y="253"/>
                      </a:lnTo>
                      <a:lnTo>
                        <a:pt x="0" y="253"/>
                      </a:lnTo>
                      <a:lnTo>
                        <a:pt x="0" y="506"/>
                      </a:lnTo>
                      <a:lnTo>
                        <a:pt x="661" y="506"/>
                      </a:lnTo>
                      <a:lnTo>
                        <a:pt x="661" y="506"/>
                      </a:lnTo>
                      <a:lnTo>
                        <a:pt x="661" y="506"/>
                      </a:lnTo>
                      <a:lnTo>
                        <a:pt x="661" y="253"/>
                      </a:lnTo>
                      <a:lnTo>
                        <a:pt x="661" y="253"/>
                      </a:lnTo>
                      <a:close/>
                      <a:moveTo>
                        <a:pt x="626" y="468"/>
                      </a:moveTo>
                      <a:lnTo>
                        <a:pt x="35" y="468"/>
                      </a:lnTo>
                      <a:lnTo>
                        <a:pt x="35" y="288"/>
                      </a:lnTo>
                      <a:lnTo>
                        <a:pt x="626" y="288"/>
                      </a:lnTo>
                      <a:lnTo>
                        <a:pt x="626" y="468"/>
                      </a:lnTo>
                      <a:close/>
                      <a:moveTo>
                        <a:pt x="323" y="324"/>
                      </a:moveTo>
                      <a:lnTo>
                        <a:pt x="288" y="324"/>
                      </a:lnTo>
                      <a:lnTo>
                        <a:pt x="288" y="362"/>
                      </a:lnTo>
                      <a:lnTo>
                        <a:pt x="323" y="362"/>
                      </a:lnTo>
                      <a:lnTo>
                        <a:pt x="323" y="324"/>
                      </a:lnTo>
                      <a:close/>
                      <a:moveTo>
                        <a:pt x="323" y="397"/>
                      </a:moveTo>
                      <a:lnTo>
                        <a:pt x="288" y="397"/>
                      </a:lnTo>
                      <a:lnTo>
                        <a:pt x="288" y="433"/>
                      </a:lnTo>
                      <a:lnTo>
                        <a:pt x="323" y="433"/>
                      </a:lnTo>
                      <a:lnTo>
                        <a:pt x="323" y="397"/>
                      </a:lnTo>
                      <a:close/>
                      <a:moveTo>
                        <a:pt x="250" y="324"/>
                      </a:moveTo>
                      <a:lnTo>
                        <a:pt x="215" y="324"/>
                      </a:lnTo>
                      <a:lnTo>
                        <a:pt x="215" y="362"/>
                      </a:lnTo>
                      <a:lnTo>
                        <a:pt x="250" y="362"/>
                      </a:lnTo>
                      <a:lnTo>
                        <a:pt x="250" y="32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defRPr/>
                  </a:pPr>
                  <a:endParaRPr lang="zh-CN" altLang="en-US" sz="1000" b="1" kern="0">
                    <a:solidFill>
                      <a:srgbClr val="000000"/>
                    </a:solidFill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12" name="直线箭头连接符 11">
                <a:extLst>
                  <a:ext uri="{FF2B5EF4-FFF2-40B4-BE49-F238E27FC236}">
                    <a16:creationId xmlns:a16="http://schemas.microsoft.com/office/drawing/2014/main" id="{2E45C460-5508-384C-8623-E8AA4E5CBF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78422" y="1412834"/>
                <a:ext cx="0" cy="4553251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161305C3-976B-9045-8F1F-90B6A883D34C}"/>
                </a:ext>
              </a:extLst>
            </p:cNvPr>
            <p:cNvGrpSpPr/>
            <p:nvPr/>
          </p:nvGrpSpPr>
          <p:grpSpPr>
            <a:xfrm>
              <a:off x="4583961" y="765175"/>
              <a:ext cx="2806996" cy="5432517"/>
              <a:chOff x="3907353" y="533568"/>
              <a:chExt cx="2806996" cy="5432517"/>
            </a:xfrm>
          </p:grpSpPr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3D05DD68-9874-8444-9797-D0B07750CBD2}"/>
                  </a:ext>
                </a:extLst>
              </p:cNvPr>
              <p:cNvGrpSpPr/>
              <p:nvPr/>
            </p:nvGrpSpPr>
            <p:grpSpPr>
              <a:xfrm>
                <a:off x="3907353" y="533568"/>
                <a:ext cx="2806996" cy="730172"/>
                <a:chOff x="3907353" y="533568"/>
                <a:chExt cx="2806996" cy="730172"/>
              </a:xfrm>
            </p:grpSpPr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73D978CA-D627-E44A-9069-7C0994B0D6C4}"/>
                    </a:ext>
                  </a:extLst>
                </p:cNvPr>
                <p:cNvSpPr/>
                <p:nvPr/>
              </p:nvSpPr>
              <p:spPr>
                <a:xfrm>
                  <a:off x="3907353" y="533568"/>
                  <a:ext cx="2806996" cy="730172"/>
                </a:xfrm>
                <a:prstGeom prst="rect">
                  <a:avLst/>
                </a:prstGeom>
                <a:solidFill>
                  <a:srgbClr val="383C57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/>
                </a:p>
              </p:txBody>
            </p:sp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25168820-F233-3045-A821-ACC050D5E6D7}"/>
                    </a:ext>
                  </a:extLst>
                </p:cNvPr>
                <p:cNvSpPr txBox="1"/>
                <p:nvPr/>
              </p:nvSpPr>
              <p:spPr>
                <a:xfrm>
                  <a:off x="5127480" y="729377"/>
                  <a:ext cx="95684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IoT</a:t>
                  </a:r>
                  <a:r>
                    <a: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zh-CN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Hub</a:t>
                  </a:r>
                  <a:endParaRPr kumimoji="1" lang="zh-CN" alt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14" name="图形 13">
                  <a:extLst>
                    <a:ext uri="{FF2B5EF4-FFF2-40B4-BE49-F238E27FC236}">
                      <a16:creationId xmlns:a16="http://schemas.microsoft.com/office/drawing/2014/main" id="{4449EE3F-3F7D-AA40-B21D-E6FBE2C36B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22433" y="771578"/>
                  <a:ext cx="324000" cy="249231"/>
                </a:xfrm>
                <a:prstGeom prst="rect">
                  <a:avLst/>
                </a:prstGeom>
              </p:spPr>
            </p:pic>
          </p:grpSp>
          <p:cxnSp>
            <p:nvCxnSpPr>
              <p:cNvPr id="17" name="直线箭头连接符 16">
                <a:extLst>
                  <a:ext uri="{FF2B5EF4-FFF2-40B4-BE49-F238E27FC236}">
                    <a16:creationId xmlns:a16="http://schemas.microsoft.com/office/drawing/2014/main" id="{00DB081A-E630-0647-9D75-0F9956EE3B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10851" y="1412834"/>
                <a:ext cx="0" cy="4553251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945CFED3-89F1-DC4A-BDAE-3D3585468DF3}"/>
                </a:ext>
              </a:extLst>
            </p:cNvPr>
            <p:cNvGrpSpPr/>
            <p:nvPr/>
          </p:nvGrpSpPr>
          <p:grpSpPr>
            <a:xfrm>
              <a:off x="9048859" y="765175"/>
              <a:ext cx="2806996" cy="5432517"/>
              <a:chOff x="7639782" y="533568"/>
              <a:chExt cx="2806996" cy="5432517"/>
            </a:xfrm>
          </p:grpSpPr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89A4D8B4-F1D0-D748-AF40-614FB75FD6BC}"/>
                  </a:ext>
                </a:extLst>
              </p:cNvPr>
              <p:cNvGrpSpPr/>
              <p:nvPr/>
            </p:nvGrpSpPr>
            <p:grpSpPr>
              <a:xfrm>
                <a:off x="7639782" y="533568"/>
                <a:ext cx="2806996" cy="730172"/>
                <a:chOff x="7639782" y="533568"/>
                <a:chExt cx="2806996" cy="730172"/>
              </a:xfrm>
            </p:grpSpPr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41486518-6AE5-A844-A66F-18E9FFFF397F}"/>
                    </a:ext>
                  </a:extLst>
                </p:cNvPr>
                <p:cNvSpPr/>
                <p:nvPr/>
              </p:nvSpPr>
              <p:spPr>
                <a:xfrm>
                  <a:off x="7639782" y="533568"/>
                  <a:ext cx="2806996" cy="730172"/>
                </a:xfrm>
                <a:prstGeom prst="rect">
                  <a:avLst/>
                </a:prstGeom>
                <a:solidFill>
                  <a:srgbClr val="383C57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/>
                </a:p>
              </p:txBody>
            </p:sp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A4E88F3D-8E98-0640-9809-AF9E5D0DE337}"/>
                    </a:ext>
                  </a:extLst>
                </p:cNvPr>
                <p:cNvSpPr txBox="1"/>
                <p:nvPr/>
              </p:nvSpPr>
              <p:spPr>
                <a:xfrm>
                  <a:off x="8778443" y="729377"/>
                  <a:ext cx="108166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600" dirty="0" err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EnOS</a:t>
                  </a:r>
                  <a:r>
                    <a: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zh-CN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CA</a:t>
                  </a:r>
                  <a:endParaRPr kumimoji="1" lang="zh-CN" alt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16" name="图形 15">
                  <a:extLst>
                    <a:ext uri="{FF2B5EF4-FFF2-40B4-BE49-F238E27FC236}">
                      <a16:creationId xmlns:a16="http://schemas.microsoft.com/office/drawing/2014/main" id="{014C34BF-C4F4-C547-B3BE-B4EEB28A1A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74353" y="737766"/>
                  <a:ext cx="330165" cy="330165"/>
                </a:xfrm>
                <a:prstGeom prst="rect">
                  <a:avLst/>
                </a:prstGeom>
              </p:spPr>
            </p:pic>
          </p:grpSp>
          <p:cxnSp>
            <p:nvCxnSpPr>
              <p:cNvPr id="18" name="直线箭头连接符 17">
                <a:extLst>
                  <a:ext uri="{FF2B5EF4-FFF2-40B4-BE49-F238E27FC236}">
                    <a16:creationId xmlns:a16="http://schemas.microsoft.com/office/drawing/2014/main" id="{DD6A3384-AE60-2545-8ECD-78EDF69053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43280" y="1412834"/>
                <a:ext cx="0" cy="4553251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B0749F5-1C8F-3F4F-9468-2503D28B6E6D}"/>
                </a:ext>
              </a:extLst>
            </p:cNvPr>
            <p:cNvSpPr/>
            <p:nvPr/>
          </p:nvSpPr>
          <p:spPr>
            <a:xfrm>
              <a:off x="4583961" y="2589440"/>
              <a:ext cx="2805281" cy="726591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28848F8B-C258-5E41-BCD6-320943AF0178}"/>
                </a:ext>
              </a:extLst>
            </p:cNvPr>
            <p:cNvSpPr txBox="1"/>
            <p:nvPr/>
          </p:nvSpPr>
          <p:spPr>
            <a:xfrm>
              <a:off x="5069970" y="2798846"/>
              <a:ext cx="19657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2b –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创建设备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384A9D1A-1253-DB48-AADD-BC3C0E0ECAD5}"/>
                </a:ext>
              </a:extLst>
            </p:cNvPr>
            <p:cNvSpPr/>
            <p:nvPr/>
          </p:nvSpPr>
          <p:spPr>
            <a:xfrm>
              <a:off x="9043395" y="4552101"/>
              <a:ext cx="2812460" cy="73182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7C7D825C-D8A8-C243-80AD-7FD6E8CF350B}"/>
                </a:ext>
              </a:extLst>
            </p:cNvPr>
            <p:cNvSpPr txBox="1"/>
            <p:nvPr/>
          </p:nvSpPr>
          <p:spPr>
            <a:xfrm>
              <a:off x="9279349" y="4765848"/>
              <a:ext cx="23177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2e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颁发证书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CF904DE-7C5F-5049-90E5-FAA59196AA42}"/>
                </a:ext>
              </a:extLst>
            </p:cNvPr>
            <p:cNvSpPr txBox="1"/>
            <p:nvPr/>
          </p:nvSpPr>
          <p:spPr>
            <a:xfrm>
              <a:off x="8097126" y="3950985"/>
              <a:ext cx="23497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转发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证书申请</a:t>
              </a:r>
            </a:p>
          </p:txBody>
        </p:sp>
        <p:cxnSp>
          <p:nvCxnSpPr>
            <p:cNvPr id="24" name="直线箭头连接符 23">
              <a:extLst>
                <a:ext uri="{FF2B5EF4-FFF2-40B4-BE49-F238E27FC236}">
                  <a16:creationId xmlns:a16="http://schemas.microsoft.com/office/drawing/2014/main" id="{C541B5B6-79EF-DB4D-8D45-5798DDF55A09}"/>
                </a:ext>
              </a:extLst>
            </p:cNvPr>
            <p:cNvCxnSpPr>
              <a:cxnSpLocks/>
            </p:cNvCxnSpPr>
            <p:nvPr/>
          </p:nvCxnSpPr>
          <p:spPr>
            <a:xfrm>
              <a:off x="1525503" y="5554289"/>
              <a:ext cx="2914313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494DB92-0B84-864B-9EA3-509A31BEC0B6}"/>
                </a:ext>
              </a:extLst>
            </p:cNvPr>
            <p:cNvSpPr txBox="1"/>
            <p:nvPr/>
          </p:nvSpPr>
          <p:spPr>
            <a:xfrm>
              <a:off x="2640623" y="5312241"/>
              <a:ext cx="1650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证书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5A67F39-1A9A-1947-B169-8722BC025904}"/>
                </a:ext>
              </a:extLst>
            </p:cNvPr>
            <p:cNvSpPr/>
            <p:nvPr/>
          </p:nvSpPr>
          <p:spPr>
            <a:xfrm>
              <a:off x="4583960" y="3907374"/>
              <a:ext cx="2801535" cy="749681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86EA218D-240A-3843-9B38-1F59826A1A88}"/>
                </a:ext>
              </a:extLst>
            </p:cNvPr>
            <p:cNvSpPr txBox="1"/>
            <p:nvPr/>
          </p:nvSpPr>
          <p:spPr>
            <a:xfrm>
              <a:off x="5072617" y="4107141"/>
              <a:ext cx="1922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2d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激活设备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F438C162-64FD-6347-88B0-7CF59A6A8881}"/>
                </a:ext>
              </a:extLst>
            </p:cNvPr>
            <p:cNvSpPr/>
            <p:nvPr/>
          </p:nvSpPr>
          <p:spPr>
            <a:xfrm>
              <a:off x="129120" y="1940023"/>
              <a:ext cx="2796939" cy="734641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AE717A9-447E-854B-B7E0-F4F53636F6AE}"/>
                </a:ext>
              </a:extLst>
            </p:cNvPr>
            <p:cNvSpPr txBox="1"/>
            <p:nvPr/>
          </p:nvSpPr>
          <p:spPr>
            <a:xfrm>
              <a:off x="299071" y="2174959"/>
              <a:ext cx="21602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2a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预配</a:t>
              </a:r>
            </a:p>
          </p:txBody>
        </p:sp>
        <p:cxnSp>
          <p:nvCxnSpPr>
            <p:cNvPr id="30" name="直线箭头连接符 29">
              <a:extLst>
                <a:ext uri="{FF2B5EF4-FFF2-40B4-BE49-F238E27FC236}">
                  <a16:creationId xmlns:a16="http://schemas.microsoft.com/office/drawing/2014/main" id="{29EF85AA-4542-8541-BFB3-8DA9F09E725D}"/>
                </a:ext>
              </a:extLst>
            </p:cNvPr>
            <p:cNvCxnSpPr>
              <a:cxnSpLocks/>
            </p:cNvCxnSpPr>
            <p:nvPr/>
          </p:nvCxnSpPr>
          <p:spPr>
            <a:xfrm>
              <a:off x="3071813" y="2307343"/>
              <a:ext cx="291736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1FDE6292-10CD-E942-B2B3-80C6190D8470}"/>
                </a:ext>
              </a:extLst>
            </p:cNvPr>
            <p:cNvSpPr/>
            <p:nvPr/>
          </p:nvSpPr>
          <p:spPr>
            <a:xfrm>
              <a:off x="129120" y="3262647"/>
              <a:ext cx="2796939" cy="73182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F20F12BA-6051-6F44-8093-5C7FC025FF19}"/>
                </a:ext>
              </a:extLst>
            </p:cNvPr>
            <p:cNvSpPr txBox="1"/>
            <p:nvPr/>
          </p:nvSpPr>
          <p:spPr>
            <a:xfrm>
              <a:off x="299071" y="3474668"/>
              <a:ext cx="24836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2c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创建钥匙对和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CSR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文件</a:t>
              </a:r>
            </a:p>
          </p:txBody>
        </p:sp>
        <p:cxnSp>
          <p:nvCxnSpPr>
            <p:cNvPr id="47" name="直线箭头连接符 46">
              <a:extLst>
                <a:ext uri="{FF2B5EF4-FFF2-40B4-BE49-F238E27FC236}">
                  <a16:creationId xmlns:a16="http://schemas.microsoft.com/office/drawing/2014/main" id="{BCFE35EF-BD9C-8541-8FB4-7619C6ADA1CE}"/>
                </a:ext>
              </a:extLst>
            </p:cNvPr>
            <p:cNvCxnSpPr>
              <a:cxnSpLocks/>
            </p:cNvCxnSpPr>
            <p:nvPr/>
          </p:nvCxnSpPr>
          <p:spPr>
            <a:xfrm>
              <a:off x="1522561" y="2915738"/>
              <a:ext cx="2917255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08380552-DCC5-CD4A-94A7-F76575A68B9C}"/>
                </a:ext>
              </a:extLst>
            </p:cNvPr>
            <p:cNvSpPr txBox="1"/>
            <p:nvPr/>
          </p:nvSpPr>
          <p:spPr>
            <a:xfrm>
              <a:off x="2918405" y="2675779"/>
              <a:ext cx="455982" cy="278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OK</a:t>
              </a:r>
              <a:endParaRPr kumimoji="1" lang="zh-CN" altLang="en-US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B96054B4-4258-654E-9DB8-945A25389E8E}"/>
                </a:ext>
              </a:extLst>
            </p:cNvPr>
            <p:cNvSpPr/>
            <p:nvPr/>
          </p:nvSpPr>
          <p:spPr>
            <a:xfrm>
              <a:off x="4583961" y="5196828"/>
              <a:ext cx="2801534" cy="725862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01E5A7CA-F1B8-4A42-A1DC-1BCA0BB7AF03}"/>
                </a:ext>
              </a:extLst>
            </p:cNvPr>
            <p:cNvSpPr txBox="1"/>
            <p:nvPr/>
          </p:nvSpPr>
          <p:spPr>
            <a:xfrm>
              <a:off x="5069970" y="5400400"/>
              <a:ext cx="19740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2f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绑定证书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7EA28F56-41BC-384A-A949-2C03E9AE4A36}"/>
                </a:ext>
              </a:extLst>
            </p:cNvPr>
            <p:cNvSpPr/>
            <p:nvPr/>
          </p:nvSpPr>
          <p:spPr>
            <a:xfrm>
              <a:off x="119063" y="5843360"/>
              <a:ext cx="2806996" cy="73001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7340C1B7-D501-014F-B1D1-A11893DE5D96}"/>
                </a:ext>
              </a:extLst>
            </p:cNvPr>
            <p:cNvSpPr txBox="1"/>
            <p:nvPr/>
          </p:nvSpPr>
          <p:spPr>
            <a:xfrm>
              <a:off x="296806" y="6075930"/>
              <a:ext cx="23177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2g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保存证书</a:t>
              </a:r>
            </a:p>
          </p:txBody>
        </p:sp>
        <p:cxnSp>
          <p:nvCxnSpPr>
            <p:cNvPr id="53" name="直线箭头连接符 52">
              <a:extLst>
                <a:ext uri="{FF2B5EF4-FFF2-40B4-BE49-F238E27FC236}">
                  <a16:creationId xmlns:a16="http://schemas.microsoft.com/office/drawing/2014/main" id="{1D37ACBE-903D-6148-AC5E-0454B23DE7CA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59" y="4910235"/>
              <a:ext cx="285056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4ADC5646-23E8-FA41-8301-C39724D1DC20}"/>
                </a:ext>
              </a:extLst>
            </p:cNvPr>
            <p:cNvSpPr txBox="1"/>
            <p:nvPr/>
          </p:nvSpPr>
          <p:spPr>
            <a:xfrm>
              <a:off x="7187657" y="4633236"/>
              <a:ext cx="1650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证书</a:t>
              </a:r>
            </a:p>
          </p:txBody>
        </p:sp>
        <p:cxnSp>
          <p:nvCxnSpPr>
            <p:cNvPr id="55" name="直线箭头连接符 54">
              <a:extLst>
                <a:ext uri="{FF2B5EF4-FFF2-40B4-BE49-F238E27FC236}">
                  <a16:creationId xmlns:a16="http://schemas.microsoft.com/office/drawing/2014/main" id="{C43631CE-5AE6-CE47-AB01-5F726079DCCC}"/>
                </a:ext>
              </a:extLst>
            </p:cNvPr>
            <p:cNvCxnSpPr>
              <a:cxnSpLocks/>
            </p:cNvCxnSpPr>
            <p:nvPr/>
          </p:nvCxnSpPr>
          <p:spPr>
            <a:xfrm>
              <a:off x="3071813" y="3573016"/>
              <a:ext cx="2901038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1DCA9C59-5C3B-C741-9E6B-34A060BADA2D}"/>
                </a:ext>
              </a:extLst>
            </p:cNvPr>
            <p:cNvSpPr txBox="1"/>
            <p:nvPr/>
          </p:nvSpPr>
          <p:spPr>
            <a:xfrm>
              <a:off x="2970944" y="3275722"/>
              <a:ext cx="2223867" cy="318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激活设备，获取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证书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94932A8E-D6BF-6A41-A109-1A4BD10FCD01}"/>
              </a:ext>
            </a:extLst>
          </p:cNvPr>
          <p:cNvSpPr/>
          <p:nvPr/>
        </p:nvSpPr>
        <p:spPr>
          <a:xfrm>
            <a:off x="74473" y="-38900"/>
            <a:ext cx="5062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certificate_service_secure_communication_0</a:t>
            </a:r>
            <a:r>
              <a:rPr lang="en-US" altLang="zh-CN" dirty="0"/>
              <a:t>2</a:t>
            </a:r>
            <a:r>
              <a:rPr lang="zh-CN" altLang="en-US" dirty="0"/>
              <a:t>.png</a:t>
            </a:r>
          </a:p>
        </p:txBody>
      </p:sp>
    </p:spTree>
    <p:extLst>
      <p:ext uri="{BB962C8B-B14F-4D97-AF65-F5344CB8AC3E}">
        <p14:creationId xmlns:p14="http://schemas.microsoft.com/office/powerpoint/2010/main" val="3480662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>
            <a:extLst>
              <a:ext uri="{FF2B5EF4-FFF2-40B4-BE49-F238E27FC236}">
                <a16:creationId xmlns:a16="http://schemas.microsoft.com/office/drawing/2014/main" id="{BB26736B-D0CD-3346-BF87-3D9DD6C42CE2}"/>
              </a:ext>
            </a:extLst>
          </p:cNvPr>
          <p:cNvGrpSpPr/>
          <p:nvPr/>
        </p:nvGrpSpPr>
        <p:grpSpPr>
          <a:xfrm>
            <a:off x="119063" y="692572"/>
            <a:ext cx="11737577" cy="5432517"/>
            <a:chOff x="119063" y="765175"/>
            <a:chExt cx="11737577" cy="5432517"/>
          </a:xfrm>
        </p:grpSpPr>
        <p:cxnSp>
          <p:nvCxnSpPr>
            <p:cNvPr id="6" name="直线箭头连接符 5">
              <a:extLst>
                <a:ext uri="{FF2B5EF4-FFF2-40B4-BE49-F238E27FC236}">
                  <a16:creationId xmlns:a16="http://schemas.microsoft.com/office/drawing/2014/main" id="{8CCADEC6-C1C8-BA49-9031-14CC4D7B7812}"/>
                </a:ext>
              </a:extLst>
            </p:cNvPr>
            <p:cNvCxnSpPr>
              <a:cxnSpLocks/>
            </p:cNvCxnSpPr>
            <p:nvPr/>
          </p:nvCxnSpPr>
          <p:spPr>
            <a:xfrm>
              <a:off x="1522561" y="2955760"/>
              <a:ext cx="446529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2FBA59B4-5460-5941-9226-18DFE6DA17B0}"/>
                </a:ext>
              </a:extLst>
            </p:cNvPr>
            <p:cNvGrpSpPr/>
            <p:nvPr/>
          </p:nvGrpSpPr>
          <p:grpSpPr>
            <a:xfrm>
              <a:off x="119063" y="765175"/>
              <a:ext cx="2806996" cy="5432517"/>
              <a:chOff x="174924" y="533568"/>
              <a:chExt cx="2806996" cy="5432517"/>
            </a:xfrm>
          </p:grpSpPr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00BED53C-FE53-B244-933A-A7ABB9567439}"/>
                  </a:ext>
                </a:extLst>
              </p:cNvPr>
              <p:cNvGrpSpPr/>
              <p:nvPr/>
            </p:nvGrpSpPr>
            <p:grpSpPr>
              <a:xfrm>
                <a:off x="174924" y="533568"/>
                <a:ext cx="2806996" cy="730172"/>
                <a:chOff x="174924" y="533568"/>
                <a:chExt cx="2806996" cy="730172"/>
              </a:xfrm>
            </p:grpSpPr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2FB6553F-32DF-E646-AFDC-4824B2F0A065}"/>
                    </a:ext>
                  </a:extLst>
                </p:cNvPr>
                <p:cNvSpPr/>
                <p:nvPr/>
              </p:nvSpPr>
              <p:spPr>
                <a:xfrm>
                  <a:off x="174924" y="533568"/>
                  <a:ext cx="2806996" cy="730172"/>
                </a:xfrm>
                <a:prstGeom prst="rect">
                  <a:avLst/>
                </a:prstGeom>
                <a:solidFill>
                  <a:srgbClr val="383C57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/>
                </a:p>
              </p:txBody>
            </p:sp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79F3CCED-05F0-6148-BF40-A71B7648187D}"/>
                    </a:ext>
                  </a:extLst>
                </p:cNvPr>
                <p:cNvSpPr txBox="1"/>
                <p:nvPr/>
              </p:nvSpPr>
              <p:spPr>
                <a:xfrm>
                  <a:off x="1511518" y="729377"/>
                  <a:ext cx="7236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600" dirty="0">
                      <a:solidFill>
                        <a:schemeClr val="bg1"/>
                      </a:solidFill>
                      <a:latin typeface="Helvetica" pitchFamily="2" charset="0"/>
                    </a:rPr>
                    <a:t>Edge</a:t>
                  </a:r>
                  <a:endParaRPr kumimoji="1" lang="zh-CN" altLang="en-US" sz="1600" dirty="0">
                    <a:solidFill>
                      <a:schemeClr val="bg1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25" name="Freeform 65">
                  <a:extLst>
                    <a:ext uri="{FF2B5EF4-FFF2-40B4-BE49-F238E27FC236}">
                      <a16:creationId xmlns:a16="http://schemas.microsoft.com/office/drawing/2014/main" id="{A5662E76-D7BC-C54A-840F-57091B603CB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00357" y="774642"/>
                  <a:ext cx="324000" cy="248024"/>
                </a:xfrm>
                <a:custGeom>
                  <a:avLst/>
                  <a:gdLst>
                    <a:gd name="T0" fmla="*/ 179 w 661"/>
                    <a:gd name="T1" fmla="*/ 397 h 506"/>
                    <a:gd name="T2" fmla="*/ 144 w 661"/>
                    <a:gd name="T3" fmla="*/ 397 h 506"/>
                    <a:gd name="T4" fmla="*/ 144 w 661"/>
                    <a:gd name="T5" fmla="*/ 433 h 506"/>
                    <a:gd name="T6" fmla="*/ 179 w 661"/>
                    <a:gd name="T7" fmla="*/ 433 h 506"/>
                    <a:gd name="T8" fmla="*/ 179 w 661"/>
                    <a:gd name="T9" fmla="*/ 397 h 506"/>
                    <a:gd name="T10" fmla="*/ 108 w 661"/>
                    <a:gd name="T11" fmla="*/ 324 h 506"/>
                    <a:gd name="T12" fmla="*/ 70 w 661"/>
                    <a:gd name="T13" fmla="*/ 324 h 506"/>
                    <a:gd name="T14" fmla="*/ 70 w 661"/>
                    <a:gd name="T15" fmla="*/ 362 h 506"/>
                    <a:gd name="T16" fmla="*/ 108 w 661"/>
                    <a:gd name="T17" fmla="*/ 362 h 506"/>
                    <a:gd name="T18" fmla="*/ 108 w 661"/>
                    <a:gd name="T19" fmla="*/ 324 h 506"/>
                    <a:gd name="T20" fmla="*/ 108 w 661"/>
                    <a:gd name="T21" fmla="*/ 397 h 506"/>
                    <a:gd name="T22" fmla="*/ 70 w 661"/>
                    <a:gd name="T23" fmla="*/ 397 h 506"/>
                    <a:gd name="T24" fmla="*/ 70 w 661"/>
                    <a:gd name="T25" fmla="*/ 433 h 506"/>
                    <a:gd name="T26" fmla="*/ 108 w 661"/>
                    <a:gd name="T27" fmla="*/ 433 h 506"/>
                    <a:gd name="T28" fmla="*/ 108 w 661"/>
                    <a:gd name="T29" fmla="*/ 397 h 506"/>
                    <a:gd name="T30" fmla="*/ 250 w 661"/>
                    <a:gd name="T31" fmla="*/ 397 h 506"/>
                    <a:gd name="T32" fmla="*/ 215 w 661"/>
                    <a:gd name="T33" fmla="*/ 397 h 506"/>
                    <a:gd name="T34" fmla="*/ 215 w 661"/>
                    <a:gd name="T35" fmla="*/ 433 h 506"/>
                    <a:gd name="T36" fmla="*/ 250 w 661"/>
                    <a:gd name="T37" fmla="*/ 433 h 506"/>
                    <a:gd name="T38" fmla="*/ 250 w 661"/>
                    <a:gd name="T39" fmla="*/ 397 h 506"/>
                    <a:gd name="T40" fmla="*/ 179 w 661"/>
                    <a:gd name="T41" fmla="*/ 324 h 506"/>
                    <a:gd name="T42" fmla="*/ 144 w 661"/>
                    <a:gd name="T43" fmla="*/ 324 h 506"/>
                    <a:gd name="T44" fmla="*/ 144 w 661"/>
                    <a:gd name="T45" fmla="*/ 362 h 506"/>
                    <a:gd name="T46" fmla="*/ 179 w 661"/>
                    <a:gd name="T47" fmla="*/ 362 h 506"/>
                    <a:gd name="T48" fmla="*/ 179 w 661"/>
                    <a:gd name="T49" fmla="*/ 324 h 506"/>
                    <a:gd name="T50" fmla="*/ 576 w 661"/>
                    <a:gd name="T51" fmla="*/ 352 h 506"/>
                    <a:gd name="T52" fmla="*/ 432 w 661"/>
                    <a:gd name="T53" fmla="*/ 352 h 506"/>
                    <a:gd name="T54" fmla="*/ 432 w 661"/>
                    <a:gd name="T55" fmla="*/ 407 h 506"/>
                    <a:gd name="T56" fmla="*/ 576 w 661"/>
                    <a:gd name="T57" fmla="*/ 407 h 506"/>
                    <a:gd name="T58" fmla="*/ 576 w 661"/>
                    <a:gd name="T59" fmla="*/ 352 h 506"/>
                    <a:gd name="T60" fmla="*/ 661 w 661"/>
                    <a:gd name="T61" fmla="*/ 253 h 506"/>
                    <a:gd name="T62" fmla="*/ 661 w 661"/>
                    <a:gd name="T63" fmla="*/ 253 h 506"/>
                    <a:gd name="T64" fmla="*/ 543 w 661"/>
                    <a:gd name="T65" fmla="*/ 0 h 506"/>
                    <a:gd name="T66" fmla="*/ 115 w 661"/>
                    <a:gd name="T67" fmla="*/ 0 h 506"/>
                    <a:gd name="T68" fmla="*/ 0 w 661"/>
                    <a:gd name="T69" fmla="*/ 253 h 506"/>
                    <a:gd name="T70" fmla="*/ 0 w 661"/>
                    <a:gd name="T71" fmla="*/ 253 h 506"/>
                    <a:gd name="T72" fmla="*/ 0 w 661"/>
                    <a:gd name="T73" fmla="*/ 506 h 506"/>
                    <a:gd name="T74" fmla="*/ 661 w 661"/>
                    <a:gd name="T75" fmla="*/ 506 h 506"/>
                    <a:gd name="T76" fmla="*/ 661 w 661"/>
                    <a:gd name="T77" fmla="*/ 506 h 506"/>
                    <a:gd name="T78" fmla="*/ 661 w 661"/>
                    <a:gd name="T79" fmla="*/ 506 h 506"/>
                    <a:gd name="T80" fmla="*/ 661 w 661"/>
                    <a:gd name="T81" fmla="*/ 253 h 506"/>
                    <a:gd name="T82" fmla="*/ 661 w 661"/>
                    <a:gd name="T83" fmla="*/ 253 h 506"/>
                    <a:gd name="T84" fmla="*/ 626 w 661"/>
                    <a:gd name="T85" fmla="*/ 468 h 506"/>
                    <a:gd name="T86" fmla="*/ 35 w 661"/>
                    <a:gd name="T87" fmla="*/ 468 h 506"/>
                    <a:gd name="T88" fmla="*/ 35 w 661"/>
                    <a:gd name="T89" fmla="*/ 288 h 506"/>
                    <a:gd name="T90" fmla="*/ 626 w 661"/>
                    <a:gd name="T91" fmla="*/ 288 h 506"/>
                    <a:gd name="T92" fmla="*/ 626 w 661"/>
                    <a:gd name="T93" fmla="*/ 468 h 506"/>
                    <a:gd name="T94" fmla="*/ 323 w 661"/>
                    <a:gd name="T95" fmla="*/ 324 h 506"/>
                    <a:gd name="T96" fmla="*/ 288 w 661"/>
                    <a:gd name="T97" fmla="*/ 324 h 506"/>
                    <a:gd name="T98" fmla="*/ 288 w 661"/>
                    <a:gd name="T99" fmla="*/ 362 h 506"/>
                    <a:gd name="T100" fmla="*/ 323 w 661"/>
                    <a:gd name="T101" fmla="*/ 362 h 506"/>
                    <a:gd name="T102" fmla="*/ 323 w 661"/>
                    <a:gd name="T103" fmla="*/ 324 h 506"/>
                    <a:gd name="T104" fmla="*/ 323 w 661"/>
                    <a:gd name="T105" fmla="*/ 397 h 506"/>
                    <a:gd name="T106" fmla="*/ 288 w 661"/>
                    <a:gd name="T107" fmla="*/ 397 h 506"/>
                    <a:gd name="T108" fmla="*/ 288 w 661"/>
                    <a:gd name="T109" fmla="*/ 433 h 506"/>
                    <a:gd name="T110" fmla="*/ 323 w 661"/>
                    <a:gd name="T111" fmla="*/ 433 h 506"/>
                    <a:gd name="T112" fmla="*/ 323 w 661"/>
                    <a:gd name="T113" fmla="*/ 397 h 506"/>
                    <a:gd name="T114" fmla="*/ 250 w 661"/>
                    <a:gd name="T115" fmla="*/ 324 h 506"/>
                    <a:gd name="T116" fmla="*/ 215 w 661"/>
                    <a:gd name="T117" fmla="*/ 324 h 506"/>
                    <a:gd name="T118" fmla="*/ 215 w 661"/>
                    <a:gd name="T119" fmla="*/ 362 h 506"/>
                    <a:gd name="T120" fmla="*/ 250 w 661"/>
                    <a:gd name="T121" fmla="*/ 362 h 506"/>
                    <a:gd name="T122" fmla="*/ 250 w 661"/>
                    <a:gd name="T123" fmla="*/ 324 h 5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661" h="506">
                      <a:moveTo>
                        <a:pt x="179" y="397"/>
                      </a:moveTo>
                      <a:lnTo>
                        <a:pt x="144" y="397"/>
                      </a:lnTo>
                      <a:lnTo>
                        <a:pt x="144" y="433"/>
                      </a:lnTo>
                      <a:lnTo>
                        <a:pt x="179" y="433"/>
                      </a:lnTo>
                      <a:lnTo>
                        <a:pt x="179" y="397"/>
                      </a:lnTo>
                      <a:close/>
                      <a:moveTo>
                        <a:pt x="108" y="324"/>
                      </a:moveTo>
                      <a:lnTo>
                        <a:pt x="70" y="324"/>
                      </a:lnTo>
                      <a:lnTo>
                        <a:pt x="70" y="362"/>
                      </a:lnTo>
                      <a:lnTo>
                        <a:pt x="108" y="362"/>
                      </a:lnTo>
                      <a:lnTo>
                        <a:pt x="108" y="324"/>
                      </a:lnTo>
                      <a:close/>
                      <a:moveTo>
                        <a:pt x="108" y="397"/>
                      </a:moveTo>
                      <a:lnTo>
                        <a:pt x="70" y="397"/>
                      </a:lnTo>
                      <a:lnTo>
                        <a:pt x="70" y="433"/>
                      </a:lnTo>
                      <a:lnTo>
                        <a:pt x="108" y="433"/>
                      </a:lnTo>
                      <a:lnTo>
                        <a:pt x="108" y="397"/>
                      </a:lnTo>
                      <a:close/>
                      <a:moveTo>
                        <a:pt x="250" y="397"/>
                      </a:moveTo>
                      <a:lnTo>
                        <a:pt x="215" y="397"/>
                      </a:lnTo>
                      <a:lnTo>
                        <a:pt x="215" y="433"/>
                      </a:lnTo>
                      <a:lnTo>
                        <a:pt x="250" y="433"/>
                      </a:lnTo>
                      <a:lnTo>
                        <a:pt x="250" y="397"/>
                      </a:lnTo>
                      <a:close/>
                      <a:moveTo>
                        <a:pt x="179" y="324"/>
                      </a:moveTo>
                      <a:lnTo>
                        <a:pt x="144" y="324"/>
                      </a:lnTo>
                      <a:lnTo>
                        <a:pt x="144" y="362"/>
                      </a:lnTo>
                      <a:lnTo>
                        <a:pt x="179" y="362"/>
                      </a:lnTo>
                      <a:lnTo>
                        <a:pt x="179" y="324"/>
                      </a:lnTo>
                      <a:close/>
                      <a:moveTo>
                        <a:pt x="576" y="352"/>
                      </a:moveTo>
                      <a:lnTo>
                        <a:pt x="432" y="352"/>
                      </a:lnTo>
                      <a:lnTo>
                        <a:pt x="432" y="407"/>
                      </a:lnTo>
                      <a:lnTo>
                        <a:pt x="576" y="407"/>
                      </a:lnTo>
                      <a:lnTo>
                        <a:pt x="576" y="352"/>
                      </a:lnTo>
                      <a:close/>
                      <a:moveTo>
                        <a:pt x="661" y="253"/>
                      </a:moveTo>
                      <a:lnTo>
                        <a:pt x="661" y="253"/>
                      </a:lnTo>
                      <a:lnTo>
                        <a:pt x="543" y="0"/>
                      </a:lnTo>
                      <a:lnTo>
                        <a:pt x="115" y="0"/>
                      </a:lnTo>
                      <a:lnTo>
                        <a:pt x="0" y="253"/>
                      </a:lnTo>
                      <a:lnTo>
                        <a:pt x="0" y="253"/>
                      </a:lnTo>
                      <a:lnTo>
                        <a:pt x="0" y="506"/>
                      </a:lnTo>
                      <a:lnTo>
                        <a:pt x="661" y="506"/>
                      </a:lnTo>
                      <a:lnTo>
                        <a:pt x="661" y="506"/>
                      </a:lnTo>
                      <a:lnTo>
                        <a:pt x="661" y="506"/>
                      </a:lnTo>
                      <a:lnTo>
                        <a:pt x="661" y="253"/>
                      </a:lnTo>
                      <a:lnTo>
                        <a:pt x="661" y="253"/>
                      </a:lnTo>
                      <a:close/>
                      <a:moveTo>
                        <a:pt x="626" y="468"/>
                      </a:moveTo>
                      <a:lnTo>
                        <a:pt x="35" y="468"/>
                      </a:lnTo>
                      <a:lnTo>
                        <a:pt x="35" y="288"/>
                      </a:lnTo>
                      <a:lnTo>
                        <a:pt x="626" y="288"/>
                      </a:lnTo>
                      <a:lnTo>
                        <a:pt x="626" y="468"/>
                      </a:lnTo>
                      <a:close/>
                      <a:moveTo>
                        <a:pt x="323" y="324"/>
                      </a:moveTo>
                      <a:lnTo>
                        <a:pt x="288" y="324"/>
                      </a:lnTo>
                      <a:lnTo>
                        <a:pt x="288" y="362"/>
                      </a:lnTo>
                      <a:lnTo>
                        <a:pt x="323" y="362"/>
                      </a:lnTo>
                      <a:lnTo>
                        <a:pt x="323" y="324"/>
                      </a:lnTo>
                      <a:close/>
                      <a:moveTo>
                        <a:pt x="323" y="397"/>
                      </a:moveTo>
                      <a:lnTo>
                        <a:pt x="288" y="397"/>
                      </a:lnTo>
                      <a:lnTo>
                        <a:pt x="288" y="433"/>
                      </a:lnTo>
                      <a:lnTo>
                        <a:pt x="323" y="433"/>
                      </a:lnTo>
                      <a:lnTo>
                        <a:pt x="323" y="397"/>
                      </a:lnTo>
                      <a:close/>
                      <a:moveTo>
                        <a:pt x="250" y="324"/>
                      </a:moveTo>
                      <a:lnTo>
                        <a:pt x="215" y="324"/>
                      </a:lnTo>
                      <a:lnTo>
                        <a:pt x="215" y="362"/>
                      </a:lnTo>
                      <a:lnTo>
                        <a:pt x="250" y="362"/>
                      </a:lnTo>
                      <a:lnTo>
                        <a:pt x="250" y="32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defRPr/>
                  </a:pPr>
                  <a:endParaRPr lang="zh-CN" altLang="en-US" sz="1000" b="1" kern="0">
                    <a:solidFill>
                      <a:srgbClr val="000000"/>
                    </a:solidFill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10" name="直线箭头连接符 9">
                <a:extLst>
                  <a:ext uri="{FF2B5EF4-FFF2-40B4-BE49-F238E27FC236}">
                    <a16:creationId xmlns:a16="http://schemas.microsoft.com/office/drawing/2014/main" id="{63A76EB6-F5BC-594B-AA6D-4B51EC92D0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78422" y="1412834"/>
                <a:ext cx="0" cy="4553251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4F92445D-8EB0-DD4B-B5B2-8BF34EC84DAD}"/>
                </a:ext>
              </a:extLst>
            </p:cNvPr>
            <p:cNvGrpSpPr/>
            <p:nvPr/>
          </p:nvGrpSpPr>
          <p:grpSpPr>
            <a:xfrm>
              <a:off x="4584354" y="765175"/>
              <a:ext cx="2806996" cy="5432517"/>
              <a:chOff x="3851492" y="765175"/>
              <a:chExt cx="2806996" cy="5432517"/>
            </a:xfrm>
          </p:grpSpPr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933D2D44-A7FE-7F4B-AC7C-13A01732CD26}"/>
                  </a:ext>
                </a:extLst>
              </p:cNvPr>
              <p:cNvGrpSpPr/>
              <p:nvPr/>
            </p:nvGrpSpPr>
            <p:grpSpPr>
              <a:xfrm>
                <a:off x="3851492" y="765175"/>
                <a:ext cx="2806996" cy="730172"/>
                <a:chOff x="3907353" y="533568"/>
                <a:chExt cx="2806996" cy="730172"/>
              </a:xfrm>
            </p:grpSpPr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1A4CD1B8-4022-8C42-9E52-2EA7213D5CA6}"/>
                    </a:ext>
                  </a:extLst>
                </p:cNvPr>
                <p:cNvSpPr/>
                <p:nvPr/>
              </p:nvSpPr>
              <p:spPr>
                <a:xfrm>
                  <a:off x="3907353" y="533568"/>
                  <a:ext cx="2806996" cy="730172"/>
                </a:xfrm>
                <a:prstGeom prst="rect">
                  <a:avLst/>
                </a:prstGeom>
                <a:solidFill>
                  <a:srgbClr val="383C57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/>
                </a:p>
              </p:txBody>
            </p:sp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1EB0C588-28A6-6547-975F-76DD15AE08BE}"/>
                    </a:ext>
                  </a:extLst>
                </p:cNvPr>
                <p:cNvSpPr txBox="1"/>
                <p:nvPr/>
              </p:nvSpPr>
              <p:spPr>
                <a:xfrm>
                  <a:off x="5127480" y="729377"/>
                  <a:ext cx="95684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600" dirty="0">
                      <a:solidFill>
                        <a:schemeClr val="bg1"/>
                      </a:solidFill>
                      <a:latin typeface="Helvetica" pitchFamily="2" charset="0"/>
                    </a:rPr>
                    <a:t>IoT</a:t>
                  </a:r>
                  <a:r>
                    <a:rPr kumimoji="1" lang="zh-CN" altLang="en-US" sz="1600" dirty="0">
                      <a:solidFill>
                        <a:schemeClr val="bg1"/>
                      </a:solidFill>
                      <a:latin typeface="Helvetica" pitchFamily="2" charset="0"/>
                    </a:rPr>
                    <a:t> </a:t>
                  </a:r>
                  <a:r>
                    <a:rPr kumimoji="1" lang="en-US" altLang="zh-CN" sz="1600" dirty="0">
                      <a:solidFill>
                        <a:schemeClr val="bg1"/>
                      </a:solidFill>
                      <a:latin typeface="Helvetica" pitchFamily="2" charset="0"/>
                    </a:rPr>
                    <a:t>Hub</a:t>
                  </a:r>
                  <a:endParaRPr kumimoji="1" lang="zh-CN" altLang="en-US" sz="1600" dirty="0">
                    <a:solidFill>
                      <a:schemeClr val="bg1"/>
                    </a:solidFill>
                    <a:latin typeface="Helvetica" pitchFamily="2" charset="0"/>
                  </a:endParaRPr>
                </a:p>
              </p:txBody>
            </p:sp>
            <p:pic>
              <p:nvPicPr>
                <p:cNvPr id="12" name="图形 11">
                  <a:extLst>
                    <a:ext uri="{FF2B5EF4-FFF2-40B4-BE49-F238E27FC236}">
                      <a16:creationId xmlns:a16="http://schemas.microsoft.com/office/drawing/2014/main" id="{AD72CCD4-4618-EF46-9EB9-FD71EC3AB7A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22433" y="771578"/>
                  <a:ext cx="324000" cy="249231"/>
                </a:xfrm>
                <a:prstGeom prst="rect">
                  <a:avLst/>
                </a:prstGeom>
              </p:spPr>
            </p:pic>
          </p:grpSp>
          <p:cxnSp>
            <p:nvCxnSpPr>
              <p:cNvPr id="15" name="直线箭头连接符 14">
                <a:extLst>
                  <a:ext uri="{FF2B5EF4-FFF2-40B4-BE49-F238E27FC236}">
                    <a16:creationId xmlns:a16="http://schemas.microsoft.com/office/drawing/2014/main" id="{D59DD152-57C6-8E4E-AB3A-2DD9560140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54990" y="1644441"/>
                <a:ext cx="0" cy="4553251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9AC19E04-348D-6E42-92A7-54E2920364F2}"/>
                </a:ext>
              </a:extLst>
            </p:cNvPr>
            <p:cNvGrpSpPr/>
            <p:nvPr/>
          </p:nvGrpSpPr>
          <p:grpSpPr>
            <a:xfrm>
              <a:off x="9049644" y="765175"/>
              <a:ext cx="2806996" cy="5432517"/>
              <a:chOff x="7639782" y="533568"/>
              <a:chExt cx="2806996" cy="5432517"/>
            </a:xfrm>
          </p:grpSpPr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2231B574-2DA4-0E42-9248-B28991764AE2}"/>
                  </a:ext>
                </a:extLst>
              </p:cNvPr>
              <p:cNvGrpSpPr/>
              <p:nvPr/>
            </p:nvGrpSpPr>
            <p:grpSpPr>
              <a:xfrm>
                <a:off x="7639782" y="533568"/>
                <a:ext cx="2806996" cy="730172"/>
                <a:chOff x="7639782" y="533568"/>
                <a:chExt cx="2806996" cy="730172"/>
              </a:xfrm>
            </p:grpSpPr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6A0EC123-4F26-B248-A143-5CCC86E8E29E}"/>
                    </a:ext>
                  </a:extLst>
                </p:cNvPr>
                <p:cNvSpPr/>
                <p:nvPr/>
              </p:nvSpPr>
              <p:spPr>
                <a:xfrm>
                  <a:off x="7639782" y="533568"/>
                  <a:ext cx="2806996" cy="730172"/>
                </a:xfrm>
                <a:prstGeom prst="rect">
                  <a:avLst/>
                </a:prstGeom>
                <a:noFill/>
                <a:ln w="19050">
                  <a:solidFill>
                    <a:srgbClr val="D8D9E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/>
                </a:p>
              </p:txBody>
            </p:sp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2A4BD372-19C7-5D40-BB1E-A0ED668E8457}"/>
                    </a:ext>
                  </a:extLst>
                </p:cNvPr>
                <p:cNvSpPr txBox="1"/>
                <p:nvPr/>
              </p:nvSpPr>
              <p:spPr>
                <a:xfrm>
                  <a:off x="8778443" y="729377"/>
                  <a:ext cx="108166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600" dirty="0" err="1">
                      <a:solidFill>
                        <a:srgbClr val="383C57"/>
                      </a:solidFill>
                      <a:latin typeface="Helvetica" pitchFamily="2" charset="0"/>
                    </a:rPr>
                    <a:t>EnOS</a:t>
                  </a:r>
                  <a:r>
                    <a:rPr kumimoji="1" lang="zh-CN" altLang="en-US" sz="1600" dirty="0">
                      <a:solidFill>
                        <a:srgbClr val="383C57"/>
                      </a:solidFill>
                      <a:latin typeface="Helvetica" pitchFamily="2" charset="0"/>
                    </a:rPr>
                    <a:t> </a:t>
                  </a:r>
                  <a:r>
                    <a:rPr kumimoji="1" lang="en-US" altLang="zh-CN" sz="1600" dirty="0">
                      <a:solidFill>
                        <a:srgbClr val="383C57"/>
                      </a:solidFill>
                      <a:latin typeface="Helvetica" pitchFamily="2" charset="0"/>
                    </a:rPr>
                    <a:t>CA</a:t>
                  </a:r>
                  <a:endParaRPr kumimoji="1" lang="zh-CN" altLang="en-US" sz="1600" dirty="0">
                    <a:solidFill>
                      <a:srgbClr val="383C57"/>
                    </a:solidFill>
                    <a:latin typeface="Helvetica" pitchFamily="2" charset="0"/>
                  </a:endParaRPr>
                </a:p>
              </p:txBody>
            </p:sp>
            <p:pic>
              <p:nvPicPr>
                <p:cNvPr id="14" name="图形 13">
                  <a:extLst>
                    <a:ext uri="{FF2B5EF4-FFF2-40B4-BE49-F238E27FC236}">
                      <a16:creationId xmlns:a16="http://schemas.microsoft.com/office/drawing/2014/main" id="{8E4EC208-13EA-4B42-AA76-54FC47B79A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74353" y="737766"/>
                  <a:ext cx="330165" cy="330165"/>
                </a:xfrm>
                <a:prstGeom prst="rect">
                  <a:avLst/>
                </a:prstGeom>
              </p:spPr>
            </p:pic>
          </p:grpSp>
          <p:cxnSp>
            <p:nvCxnSpPr>
              <p:cNvPr id="16" name="直线箭头连接符 15">
                <a:extLst>
                  <a:ext uri="{FF2B5EF4-FFF2-40B4-BE49-F238E27FC236}">
                    <a16:creationId xmlns:a16="http://schemas.microsoft.com/office/drawing/2014/main" id="{EA1970DD-2374-3B4C-A28C-D0E19A607F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43280" y="1412834"/>
                <a:ext cx="0" cy="4553251"/>
              </a:xfrm>
              <a:prstGeom prst="straightConnector1">
                <a:avLst/>
              </a:prstGeom>
              <a:ln w="25400">
                <a:solidFill>
                  <a:srgbClr val="D8D9E7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108D838-69B7-AE45-B65B-9E56BF2C6D13}"/>
                </a:ext>
              </a:extLst>
            </p:cNvPr>
            <p:cNvSpPr/>
            <p:nvPr/>
          </p:nvSpPr>
          <p:spPr>
            <a:xfrm>
              <a:off x="130834" y="1855963"/>
              <a:ext cx="2795225" cy="73159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D916BDA-3DA8-DF43-A8BC-9B99C37DC802}"/>
                </a:ext>
              </a:extLst>
            </p:cNvPr>
            <p:cNvSpPr txBox="1"/>
            <p:nvPr/>
          </p:nvSpPr>
          <p:spPr>
            <a:xfrm>
              <a:off x="396963" y="2073060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3a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验证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IoT </a:t>
              </a:r>
              <a:r>
                <a:rPr kumimoji="1" lang="en-US" altLang="zh-CN" sz="1400" dirty="0" err="1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HuB</a:t>
              </a:r>
              <a:endParaRPr kumimoji="1" lang="zh-CN" altLang="en-US" sz="1400" dirty="0">
                <a:solidFill>
                  <a:srgbClr val="383C5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27880DA7-001A-7541-BDB1-682D8E4E867B}"/>
                </a:ext>
              </a:extLst>
            </p:cNvPr>
            <p:cNvCxnSpPr>
              <a:cxnSpLocks/>
            </p:cNvCxnSpPr>
            <p:nvPr/>
          </p:nvCxnSpPr>
          <p:spPr>
            <a:xfrm>
              <a:off x="1522559" y="4563506"/>
              <a:ext cx="291767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9A49A71-A34A-6B4E-89EE-60111A472473}"/>
                </a:ext>
              </a:extLst>
            </p:cNvPr>
            <p:cNvSpPr txBox="1"/>
            <p:nvPr/>
          </p:nvSpPr>
          <p:spPr>
            <a:xfrm>
              <a:off x="2570768" y="4289040"/>
              <a:ext cx="11622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MQTT(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数据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)</a:t>
              </a:r>
              <a:endParaRPr kumimoji="1" lang="zh-CN" altLang="en-US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4741C6F9-64B0-594D-818B-8FBDD9EF2D08}"/>
                </a:ext>
              </a:extLst>
            </p:cNvPr>
            <p:cNvSpPr/>
            <p:nvPr/>
          </p:nvSpPr>
          <p:spPr>
            <a:xfrm>
              <a:off x="4584354" y="1772177"/>
              <a:ext cx="2806994" cy="728513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20FA785-451B-814F-976C-038A5391F60F}"/>
                </a:ext>
              </a:extLst>
            </p:cNvPr>
            <p:cNvSpPr txBox="1"/>
            <p:nvPr/>
          </p:nvSpPr>
          <p:spPr>
            <a:xfrm>
              <a:off x="4779144" y="1984198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3b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验证设备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endParaRPr kumimoji="1" lang="zh-CN" altLang="en-US" sz="1400" dirty="0">
                <a:solidFill>
                  <a:srgbClr val="383C5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AEC5D0F5-889F-E746-B04B-80DEF71F27D5}"/>
                </a:ext>
              </a:extLst>
            </p:cNvPr>
            <p:cNvSpPr/>
            <p:nvPr/>
          </p:nvSpPr>
          <p:spPr>
            <a:xfrm>
              <a:off x="130833" y="3550576"/>
              <a:ext cx="2795226" cy="731456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A458FA8B-6C48-D047-B99A-838E379C3C00}"/>
                </a:ext>
              </a:extLst>
            </p:cNvPr>
            <p:cNvSpPr txBox="1"/>
            <p:nvPr/>
          </p:nvSpPr>
          <p:spPr>
            <a:xfrm>
              <a:off x="396963" y="3771208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3c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设备数据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D201058-95F9-7A46-AA32-6DBC50BC74AA}"/>
                </a:ext>
              </a:extLst>
            </p:cNvPr>
            <p:cNvSpPr/>
            <p:nvPr/>
          </p:nvSpPr>
          <p:spPr>
            <a:xfrm>
              <a:off x="4584354" y="4197966"/>
              <a:ext cx="2806993" cy="73145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31F66294-710C-0A42-8214-C06232E98B32}"/>
                </a:ext>
              </a:extLst>
            </p:cNvPr>
            <p:cNvSpPr txBox="1"/>
            <p:nvPr/>
          </p:nvSpPr>
          <p:spPr>
            <a:xfrm>
              <a:off x="4779144" y="4409617"/>
              <a:ext cx="24174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3d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配置或控制信号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C4AB2FB4-1AE2-C942-A264-C523C6AF842E}"/>
                </a:ext>
              </a:extLst>
            </p:cNvPr>
            <p:cNvSpPr txBox="1"/>
            <p:nvPr/>
          </p:nvSpPr>
          <p:spPr>
            <a:xfrm>
              <a:off x="2782861" y="2678930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通过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X509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证书进行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TLS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握手</a:t>
              </a:r>
            </a:p>
          </p:txBody>
        </p: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35A02E42-C90B-2842-9092-50D7DD5506CE}"/>
                </a:ext>
              </a:extLst>
            </p:cNvPr>
            <p:cNvCxnSpPr>
              <a:cxnSpLocks/>
            </p:cNvCxnSpPr>
            <p:nvPr/>
          </p:nvCxnSpPr>
          <p:spPr>
            <a:xfrm>
              <a:off x="1522560" y="3170074"/>
              <a:ext cx="4465292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41">
              <a:extLst>
                <a:ext uri="{FF2B5EF4-FFF2-40B4-BE49-F238E27FC236}">
                  <a16:creationId xmlns:a16="http://schemas.microsoft.com/office/drawing/2014/main" id="{BAF4F8F2-E70B-CF43-B53A-52F93890F9FA}"/>
                </a:ext>
              </a:extLst>
            </p:cNvPr>
            <p:cNvCxnSpPr>
              <a:cxnSpLocks/>
            </p:cNvCxnSpPr>
            <p:nvPr/>
          </p:nvCxnSpPr>
          <p:spPr>
            <a:xfrm>
              <a:off x="3071813" y="3875365"/>
              <a:ext cx="291603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21243A63-8533-B742-8C0F-8E16FB5B2191}"/>
                </a:ext>
              </a:extLst>
            </p:cNvPr>
            <p:cNvSpPr txBox="1"/>
            <p:nvPr/>
          </p:nvSpPr>
          <p:spPr>
            <a:xfrm>
              <a:off x="3896197" y="3581920"/>
              <a:ext cx="1231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MQTT(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数据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)</a:t>
              </a:r>
              <a:endParaRPr kumimoji="1" lang="zh-CN" altLang="en-US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589EA2D2-749C-6746-A671-5D3E0EF31571}"/>
              </a:ext>
            </a:extLst>
          </p:cNvPr>
          <p:cNvSpPr txBox="1"/>
          <p:nvPr/>
        </p:nvSpPr>
        <p:spPr>
          <a:xfrm>
            <a:off x="64875" y="-41253"/>
            <a:ext cx="506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certificate_service_secure_communication_03.png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0668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FE4D3AB-969A-3C44-9B70-6E300221F2F5}"/>
              </a:ext>
            </a:extLst>
          </p:cNvPr>
          <p:cNvSpPr txBox="1"/>
          <p:nvPr/>
        </p:nvSpPr>
        <p:spPr>
          <a:xfrm>
            <a:off x="64876" y="-20552"/>
            <a:ext cx="506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certificate_service_secure_communication_04.png</a:t>
            </a:r>
            <a:endParaRPr kumimoji="1" lang="zh-CN" altLang="en-US" dirty="0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B7112186-CC0E-7B4C-A939-A6F2BA781006}"/>
              </a:ext>
            </a:extLst>
          </p:cNvPr>
          <p:cNvGrpSpPr/>
          <p:nvPr/>
        </p:nvGrpSpPr>
        <p:grpSpPr>
          <a:xfrm>
            <a:off x="119063" y="764704"/>
            <a:ext cx="11743218" cy="5432517"/>
            <a:chOff x="119063" y="764704"/>
            <a:chExt cx="11743218" cy="5432517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F8F049B0-701B-EF40-95F4-3CD88AA0AAF5}"/>
                </a:ext>
              </a:extLst>
            </p:cNvPr>
            <p:cNvGrpSpPr/>
            <p:nvPr/>
          </p:nvGrpSpPr>
          <p:grpSpPr>
            <a:xfrm>
              <a:off x="119063" y="764704"/>
              <a:ext cx="11743218" cy="5432517"/>
              <a:chOff x="119063" y="764704"/>
              <a:chExt cx="11743218" cy="5432517"/>
            </a:xfrm>
          </p:grpSpPr>
          <p:cxnSp>
            <p:nvCxnSpPr>
              <p:cNvPr id="7" name="直线箭头连接符 6">
                <a:extLst>
                  <a:ext uri="{FF2B5EF4-FFF2-40B4-BE49-F238E27FC236}">
                    <a16:creationId xmlns:a16="http://schemas.microsoft.com/office/drawing/2014/main" id="{D55D9AB0-C0FF-F942-8BAC-BAB0016631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83496" y="2625912"/>
                <a:ext cx="2975287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153DC33D-680A-D047-838C-8F1437CDBCAE}"/>
                  </a:ext>
                </a:extLst>
              </p:cNvPr>
              <p:cNvGrpSpPr/>
              <p:nvPr/>
            </p:nvGrpSpPr>
            <p:grpSpPr>
              <a:xfrm>
                <a:off x="119063" y="764704"/>
                <a:ext cx="2806996" cy="5432517"/>
                <a:chOff x="119063" y="764704"/>
                <a:chExt cx="2806996" cy="5432517"/>
              </a:xfrm>
            </p:grpSpPr>
            <p:grpSp>
              <p:nvGrpSpPr>
                <p:cNvPr id="28" name="组合 27">
                  <a:extLst>
                    <a:ext uri="{FF2B5EF4-FFF2-40B4-BE49-F238E27FC236}">
                      <a16:creationId xmlns:a16="http://schemas.microsoft.com/office/drawing/2014/main" id="{7C43AD38-B82C-D54C-A2D6-57FF5F96D1B2}"/>
                    </a:ext>
                  </a:extLst>
                </p:cNvPr>
                <p:cNvGrpSpPr/>
                <p:nvPr/>
              </p:nvGrpSpPr>
              <p:grpSpPr>
                <a:xfrm>
                  <a:off x="119063" y="764704"/>
                  <a:ext cx="2806996" cy="730172"/>
                  <a:chOff x="174924" y="533568"/>
                  <a:chExt cx="2806996" cy="730172"/>
                </a:xfrm>
              </p:grpSpPr>
              <p:sp>
                <p:nvSpPr>
                  <p:cNvPr id="6" name="矩形 5">
                    <a:extLst>
                      <a:ext uri="{FF2B5EF4-FFF2-40B4-BE49-F238E27FC236}">
                        <a16:creationId xmlns:a16="http://schemas.microsoft.com/office/drawing/2014/main" id="{BDB5F19B-ECA8-EF4D-A937-E2CE8F0B9E29}"/>
                      </a:ext>
                    </a:extLst>
                  </p:cNvPr>
                  <p:cNvSpPr/>
                  <p:nvPr/>
                </p:nvSpPr>
                <p:spPr>
                  <a:xfrm>
                    <a:off x="174924" y="533568"/>
                    <a:ext cx="2806996" cy="730172"/>
                  </a:xfrm>
                  <a:prstGeom prst="rect">
                    <a:avLst/>
                  </a:prstGeom>
                  <a:noFill/>
                  <a:ln w="19050">
                    <a:solidFill>
                      <a:srgbClr val="D8D9E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E05DAD02-8FDB-9E41-847C-68627FE1E8C9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518" y="729377"/>
                    <a:ext cx="72362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rgbClr val="393C5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Edge</a:t>
                    </a:r>
                    <a:endParaRPr kumimoji="1" lang="zh-CN" altLang="en-US" sz="1600" dirty="0">
                      <a:solidFill>
                        <a:srgbClr val="393C5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" name="Freeform 65">
                    <a:extLst>
                      <a:ext uri="{FF2B5EF4-FFF2-40B4-BE49-F238E27FC236}">
                        <a16:creationId xmlns:a16="http://schemas.microsoft.com/office/drawing/2014/main" id="{4667BE48-FC15-6548-B375-8B181A8AEE1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100357" y="774642"/>
                    <a:ext cx="324000" cy="248024"/>
                  </a:xfrm>
                  <a:custGeom>
                    <a:avLst/>
                    <a:gdLst>
                      <a:gd name="T0" fmla="*/ 179 w 661"/>
                      <a:gd name="T1" fmla="*/ 397 h 506"/>
                      <a:gd name="T2" fmla="*/ 144 w 661"/>
                      <a:gd name="T3" fmla="*/ 397 h 506"/>
                      <a:gd name="T4" fmla="*/ 144 w 661"/>
                      <a:gd name="T5" fmla="*/ 433 h 506"/>
                      <a:gd name="T6" fmla="*/ 179 w 661"/>
                      <a:gd name="T7" fmla="*/ 433 h 506"/>
                      <a:gd name="T8" fmla="*/ 179 w 661"/>
                      <a:gd name="T9" fmla="*/ 397 h 506"/>
                      <a:gd name="T10" fmla="*/ 108 w 661"/>
                      <a:gd name="T11" fmla="*/ 324 h 506"/>
                      <a:gd name="T12" fmla="*/ 70 w 661"/>
                      <a:gd name="T13" fmla="*/ 324 h 506"/>
                      <a:gd name="T14" fmla="*/ 70 w 661"/>
                      <a:gd name="T15" fmla="*/ 362 h 506"/>
                      <a:gd name="T16" fmla="*/ 108 w 661"/>
                      <a:gd name="T17" fmla="*/ 362 h 506"/>
                      <a:gd name="T18" fmla="*/ 108 w 661"/>
                      <a:gd name="T19" fmla="*/ 324 h 506"/>
                      <a:gd name="T20" fmla="*/ 108 w 661"/>
                      <a:gd name="T21" fmla="*/ 397 h 506"/>
                      <a:gd name="T22" fmla="*/ 70 w 661"/>
                      <a:gd name="T23" fmla="*/ 397 h 506"/>
                      <a:gd name="T24" fmla="*/ 70 w 661"/>
                      <a:gd name="T25" fmla="*/ 433 h 506"/>
                      <a:gd name="T26" fmla="*/ 108 w 661"/>
                      <a:gd name="T27" fmla="*/ 433 h 506"/>
                      <a:gd name="T28" fmla="*/ 108 w 661"/>
                      <a:gd name="T29" fmla="*/ 397 h 506"/>
                      <a:gd name="T30" fmla="*/ 250 w 661"/>
                      <a:gd name="T31" fmla="*/ 397 h 506"/>
                      <a:gd name="T32" fmla="*/ 215 w 661"/>
                      <a:gd name="T33" fmla="*/ 397 h 506"/>
                      <a:gd name="T34" fmla="*/ 215 w 661"/>
                      <a:gd name="T35" fmla="*/ 433 h 506"/>
                      <a:gd name="T36" fmla="*/ 250 w 661"/>
                      <a:gd name="T37" fmla="*/ 433 h 506"/>
                      <a:gd name="T38" fmla="*/ 250 w 661"/>
                      <a:gd name="T39" fmla="*/ 397 h 506"/>
                      <a:gd name="T40" fmla="*/ 179 w 661"/>
                      <a:gd name="T41" fmla="*/ 324 h 506"/>
                      <a:gd name="T42" fmla="*/ 144 w 661"/>
                      <a:gd name="T43" fmla="*/ 324 h 506"/>
                      <a:gd name="T44" fmla="*/ 144 w 661"/>
                      <a:gd name="T45" fmla="*/ 362 h 506"/>
                      <a:gd name="T46" fmla="*/ 179 w 661"/>
                      <a:gd name="T47" fmla="*/ 362 h 506"/>
                      <a:gd name="T48" fmla="*/ 179 w 661"/>
                      <a:gd name="T49" fmla="*/ 324 h 506"/>
                      <a:gd name="T50" fmla="*/ 576 w 661"/>
                      <a:gd name="T51" fmla="*/ 352 h 506"/>
                      <a:gd name="T52" fmla="*/ 432 w 661"/>
                      <a:gd name="T53" fmla="*/ 352 h 506"/>
                      <a:gd name="T54" fmla="*/ 432 w 661"/>
                      <a:gd name="T55" fmla="*/ 407 h 506"/>
                      <a:gd name="T56" fmla="*/ 576 w 661"/>
                      <a:gd name="T57" fmla="*/ 407 h 506"/>
                      <a:gd name="T58" fmla="*/ 576 w 661"/>
                      <a:gd name="T59" fmla="*/ 352 h 506"/>
                      <a:gd name="T60" fmla="*/ 661 w 661"/>
                      <a:gd name="T61" fmla="*/ 253 h 506"/>
                      <a:gd name="T62" fmla="*/ 661 w 661"/>
                      <a:gd name="T63" fmla="*/ 253 h 506"/>
                      <a:gd name="T64" fmla="*/ 543 w 661"/>
                      <a:gd name="T65" fmla="*/ 0 h 506"/>
                      <a:gd name="T66" fmla="*/ 115 w 661"/>
                      <a:gd name="T67" fmla="*/ 0 h 506"/>
                      <a:gd name="T68" fmla="*/ 0 w 661"/>
                      <a:gd name="T69" fmla="*/ 253 h 506"/>
                      <a:gd name="T70" fmla="*/ 0 w 661"/>
                      <a:gd name="T71" fmla="*/ 253 h 506"/>
                      <a:gd name="T72" fmla="*/ 0 w 661"/>
                      <a:gd name="T73" fmla="*/ 506 h 506"/>
                      <a:gd name="T74" fmla="*/ 661 w 661"/>
                      <a:gd name="T75" fmla="*/ 506 h 506"/>
                      <a:gd name="T76" fmla="*/ 661 w 661"/>
                      <a:gd name="T77" fmla="*/ 506 h 506"/>
                      <a:gd name="T78" fmla="*/ 661 w 661"/>
                      <a:gd name="T79" fmla="*/ 506 h 506"/>
                      <a:gd name="T80" fmla="*/ 661 w 661"/>
                      <a:gd name="T81" fmla="*/ 253 h 506"/>
                      <a:gd name="T82" fmla="*/ 661 w 661"/>
                      <a:gd name="T83" fmla="*/ 253 h 506"/>
                      <a:gd name="T84" fmla="*/ 626 w 661"/>
                      <a:gd name="T85" fmla="*/ 468 h 506"/>
                      <a:gd name="T86" fmla="*/ 35 w 661"/>
                      <a:gd name="T87" fmla="*/ 468 h 506"/>
                      <a:gd name="T88" fmla="*/ 35 w 661"/>
                      <a:gd name="T89" fmla="*/ 288 h 506"/>
                      <a:gd name="T90" fmla="*/ 626 w 661"/>
                      <a:gd name="T91" fmla="*/ 288 h 506"/>
                      <a:gd name="T92" fmla="*/ 626 w 661"/>
                      <a:gd name="T93" fmla="*/ 468 h 506"/>
                      <a:gd name="T94" fmla="*/ 323 w 661"/>
                      <a:gd name="T95" fmla="*/ 324 h 506"/>
                      <a:gd name="T96" fmla="*/ 288 w 661"/>
                      <a:gd name="T97" fmla="*/ 324 h 506"/>
                      <a:gd name="T98" fmla="*/ 288 w 661"/>
                      <a:gd name="T99" fmla="*/ 362 h 506"/>
                      <a:gd name="T100" fmla="*/ 323 w 661"/>
                      <a:gd name="T101" fmla="*/ 362 h 506"/>
                      <a:gd name="T102" fmla="*/ 323 w 661"/>
                      <a:gd name="T103" fmla="*/ 324 h 506"/>
                      <a:gd name="T104" fmla="*/ 323 w 661"/>
                      <a:gd name="T105" fmla="*/ 397 h 506"/>
                      <a:gd name="T106" fmla="*/ 288 w 661"/>
                      <a:gd name="T107" fmla="*/ 397 h 506"/>
                      <a:gd name="T108" fmla="*/ 288 w 661"/>
                      <a:gd name="T109" fmla="*/ 433 h 506"/>
                      <a:gd name="T110" fmla="*/ 323 w 661"/>
                      <a:gd name="T111" fmla="*/ 433 h 506"/>
                      <a:gd name="T112" fmla="*/ 323 w 661"/>
                      <a:gd name="T113" fmla="*/ 397 h 506"/>
                      <a:gd name="T114" fmla="*/ 250 w 661"/>
                      <a:gd name="T115" fmla="*/ 324 h 506"/>
                      <a:gd name="T116" fmla="*/ 215 w 661"/>
                      <a:gd name="T117" fmla="*/ 324 h 506"/>
                      <a:gd name="T118" fmla="*/ 215 w 661"/>
                      <a:gd name="T119" fmla="*/ 362 h 506"/>
                      <a:gd name="T120" fmla="*/ 250 w 661"/>
                      <a:gd name="T121" fmla="*/ 362 h 506"/>
                      <a:gd name="T122" fmla="*/ 250 w 661"/>
                      <a:gd name="T123" fmla="*/ 324 h 5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661" h="506">
                        <a:moveTo>
                          <a:pt x="179" y="397"/>
                        </a:moveTo>
                        <a:lnTo>
                          <a:pt x="144" y="397"/>
                        </a:lnTo>
                        <a:lnTo>
                          <a:pt x="144" y="433"/>
                        </a:lnTo>
                        <a:lnTo>
                          <a:pt x="179" y="433"/>
                        </a:lnTo>
                        <a:lnTo>
                          <a:pt x="179" y="397"/>
                        </a:lnTo>
                        <a:close/>
                        <a:moveTo>
                          <a:pt x="108" y="324"/>
                        </a:moveTo>
                        <a:lnTo>
                          <a:pt x="70" y="324"/>
                        </a:lnTo>
                        <a:lnTo>
                          <a:pt x="70" y="362"/>
                        </a:lnTo>
                        <a:lnTo>
                          <a:pt x="108" y="362"/>
                        </a:lnTo>
                        <a:lnTo>
                          <a:pt x="108" y="324"/>
                        </a:lnTo>
                        <a:close/>
                        <a:moveTo>
                          <a:pt x="108" y="397"/>
                        </a:moveTo>
                        <a:lnTo>
                          <a:pt x="70" y="397"/>
                        </a:lnTo>
                        <a:lnTo>
                          <a:pt x="70" y="433"/>
                        </a:lnTo>
                        <a:lnTo>
                          <a:pt x="108" y="433"/>
                        </a:lnTo>
                        <a:lnTo>
                          <a:pt x="108" y="397"/>
                        </a:lnTo>
                        <a:close/>
                        <a:moveTo>
                          <a:pt x="250" y="397"/>
                        </a:moveTo>
                        <a:lnTo>
                          <a:pt x="215" y="397"/>
                        </a:lnTo>
                        <a:lnTo>
                          <a:pt x="215" y="433"/>
                        </a:lnTo>
                        <a:lnTo>
                          <a:pt x="250" y="433"/>
                        </a:lnTo>
                        <a:lnTo>
                          <a:pt x="250" y="397"/>
                        </a:lnTo>
                        <a:close/>
                        <a:moveTo>
                          <a:pt x="179" y="324"/>
                        </a:moveTo>
                        <a:lnTo>
                          <a:pt x="144" y="324"/>
                        </a:lnTo>
                        <a:lnTo>
                          <a:pt x="144" y="362"/>
                        </a:lnTo>
                        <a:lnTo>
                          <a:pt x="179" y="362"/>
                        </a:lnTo>
                        <a:lnTo>
                          <a:pt x="179" y="324"/>
                        </a:lnTo>
                        <a:close/>
                        <a:moveTo>
                          <a:pt x="576" y="352"/>
                        </a:moveTo>
                        <a:lnTo>
                          <a:pt x="432" y="352"/>
                        </a:lnTo>
                        <a:lnTo>
                          <a:pt x="432" y="407"/>
                        </a:lnTo>
                        <a:lnTo>
                          <a:pt x="576" y="407"/>
                        </a:lnTo>
                        <a:lnTo>
                          <a:pt x="576" y="352"/>
                        </a:lnTo>
                        <a:close/>
                        <a:moveTo>
                          <a:pt x="661" y="253"/>
                        </a:moveTo>
                        <a:lnTo>
                          <a:pt x="661" y="253"/>
                        </a:lnTo>
                        <a:lnTo>
                          <a:pt x="543" y="0"/>
                        </a:lnTo>
                        <a:lnTo>
                          <a:pt x="115" y="0"/>
                        </a:lnTo>
                        <a:lnTo>
                          <a:pt x="0" y="253"/>
                        </a:lnTo>
                        <a:lnTo>
                          <a:pt x="0" y="253"/>
                        </a:lnTo>
                        <a:lnTo>
                          <a:pt x="0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253"/>
                        </a:lnTo>
                        <a:lnTo>
                          <a:pt x="661" y="253"/>
                        </a:lnTo>
                        <a:close/>
                        <a:moveTo>
                          <a:pt x="626" y="468"/>
                        </a:moveTo>
                        <a:lnTo>
                          <a:pt x="35" y="468"/>
                        </a:lnTo>
                        <a:lnTo>
                          <a:pt x="35" y="288"/>
                        </a:lnTo>
                        <a:lnTo>
                          <a:pt x="626" y="288"/>
                        </a:lnTo>
                        <a:lnTo>
                          <a:pt x="626" y="468"/>
                        </a:lnTo>
                        <a:close/>
                        <a:moveTo>
                          <a:pt x="323" y="324"/>
                        </a:moveTo>
                        <a:lnTo>
                          <a:pt x="288" y="324"/>
                        </a:lnTo>
                        <a:lnTo>
                          <a:pt x="288" y="362"/>
                        </a:lnTo>
                        <a:lnTo>
                          <a:pt x="323" y="362"/>
                        </a:lnTo>
                        <a:lnTo>
                          <a:pt x="323" y="324"/>
                        </a:lnTo>
                        <a:close/>
                        <a:moveTo>
                          <a:pt x="323" y="397"/>
                        </a:moveTo>
                        <a:lnTo>
                          <a:pt x="288" y="397"/>
                        </a:lnTo>
                        <a:lnTo>
                          <a:pt x="288" y="433"/>
                        </a:lnTo>
                        <a:lnTo>
                          <a:pt x="323" y="433"/>
                        </a:lnTo>
                        <a:lnTo>
                          <a:pt x="323" y="397"/>
                        </a:lnTo>
                        <a:close/>
                        <a:moveTo>
                          <a:pt x="250" y="324"/>
                        </a:moveTo>
                        <a:lnTo>
                          <a:pt x="215" y="324"/>
                        </a:lnTo>
                        <a:lnTo>
                          <a:pt x="215" y="362"/>
                        </a:lnTo>
                        <a:lnTo>
                          <a:pt x="250" y="362"/>
                        </a:lnTo>
                        <a:lnTo>
                          <a:pt x="250" y="324"/>
                        </a:lnTo>
                        <a:close/>
                      </a:path>
                    </a:pathLst>
                  </a:custGeom>
                  <a:solidFill>
                    <a:srgbClr val="383C57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defRPr/>
                    </a:pPr>
                    <a:endParaRPr lang="zh-CN" altLang="en-US" sz="1000" b="1" kern="0">
                      <a:solidFill>
                        <a:srgbClr val="000000"/>
                      </a:solidFill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12" name="直线箭头连接符 11">
                  <a:extLst>
                    <a:ext uri="{FF2B5EF4-FFF2-40B4-BE49-F238E27FC236}">
                      <a16:creationId xmlns:a16="http://schemas.microsoft.com/office/drawing/2014/main" id="{A3DA4C79-697F-5647-A9B0-305508D34B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22561" y="1643970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D8D9E7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EA68D09E-9F2B-B345-BCCA-B31D764D46AD}"/>
                  </a:ext>
                </a:extLst>
              </p:cNvPr>
              <p:cNvGrpSpPr/>
              <p:nvPr/>
            </p:nvGrpSpPr>
            <p:grpSpPr>
              <a:xfrm>
                <a:off x="4587174" y="764704"/>
                <a:ext cx="2806996" cy="5432517"/>
                <a:chOff x="3851492" y="764704"/>
                <a:chExt cx="2806996" cy="5432517"/>
              </a:xfrm>
            </p:grpSpPr>
            <p:grpSp>
              <p:nvGrpSpPr>
                <p:cNvPr id="4" name="组合 3">
                  <a:extLst>
                    <a:ext uri="{FF2B5EF4-FFF2-40B4-BE49-F238E27FC236}">
                      <a16:creationId xmlns:a16="http://schemas.microsoft.com/office/drawing/2014/main" id="{D2BD1767-10B8-AB4E-964C-9D4C6C24E235}"/>
                    </a:ext>
                  </a:extLst>
                </p:cNvPr>
                <p:cNvGrpSpPr/>
                <p:nvPr/>
              </p:nvGrpSpPr>
              <p:grpSpPr>
                <a:xfrm>
                  <a:off x="3851492" y="764704"/>
                  <a:ext cx="2806996" cy="730172"/>
                  <a:chOff x="3851492" y="764704"/>
                  <a:chExt cx="2806996" cy="730172"/>
                </a:xfrm>
              </p:grpSpPr>
              <p:sp>
                <p:nvSpPr>
                  <p:cNvPr id="10" name="矩形 9">
                    <a:extLst>
                      <a:ext uri="{FF2B5EF4-FFF2-40B4-BE49-F238E27FC236}">
                        <a16:creationId xmlns:a16="http://schemas.microsoft.com/office/drawing/2014/main" id="{9F996D84-EA52-B24D-8911-85E52184F84F}"/>
                      </a:ext>
                    </a:extLst>
                  </p:cNvPr>
                  <p:cNvSpPr/>
                  <p:nvPr/>
                </p:nvSpPr>
                <p:spPr>
                  <a:xfrm>
                    <a:off x="3851492" y="764704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/>
                  </a:p>
                </p:txBody>
              </p:sp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660099CE-0E83-FD4E-994B-01437645DA46}"/>
                      </a:ext>
                    </a:extLst>
                  </p:cNvPr>
                  <p:cNvSpPr txBox="1"/>
                  <p:nvPr/>
                </p:nvSpPr>
                <p:spPr>
                  <a:xfrm>
                    <a:off x="5071619" y="960513"/>
                    <a:ext cx="95684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IoT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Hub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4" name="图形 13">
                    <a:extLst>
                      <a:ext uri="{FF2B5EF4-FFF2-40B4-BE49-F238E27FC236}">
                        <a16:creationId xmlns:a16="http://schemas.microsoft.com/office/drawing/2014/main" id="{A990F750-18E9-0E44-BE5F-12ED577A4CA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66572" y="1002714"/>
                    <a:ext cx="324000" cy="249231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7" name="直线箭头连接符 16">
                  <a:extLst>
                    <a:ext uri="{FF2B5EF4-FFF2-40B4-BE49-F238E27FC236}">
                      <a16:creationId xmlns:a16="http://schemas.microsoft.com/office/drawing/2014/main" id="{705DB340-3C7B-BC4E-BDB7-087AAFE072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4990" y="1643970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1EC1A8F4-B610-8247-B1B1-40EB25C37DE2}"/>
                  </a:ext>
                </a:extLst>
              </p:cNvPr>
              <p:cNvGrpSpPr/>
              <p:nvPr/>
            </p:nvGrpSpPr>
            <p:grpSpPr>
              <a:xfrm>
                <a:off x="9055285" y="764704"/>
                <a:ext cx="2806996" cy="5432517"/>
                <a:chOff x="7583921" y="764704"/>
                <a:chExt cx="2806996" cy="5432517"/>
              </a:xfrm>
            </p:grpSpPr>
            <p:grpSp>
              <p:nvGrpSpPr>
                <p:cNvPr id="3" name="组合 2">
                  <a:extLst>
                    <a:ext uri="{FF2B5EF4-FFF2-40B4-BE49-F238E27FC236}">
                      <a16:creationId xmlns:a16="http://schemas.microsoft.com/office/drawing/2014/main" id="{61539B9F-644D-AA46-B777-9AD7A1FD0672}"/>
                    </a:ext>
                  </a:extLst>
                </p:cNvPr>
                <p:cNvGrpSpPr/>
                <p:nvPr/>
              </p:nvGrpSpPr>
              <p:grpSpPr>
                <a:xfrm>
                  <a:off x="7583921" y="764704"/>
                  <a:ext cx="2806996" cy="730172"/>
                  <a:chOff x="7583921" y="764704"/>
                  <a:chExt cx="2806996" cy="730172"/>
                </a:xfrm>
              </p:grpSpPr>
              <p:sp>
                <p:nvSpPr>
                  <p:cNvPr id="11" name="矩形 10">
                    <a:extLst>
                      <a:ext uri="{FF2B5EF4-FFF2-40B4-BE49-F238E27FC236}">
                        <a16:creationId xmlns:a16="http://schemas.microsoft.com/office/drawing/2014/main" id="{76DF3AE6-5357-3844-8A91-7CA83C3C0B28}"/>
                      </a:ext>
                    </a:extLst>
                  </p:cNvPr>
                  <p:cNvSpPr/>
                  <p:nvPr/>
                </p:nvSpPr>
                <p:spPr>
                  <a:xfrm>
                    <a:off x="7583921" y="764704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/>
                  </a:p>
                </p:txBody>
              </p:sp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C21657A7-96F9-4048-A437-20BBE04887A0}"/>
                      </a:ext>
                    </a:extLst>
                  </p:cNvPr>
                  <p:cNvSpPr txBox="1"/>
                  <p:nvPr/>
                </p:nvSpPr>
                <p:spPr>
                  <a:xfrm>
                    <a:off x="8722582" y="960513"/>
                    <a:ext cx="108166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 err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EnOS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CA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6" name="图形 15">
                    <a:extLst>
                      <a:ext uri="{FF2B5EF4-FFF2-40B4-BE49-F238E27FC236}">
                        <a16:creationId xmlns:a16="http://schemas.microsoft.com/office/drawing/2014/main" id="{E7EE26E2-C9D2-024A-9FF1-ED7C23881DE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18492" y="968902"/>
                    <a:ext cx="330165" cy="330165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8" name="直线箭头连接符 17">
                  <a:extLst>
                    <a:ext uri="{FF2B5EF4-FFF2-40B4-BE49-F238E27FC236}">
                      <a16:creationId xmlns:a16="http://schemas.microsoft.com/office/drawing/2014/main" id="{26848C94-8C4F-9247-B964-E6D2B3A98F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87419" y="1643970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D39E4E75-31D5-CB42-A4D6-8346BE66EBFC}"/>
                  </a:ext>
                </a:extLst>
              </p:cNvPr>
              <p:cNvSpPr/>
              <p:nvPr/>
            </p:nvSpPr>
            <p:spPr>
              <a:xfrm>
                <a:off x="4587174" y="2260002"/>
                <a:ext cx="2806996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Helvetica Light" panose="020B0403020202020204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9576A57-CBCF-6146-AE48-FFF05FCB0210}"/>
                  </a:ext>
                </a:extLst>
              </p:cNvPr>
              <p:cNvSpPr txBox="1"/>
              <p:nvPr/>
            </p:nvSpPr>
            <p:spPr>
              <a:xfrm>
                <a:off x="4744660" y="2452289"/>
                <a:ext cx="24920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C57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4a – </a:t>
                </a:r>
                <a:r>
                  <a:rPr kumimoji="1" lang="zh-CN" altLang="en-US" sz="1400" dirty="0">
                    <a:solidFill>
                      <a:srgbClr val="383C57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撤销证书</a:t>
                </a:r>
              </a:p>
            </p:txBody>
          </p:sp>
          <p:cxnSp>
            <p:nvCxnSpPr>
              <p:cNvPr id="24" name="直线箭头连接符 23">
                <a:extLst>
                  <a:ext uri="{FF2B5EF4-FFF2-40B4-BE49-F238E27FC236}">
                    <a16:creationId xmlns:a16="http://schemas.microsoft.com/office/drawing/2014/main" id="{55D7527C-5D7B-BD40-B7B4-CD808FFB9B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0672" y="3365083"/>
                <a:ext cx="2985648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38A3CE4-BADC-E149-8C4B-0E49662DFB72}"/>
                  </a:ext>
                </a:extLst>
              </p:cNvPr>
              <p:cNvSpPr txBox="1"/>
              <p:nvPr/>
            </p:nvSpPr>
            <p:spPr>
              <a:xfrm>
                <a:off x="6385184" y="3085752"/>
                <a:ext cx="689377" cy="27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OK</a:t>
                </a:r>
                <a:endPara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4C6D99A-CF1C-FD4B-83E4-5C8B009C0980}"/>
                </a:ext>
              </a:extLst>
            </p:cNvPr>
            <p:cNvSpPr/>
            <p:nvPr/>
          </p:nvSpPr>
          <p:spPr>
            <a:xfrm>
              <a:off x="9055285" y="2904729"/>
              <a:ext cx="2801753" cy="730172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98DF9D7-1D9A-8745-9B6D-859D04976FBE}"/>
                </a:ext>
              </a:extLst>
            </p:cNvPr>
            <p:cNvSpPr txBox="1"/>
            <p:nvPr/>
          </p:nvSpPr>
          <p:spPr>
            <a:xfrm>
              <a:off x="9210149" y="3115926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4b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撤销证书和更新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CRL</a:t>
              </a:r>
              <a:endParaRPr kumimoji="1" lang="zh-CN" altLang="en-US" sz="1400" dirty="0">
                <a:solidFill>
                  <a:srgbClr val="383C5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8304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7F03408-C254-9349-8719-01C6FB230FB7}"/>
              </a:ext>
            </a:extLst>
          </p:cNvPr>
          <p:cNvSpPr txBox="1"/>
          <p:nvPr/>
        </p:nvSpPr>
        <p:spPr>
          <a:xfrm>
            <a:off x="0" y="-22802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secret_communication.png</a:t>
            </a:r>
            <a:endParaRPr kumimoji="1" lang="zh-CN" altLang="en-US" dirty="0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6F5C26E-8E92-8341-9686-7AE5355C7E8C}"/>
              </a:ext>
            </a:extLst>
          </p:cNvPr>
          <p:cNvGrpSpPr/>
          <p:nvPr/>
        </p:nvGrpSpPr>
        <p:grpSpPr>
          <a:xfrm>
            <a:off x="119336" y="735620"/>
            <a:ext cx="9081293" cy="5432517"/>
            <a:chOff x="119336" y="735620"/>
            <a:chExt cx="9081293" cy="5432517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E1DA3FE6-5068-EA47-8517-E8166877B007}"/>
                </a:ext>
              </a:extLst>
            </p:cNvPr>
            <p:cNvGrpSpPr/>
            <p:nvPr/>
          </p:nvGrpSpPr>
          <p:grpSpPr>
            <a:xfrm>
              <a:off x="122644" y="735620"/>
              <a:ext cx="2806996" cy="5432517"/>
              <a:chOff x="174924" y="533568"/>
              <a:chExt cx="2806996" cy="5432517"/>
            </a:xfrm>
          </p:grpSpPr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99DCB1F8-F3F2-AB47-8423-5BC2BE57C539}"/>
                  </a:ext>
                </a:extLst>
              </p:cNvPr>
              <p:cNvGrpSpPr/>
              <p:nvPr/>
            </p:nvGrpSpPr>
            <p:grpSpPr>
              <a:xfrm>
                <a:off x="174924" y="533568"/>
                <a:ext cx="2806996" cy="730172"/>
                <a:chOff x="174924" y="533568"/>
                <a:chExt cx="2806996" cy="730172"/>
              </a:xfrm>
            </p:grpSpPr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E7C57486-8693-7E48-93B6-66326C02C911}"/>
                    </a:ext>
                  </a:extLst>
                </p:cNvPr>
                <p:cNvSpPr/>
                <p:nvPr/>
              </p:nvSpPr>
              <p:spPr>
                <a:xfrm>
                  <a:off x="174924" y="533568"/>
                  <a:ext cx="2806996" cy="730172"/>
                </a:xfrm>
                <a:prstGeom prst="rect">
                  <a:avLst/>
                </a:prstGeom>
                <a:solidFill>
                  <a:srgbClr val="383C57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/>
                </a:p>
              </p:txBody>
            </p:sp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4C04ADAB-E07F-EC49-A886-157828A724C3}"/>
                    </a:ext>
                  </a:extLst>
                </p:cNvPr>
                <p:cNvSpPr txBox="1"/>
                <p:nvPr/>
              </p:nvSpPr>
              <p:spPr>
                <a:xfrm>
                  <a:off x="1511517" y="729377"/>
                  <a:ext cx="98494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Device</a:t>
                  </a:r>
                  <a:endParaRPr kumimoji="1" lang="zh-CN" alt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34" name="直线箭头连接符 33">
                <a:extLst>
                  <a:ext uri="{FF2B5EF4-FFF2-40B4-BE49-F238E27FC236}">
                    <a16:creationId xmlns:a16="http://schemas.microsoft.com/office/drawing/2014/main" id="{9FB4808B-5B21-9942-88EB-52604BCC09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78422" y="1412834"/>
                <a:ext cx="0" cy="4553251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71E0CD25-FEA2-BB4F-A011-DB922E00819D}"/>
                </a:ext>
              </a:extLst>
            </p:cNvPr>
            <p:cNvGrpSpPr/>
            <p:nvPr/>
          </p:nvGrpSpPr>
          <p:grpSpPr>
            <a:xfrm>
              <a:off x="6393633" y="735620"/>
              <a:ext cx="2806996" cy="5432517"/>
              <a:chOff x="3866570" y="765175"/>
              <a:chExt cx="2806996" cy="5432517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69D9E05D-B086-B94F-A3B1-2A5E5FF12367}"/>
                  </a:ext>
                </a:extLst>
              </p:cNvPr>
              <p:cNvGrpSpPr/>
              <p:nvPr/>
            </p:nvGrpSpPr>
            <p:grpSpPr>
              <a:xfrm>
                <a:off x="3866570" y="765175"/>
                <a:ext cx="2806996" cy="730172"/>
                <a:chOff x="3907353" y="533568"/>
                <a:chExt cx="2806996" cy="730172"/>
              </a:xfrm>
            </p:grpSpPr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7A1FBE86-472C-0147-BAF7-2C84B4A86A6C}"/>
                    </a:ext>
                  </a:extLst>
                </p:cNvPr>
                <p:cNvSpPr/>
                <p:nvPr/>
              </p:nvSpPr>
              <p:spPr>
                <a:xfrm>
                  <a:off x="3907353" y="533568"/>
                  <a:ext cx="2806996" cy="730172"/>
                </a:xfrm>
                <a:prstGeom prst="rect">
                  <a:avLst/>
                </a:prstGeom>
                <a:solidFill>
                  <a:srgbClr val="383C57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/>
                </a:p>
              </p:txBody>
            </p:sp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A5D0FDBD-3E86-0943-AA7B-25DA3082AFAB}"/>
                    </a:ext>
                  </a:extLst>
                </p:cNvPr>
                <p:cNvSpPr txBox="1"/>
                <p:nvPr/>
              </p:nvSpPr>
              <p:spPr>
                <a:xfrm>
                  <a:off x="5127480" y="729377"/>
                  <a:ext cx="95684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IoT</a:t>
                  </a:r>
                  <a:r>
                    <a: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zh-CN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Hub</a:t>
                  </a:r>
                  <a:endParaRPr kumimoji="1" lang="zh-CN" alt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32" name="图形 31">
                  <a:extLst>
                    <a:ext uri="{FF2B5EF4-FFF2-40B4-BE49-F238E27FC236}">
                      <a16:creationId xmlns:a16="http://schemas.microsoft.com/office/drawing/2014/main" id="{4665A9C7-6EDB-CE4F-864D-08B18C14D8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22433" y="771578"/>
                  <a:ext cx="324000" cy="249231"/>
                </a:xfrm>
                <a:prstGeom prst="rect">
                  <a:avLst/>
                </a:prstGeom>
              </p:spPr>
            </p:pic>
          </p:grpSp>
          <p:cxnSp>
            <p:nvCxnSpPr>
              <p:cNvPr id="9" name="直线箭头连接符 8">
                <a:extLst>
                  <a:ext uri="{FF2B5EF4-FFF2-40B4-BE49-F238E27FC236}">
                    <a16:creationId xmlns:a16="http://schemas.microsoft.com/office/drawing/2014/main" id="{C11F2184-B290-A742-AB6A-AF8BC03F7D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0068" y="1644441"/>
                <a:ext cx="0" cy="4553251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64B8D35-67AC-224D-B0BD-70D25ED0C2E6}"/>
                </a:ext>
              </a:extLst>
            </p:cNvPr>
            <p:cNvSpPr/>
            <p:nvPr/>
          </p:nvSpPr>
          <p:spPr>
            <a:xfrm>
              <a:off x="119336" y="2528541"/>
              <a:ext cx="2810304" cy="73473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BB9E78C-A144-2F49-AA18-4E7E1E77415F}"/>
                </a:ext>
              </a:extLst>
            </p:cNvPr>
            <p:cNvSpPr txBox="1"/>
            <p:nvPr/>
          </p:nvSpPr>
          <p:spPr>
            <a:xfrm>
              <a:off x="400544" y="2761183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b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预配</a:t>
              </a:r>
            </a:p>
          </p:txBody>
        </p: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2BF35DB1-54E3-1942-BC94-7D4261C94A1C}"/>
                </a:ext>
              </a:extLst>
            </p:cNvPr>
            <p:cNvCxnSpPr>
              <a:cxnSpLocks/>
            </p:cNvCxnSpPr>
            <p:nvPr/>
          </p:nvCxnSpPr>
          <p:spPr>
            <a:xfrm>
              <a:off x="1526140" y="4942164"/>
              <a:ext cx="4774387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4874EB7-A677-4D49-95B3-F80542F67CCA}"/>
                </a:ext>
              </a:extLst>
            </p:cNvPr>
            <p:cNvSpPr txBox="1"/>
            <p:nvPr/>
          </p:nvSpPr>
          <p:spPr>
            <a:xfrm>
              <a:off x="3699253" y="4660775"/>
              <a:ext cx="1244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MQTT(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数据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)</a:t>
              </a:r>
              <a:endParaRPr kumimoji="1" lang="zh-CN" altLang="en-US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326B78D-0D72-234A-9F94-E4388E4C3634}"/>
                </a:ext>
              </a:extLst>
            </p:cNvPr>
            <p:cNvSpPr/>
            <p:nvPr/>
          </p:nvSpPr>
          <p:spPr>
            <a:xfrm>
              <a:off x="6393633" y="1837332"/>
              <a:ext cx="2806995" cy="73182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37F7980-AE6E-3041-8031-2C161A8EA80E}"/>
                </a:ext>
              </a:extLst>
            </p:cNvPr>
            <p:cNvSpPr txBox="1"/>
            <p:nvPr/>
          </p:nvSpPr>
          <p:spPr>
            <a:xfrm>
              <a:off x="6577592" y="2041103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创建设备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8EFA971-4639-AB49-8638-00B32D70B00F}"/>
                </a:ext>
              </a:extLst>
            </p:cNvPr>
            <p:cNvSpPr/>
            <p:nvPr/>
          </p:nvSpPr>
          <p:spPr>
            <a:xfrm>
              <a:off x="119336" y="3929234"/>
              <a:ext cx="2810304" cy="706307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B2F666F-83FC-1742-8485-9206114B21C4}"/>
                </a:ext>
              </a:extLst>
            </p:cNvPr>
            <p:cNvSpPr txBox="1"/>
            <p:nvPr/>
          </p:nvSpPr>
          <p:spPr>
            <a:xfrm>
              <a:off x="400544" y="4129335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设备数据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05DEF14-4617-C540-9C88-DDEFADEAF3C2}"/>
                </a:ext>
              </a:extLst>
            </p:cNvPr>
            <p:cNvSpPr/>
            <p:nvPr/>
          </p:nvSpPr>
          <p:spPr>
            <a:xfrm>
              <a:off x="6393633" y="4576624"/>
              <a:ext cx="2806995" cy="72706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F523DC8-AB0B-4C46-9555-BB685096A722}"/>
                </a:ext>
              </a:extLst>
            </p:cNvPr>
            <p:cNvSpPr txBox="1"/>
            <p:nvPr/>
          </p:nvSpPr>
          <p:spPr>
            <a:xfrm>
              <a:off x="6573131" y="4783885"/>
              <a:ext cx="261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e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配置或者控制信号</a:t>
              </a:r>
            </a:p>
          </p:txBody>
        </p:sp>
        <p:cxnSp>
          <p:nvCxnSpPr>
            <p:cNvPr id="23" name="直线箭头连接符 22">
              <a:extLst>
                <a:ext uri="{FF2B5EF4-FFF2-40B4-BE49-F238E27FC236}">
                  <a16:creationId xmlns:a16="http://schemas.microsoft.com/office/drawing/2014/main" id="{12F064AD-1F81-084F-997D-0A8D0E40AE9B}"/>
                </a:ext>
              </a:extLst>
            </p:cNvPr>
            <p:cNvCxnSpPr>
              <a:cxnSpLocks/>
            </p:cNvCxnSpPr>
            <p:nvPr/>
          </p:nvCxnSpPr>
          <p:spPr>
            <a:xfrm>
              <a:off x="3060167" y="4254023"/>
              <a:ext cx="4728905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18E079A-E27B-9047-89E0-4D39BA903EA3}"/>
                </a:ext>
              </a:extLst>
            </p:cNvPr>
            <p:cNvSpPr txBox="1"/>
            <p:nvPr/>
          </p:nvSpPr>
          <p:spPr>
            <a:xfrm>
              <a:off x="4669587" y="3972975"/>
              <a:ext cx="12943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MQTT(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数据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)</a:t>
              </a:r>
              <a:endParaRPr kumimoji="1" lang="zh-CN" altLang="en-US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27C9BBE3-60C0-DF48-B7C1-B1F71F6AD940}"/>
                </a:ext>
              </a:extLst>
            </p:cNvPr>
            <p:cNvSpPr/>
            <p:nvPr/>
          </p:nvSpPr>
          <p:spPr>
            <a:xfrm>
              <a:off x="119336" y="5287837"/>
              <a:ext cx="2810304" cy="747667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B96218B-3AFB-DF40-BC8F-3A792980A8A6}"/>
                </a:ext>
              </a:extLst>
            </p:cNvPr>
            <p:cNvSpPr txBox="1"/>
            <p:nvPr/>
          </p:nvSpPr>
          <p:spPr>
            <a:xfrm>
              <a:off x="400542" y="5497487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f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执行命令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5214418B-0538-1C4D-85C2-6181FD107186}"/>
                </a:ext>
              </a:extLst>
            </p:cNvPr>
            <p:cNvSpPr/>
            <p:nvPr/>
          </p:nvSpPr>
          <p:spPr>
            <a:xfrm>
              <a:off x="6393633" y="3154269"/>
              <a:ext cx="2806995" cy="73182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9D18769B-4F16-6342-BD10-161A2183731A}"/>
                </a:ext>
              </a:extLst>
            </p:cNvPr>
            <p:cNvSpPr txBox="1"/>
            <p:nvPr/>
          </p:nvSpPr>
          <p:spPr>
            <a:xfrm>
              <a:off x="6577592" y="3387582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验证设备</a:t>
              </a:r>
            </a:p>
          </p:txBody>
        </p:sp>
        <p:cxnSp>
          <p:nvCxnSpPr>
            <p:cNvPr id="42" name="直线箭头连接符 41">
              <a:extLst>
                <a:ext uri="{FF2B5EF4-FFF2-40B4-BE49-F238E27FC236}">
                  <a16:creationId xmlns:a16="http://schemas.microsoft.com/office/drawing/2014/main" id="{90186B32-8127-D547-85F8-397BF1A9191D}"/>
                </a:ext>
              </a:extLst>
            </p:cNvPr>
            <p:cNvCxnSpPr>
              <a:cxnSpLocks/>
            </p:cNvCxnSpPr>
            <p:nvPr/>
          </p:nvCxnSpPr>
          <p:spPr>
            <a:xfrm>
              <a:off x="1547073" y="2203155"/>
              <a:ext cx="4753454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BEBFB099-7A9E-8745-98F8-1E22049422F0}"/>
                </a:ext>
              </a:extLst>
            </p:cNvPr>
            <p:cNvSpPr txBox="1"/>
            <p:nvPr/>
          </p:nvSpPr>
          <p:spPr>
            <a:xfrm>
              <a:off x="3677922" y="1933986"/>
              <a:ext cx="12288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钥匙和密码</a:t>
              </a:r>
            </a:p>
          </p:txBody>
        </p:sp>
        <p:cxnSp>
          <p:nvCxnSpPr>
            <p:cNvPr id="44" name="直线箭头连接符 43">
              <a:extLst>
                <a:ext uri="{FF2B5EF4-FFF2-40B4-BE49-F238E27FC236}">
                  <a16:creationId xmlns:a16="http://schemas.microsoft.com/office/drawing/2014/main" id="{78B051E0-A8F4-2B41-BFCC-311BA63C8AAB}"/>
                </a:ext>
              </a:extLst>
            </p:cNvPr>
            <p:cNvCxnSpPr>
              <a:cxnSpLocks/>
            </p:cNvCxnSpPr>
            <p:nvPr/>
          </p:nvCxnSpPr>
          <p:spPr>
            <a:xfrm>
              <a:off x="3060167" y="2871989"/>
              <a:ext cx="4736964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0F4141B2-D207-1444-A5DC-D164B01A1687}"/>
                </a:ext>
              </a:extLst>
            </p:cNvPr>
            <p:cNvSpPr txBox="1"/>
            <p:nvPr/>
          </p:nvSpPr>
          <p:spPr>
            <a:xfrm>
              <a:off x="3603987" y="2558920"/>
              <a:ext cx="3604726" cy="321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登录。</a:t>
              </a:r>
              <a:r>
                <a:rPr kumimoji="1" lang="zh-CN" altLang="en-US" sz="10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三元组</a:t>
              </a:r>
              <a:r>
                <a:rPr kumimoji="1" lang="en-US" altLang="zh-CN" sz="1000" dirty="0" err="1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productKey</a:t>
              </a:r>
              <a:r>
                <a:rPr kumimoji="1" lang="en-US" altLang="zh-CN" sz="10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</a:t>
              </a:r>
              <a:r>
                <a:rPr kumimoji="1" lang="zh-CN" altLang="en-US" sz="10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kumimoji="1" lang="en-US" altLang="zh-CN" sz="1000" dirty="0" err="1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deviceKey</a:t>
              </a:r>
              <a:r>
                <a:rPr kumimoji="1" lang="en-US" altLang="zh-CN" sz="10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</a:t>
              </a:r>
              <a:r>
                <a:rPr kumimoji="1" lang="zh-CN" altLang="en-US" sz="10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kumimoji="1" lang="en-US" altLang="zh-CN" sz="1000" dirty="0" err="1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deviceSecret</a:t>
              </a:r>
              <a:endParaRPr kumimoji="1" lang="zh-CN" altLang="en-US" sz="10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46" name="直线箭头连接符 45">
              <a:extLst>
                <a:ext uri="{FF2B5EF4-FFF2-40B4-BE49-F238E27FC236}">
                  <a16:creationId xmlns:a16="http://schemas.microsoft.com/office/drawing/2014/main" id="{18762B54-564B-FE41-985E-91EF1B6F0849}"/>
                </a:ext>
              </a:extLst>
            </p:cNvPr>
            <p:cNvCxnSpPr>
              <a:cxnSpLocks/>
            </p:cNvCxnSpPr>
            <p:nvPr/>
          </p:nvCxnSpPr>
          <p:spPr>
            <a:xfrm>
              <a:off x="1547073" y="3541471"/>
              <a:ext cx="4753454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B06F74EC-BD29-A94B-AB2C-91CF82544F30}"/>
                </a:ext>
              </a:extLst>
            </p:cNvPr>
            <p:cNvSpPr txBox="1"/>
            <p:nvPr/>
          </p:nvSpPr>
          <p:spPr>
            <a:xfrm>
              <a:off x="3809108" y="3272060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成功</a:t>
              </a:r>
            </a:p>
          </p:txBody>
        </p:sp>
        <p:pic>
          <p:nvPicPr>
            <p:cNvPr id="49" name="图形 48">
              <a:extLst>
                <a:ext uri="{FF2B5EF4-FFF2-40B4-BE49-F238E27FC236}">
                  <a16:creationId xmlns:a16="http://schemas.microsoft.com/office/drawing/2014/main" id="{1E108C0A-83A5-F140-8B6D-84ADCB37E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6030" y="951173"/>
              <a:ext cx="331277" cy="2760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5963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/>
          <p:cNvSpPr txBox="1"/>
          <p:nvPr/>
        </p:nvSpPr>
        <p:spPr>
          <a:xfrm>
            <a:off x="374469" y="296091"/>
            <a:ext cx="4357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device_connection_message_flow.png</a:t>
            </a:r>
            <a:endParaRPr lang="zh-CN" altLang="en-US" dirty="0"/>
          </a:p>
        </p:txBody>
      </p:sp>
      <p:grpSp>
        <p:nvGrpSpPr>
          <p:cNvPr id="69" name="组合 68"/>
          <p:cNvGrpSpPr/>
          <p:nvPr/>
        </p:nvGrpSpPr>
        <p:grpSpPr>
          <a:xfrm>
            <a:off x="842930" y="1954142"/>
            <a:ext cx="10873013" cy="3323478"/>
            <a:chOff x="842930" y="1954142"/>
            <a:chExt cx="10873013" cy="3323478"/>
          </a:xfrm>
        </p:grpSpPr>
        <p:sp>
          <p:nvSpPr>
            <p:cNvPr id="5" name="圆角矩形 100">
              <a:extLst>
                <a:ext uri="{FF2B5EF4-FFF2-40B4-BE49-F238E27FC236}">
                  <a16:creationId xmlns:a16="http://schemas.microsoft.com/office/drawing/2014/main" id="{78B1CE54-F77A-744C-886B-4379623771B5}"/>
                </a:ext>
              </a:extLst>
            </p:cNvPr>
            <p:cNvSpPr/>
            <p:nvPr/>
          </p:nvSpPr>
          <p:spPr>
            <a:xfrm>
              <a:off x="2958765" y="2634466"/>
              <a:ext cx="1664077" cy="622767"/>
            </a:xfrm>
            <a:prstGeom prst="roundRect">
              <a:avLst>
                <a:gd name="adj" fmla="val 0"/>
              </a:avLst>
            </a:prstGeom>
            <a:solidFill>
              <a:srgbClr val="7C74F7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lnSpc>
                  <a:spcPts val="2120"/>
                </a:lnSpc>
              </a:pPr>
              <a:r>
                <a:rPr kumimoji="1" lang="zh-CN" altLang="en-US" sz="12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设备 </a:t>
              </a:r>
              <a:endParaRPr kumimoji="1" lang="en-US" altLang="zh-CN" sz="12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ts val="2120"/>
                </a:lnSpc>
              </a:pPr>
              <a:r>
                <a:rPr kumimoji="1" lang="zh-CN" altLang="en-US" sz="12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kumimoji="1" lang="en-US" altLang="zh-CN" sz="1200" kern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MQTT</a:t>
              </a:r>
              <a:r>
                <a:rPr kumimoji="1" lang="zh-CN" altLang="en-US" sz="12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客户）</a:t>
              </a:r>
              <a:endParaRPr kumimoji="1" lang="en-US" altLang="zh-CN" sz="12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圆角矩形 100">
              <a:extLst>
                <a:ext uri="{FF2B5EF4-FFF2-40B4-BE49-F238E27FC236}">
                  <a16:creationId xmlns:a16="http://schemas.microsoft.com/office/drawing/2014/main" id="{78B1CE54-F77A-744C-886B-4379623771B5}"/>
                </a:ext>
              </a:extLst>
            </p:cNvPr>
            <p:cNvSpPr/>
            <p:nvPr/>
          </p:nvSpPr>
          <p:spPr>
            <a:xfrm>
              <a:off x="2939007" y="3644660"/>
              <a:ext cx="1664077" cy="622767"/>
            </a:xfrm>
            <a:prstGeom prst="roundRect">
              <a:avLst>
                <a:gd name="adj" fmla="val 0"/>
              </a:avLst>
            </a:prstGeom>
            <a:solidFill>
              <a:srgbClr val="7C74F7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lnSpc>
                  <a:spcPts val="2120"/>
                </a:lnSpc>
              </a:pPr>
              <a:r>
                <a:rPr kumimoji="1" lang="en-US" altLang="zh-CN" sz="12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Edge</a:t>
              </a:r>
              <a:r>
                <a:rPr kumimoji="1" lang="zh-CN" altLang="en-US" sz="12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网关</a:t>
              </a:r>
              <a:endParaRPr kumimoji="1" lang="en-US" altLang="zh-CN" sz="12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ts val="2120"/>
                </a:lnSpc>
              </a:pPr>
              <a:r>
                <a:rPr kumimoji="1" lang="zh-CN" altLang="en-US" sz="12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kumimoji="1" lang="en-US" altLang="zh-CN" sz="1200" kern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MQTT</a:t>
              </a:r>
              <a:r>
                <a:rPr kumimoji="1" lang="zh-CN" altLang="en-US" sz="12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客户）</a:t>
              </a:r>
              <a:endParaRPr kumimoji="1" lang="en-US" altLang="zh-CN" sz="12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圆角矩形 100">
              <a:extLst>
                <a:ext uri="{FF2B5EF4-FFF2-40B4-BE49-F238E27FC236}">
                  <a16:creationId xmlns:a16="http://schemas.microsoft.com/office/drawing/2014/main" id="{78B1CE54-F77A-744C-886B-4379623771B5}"/>
                </a:ext>
              </a:extLst>
            </p:cNvPr>
            <p:cNvSpPr/>
            <p:nvPr/>
          </p:nvSpPr>
          <p:spPr>
            <a:xfrm>
              <a:off x="2958765" y="4654853"/>
              <a:ext cx="1664077" cy="622767"/>
            </a:xfrm>
            <a:prstGeom prst="roundRect">
              <a:avLst>
                <a:gd name="adj" fmla="val 0"/>
              </a:avLst>
            </a:prstGeom>
            <a:solidFill>
              <a:srgbClr val="7C74F7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lnSpc>
                  <a:spcPts val="2120"/>
                </a:lnSpc>
              </a:pPr>
              <a:r>
                <a:rPr kumimoji="1" lang="zh-CN" altLang="en-US" sz="12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设备</a:t>
              </a:r>
              <a:endParaRPr kumimoji="1" lang="en-US" altLang="zh-CN" sz="12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ts val="2120"/>
                </a:lnSpc>
              </a:pPr>
              <a:r>
                <a:rPr kumimoji="1" lang="zh-CN" altLang="en-US" sz="12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kumimoji="1" lang="en-US" altLang="zh-CN" sz="1200" kern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MQTT</a:t>
              </a:r>
              <a:r>
                <a:rPr kumimoji="1" lang="zh-CN" altLang="en-US" sz="12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客户）</a:t>
              </a:r>
              <a:endParaRPr kumimoji="1" lang="en-US" altLang="zh-CN" sz="12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圆角矩形 100">
              <a:extLst>
                <a:ext uri="{FF2B5EF4-FFF2-40B4-BE49-F238E27FC236}">
                  <a16:creationId xmlns:a16="http://schemas.microsoft.com/office/drawing/2014/main" id="{78B1CE54-F77A-744C-886B-4379623771B5}"/>
                </a:ext>
              </a:extLst>
            </p:cNvPr>
            <p:cNvSpPr/>
            <p:nvPr/>
          </p:nvSpPr>
          <p:spPr>
            <a:xfrm>
              <a:off x="5672400" y="2631822"/>
              <a:ext cx="1664077" cy="2643155"/>
            </a:xfrm>
            <a:prstGeom prst="roundRect">
              <a:avLst>
                <a:gd name="adj" fmla="val 0"/>
              </a:avLst>
            </a:prstGeom>
            <a:solidFill>
              <a:srgbClr val="A2A5BC">
                <a:alpha val="2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20"/>
                </a:lnSpc>
              </a:pPr>
              <a:endParaRPr kumimoji="1" lang="en-US" altLang="zh-CN" sz="12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100">
              <a:extLst>
                <a:ext uri="{FF2B5EF4-FFF2-40B4-BE49-F238E27FC236}">
                  <a16:creationId xmlns:a16="http://schemas.microsoft.com/office/drawing/2014/main" id="{78B1CE54-F77A-744C-886B-4379623771B5}"/>
                </a:ext>
              </a:extLst>
            </p:cNvPr>
            <p:cNvSpPr/>
            <p:nvPr/>
          </p:nvSpPr>
          <p:spPr>
            <a:xfrm>
              <a:off x="7828314" y="3642017"/>
              <a:ext cx="1664077" cy="622767"/>
            </a:xfrm>
            <a:prstGeom prst="roundRect">
              <a:avLst>
                <a:gd name="adj" fmla="val 0"/>
              </a:avLst>
            </a:prstGeom>
            <a:solidFill>
              <a:srgbClr val="A2A5B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lnSpc>
                  <a:spcPts val="2120"/>
                </a:lnSpc>
              </a:pPr>
              <a:r>
                <a:rPr kumimoji="1" lang="zh-CN" altLang="en-US" sz="12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规则引擎</a:t>
              </a:r>
              <a:endParaRPr kumimoji="1" lang="en-US" altLang="zh-CN" sz="12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圆角矩形 100">
              <a:extLst>
                <a:ext uri="{FF2B5EF4-FFF2-40B4-BE49-F238E27FC236}">
                  <a16:creationId xmlns:a16="http://schemas.microsoft.com/office/drawing/2014/main" id="{78B1CE54-F77A-744C-886B-4379623771B5}"/>
                </a:ext>
              </a:extLst>
            </p:cNvPr>
            <p:cNvSpPr/>
            <p:nvPr/>
          </p:nvSpPr>
          <p:spPr>
            <a:xfrm>
              <a:off x="10051866" y="2631822"/>
              <a:ext cx="1664077" cy="622767"/>
            </a:xfrm>
            <a:prstGeom prst="roundRect">
              <a:avLst>
                <a:gd name="adj" fmla="val 0"/>
              </a:avLst>
            </a:prstGeom>
            <a:solidFill>
              <a:srgbClr val="A2A5B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lnSpc>
                  <a:spcPts val="212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时序数据库</a:t>
              </a:r>
              <a:endParaRPr kumimoji="1" lang="en-US" altLang="zh-CN" sz="1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圆角矩形 100">
              <a:extLst>
                <a:ext uri="{FF2B5EF4-FFF2-40B4-BE49-F238E27FC236}">
                  <a16:creationId xmlns:a16="http://schemas.microsoft.com/office/drawing/2014/main" id="{78B1CE54-F77A-744C-886B-4379623771B5}"/>
                </a:ext>
              </a:extLst>
            </p:cNvPr>
            <p:cNvSpPr/>
            <p:nvPr/>
          </p:nvSpPr>
          <p:spPr>
            <a:xfrm>
              <a:off x="10051865" y="3642017"/>
              <a:ext cx="1664077" cy="622767"/>
            </a:xfrm>
            <a:prstGeom prst="roundRect">
              <a:avLst>
                <a:gd name="adj" fmla="val 0"/>
              </a:avLst>
            </a:prstGeom>
            <a:solidFill>
              <a:srgbClr val="A2A5B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告警引擎</a:t>
              </a:r>
            </a:p>
          </p:txBody>
        </p:sp>
        <p:sp>
          <p:nvSpPr>
            <p:cNvPr id="13" name="圆角矩形 100">
              <a:extLst>
                <a:ext uri="{FF2B5EF4-FFF2-40B4-BE49-F238E27FC236}">
                  <a16:creationId xmlns:a16="http://schemas.microsoft.com/office/drawing/2014/main" id="{78B1CE54-F77A-744C-886B-4379623771B5}"/>
                </a:ext>
              </a:extLst>
            </p:cNvPr>
            <p:cNvSpPr/>
            <p:nvPr/>
          </p:nvSpPr>
          <p:spPr>
            <a:xfrm>
              <a:off x="10051866" y="4652210"/>
              <a:ext cx="1664077" cy="622767"/>
            </a:xfrm>
            <a:prstGeom prst="roundRect">
              <a:avLst>
                <a:gd name="adj" fmla="val 0"/>
              </a:avLst>
            </a:prstGeom>
            <a:solidFill>
              <a:srgbClr val="A2A5B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流式计算引擎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5513204" y="1954142"/>
              <a:ext cx="1982468" cy="6309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2120"/>
                </a:lnSpc>
              </a:pPr>
              <a:r>
                <a:rPr kumimoji="1" lang="en-US" altLang="zh-CN" b="1" kern="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IoT Hub</a:t>
              </a:r>
            </a:p>
            <a:p>
              <a:pPr algn="ctr">
                <a:lnSpc>
                  <a:spcPts val="2120"/>
                </a:lnSpc>
              </a:pPr>
              <a:r>
                <a:rPr kumimoji="1" lang="zh-CN" altLang="en-US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kumimoji="1" lang="en-US" altLang="zh-CN" kern="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MQTT</a:t>
              </a:r>
              <a:r>
                <a:rPr kumimoji="1" lang="zh-CN" altLang="en-US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服务器）</a:t>
              </a:r>
              <a:endParaRPr kumimoji="1"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200825" y="2721370"/>
              <a:ext cx="540000" cy="197858"/>
            </a:xfrm>
            <a:prstGeom prst="rect">
              <a:avLst/>
            </a:prstGeom>
            <a:solidFill>
              <a:srgbClr val="A39DF9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Topic</a:t>
              </a:r>
              <a:endPara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200825" y="2972021"/>
              <a:ext cx="540000" cy="197858"/>
            </a:xfrm>
            <a:prstGeom prst="rect">
              <a:avLst/>
            </a:prstGeom>
            <a:solidFill>
              <a:srgbClr val="A39DF9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200825" y="3222672"/>
              <a:ext cx="540000" cy="197858"/>
            </a:xfrm>
            <a:prstGeom prst="rect">
              <a:avLst/>
            </a:prstGeom>
            <a:solidFill>
              <a:srgbClr val="A39DF9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200825" y="3473323"/>
              <a:ext cx="540000" cy="197858"/>
            </a:xfrm>
            <a:prstGeom prst="rect">
              <a:avLst/>
            </a:prstGeom>
            <a:solidFill>
              <a:srgbClr val="A39DF9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200825" y="3723974"/>
              <a:ext cx="540000" cy="197858"/>
            </a:xfrm>
            <a:prstGeom prst="rect">
              <a:avLst/>
            </a:prstGeom>
            <a:solidFill>
              <a:srgbClr val="A39DF9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200825" y="3974625"/>
              <a:ext cx="540000" cy="197858"/>
            </a:xfrm>
            <a:prstGeom prst="rect">
              <a:avLst/>
            </a:prstGeom>
            <a:solidFill>
              <a:srgbClr val="A39DF9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200825" y="4225276"/>
              <a:ext cx="540000" cy="197858"/>
            </a:xfrm>
            <a:prstGeom prst="rect">
              <a:avLst/>
            </a:prstGeom>
            <a:solidFill>
              <a:srgbClr val="A39DF9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200825" y="4977226"/>
              <a:ext cx="540000" cy="197858"/>
            </a:xfrm>
            <a:prstGeom prst="rect">
              <a:avLst/>
            </a:prstGeom>
            <a:solidFill>
              <a:srgbClr val="A39DF9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299123" y="4554309"/>
              <a:ext cx="2893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0" name="直线箭头连接符 22">
              <a:extLst>
                <a:ext uri="{FF2B5EF4-FFF2-40B4-BE49-F238E27FC236}">
                  <a16:creationId xmlns:a16="http://schemas.microsoft.com/office/drawing/2014/main" id="{12F064AD-1F81-084F-997D-0A8D0E40AE9B}"/>
                </a:ext>
              </a:extLst>
            </p:cNvPr>
            <p:cNvCxnSpPr>
              <a:cxnSpLocks/>
            </p:cNvCxnSpPr>
            <p:nvPr/>
          </p:nvCxnSpPr>
          <p:spPr>
            <a:xfrm>
              <a:off x="4612963" y="3073594"/>
              <a:ext cx="1059437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箭头连接符 22">
              <a:extLst>
                <a:ext uri="{FF2B5EF4-FFF2-40B4-BE49-F238E27FC236}">
                  <a16:creationId xmlns:a16="http://schemas.microsoft.com/office/drawing/2014/main" id="{12F064AD-1F81-084F-997D-0A8D0E40AE9B}"/>
                </a:ext>
              </a:extLst>
            </p:cNvPr>
            <p:cNvCxnSpPr>
              <a:cxnSpLocks/>
            </p:cNvCxnSpPr>
            <p:nvPr/>
          </p:nvCxnSpPr>
          <p:spPr>
            <a:xfrm>
              <a:off x="4603084" y="3811185"/>
              <a:ext cx="1069316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箭头连接符 22">
              <a:extLst>
                <a:ext uri="{FF2B5EF4-FFF2-40B4-BE49-F238E27FC236}">
                  <a16:creationId xmlns:a16="http://schemas.microsoft.com/office/drawing/2014/main" id="{12F064AD-1F81-084F-997D-0A8D0E40AE9B}"/>
                </a:ext>
              </a:extLst>
            </p:cNvPr>
            <p:cNvCxnSpPr>
              <a:cxnSpLocks/>
            </p:cNvCxnSpPr>
            <p:nvPr/>
          </p:nvCxnSpPr>
          <p:spPr>
            <a:xfrm>
              <a:off x="4603084" y="4865320"/>
              <a:ext cx="1069316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箭头连接符 22">
              <a:extLst>
                <a:ext uri="{FF2B5EF4-FFF2-40B4-BE49-F238E27FC236}">
                  <a16:creationId xmlns:a16="http://schemas.microsoft.com/office/drawing/2014/main" id="{12F064AD-1F81-084F-997D-0A8D0E40AE9B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V="1">
              <a:off x="7336477" y="3947174"/>
              <a:ext cx="432000" cy="6226"/>
            </a:xfrm>
            <a:prstGeom prst="straightConnector1">
              <a:avLst/>
            </a:prstGeom>
            <a:ln w="25400">
              <a:solidFill>
                <a:srgbClr val="737794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肘形连接符 36"/>
            <p:cNvCxnSpPr>
              <a:stCxn id="10" idx="3"/>
              <a:endCxn id="11" idx="1"/>
            </p:cNvCxnSpPr>
            <p:nvPr/>
          </p:nvCxnSpPr>
          <p:spPr>
            <a:xfrm flipV="1">
              <a:off x="9492391" y="2943206"/>
              <a:ext cx="432000" cy="1010195"/>
            </a:xfrm>
            <a:prstGeom prst="bentConnector3">
              <a:avLst/>
            </a:prstGeom>
            <a:ln w="25400">
              <a:solidFill>
                <a:srgbClr val="5E62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肘形连接符 38"/>
            <p:cNvCxnSpPr>
              <a:stCxn id="10" idx="3"/>
              <a:endCxn id="13" idx="1"/>
            </p:cNvCxnSpPr>
            <p:nvPr/>
          </p:nvCxnSpPr>
          <p:spPr>
            <a:xfrm>
              <a:off x="9492391" y="3953401"/>
              <a:ext cx="432000" cy="1010193"/>
            </a:xfrm>
            <a:prstGeom prst="bentConnector3">
              <a:avLst/>
            </a:prstGeom>
            <a:ln w="25400">
              <a:solidFill>
                <a:srgbClr val="5E62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10" idx="3"/>
              <a:endCxn id="12" idx="1"/>
            </p:cNvCxnSpPr>
            <p:nvPr/>
          </p:nvCxnSpPr>
          <p:spPr>
            <a:xfrm>
              <a:off x="9492391" y="3953401"/>
              <a:ext cx="432000" cy="0"/>
            </a:xfrm>
            <a:prstGeom prst="straightConnector1">
              <a:avLst/>
            </a:prstGeom>
            <a:ln w="25400">
              <a:solidFill>
                <a:srgbClr val="5E62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圆角矩形 100">
              <a:extLst>
                <a:ext uri="{FF2B5EF4-FFF2-40B4-BE49-F238E27FC236}">
                  <a16:creationId xmlns:a16="http://schemas.microsoft.com/office/drawing/2014/main" id="{78B1CE54-F77A-744C-886B-4379623771B5}"/>
                </a:ext>
              </a:extLst>
            </p:cNvPr>
            <p:cNvSpPr/>
            <p:nvPr/>
          </p:nvSpPr>
          <p:spPr>
            <a:xfrm>
              <a:off x="842930" y="3644661"/>
              <a:ext cx="1664077" cy="622767"/>
            </a:xfrm>
            <a:prstGeom prst="roundRect">
              <a:avLst>
                <a:gd name="adj" fmla="val 0"/>
              </a:avLst>
            </a:prstGeom>
            <a:solidFill>
              <a:srgbClr val="7C74F7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lnSpc>
                  <a:spcPts val="2120"/>
                </a:lnSpc>
              </a:pPr>
              <a:r>
                <a:rPr kumimoji="1" lang="zh-CN" altLang="en-US" sz="12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子设备 </a:t>
              </a:r>
              <a:endParaRPr kumimoji="1" lang="en-US" altLang="zh-CN" sz="12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3" name="直线箭头连接符 22">
              <a:extLst>
                <a:ext uri="{FF2B5EF4-FFF2-40B4-BE49-F238E27FC236}">
                  <a16:creationId xmlns:a16="http://schemas.microsoft.com/office/drawing/2014/main" id="{12F064AD-1F81-084F-997D-0A8D0E40AE9B}"/>
                </a:ext>
              </a:extLst>
            </p:cNvPr>
            <p:cNvCxnSpPr>
              <a:cxnSpLocks/>
              <a:stCxn id="52" idx="3"/>
              <a:endCxn id="7" idx="1"/>
            </p:cNvCxnSpPr>
            <p:nvPr/>
          </p:nvCxnSpPr>
          <p:spPr>
            <a:xfrm flipV="1">
              <a:off x="2507007" y="3956044"/>
              <a:ext cx="432000" cy="1"/>
            </a:xfrm>
            <a:prstGeom prst="straightConnector1">
              <a:avLst/>
            </a:prstGeom>
            <a:ln w="25400">
              <a:solidFill>
                <a:srgbClr val="73779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6" name="图形 127">
              <a:extLst>
                <a:ext uri="{FF2B5EF4-FFF2-40B4-BE49-F238E27FC236}">
                  <a16:creationId xmlns:a16="http://schemas.microsoft.com/office/drawing/2014/main" id="{B6BD1084-8334-AF47-A25B-AADCC579C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84271" y="3893554"/>
              <a:ext cx="216000" cy="180000"/>
            </a:xfrm>
            <a:prstGeom prst="rect">
              <a:avLst/>
            </a:prstGeom>
          </p:spPr>
        </p:pic>
        <p:pic>
          <p:nvPicPr>
            <p:cNvPr id="58" name="图形 129">
              <a:extLst>
                <a:ext uri="{FF2B5EF4-FFF2-40B4-BE49-F238E27FC236}">
                  <a16:creationId xmlns:a16="http://schemas.microsoft.com/office/drawing/2014/main" id="{ECD89F70-E0B7-BD48-A425-B0855CF7E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17127" y="2747849"/>
              <a:ext cx="216000" cy="198000"/>
            </a:xfrm>
            <a:prstGeom prst="rect">
              <a:avLst/>
            </a:prstGeom>
          </p:spPr>
        </p:pic>
        <p:pic>
          <p:nvPicPr>
            <p:cNvPr id="59" name="图形 129">
              <a:extLst>
                <a:ext uri="{FF2B5EF4-FFF2-40B4-BE49-F238E27FC236}">
                  <a16:creationId xmlns:a16="http://schemas.microsoft.com/office/drawing/2014/main" id="{ECD89F70-E0B7-BD48-A425-B0855CF7E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05156" y="4766320"/>
              <a:ext cx="216000" cy="198000"/>
            </a:xfrm>
            <a:prstGeom prst="rect">
              <a:avLst/>
            </a:prstGeom>
          </p:spPr>
        </p:pic>
        <p:pic>
          <p:nvPicPr>
            <p:cNvPr id="60" name="图形 128">
              <a:extLst>
                <a:ext uri="{FF2B5EF4-FFF2-40B4-BE49-F238E27FC236}">
                  <a16:creationId xmlns:a16="http://schemas.microsoft.com/office/drawing/2014/main" id="{BF773120-ADAA-CB46-B23A-73C65DFD27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262254" y="3731174"/>
              <a:ext cx="216000" cy="216000"/>
            </a:xfrm>
            <a:prstGeom prst="rect">
              <a:avLst/>
            </a:prstGeom>
          </p:spPr>
        </p:pic>
        <p:sp>
          <p:nvSpPr>
            <p:cNvPr id="61" name="文本框 60"/>
            <p:cNvSpPr txBox="1"/>
            <p:nvPr/>
          </p:nvSpPr>
          <p:spPr>
            <a:xfrm>
              <a:off x="4597692" y="2785154"/>
              <a:ext cx="11657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/>
                <a:t>Publish/Subscribe</a:t>
              </a:r>
              <a:endParaRPr lang="zh-CN" altLang="en-US" sz="900" dirty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4597692" y="3553468"/>
              <a:ext cx="11657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/>
                <a:t>Publish/Subscribe</a:t>
              </a:r>
              <a:endParaRPr lang="zh-CN" altLang="en-US" sz="900" dirty="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4608603" y="4607602"/>
              <a:ext cx="11657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/>
                <a:t>Publish/Subscribe</a:t>
              </a:r>
              <a:endParaRPr lang="zh-CN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00487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占位符 25"/>
          <p:cNvSpPr>
            <a:spLocks noGrp="1"/>
          </p:cNvSpPr>
          <p:nvPr>
            <p:ph type="body" sz="quarter" idx="10"/>
          </p:nvPr>
        </p:nvSpPr>
        <p:spPr>
          <a:xfrm>
            <a:off x="352326" y="264330"/>
            <a:ext cx="10939162" cy="411097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</a:rPr>
              <a:t>device_management_concepts.png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958220" y="1088543"/>
            <a:ext cx="7253986" cy="4896916"/>
            <a:chOff x="1958220" y="1088543"/>
            <a:chExt cx="7253986" cy="4896916"/>
          </a:xfrm>
        </p:grpSpPr>
        <p:sp>
          <p:nvSpPr>
            <p:cNvPr id="2" name="矩形 1"/>
            <p:cNvSpPr/>
            <p:nvPr/>
          </p:nvSpPr>
          <p:spPr>
            <a:xfrm>
              <a:off x="5821907" y="1602377"/>
              <a:ext cx="3390299" cy="4383082"/>
            </a:xfrm>
            <a:prstGeom prst="rect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圆角矩形 100">
              <a:extLst>
                <a:ext uri="{FF2B5EF4-FFF2-40B4-BE49-F238E27FC236}">
                  <a16:creationId xmlns:a16="http://schemas.microsoft.com/office/drawing/2014/main" id="{78B1CE54-F77A-744C-886B-4379623771B5}"/>
                </a:ext>
              </a:extLst>
            </p:cNvPr>
            <p:cNvSpPr/>
            <p:nvPr/>
          </p:nvSpPr>
          <p:spPr>
            <a:xfrm>
              <a:off x="2045774" y="1979586"/>
              <a:ext cx="2597252" cy="972000"/>
            </a:xfrm>
            <a:prstGeom prst="roundRect">
              <a:avLst>
                <a:gd name="adj" fmla="val 0"/>
              </a:avLst>
            </a:prstGeom>
            <a:solidFill>
              <a:srgbClr val="7C74F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lnSpc>
                  <a:spcPts val="2120"/>
                </a:lnSpc>
              </a:pPr>
              <a:r>
                <a:rPr kumimoji="1" lang="zh-CN" altLang="en-US" sz="12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</a:t>
              </a:r>
              <a:endParaRPr kumimoji="1" lang="en-US" altLang="zh-CN" sz="12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圆角矩形 101">
              <a:extLst>
                <a:ext uri="{FF2B5EF4-FFF2-40B4-BE49-F238E27FC236}">
                  <a16:creationId xmlns:a16="http://schemas.microsoft.com/office/drawing/2014/main" id="{EA25D862-3B76-7A4F-9EDC-AD47BB344F05}"/>
                </a:ext>
              </a:extLst>
            </p:cNvPr>
            <p:cNvSpPr/>
            <p:nvPr/>
          </p:nvSpPr>
          <p:spPr>
            <a:xfrm>
              <a:off x="2045774" y="4249960"/>
              <a:ext cx="2597252" cy="972000"/>
            </a:xfrm>
            <a:prstGeom prst="roundRect">
              <a:avLst>
                <a:gd name="adj" fmla="val 0"/>
              </a:avLst>
            </a:prstGeom>
            <a:solidFill>
              <a:srgbClr val="42CBF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lnSpc>
                  <a:spcPts val="2120"/>
                </a:lnSpc>
              </a:pPr>
              <a:r>
                <a:rPr kumimoji="1" lang="zh-CN" altLang="en-US" sz="12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</a:t>
              </a:r>
              <a:endParaRPr kumimoji="1" lang="en-US" altLang="zh-CN" sz="12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4" name="直线连接符 83">
              <a:extLst>
                <a:ext uri="{FF2B5EF4-FFF2-40B4-BE49-F238E27FC236}">
                  <a16:creationId xmlns:a16="http://schemas.microsoft.com/office/drawing/2014/main" id="{90CDFF2B-49C8-C04B-B7A3-AC022F5CD141}"/>
                </a:ext>
              </a:extLst>
            </p:cNvPr>
            <p:cNvCxnSpPr>
              <a:cxnSpLocks/>
            </p:cNvCxnSpPr>
            <p:nvPr/>
          </p:nvCxnSpPr>
          <p:spPr>
            <a:xfrm>
              <a:off x="5489179" y="1750423"/>
              <a:ext cx="0" cy="4235036"/>
            </a:xfrm>
            <a:prstGeom prst="line">
              <a:avLst/>
            </a:prstGeom>
            <a:ln w="19050">
              <a:solidFill>
                <a:schemeClr val="bg2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箭头连接符 5">
              <a:extLst>
                <a:ext uri="{FF2B5EF4-FFF2-40B4-BE49-F238E27FC236}">
                  <a16:creationId xmlns:a16="http://schemas.microsoft.com/office/drawing/2014/main" id="{8CCADEC6-C1C8-BA49-9031-14CC4D7B7812}"/>
                </a:ext>
              </a:extLst>
            </p:cNvPr>
            <p:cNvCxnSpPr>
              <a:cxnSpLocks/>
              <a:stCxn id="55" idx="3"/>
            </p:cNvCxnSpPr>
            <p:nvPr/>
          </p:nvCxnSpPr>
          <p:spPr>
            <a:xfrm>
              <a:off x="4643026" y="2465586"/>
              <a:ext cx="141563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箭头连接符 5">
              <a:extLst>
                <a:ext uri="{FF2B5EF4-FFF2-40B4-BE49-F238E27FC236}">
                  <a16:creationId xmlns:a16="http://schemas.microsoft.com/office/drawing/2014/main" id="{8CCADEC6-C1C8-BA49-9031-14CC4D7B7812}"/>
                </a:ext>
              </a:extLst>
            </p:cNvPr>
            <p:cNvCxnSpPr>
              <a:cxnSpLocks/>
              <a:stCxn id="57" idx="3"/>
            </p:cNvCxnSpPr>
            <p:nvPr/>
          </p:nvCxnSpPr>
          <p:spPr>
            <a:xfrm>
              <a:off x="4643026" y="4735960"/>
              <a:ext cx="141563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4726657" y="4248619"/>
              <a:ext cx="12017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实例化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643026" y="2023536"/>
              <a:ext cx="12017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实例化</a:t>
              </a:r>
            </a:p>
          </p:txBody>
        </p:sp>
        <p:sp>
          <p:nvSpPr>
            <p:cNvPr id="17" name="下箭头 16"/>
            <p:cNvSpPr/>
            <p:nvPr/>
          </p:nvSpPr>
          <p:spPr>
            <a:xfrm rot="10800000">
              <a:off x="2992439" y="3322145"/>
              <a:ext cx="703922" cy="616633"/>
            </a:xfrm>
            <a:prstGeom prst="downArrow">
              <a:avLst>
                <a:gd name="adj1" fmla="val 61930"/>
                <a:gd name="adj2" fmla="val 50000"/>
              </a:avLst>
            </a:prstGeom>
            <a:solidFill>
              <a:srgbClr val="8588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958220" y="3060375"/>
              <a:ext cx="11899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增加通信连接和数据传输属性</a:t>
              </a: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E4CD90F2-5C91-FF4E-BD8B-2BC74A6058E9}"/>
                </a:ext>
              </a:extLst>
            </p:cNvPr>
            <p:cNvSpPr/>
            <p:nvPr/>
          </p:nvSpPr>
          <p:spPr>
            <a:xfrm>
              <a:off x="6058656" y="1881106"/>
              <a:ext cx="2635580" cy="974682"/>
            </a:xfrm>
            <a:prstGeom prst="rect">
              <a:avLst/>
            </a:prstGeom>
            <a:solidFill>
              <a:srgbClr val="7C74F7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zh-CN" sz="14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E4CD90F2-5C91-FF4E-BD8B-2BC74A6058E9}"/>
                </a:ext>
              </a:extLst>
            </p:cNvPr>
            <p:cNvSpPr/>
            <p:nvPr/>
          </p:nvSpPr>
          <p:spPr>
            <a:xfrm>
              <a:off x="6211056" y="2033506"/>
              <a:ext cx="2635580" cy="974682"/>
            </a:xfrm>
            <a:prstGeom prst="rect">
              <a:avLst/>
            </a:prstGeom>
            <a:solidFill>
              <a:srgbClr val="7C74F7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zh-CN" sz="14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E4CD90F2-5C91-FF4E-BD8B-2BC74A6058E9}"/>
                </a:ext>
              </a:extLst>
            </p:cNvPr>
            <p:cNvSpPr/>
            <p:nvPr/>
          </p:nvSpPr>
          <p:spPr>
            <a:xfrm>
              <a:off x="6349308" y="2235515"/>
              <a:ext cx="2635580" cy="974682"/>
            </a:xfrm>
            <a:prstGeom prst="rect">
              <a:avLst/>
            </a:prstGeom>
            <a:solidFill>
              <a:srgbClr val="7C74F7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zh-CN" sz="14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Rectangle 4">
              <a:extLst>
                <a:ext uri="{FF2B5EF4-FFF2-40B4-BE49-F238E27FC236}">
                  <a16:creationId xmlns:a16="http://schemas.microsoft.com/office/drawing/2014/main" id="{6B7975FD-D4CC-0449-8AC5-781100485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8656" y="4152821"/>
              <a:ext cx="2635580" cy="972000"/>
            </a:xfrm>
            <a:prstGeom prst="rect">
              <a:avLst/>
            </a:prstGeom>
            <a:solidFill>
              <a:srgbClr val="42CBF4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32000" rtlCol="0" anchor="ctr"/>
            <a:lstStyle/>
            <a:p>
              <a:pPr algn="ctr"/>
              <a:endParaRPr kumimoji="1" lang="en-US" altLang="zh-CN" sz="14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6" name="Rectangle 4">
              <a:extLst>
                <a:ext uri="{FF2B5EF4-FFF2-40B4-BE49-F238E27FC236}">
                  <a16:creationId xmlns:a16="http://schemas.microsoft.com/office/drawing/2014/main" id="{6B7975FD-D4CC-0449-8AC5-781100485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1056" y="4305221"/>
              <a:ext cx="2635580" cy="972000"/>
            </a:xfrm>
            <a:prstGeom prst="rect">
              <a:avLst/>
            </a:prstGeom>
            <a:solidFill>
              <a:srgbClr val="42CBF4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32000" rtlCol="0" anchor="ctr"/>
            <a:lstStyle/>
            <a:p>
              <a:pPr algn="ctr"/>
              <a:endParaRPr kumimoji="1" lang="en-US" altLang="zh-CN" sz="14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7" name="Rectangle 4">
              <a:extLst>
                <a:ext uri="{FF2B5EF4-FFF2-40B4-BE49-F238E27FC236}">
                  <a16:creationId xmlns:a16="http://schemas.microsoft.com/office/drawing/2014/main" id="{6B7975FD-D4CC-0449-8AC5-781100485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3456" y="4457621"/>
              <a:ext cx="2635580" cy="972000"/>
            </a:xfrm>
            <a:prstGeom prst="rect">
              <a:avLst/>
            </a:prstGeom>
            <a:solidFill>
              <a:srgbClr val="42CBF4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32000" rtlCol="0" anchor="ctr"/>
            <a:lstStyle/>
            <a:p>
              <a:pPr algn="ctr"/>
              <a:endParaRPr kumimoji="1" lang="en-US" altLang="zh-CN" sz="14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046395" y="2363307"/>
              <a:ext cx="12329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设备</a:t>
              </a: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7046395" y="4597928"/>
              <a:ext cx="12329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设备组合</a:t>
              </a: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5928438" y="3328585"/>
              <a:ext cx="31873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具有与</a:t>
              </a: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EnOS Cloud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进行安全数据传输的设备秘钥，设备证书</a:t>
              </a: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6024867" y="5554572"/>
              <a:ext cx="31873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无秘钥，证书等用于通讯的属性</a:t>
              </a:r>
            </a:p>
          </p:txBody>
        </p:sp>
        <p:pic>
          <p:nvPicPr>
            <p:cNvPr id="59" name="图形 142">
              <a:extLst>
                <a:ext uri="{FF2B5EF4-FFF2-40B4-BE49-F238E27FC236}">
                  <a16:creationId xmlns:a16="http://schemas.microsoft.com/office/drawing/2014/main" id="{80F33303-9261-C94D-9487-5E66C6CFA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885397" y="4643817"/>
              <a:ext cx="216000" cy="216000"/>
            </a:xfrm>
            <a:prstGeom prst="rect">
              <a:avLst/>
            </a:prstGeom>
          </p:spPr>
        </p:pic>
        <p:pic>
          <p:nvPicPr>
            <p:cNvPr id="60" name="图形 127">
              <a:extLst>
                <a:ext uri="{FF2B5EF4-FFF2-40B4-BE49-F238E27FC236}">
                  <a16:creationId xmlns:a16="http://schemas.microsoft.com/office/drawing/2014/main" id="{B6BD1084-8334-AF47-A25B-AADCC579C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99293" y="2425428"/>
              <a:ext cx="216000" cy="180000"/>
            </a:xfrm>
            <a:prstGeom prst="rect">
              <a:avLst/>
            </a:prstGeom>
          </p:spPr>
        </p:pic>
        <p:pic>
          <p:nvPicPr>
            <p:cNvPr id="65" name="图形 126">
              <a:extLst>
                <a:ext uri="{FF2B5EF4-FFF2-40B4-BE49-F238E27FC236}">
                  <a16:creationId xmlns:a16="http://schemas.microsoft.com/office/drawing/2014/main" id="{B0E5585B-2CD1-344B-8AD5-4F69EB727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9963" y="2358886"/>
              <a:ext cx="216000" cy="216000"/>
            </a:xfrm>
            <a:prstGeom prst="rect">
              <a:avLst/>
            </a:prstGeom>
          </p:spPr>
        </p:pic>
        <p:pic>
          <p:nvPicPr>
            <p:cNvPr id="66" name="图形 137">
              <a:extLst>
                <a:ext uri="{FF2B5EF4-FFF2-40B4-BE49-F238E27FC236}">
                  <a16:creationId xmlns:a16="http://schemas.microsoft.com/office/drawing/2014/main" id="{7B924A98-CD98-DE40-B356-5146C8765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838855" y="4625817"/>
              <a:ext cx="216000" cy="234000"/>
            </a:xfrm>
            <a:prstGeom prst="rect">
              <a:avLst/>
            </a:prstGeom>
          </p:spPr>
        </p:pic>
        <p:pic>
          <p:nvPicPr>
            <p:cNvPr id="67" name="图形 131">
              <a:extLst>
                <a:ext uri="{FF2B5EF4-FFF2-40B4-BE49-F238E27FC236}">
                  <a16:creationId xmlns:a16="http://schemas.microsoft.com/office/drawing/2014/main" id="{5CEA4E24-A261-564B-8A27-5E96BF281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386221" y="2627469"/>
              <a:ext cx="142500" cy="17100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6881592" y="1088543"/>
              <a:ext cx="1270928" cy="374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资产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7046395" y="2668191"/>
              <a:ext cx="12329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如风机，光伏板，逆变器等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7115293" y="4874492"/>
              <a:ext cx="12329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如风场场站，智能楼宇等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350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78B37C4C-7DF8-E44B-B18F-447FBECC8E05}"/>
              </a:ext>
            </a:extLst>
          </p:cNvPr>
          <p:cNvSpPr txBox="1"/>
          <p:nvPr/>
        </p:nvSpPr>
        <p:spPr>
          <a:xfrm>
            <a:off x="337781" y="18978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connection_scenario_2.2</a:t>
            </a:r>
            <a:endParaRPr kumimoji="1"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C2630A8-0886-8B46-B1DC-E6E3A0563AF9}"/>
              </a:ext>
            </a:extLst>
          </p:cNvPr>
          <p:cNvGrpSpPr/>
          <p:nvPr/>
        </p:nvGrpSpPr>
        <p:grpSpPr>
          <a:xfrm>
            <a:off x="-168696" y="2420888"/>
            <a:ext cx="14646095" cy="1138485"/>
            <a:chOff x="-1930234" y="4702465"/>
            <a:chExt cx="14646095" cy="1138485"/>
          </a:xfrm>
        </p:grpSpPr>
        <p:pic>
          <p:nvPicPr>
            <p:cNvPr id="25" name="图形 89">
              <a:extLst>
                <a:ext uri="{FF2B5EF4-FFF2-40B4-BE49-F238E27FC236}">
                  <a16:creationId xmlns:a16="http://schemas.microsoft.com/office/drawing/2014/main" id="{14C9F967-3CE4-664B-97A9-77D83EFCA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30384" y="4702465"/>
              <a:ext cx="310711" cy="310711"/>
            </a:xfrm>
            <a:prstGeom prst="rect">
              <a:avLst/>
            </a:prstGeom>
          </p:spPr>
        </p:pic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EDC71B1F-85DA-5945-86FD-04976BEA2FF0}"/>
                </a:ext>
              </a:extLst>
            </p:cNvPr>
            <p:cNvSpPr/>
            <p:nvPr/>
          </p:nvSpPr>
          <p:spPr>
            <a:xfrm>
              <a:off x="-1364441" y="4828853"/>
              <a:ext cx="2041826" cy="1008000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501C25B6-B9E3-7040-BFC1-AA52B15D1FD3}"/>
                </a:ext>
              </a:extLst>
            </p:cNvPr>
            <p:cNvSpPr/>
            <p:nvPr/>
          </p:nvSpPr>
          <p:spPr>
            <a:xfrm>
              <a:off x="2719935" y="4828853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86056DD-3F62-8447-9480-A92C10133A4B}"/>
                </a:ext>
              </a:extLst>
            </p:cNvPr>
            <p:cNvSpPr txBox="1"/>
            <p:nvPr/>
          </p:nvSpPr>
          <p:spPr>
            <a:xfrm>
              <a:off x="2978566" y="5085184"/>
              <a:ext cx="1524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设备注册</a:t>
              </a:r>
              <a:endParaRPr kumimoji="1" lang="en-US" altLang="zh-CN" sz="1400" dirty="0">
                <a:solidFill>
                  <a:srgbClr val="383B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（静态）</a:t>
              </a:r>
            </a:p>
          </p:txBody>
        </p: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C7183999-3DA0-2048-B641-9AB5F46E52AE}"/>
                </a:ext>
              </a:extLst>
            </p:cNvPr>
            <p:cNvCxnSpPr>
              <a:cxnSpLocks/>
            </p:cNvCxnSpPr>
            <p:nvPr/>
          </p:nvCxnSpPr>
          <p:spPr>
            <a:xfrm>
              <a:off x="902703" y="5333729"/>
              <a:ext cx="1520889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DCBD41DB-8DAA-F84C-A279-7BC9DBF8B147}"/>
                </a:ext>
              </a:extLst>
            </p:cNvPr>
            <p:cNvSpPr txBox="1"/>
            <p:nvPr/>
          </p:nvSpPr>
          <p:spPr>
            <a:xfrm>
              <a:off x="-1274241" y="5005932"/>
              <a:ext cx="1861425" cy="324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BC59DE0B-CC12-9A4A-8F16-EFA6B76DB2BC}"/>
                </a:ext>
              </a:extLst>
            </p:cNvPr>
            <p:cNvSpPr/>
            <p:nvPr/>
          </p:nvSpPr>
          <p:spPr>
            <a:xfrm>
              <a:off x="6696985" y="4828853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899EF571-35E2-B74D-A3EF-6E5464E1CE9D}"/>
                </a:ext>
              </a:extLst>
            </p:cNvPr>
            <p:cNvSpPr txBox="1"/>
            <p:nvPr/>
          </p:nvSpPr>
          <p:spPr>
            <a:xfrm>
              <a:off x="7047225" y="5169730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设备上线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C05B68A7-7E1A-5146-A5F4-D56380A12020}"/>
                </a:ext>
              </a:extLst>
            </p:cNvPr>
            <p:cNvSpPr/>
            <p:nvPr/>
          </p:nvSpPr>
          <p:spPr>
            <a:xfrm>
              <a:off x="10674035" y="4832950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5F1BDE43-B522-D140-84CA-0B7F685F4A78}"/>
                </a:ext>
              </a:extLst>
            </p:cNvPr>
            <p:cNvSpPr txBox="1"/>
            <p:nvPr/>
          </p:nvSpPr>
          <p:spPr>
            <a:xfrm>
              <a:off x="11024275" y="5173827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上报数据</a:t>
              </a: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B1389612-337A-824B-BA88-C57EE0945E58}"/>
                </a:ext>
              </a:extLst>
            </p:cNvPr>
            <p:cNvSpPr txBox="1"/>
            <p:nvPr/>
          </p:nvSpPr>
          <p:spPr>
            <a:xfrm>
              <a:off x="-1056272" y="5336950"/>
              <a:ext cx="1569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设备已在云端注册，</a:t>
              </a:r>
              <a:endParaRPr kumimoji="1" lang="en-US" altLang="zh-CN" sz="1200" dirty="0">
                <a:solidFill>
                  <a:srgbClr val="383B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kumimoji="1" lang="zh-CN" altLang="en-US" sz="12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烧录设备三元组</a:t>
              </a:r>
              <a:endParaRPr kumimoji="1" lang="en-US" altLang="zh-CN" sz="1200" dirty="0">
                <a:solidFill>
                  <a:srgbClr val="383B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BFF05CFA-12C9-CB4E-8F1E-28F6DD6AF522}"/>
                </a:ext>
              </a:extLst>
            </p:cNvPr>
            <p:cNvSpPr txBox="1"/>
            <p:nvPr/>
          </p:nvSpPr>
          <p:spPr>
            <a:xfrm>
              <a:off x="1038999" y="5017698"/>
              <a:ext cx="12618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上报设备三元组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EA021B06-E4B0-2240-B040-A5805480FDB7}"/>
                </a:ext>
              </a:extLst>
            </p:cNvPr>
            <p:cNvGrpSpPr/>
            <p:nvPr/>
          </p:nvGrpSpPr>
          <p:grpSpPr>
            <a:xfrm>
              <a:off x="-1930234" y="5200508"/>
              <a:ext cx="401072" cy="276999"/>
              <a:chOff x="3772673" y="5034057"/>
              <a:chExt cx="401072" cy="276999"/>
            </a:xfrm>
          </p:grpSpPr>
          <p:pic>
            <p:nvPicPr>
              <p:cNvPr id="30" name="图形 29">
                <a:extLst>
                  <a:ext uri="{FF2B5EF4-FFF2-40B4-BE49-F238E27FC236}">
                    <a16:creationId xmlns:a16="http://schemas.microsoft.com/office/drawing/2014/main" id="{EC8B2E00-1A89-D548-9969-784151B1AC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837224" y="5034256"/>
                <a:ext cx="300579" cy="273742"/>
              </a:xfrm>
              <a:prstGeom prst="rect">
                <a:avLst/>
              </a:prstGeom>
            </p:spPr>
          </p:pic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A00FBAF-C054-B243-BAC2-3F928089E9F3}"/>
                  </a:ext>
                </a:extLst>
              </p:cNvPr>
              <p:cNvSpPr txBox="1"/>
              <p:nvPr/>
            </p:nvSpPr>
            <p:spPr>
              <a:xfrm>
                <a:off x="3772673" y="5034057"/>
                <a:ext cx="4010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2.2</a:t>
                </a:r>
                <a:endParaRPr kumimoji="1"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cxnSp>
          <p:nvCxnSpPr>
            <p:cNvPr id="71" name="直线箭头连接符 70">
              <a:extLst>
                <a:ext uri="{FF2B5EF4-FFF2-40B4-BE49-F238E27FC236}">
                  <a16:creationId xmlns:a16="http://schemas.microsoft.com/office/drawing/2014/main" id="{CA6E135B-334D-DB45-B548-6CEA913A8EFB}"/>
                </a:ext>
              </a:extLst>
            </p:cNvPr>
            <p:cNvCxnSpPr>
              <a:cxnSpLocks/>
            </p:cNvCxnSpPr>
            <p:nvPr/>
          </p:nvCxnSpPr>
          <p:spPr>
            <a:xfrm>
              <a:off x="4943872" y="5333729"/>
              <a:ext cx="1520889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箭头连接符 71">
              <a:extLst>
                <a:ext uri="{FF2B5EF4-FFF2-40B4-BE49-F238E27FC236}">
                  <a16:creationId xmlns:a16="http://schemas.microsoft.com/office/drawing/2014/main" id="{0E7F1BEB-80AA-994A-A6E0-817BA6A4DDF8}"/>
                </a:ext>
              </a:extLst>
            </p:cNvPr>
            <p:cNvCxnSpPr>
              <a:cxnSpLocks/>
            </p:cNvCxnSpPr>
            <p:nvPr/>
          </p:nvCxnSpPr>
          <p:spPr>
            <a:xfrm>
              <a:off x="8925438" y="5333729"/>
              <a:ext cx="1520889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367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>
            <a:extLst>
              <a:ext uri="{FF2B5EF4-FFF2-40B4-BE49-F238E27FC236}">
                <a16:creationId xmlns:a16="http://schemas.microsoft.com/office/drawing/2014/main" id="{D41D91BD-F293-F940-A693-54E7F2DAD90C}"/>
              </a:ext>
            </a:extLst>
          </p:cNvPr>
          <p:cNvSpPr txBox="1"/>
          <p:nvPr/>
        </p:nvSpPr>
        <p:spPr>
          <a:xfrm>
            <a:off x="263537" y="8830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connection_scenario_2.3</a:t>
            </a:r>
            <a:endParaRPr kumimoji="1"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18705B9-B7A6-DC40-BB94-7091EDCE9336}"/>
              </a:ext>
            </a:extLst>
          </p:cNvPr>
          <p:cNvGrpSpPr/>
          <p:nvPr/>
        </p:nvGrpSpPr>
        <p:grpSpPr>
          <a:xfrm>
            <a:off x="-1608856" y="2132856"/>
            <a:ext cx="14646095" cy="1598181"/>
            <a:chOff x="-1539692" y="692696"/>
            <a:chExt cx="14646095" cy="1598181"/>
          </a:xfrm>
        </p:grpSpPr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72FA4A94-1B1B-224C-9FFD-2743BD5E6D6B}"/>
                </a:ext>
              </a:extLst>
            </p:cNvPr>
            <p:cNvSpPr txBox="1"/>
            <p:nvPr/>
          </p:nvSpPr>
          <p:spPr>
            <a:xfrm>
              <a:off x="5361577" y="1007735"/>
              <a:ext cx="1672209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AutoNum type="arabicPeriod"/>
              </a:pPr>
              <a:r>
                <a:rPr kumimoji="1" lang="en-US" altLang="zh-CN" sz="105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IoT</a:t>
              </a:r>
              <a:r>
                <a:rPr kumimoji="1" lang="zh-CN" altLang="en-US" sz="105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kumimoji="1" lang="en-US" altLang="zh-CN" sz="105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Hub</a:t>
              </a:r>
              <a:r>
                <a:rPr kumimoji="1" lang="zh-CN" altLang="en-US" sz="105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仅返回一次</a:t>
              </a:r>
              <a:r>
                <a:rPr kumimoji="1" lang="en-US" altLang="zh-CN" sz="1050" dirty="0" err="1">
                  <a:solidFill>
                    <a:srgbClr val="FFC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deviceSecret</a:t>
              </a:r>
              <a:endParaRPr kumimoji="1" lang="en-US" altLang="zh-CN" sz="1050" dirty="0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228600" indent="-228600">
                <a:buAutoNum type="arabicPeriod"/>
              </a:pPr>
              <a:r>
                <a:rPr kumimoji="1" lang="zh-CN" altLang="en-US" sz="105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设备上报三元组</a:t>
              </a:r>
              <a:endParaRPr kumimoji="1" lang="en-US" altLang="zh-CN" sz="105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1DAA72F8-EC94-7340-88A0-3D251FF4E0CF}"/>
                </a:ext>
              </a:extLst>
            </p:cNvPr>
            <p:cNvGrpSpPr/>
            <p:nvPr/>
          </p:nvGrpSpPr>
          <p:grpSpPr>
            <a:xfrm>
              <a:off x="-1539692" y="692696"/>
              <a:ext cx="14646095" cy="1598181"/>
              <a:chOff x="-1539692" y="692696"/>
              <a:chExt cx="14646095" cy="1598181"/>
            </a:xfrm>
          </p:grpSpPr>
          <p:pic>
            <p:nvPicPr>
              <p:cNvPr id="23" name="图形 26">
                <a:extLst>
                  <a:ext uri="{FF2B5EF4-FFF2-40B4-BE49-F238E27FC236}">
                    <a16:creationId xmlns:a16="http://schemas.microsoft.com/office/drawing/2014/main" id="{65DC14AD-2DEB-484F-9ED8-BB47004551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42544" y="697729"/>
                <a:ext cx="250538" cy="300645"/>
              </a:xfrm>
              <a:prstGeom prst="rect">
                <a:avLst/>
              </a:prstGeom>
            </p:spPr>
          </p:pic>
          <p:pic>
            <p:nvPicPr>
              <p:cNvPr id="74" name="图形 89">
                <a:extLst>
                  <a:ext uri="{FF2B5EF4-FFF2-40B4-BE49-F238E27FC236}">
                    <a16:creationId xmlns:a16="http://schemas.microsoft.com/office/drawing/2014/main" id="{78B694B2-11DC-964C-A829-811E57753C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939502" y="692696"/>
                <a:ext cx="310711" cy="310711"/>
              </a:xfrm>
              <a:prstGeom prst="rect">
                <a:avLst/>
              </a:prstGeom>
            </p:spPr>
          </p:pic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8454ABEB-7D80-2C4D-B1EA-20E824538FC4}"/>
                  </a:ext>
                </a:extLst>
              </p:cNvPr>
              <p:cNvSpPr/>
              <p:nvPr/>
            </p:nvSpPr>
            <p:spPr>
              <a:xfrm>
                <a:off x="-973899" y="1049772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25176360-E4D8-D84A-8D6C-6B07673C3493}"/>
                  </a:ext>
                </a:extLst>
              </p:cNvPr>
              <p:cNvSpPr/>
              <p:nvPr/>
            </p:nvSpPr>
            <p:spPr>
              <a:xfrm>
                <a:off x="3110477" y="1049772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7F0E3F01-9F8D-594A-B0C7-5A0BF38E8F50}"/>
                  </a:ext>
                </a:extLst>
              </p:cNvPr>
              <p:cNvSpPr txBox="1"/>
              <p:nvPr/>
            </p:nvSpPr>
            <p:spPr>
              <a:xfrm>
                <a:off x="3369108" y="1306103"/>
                <a:ext cx="15245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设备注册</a:t>
                </a:r>
                <a:endParaRPr kumimoji="1" lang="en-US" altLang="zh-CN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（动态）</a:t>
                </a:r>
              </a:p>
            </p:txBody>
          </p:sp>
          <p:cxnSp>
            <p:nvCxnSpPr>
              <p:cNvPr id="78" name="直线箭头连接符 77">
                <a:extLst>
                  <a:ext uri="{FF2B5EF4-FFF2-40B4-BE49-F238E27FC236}">
                    <a16:creationId xmlns:a16="http://schemas.microsoft.com/office/drawing/2014/main" id="{C1F3F66F-A900-7C48-991B-9564A82CE1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3245" y="1554648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D01F0984-D5CC-D442-B261-06EF44FFEC2F}"/>
                  </a:ext>
                </a:extLst>
              </p:cNvPr>
              <p:cNvSpPr txBox="1"/>
              <p:nvPr/>
            </p:nvSpPr>
            <p:spPr>
              <a:xfrm>
                <a:off x="-883699" y="1052540"/>
                <a:ext cx="1861425" cy="324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设备</a:t>
                </a:r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686D0D23-6774-2A45-878E-E4B0A8531137}"/>
                  </a:ext>
                </a:extLst>
              </p:cNvPr>
              <p:cNvSpPr/>
              <p:nvPr/>
            </p:nvSpPr>
            <p:spPr>
              <a:xfrm>
                <a:off x="7087527" y="1049772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45A7D7CD-0DEC-F243-B1D1-8790BC40F164}"/>
                  </a:ext>
                </a:extLst>
              </p:cNvPr>
              <p:cNvSpPr txBox="1"/>
              <p:nvPr/>
            </p:nvSpPr>
            <p:spPr>
              <a:xfrm>
                <a:off x="7437767" y="1390649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设备上线</a:t>
                </a:r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AE6D504E-E15A-BF4F-B2BC-5F00B4BABF1E}"/>
                  </a:ext>
                </a:extLst>
              </p:cNvPr>
              <p:cNvSpPr/>
              <p:nvPr/>
            </p:nvSpPr>
            <p:spPr>
              <a:xfrm>
                <a:off x="11064577" y="1053869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2347F353-C48F-BE43-B9FE-988122D9EB07}"/>
                  </a:ext>
                </a:extLst>
              </p:cNvPr>
              <p:cNvSpPr txBox="1"/>
              <p:nvPr/>
            </p:nvSpPr>
            <p:spPr>
              <a:xfrm>
                <a:off x="11414817" y="1394746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上报数据</a:t>
                </a:r>
              </a:p>
            </p:txBody>
          </p:sp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E25EF05F-08DF-FE46-B209-C443E023ED7B}"/>
                  </a:ext>
                </a:extLst>
              </p:cNvPr>
              <p:cNvSpPr txBox="1"/>
              <p:nvPr/>
            </p:nvSpPr>
            <p:spPr>
              <a:xfrm>
                <a:off x="-894070" y="1275214"/>
                <a:ext cx="1977273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设备已在云端注册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Product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开启动态注册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设备烧录</a:t>
                </a:r>
                <a:r>
                  <a:rPr kumimoji="1" lang="en-US" altLang="zh-CN" sz="1200" dirty="0" err="1">
                    <a:solidFill>
                      <a:srgbClr val="FFC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productKey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，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r>
                  <a:rPr kumimoji="1" lang="en-US" altLang="zh-CN" sz="1200" dirty="0" err="1">
                    <a:solidFill>
                      <a:srgbClr val="FFC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deviceKey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，</a:t>
                </a:r>
                <a:r>
                  <a:rPr kumimoji="1" lang="en-US" altLang="zh-CN" sz="1200" dirty="0" err="1">
                    <a:solidFill>
                      <a:srgbClr val="FFC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deviceSecret</a:t>
                </a:r>
                <a:endParaRPr kumimoji="1" lang="en-US" altLang="zh-CN" sz="1200" dirty="0">
                  <a:solidFill>
                    <a:srgbClr val="FFC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D28B9A8A-4DF2-4747-A710-3D4C65BCAF72}"/>
                  </a:ext>
                </a:extLst>
              </p:cNvPr>
              <p:cNvSpPr txBox="1"/>
              <p:nvPr/>
            </p:nvSpPr>
            <p:spPr>
              <a:xfrm>
                <a:off x="1100202" y="1163271"/>
                <a:ext cx="1778051" cy="577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05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设备上报</a:t>
                </a:r>
                <a:r>
                  <a:rPr kumimoji="1" lang="en-US" altLang="zh-CN" sz="1050" dirty="0" err="1">
                    <a:solidFill>
                      <a:srgbClr val="FFC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productKey</a:t>
                </a:r>
                <a:r>
                  <a:rPr kumimoji="1" lang="zh-CN" altLang="en-US" sz="105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，</a:t>
                </a:r>
                <a:endParaRPr kumimoji="1" lang="en-US" altLang="zh-CN" sz="105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r>
                  <a:rPr kumimoji="1" lang="en-US" altLang="zh-CN" sz="1050" dirty="0" err="1">
                    <a:solidFill>
                      <a:srgbClr val="FFC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deviceKey</a:t>
                </a:r>
                <a:r>
                  <a:rPr kumimoji="1" lang="zh-CN" altLang="en-US" sz="105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，</a:t>
                </a:r>
                <a:r>
                  <a:rPr kumimoji="1" lang="en-US" altLang="zh-CN" sz="1050" dirty="0" err="1">
                    <a:solidFill>
                      <a:srgbClr val="FFC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deviceSecret</a:t>
                </a:r>
                <a:endParaRPr kumimoji="1" lang="en-US" altLang="zh-CN" sz="1050" dirty="0">
                  <a:solidFill>
                    <a:srgbClr val="FFC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endParaRPr kumimoji="1" lang="en-US" altLang="zh-CN" sz="105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F079B01E-DA4F-9944-8A36-5B8DCAA833C0}"/>
                  </a:ext>
                </a:extLst>
              </p:cNvPr>
              <p:cNvGrpSpPr/>
              <p:nvPr/>
            </p:nvGrpSpPr>
            <p:grpSpPr>
              <a:xfrm>
                <a:off x="-1539692" y="1421427"/>
                <a:ext cx="401072" cy="276999"/>
                <a:chOff x="3772673" y="5034057"/>
                <a:chExt cx="401072" cy="276999"/>
              </a:xfrm>
            </p:grpSpPr>
            <p:pic>
              <p:nvPicPr>
                <p:cNvPr id="89" name="图形 88">
                  <a:extLst>
                    <a:ext uri="{FF2B5EF4-FFF2-40B4-BE49-F238E27FC236}">
                      <a16:creationId xmlns:a16="http://schemas.microsoft.com/office/drawing/2014/main" id="{29BB4F19-56A4-7040-9F4B-9202F25950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7224" y="5034256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9D98E1E8-C986-3A42-81AA-7294E9B384FB}"/>
                    </a:ext>
                  </a:extLst>
                </p:cNvPr>
                <p:cNvSpPr txBox="1"/>
                <p:nvPr/>
              </p:nvSpPr>
              <p:spPr>
                <a:xfrm>
                  <a:off x="3772673" y="5034057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2.3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87" name="直线箭头连接符 86">
                <a:extLst>
                  <a:ext uri="{FF2B5EF4-FFF2-40B4-BE49-F238E27FC236}">
                    <a16:creationId xmlns:a16="http://schemas.microsoft.com/office/drawing/2014/main" id="{860EEE99-0E0C-6143-90E4-4066CBA8E5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4414" y="1554648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线箭头连接符 87">
                <a:extLst>
                  <a:ext uri="{FF2B5EF4-FFF2-40B4-BE49-F238E27FC236}">
                    <a16:creationId xmlns:a16="http://schemas.microsoft.com/office/drawing/2014/main" id="{1CDFDBF0-064C-CE45-AB7F-59A212D857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5980" y="1554648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73745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1B94B240-8717-BA40-B792-A04A9A56BFE8}"/>
              </a:ext>
            </a:extLst>
          </p:cNvPr>
          <p:cNvSpPr/>
          <p:nvPr/>
        </p:nvSpPr>
        <p:spPr>
          <a:xfrm>
            <a:off x="109731" y="159800"/>
            <a:ext cx="4009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edge_connection_task_description.png</a:t>
            </a: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FC5F862-70FD-3D49-930C-79EA109A05D8}"/>
              </a:ext>
            </a:extLst>
          </p:cNvPr>
          <p:cNvGrpSpPr/>
          <p:nvPr/>
        </p:nvGrpSpPr>
        <p:grpSpPr>
          <a:xfrm>
            <a:off x="-1381256" y="1676796"/>
            <a:ext cx="14333819" cy="3309490"/>
            <a:chOff x="-1381256" y="1676796"/>
            <a:chExt cx="14333819" cy="3309490"/>
          </a:xfrm>
        </p:grpSpPr>
        <p:cxnSp>
          <p:nvCxnSpPr>
            <p:cNvPr id="47" name="直线箭头连接符 46">
              <a:extLst>
                <a:ext uri="{FF2B5EF4-FFF2-40B4-BE49-F238E27FC236}">
                  <a16:creationId xmlns:a16="http://schemas.microsoft.com/office/drawing/2014/main" id="{A689C26C-FBBF-9E43-B590-382F20568BF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357694" y="3338094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47">
              <a:extLst>
                <a:ext uri="{FF2B5EF4-FFF2-40B4-BE49-F238E27FC236}">
                  <a16:creationId xmlns:a16="http://schemas.microsoft.com/office/drawing/2014/main" id="{7CAEC85E-77F0-3043-B0AF-59353FF090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23268" y="4361633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箭头连接符 48">
              <a:extLst>
                <a:ext uri="{FF2B5EF4-FFF2-40B4-BE49-F238E27FC236}">
                  <a16:creationId xmlns:a16="http://schemas.microsoft.com/office/drawing/2014/main" id="{C8166DA9-1322-D74A-94F2-AAB70834E2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06014" y="4371507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6F594EBE-8E14-B743-B623-10FC87835A1B}"/>
                </a:ext>
              </a:extLst>
            </p:cNvPr>
            <p:cNvSpPr/>
            <p:nvPr/>
          </p:nvSpPr>
          <p:spPr>
            <a:xfrm>
              <a:off x="-1342418" y="1681270"/>
              <a:ext cx="215474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13A16009-5FD2-804D-9A39-E3E82EF1EC6A}"/>
                </a:ext>
              </a:extLst>
            </p:cNvPr>
            <p:cNvSpPr/>
            <p:nvPr/>
          </p:nvSpPr>
          <p:spPr>
            <a:xfrm>
              <a:off x="1713741" y="1681270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57" name="直线箭头连接符 56">
              <a:extLst>
                <a:ext uri="{FF2B5EF4-FFF2-40B4-BE49-F238E27FC236}">
                  <a16:creationId xmlns:a16="http://schemas.microsoft.com/office/drawing/2014/main" id="{807B906B-B401-1B4D-9773-7F21D32FF678}"/>
                </a:ext>
              </a:extLst>
            </p:cNvPr>
            <p:cNvCxnSpPr>
              <a:cxnSpLocks/>
            </p:cNvCxnSpPr>
            <p:nvPr/>
          </p:nvCxnSpPr>
          <p:spPr>
            <a:xfrm>
              <a:off x="1030038" y="2292846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C1BC07C-E286-7C4B-B0D0-4585B72A3B11}"/>
                </a:ext>
              </a:extLst>
            </p:cNvPr>
            <p:cNvSpPr/>
            <p:nvPr/>
          </p:nvSpPr>
          <p:spPr>
            <a:xfrm>
              <a:off x="4656980" y="1685063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69" name="直线箭头连接符 68">
              <a:extLst>
                <a:ext uri="{FF2B5EF4-FFF2-40B4-BE49-F238E27FC236}">
                  <a16:creationId xmlns:a16="http://schemas.microsoft.com/office/drawing/2014/main" id="{C0D51958-08E9-324A-A6FC-E72B71EA6EF0}"/>
                </a:ext>
              </a:extLst>
            </p:cNvPr>
            <p:cNvCxnSpPr>
              <a:cxnSpLocks/>
            </p:cNvCxnSpPr>
            <p:nvPr/>
          </p:nvCxnSpPr>
          <p:spPr>
            <a:xfrm>
              <a:off x="3973277" y="2296639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F8258564-7BAC-994A-9F0E-398E9A68E617}"/>
                </a:ext>
              </a:extLst>
            </p:cNvPr>
            <p:cNvSpPr/>
            <p:nvPr/>
          </p:nvSpPr>
          <p:spPr>
            <a:xfrm>
              <a:off x="7600219" y="1685063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71" name="直线箭头连接符 70">
              <a:extLst>
                <a:ext uri="{FF2B5EF4-FFF2-40B4-BE49-F238E27FC236}">
                  <a16:creationId xmlns:a16="http://schemas.microsoft.com/office/drawing/2014/main" id="{8BDC6E6D-FB8D-EB4C-A0B9-CF3D6357C3B1}"/>
                </a:ext>
              </a:extLst>
            </p:cNvPr>
            <p:cNvCxnSpPr>
              <a:cxnSpLocks/>
            </p:cNvCxnSpPr>
            <p:nvPr/>
          </p:nvCxnSpPr>
          <p:spPr>
            <a:xfrm>
              <a:off x="6916516" y="2296639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41EEA4AD-4204-CD40-B158-F26EB119D9B4}"/>
                </a:ext>
              </a:extLst>
            </p:cNvPr>
            <p:cNvSpPr/>
            <p:nvPr/>
          </p:nvSpPr>
          <p:spPr>
            <a:xfrm>
              <a:off x="10548862" y="1676796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90" name="直线箭头连接符 89">
              <a:extLst>
                <a:ext uri="{FF2B5EF4-FFF2-40B4-BE49-F238E27FC236}">
                  <a16:creationId xmlns:a16="http://schemas.microsoft.com/office/drawing/2014/main" id="{721F3970-E298-9A48-B4D1-0AE661BB90E6}"/>
                </a:ext>
              </a:extLst>
            </p:cNvPr>
            <p:cNvCxnSpPr>
              <a:cxnSpLocks/>
            </p:cNvCxnSpPr>
            <p:nvPr/>
          </p:nvCxnSpPr>
          <p:spPr>
            <a:xfrm>
              <a:off x="9865159" y="2288372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线箭头连接符 92">
              <a:extLst>
                <a:ext uri="{FF2B5EF4-FFF2-40B4-BE49-F238E27FC236}">
                  <a16:creationId xmlns:a16="http://schemas.microsoft.com/office/drawing/2014/main" id="{8911DDDD-E490-2941-B270-006B2D2107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0865" y="4371507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B96C1479-DB17-664C-94C7-837BCB390BAA}"/>
                </a:ext>
              </a:extLst>
            </p:cNvPr>
            <p:cNvSpPr/>
            <p:nvPr/>
          </p:nvSpPr>
          <p:spPr>
            <a:xfrm>
              <a:off x="-1353271" y="375672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41EF3F3C-EADD-0C42-9F51-6F0D2A10CAB8}"/>
                </a:ext>
              </a:extLst>
            </p:cNvPr>
            <p:cNvSpPr/>
            <p:nvPr/>
          </p:nvSpPr>
          <p:spPr>
            <a:xfrm>
              <a:off x="2363887" y="375672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1B50F2A1-E59C-7F4A-977B-AB4B313FAB41}"/>
                </a:ext>
              </a:extLst>
            </p:cNvPr>
            <p:cNvSpPr/>
            <p:nvPr/>
          </p:nvSpPr>
          <p:spPr>
            <a:xfrm>
              <a:off x="6081045" y="375672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0920838B-FDBC-C24E-9818-0454FDFC1611}"/>
                </a:ext>
              </a:extLst>
            </p:cNvPr>
            <p:cNvSpPr/>
            <p:nvPr/>
          </p:nvSpPr>
          <p:spPr>
            <a:xfrm>
              <a:off x="9798204" y="375672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0EB4F7D9-B79C-8E4D-9FFD-149C5E4396A4}"/>
                </a:ext>
              </a:extLst>
            </p:cNvPr>
            <p:cNvSpPr txBox="1"/>
            <p:nvPr/>
          </p:nvSpPr>
          <p:spPr>
            <a:xfrm>
              <a:off x="-1381256" y="1719177"/>
              <a:ext cx="232913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1 -</a:t>
              </a:r>
              <a:r>
                <a:rPr kumimoji="1" lang="zh-CN" altLang="en-US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云端创建模型网关、子设备</a:t>
              </a: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3BB40D0A-5E8C-0441-A477-37A2F49CABAA}"/>
                </a:ext>
              </a:extLst>
            </p:cNvPr>
            <p:cNvSpPr txBox="1"/>
            <p:nvPr/>
          </p:nvSpPr>
          <p:spPr>
            <a:xfrm>
              <a:off x="1638623" y="1691351"/>
              <a:ext cx="22288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2 -</a:t>
              </a:r>
              <a:r>
                <a:rPr kumimoji="1" lang="zh-CN" altLang="en-US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云端创建产品网关、子设备</a:t>
              </a: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99B33E3B-9CCA-7949-A965-0924510A29CE}"/>
                </a:ext>
              </a:extLst>
            </p:cNvPr>
            <p:cNvSpPr txBox="1"/>
            <p:nvPr/>
          </p:nvSpPr>
          <p:spPr>
            <a:xfrm>
              <a:off x="4583089" y="1694599"/>
              <a:ext cx="232913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3 -</a:t>
              </a:r>
              <a:r>
                <a:rPr kumimoji="1" lang="zh-CN" altLang="en-US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云端创建网关、子设备实例</a:t>
              </a: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39937FC1-D085-824C-A10C-485B05D2E2B8}"/>
                </a:ext>
              </a:extLst>
            </p:cNvPr>
            <p:cNvSpPr txBox="1"/>
            <p:nvPr/>
          </p:nvSpPr>
          <p:spPr>
            <a:xfrm>
              <a:off x="7532238" y="1722430"/>
              <a:ext cx="232913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4 -</a:t>
              </a:r>
              <a:r>
                <a:rPr kumimoji="1" lang="zh-CN" altLang="en-US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实体网关、子设备出厂烧录</a:t>
              </a: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491A7A41-30EC-A54F-B994-437026BC2603}"/>
                </a:ext>
              </a:extLst>
            </p:cNvPr>
            <p:cNvSpPr txBox="1"/>
            <p:nvPr/>
          </p:nvSpPr>
          <p:spPr>
            <a:xfrm>
              <a:off x="10543458" y="1728318"/>
              <a:ext cx="232913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5 –</a:t>
              </a:r>
              <a:r>
                <a:rPr kumimoji="1" lang="zh-CN" altLang="en-US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网关联网</a:t>
              </a: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DC5A14BF-A846-1B40-881C-A8385680CB43}"/>
                </a:ext>
              </a:extLst>
            </p:cNvPr>
            <p:cNvSpPr txBox="1"/>
            <p:nvPr/>
          </p:nvSpPr>
          <p:spPr>
            <a:xfrm>
              <a:off x="1678951" y="2180630"/>
              <a:ext cx="2085616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创建产品，获取</a:t>
              </a:r>
              <a:r>
                <a:rPr kumimoji="1" lang="en-US" altLang="zh-CN" sz="1300" dirty="0" err="1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ProductKey</a:t>
              </a:r>
              <a:r>
                <a:rPr kumimoji="1" lang="zh-CN" altLang="en-US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和</a:t>
              </a:r>
              <a:r>
                <a:rPr kumimoji="1" lang="en-US" altLang="zh-CN" sz="1300" dirty="0" err="1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ProductSecret</a:t>
              </a:r>
              <a:endParaRPr kumimoji="1" lang="zh-CN" altLang="en-US" sz="1300" dirty="0">
                <a:solidFill>
                  <a:srgbClr val="383B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FAC3752D-AD97-7747-88FE-786C4C2D962B}"/>
                </a:ext>
              </a:extLst>
            </p:cNvPr>
            <p:cNvSpPr txBox="1"/>
            <p:nvPr/>
          </p:nvSpPr>
          <p:spPr>
            <a:xfrm>
              <a:off x="4597999" y="2212063"/>
              <a:ext cx="204182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在</a:t>
              </a:r>
              <a:r>
                <a:rPr kumimoji="1" lang="en-US" altLang="zh-CN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Portal</a:t>
              </a:r>
              <a:r>
                <a:rPr kumimoji="1" lang="zh-CN" altLang="en-US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界面创建设备，获得设备三元组</a:t>
              </a: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BD95C785-9323-7D49-B604-08C55B772F88}"/>
                </a:ext>
              </a:extLst>
            </p:cNvPr>
            <p:cNvSpPr txBox="1"/>
            <p:nvPr/>
          </p:nvSpPr>
          <p:spPr>
            <a:xfrm>
              <a:off x="-1354110" y="2214732"/>
              <a:ext cx="212624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定义设备属性、测点、服务、事件四要素</a:t>
              </a: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C0C39FB5-81FD-5D4F-8932-A39F39D3488D}"/>
                </a:ext>
              </a:extLst>
            </p:cNvPr>
            <p:cNvSpPr txBox="1"/>
            <p:nvPr/>
          </p:nvSpPr>
          <p:spPr>
            <a:xfrm>
              <a:off x="7574228" y="2223846"/>
              <a:ext cx="205226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烧录三元组</a:t>
              </a: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3FCD200B-1E65-C94A-9007-846BFF89979D}"/>
                </a:ext>
              </a:extLst>
            </p:cNvPr>
            <p:cNvSpPr txBox="1"/>
            <p:nvPr/>
          </p:nvSpPr>
          <p:spPr>
            <a:xfrm>
              <a:off x="10556055" y="2087617"/>
              <a:ext cx="239650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设备上电联网，携带三元组请求登录云端</a:t>
              </a: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982D11FB-3DB0-1C4D-AC90-27066289975F}"/>
                </a:ext>
              </a:extLst>
            </p:cNvPr>
            <p:cNvSpPr txBox="1"/>
            <p:nvPr/>
          </p:nvSpPr>
          <p:spPr>
            <a:xfrm>
              <a:off x="9859130" y="3844595"/>
              <a:ext cx="202597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6 –</a:t>
              </a:r>
              <a:r>
                <a:rPr kumimoji="1" lang="zh-CN" altLang="en-US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网关登录</a:t>
              </a: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CA8BF69D-CDFD-8E4A-A087-F365B720B1C7}"/>
                </a:ext>
              </a:extLst>
            </p:cNvPr>
            <p:cNvSpPr txBox="1"/>
            <p:nvPr/>
          </p:nvSpPr>
          <p:spPr>
            <a:xfrm>
              <a:off x="9859130" y="4240239"/>
              <a:ext cx="281761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云端鉴权，鉴权通过后设备登录，第一次登录即可激活设备</a:t>
              </a: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D7CA00C4-A8F7-8744-9278-29DFA7D582C0}"/>
                </a:ext>
              </a:extLst>
            </p:cNvPr>
            <p:cNvSpPr txBox="1"/>
            <p:nvPr/>
          </p:nvSpPr>
          <p:spPr>
            <a:xfrm>
              <a:off x="6136504" y="3844595"/>
              <a:ext cx="265235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7 –</a:t>
              </a:r>
              <a:r>
                <a:rPr kumimoji="1" lang="zh-CN" altLang="en-US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添加拓扑</a:t>
              </a:r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A16D2B97-B543-D64C-B34A-030C915036D0}"/>
                </a:ext>
              </a:extLst>
            </p:cNvPr>
            <p:cNvSpPr txBox="1"/>
            <p:nvPr/>
          </p:nvSpPr>
          <p:spPr>
            <a:xfrm>
              <a:off x="6136504" y="4292611"/>
              <a:ext cx="243071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将子设备添加到网关拓扑下</a:t>
              </a:r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CC164743-7CAC-1A4F-BB63-909126D3A2CB}"/>
                </a:ext>
              </a:extLst>
            </p:cNvPr>
            <p:cNvSpPr txBox="1"/>
            <p:nvPr/>
          </p:nvSpPr>
          <p:spPr>
            <a:xfrm>
              <a:off x="2424396" y="3836926"/>
              <a:ext cx="271894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8 –</a:t>
              </a:r>
              <a:r>
                <a:rPr kumimoji="1" lang="zh-CN" altLang="en-US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网关代理子设备登录</a:t>
              </a: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59E72106-682C-6E4A-801A-AC37A94FEA9C}"/>
                </a:ext>
              </a:extLst>
            </p:cNvPr>
            <p:cNvSpPr txBox="1"/>
            <p:nvPr/>
          </p:nvSpPr>
          <p:spPr>
            <a:xfrm>
              <a:off x="2433619" y="4240239"/>
              <a:ext cx="27115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网关使用子设备三元组代理登录子设备</a:t>
              </a: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12C683E6-683F-6248-9E3F-623505BB5CD4}"/>
                </a:ext>
              </a:extLst>
            </p:cNvPr>
            <p:cNvSpPr txBox="1"/>
            <p:nvPr/>
          </p:nvSpPr>
          <p:spPr>
            <a:xfrm>
              <a:off x="-1192176" y="3813999"/>
              <a:ext cx="202597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9 –</a:t>
              </a:r>
              <a:r>
                <a:rPr kumimoji="1" lang="zh-CN" altLang="en-US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数据传输</a:t>
              </a: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0B8200E5-47BA-0A4F-A491-49AB39755767}"/>
                </a:ext>
              </a:extLst>
            </p:cNvPr>
            <p:cNvSpPr txBox="1"/>
            <p:nvPr/>
          </p:nvSpPr>
          <p:spPr>
            <a:xfrm>
              <a:off x="-1228763" y="4240239"/>
              <a:ext cx="257372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子设备登录后，网关代理子设备发送数据至云端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2646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77A9F824-6E9D-0A43-A8C9-76508C4B45C6}"/>
              </a:ext>
            </a:extLst>
          </p:cNvPr>
          <p:cNvSpPr txBox="1"/>
          <p:nvPr/>
        </p:nvSpPr>
        <p:spPr>
          <a:xfrm>
            <a:off x="263537" y="0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connection_scenario_2.1</a:t>
            </a:r>
            <a:endParaRPr kumimoji="1"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5291A99-1271-744F-A362-0D9C59FCB23A}"/>
              </a:ext>
            </a:extLst>
          </p:cNvPr>
          <p:cNvGrpSpPr/>
          <p:nvPr/>
        </p:nvGrpSpPr>
        <p:grpSpPr>
          <a:xfrm>
            <a:off x="-3409056" y="2276872"/>
            <a:ext cx="16857273" cy="1369173"/>
            <a:chOff x="-3748026" y="369332"/>
            <a:chExt cx="16857273" cy="1369173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BE86EF2C-3E58-9949-8DA0-F0D41A277F1A}"/>
                </a:ext>
              </a:extLst>
            </p:cNvPr>
            <p:cNvSpPr txBox="1"/>
            <p:nvPr/>
          </p:nvSpPr>
          <p:spPr>
            <a:xfrm>
              <a:off x="5364421" y="684371"/>
              <a:ext cx="1672209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AutoNum type="arabicPeriod"/>
              </a:pPr>
              <a:r>
                <a:rPr kumimoji="1" lang="en-US" altLang="zh-CN" sz="105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IoT</a:t>
              </a:r>
              <a:r>
                <a:rPr kumimoji="1" lang="zh-CN" altLang="en-US" sz="105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kumimoji="1" lang="en-US" altLang="zh-CN" sz="105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Hub</a:t>
              </a:r>
              <a:r>
                <a:rPr kumimoji="1" lang="zh-CN" altLang="en-US" sz="105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返回一次</a:t>
              </a:r>
              <a:r>
                <a:rPr kumimoji="1" lang="en-US" altLang="zh-CN" sz="1050" dirty="0" err="1">
                  <a:solidFill>
                    <a:srgbClr val="FFC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deviceSecret</a:t>
              </a:r>
              <a:endParaRPr kumimoji="1" lang="en-US" altLang="zh-CN" sz="1050" dirty="0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228600" indent="-228600">
                <a:buAutoNum type="arabicPeriod"/>
              </a:pPr>
              <a:r>
                <a:rPr kumimoji="1" lang="zh-CN" altLang="en-US" sz="105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设备上报三元组</a:t>
              </a:r>
              <a:endParaRPr kumimoji="1" lang="en-US" altLang="zh-CN" sz="105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pic>
          <p:nvPicPr>
            <p:cNvPr id="42" name="图形 89">
              <a:extLst>
                <a:ext uri="{FF2B5EF4-FFF2-40B4-BE49-F238E27FC236}">
                  <a16:creationId xmlns:a16="http://schemas.microsoft.com/office/drawing/2014/main" id="{86F97841-07B6-2946-8BE6-953F452CA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42346" y="369332"/>
              <a:ext cx="310711" cy="310711"/>
            </a:xfrm>
            <a:prstGeom prst="rect">
              <a:avLst/>
            </a:prstGeom>
          </p:spPr>
        </p:pic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6142949C-913C-D947-BB1D-1C870CF98917}"/>
                </a:ext>
              </a:extLst>
            </p:cNvPr>
            <p:cNvSpPr/>
            <p:nvPr/>
          </p:nvSpPr>
          <p:spPr>
            <a:xfrm>
              <a:off x="-3098104" y="729982"/>
              <a:ext cx="2041826" cy="1008000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CE4926D5-F556-D549-A06C-DB18BC57116C}"/>
                </a:ext>
              </a:extLst>
            </p:cNvPr>
            <p:cNvSpPr/>
            <p:nvPr/>
          </p:nvSpPr>
          <p:spPr>
            <a:xfrm>
              <a:off x="3113321" y="726408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70ED7C41-DB11-9844-91D7-BA3CA0B460A2}"/>
                </a:ext>
              </a:extLst>
            </p:cNvPr>
            <p:cNvSpPr txBox="1"/>
            <p:nvPr/>
          </p:nvSpPr>
          <p:spPr>
            <a:xfrm>
              <a:off x="3371952" y="982739"/>
              <a:ext cx="1524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设备注册</a:t>
              </a:r>
              <a:endParaRPr kumimoji="1" lang="en-US" altLang="zh-CN" sz="1400" dirty="0">
                <a:solidFill>
                  <a:srgbClr val="383B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（动态）</a:t>
              </a:r>
            </a:p>
          </p:txBody>
        </p:sp>
        <p:cxnSp>
          <p:nvCxnSpPr>
            <p:cNvPr id="48" name="直线箭头连接符 47">
              <a:extLst>
                <a:ext uri="{FF2B5EF4-FFF2-40B4-BE49-F238E27FC236}">
                  <a16:creationId xmlns:a16="http://schemas.microsoft.com/office/drawing/2014/main" id="{CF95C1F5-9619-D346-B2FE-A89CD25CCEE5}"/>
                </a:ext>
              </a:extLst>
            </p:cNvPr>
            <p:cNvCxnSpPr>
              <a:cxnSpLocks/>
            </p:cNvCxnSpPr>
            <p:nvPr/>
          </p:nvCxnSpPr>
          <p:spPr>
            <a:xfrm>
              <a:off x="1199456" y="1231284"/>
              <a:ext cx="1719388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FFBF2AA0-E563-9541-AAD5-90B95E27B75D}"/>
                </a:ext>
              </a:extLst>
            </p:cNvPr>
            <p:cNvSpPr txBox="1"/>
            <p:nvPr/>
          </p:nvSpPr>
          <p:spPr>
            <a:xfrm>
              <a:off x="-3007904" y="778653"/>
              <a:ext cx="1861425" cy="324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A7065683-A046-A84E-B20B-2485E4088B87}"/>
                </a:ext>
              </a:extLst>
            </p:cNvPr>
            <p:cNvSpPr/>
            <p:nvPr/>
          </p:nvSpPr>
          <p:spPr>
            <a:xfrm>
              <a:off x="7090371" y="726408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FEFCD626-F6DB-E44D-9523-898A9948AE7B}"/>
                </a:ext>
              </a:extLst>
            </p:cNvPr>
            <p:cNvSpPr txBox="1"/>
            <p:nvPr/>
          </p:nvSpPr>
          <p:spPr>
            <a:xfrm>
              <a:off x="7440611" y="1067285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设备上线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7A58F9EC-A2D3-F346-8E1F-1B469574CBBF}"/>
                </a:ext>
              </a:extLst>
            </p:cNvPr>
            <p:cNvSpPr/>
            <p:nvPr/>
          </p:nvSpPr>
          <p:spPr>
            <a:xfrm>
              <a:off x="11067421" y="730505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5435D923-46AD-5940-9CA4-8938A2F51F54}"/>
                </a:ext>
              </a:extLst>
            </p:cNvPr>
            <p:cNvSpPr txBox="1"/>
            <p:nvPr/>
          </p:nvSpPr>
          <p:spPr>
            <a:xfrm>
              <a:off x="11417661" y="1071382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上报数据</a:t>
              </a: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612B01FA-2442-8043-BB86-E529EC8750C1}"/>
                </a:ext>
              </a:extLst>
            </p:cNvPr>
            <p:cNvSpPr txBox="1"/>
            <p:nvPr/>
          </p:nvSpPr>
          <p:spPr>
            <a:xfrm>
              <a:off x="-3101318" y="1151900"/>
              <a:ext cx="21657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设备未在云端注册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子设备需要烧录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Product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信息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2D5545BD-A41B-E748-AD6A-912CBAD3A095}"/>
                </a:ext>
              </a:extLst>
            </p:cNvPr>
            <p:cNvGrpSpPr/>
            <p:nvPr/>
          </p:nvGrpSpPr>
          <p:grpSpPr>
            <a:xfrm>
              <a:off x="-3748026" y="1098063"/>
              <a:ext cx="401072" cy="276999"/>
              <a:chOff x="3772673" y="5034057"/>
              <a:chExt cx="401072" cy="276999"/>
            </a:xfrm>
          </p:grpSpPr>
          <p:pic>
            <p:nvPicPr>
              <p:cNvPr id="59" name="图形 58">
                <a:extLst>
                  <a:ext uri="{FF2B5EF4-FFF2-40B4-BE49-F238E27FC236}">
                    <a16:creationId xmlns:a16="http://schemas.microsoft.com/office/drawing/2014/main" id="{5ADDA50C-6D12-C24D-808A-28592E468C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837224" y="5034256"/>
                <a:ext cx="300579" cy="273742"/>
              </a:xfrm>
              <a:prstGeom prst="rect">
                <a:avLst/>
              </a:prstGeom>
            </p:spPr>
          </p:pic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8B2DB1C1-F4F2-0F4C-91B1-FBE20C731C92}"/>
                  </a:ext>
                </a:extLst>
              </p:cNvPr>
              <p:cNvSpPr txBox="1"/>
              <p:nvPr/>
            </p:nvSpPr>
            <p:spPr>
              <a:xfrm>
                <a:off x="3772673" y="5034057"/>
                <a:ext cx="4010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2.1</a:t>
                </a:r>
                <a:endParaRPr kumimoji="1"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cxnSp>
          <p:nvCxnSpPr>
            <p:cNvPr id="57" name="直线箭头连接符 56">
              <a:extLst>
                <a:ext uri="{FF2B5EF4-FFF2-40B4-BE49-F238E27FC236}">
                  <a16:creationId xmlns:a16="http://schemas.microsoft.com/office/drawing/2014/main" id="{04D200AD-DE2C-9346-9F53-0C0672705D35}"/>
                </a:ext>
              </a:extLst>
            </p:cNvPr>
            <p:cNvCxnSpPr>
              <a:cxnSpLocks/>
            </p:cNvCxnSpPr>
            <p:nvPr/>
          </p:nvCxnSpPr>
          <p:spPr>
            <a:xfrm>
              <a:off x="5337258" y="1231284"/>
              <a:ext cx="1520889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箭头连接符 57">
              <a:extLst>
                <a:ext uri="{FF2B5EF4-FFF2-40B4-BE49-F238E27FC236}">
                  <a16:creationId xmlns:a16="http://schemas.microsoft.com/office/drawing/2014/main" id="{D0684B7A-C261-0848-89FB-B40D0B011235}"/>
                </a:ext>
              </a:extLst>
            </p:cNvPr>
            <p:cNvCxnSpPr>
              <a:cxnSpLocks/>
            </p:cNvCxnSpPr>
            <p:nvPr/>
          </p:nvCxnSpPr>
          <p:spPr>
            <a:xfrm>
              <a:off x="9318824" y="1231284"/>
              <a:ext cx="1520889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BA46F911-81EC-774C-8684-4924B68915A8}"/>
                </a:ext>
              </a:extLst>
            </p:cNvPr>
            <p:cNvSpPr txBox="1"/>
            <p:nvPr/>
          </p:nvSpPr>
          <p:spPr>
            <a:xfrm>
              <a:off x="-836392" y="778653"/>
              <a:ext cx="14624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可插拔采集芯片</a:t>
              </a: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21CBA8A7-1A1E-9B40-BB9E-C70D8F735AA3}"/>
                </a:ext>
              </a:extLst>
            </p:cNvPr>
            <p:cNvSpPr txBox="1"/>
            <p:nvPr/>
          </p:nvSpPr>
          <p:spPr>
            <a:xfrm>
              <a:off x="-967684" y="1088077"/>
              <a:ext cx="166308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采集芯片烧录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SA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子设备</a:t>
              </a:r>
              <a:r>
                <a:rPr kumimoji="1" lang="en-US" altLang="zh-CN" sz="1200" dirty="0" err="1">
                  <a:solidFill>
                    <a:srgbClr val="FFC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productKey</a:t>
              </a:r>
              <a:endParaRPr kumimoji="1" lang="en-US" altLang="zh-CN" sz="1200" dirty="0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en-US" altLang="zh-CN" sz="1200" dirty="0" err="1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orgID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66497C12-B569-4B4C-A42E-565C76CB1C9A}"/>
                </a:ext>
              </a:extLst>
            </p:cNvPr>
            <p:cNvSpPr txBox="1"/>
            <p:nvPr/>
          </p:nvSpPr>
          <p:spPr>
            <a:xfrm>
              <a:off x="1199456" y="602598"/>
              <a:ext cx="17193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使用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restful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接口动态注册子设备，接口返回子设备三元组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7CFBD8B9-F616-7C42-9D34-29F535408BD2}"/>
                </a:ext>
              </a:extLst>
            </p:cNvPr>
            <p:cNvSpPr/>
            <p:nvPr/>
          </p:nvSpPr>
          <p:spPr>
            <a:xfrm>
              <a:off x="-1053739" y="729982"/>
              <a:ext cx="2041826" cy="1008000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8934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文本框 78">
            <a:extLst>
              <a:ext uri="{FF2B5EF4-FFF2-40B4-BE49-F238E27FC236}">
                <a16:creationId xmlns:a16="http://schemas.microsoft.com/office/drawing/2014/main" id="{C75F687D-E301-9C49-A2B3-48D5CC37097E}"/>
              </a:ext>
            </a:extLst>
          </p:cNvPr>
          <p:cNvSpPr txBox="1"/>
          <p:nvPr/>
        </p:nvSpPr>
        <p:spPr>
          <a:xfrm>
            <a:off x="572450" y="9057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connection_scenario_1.1</a:t>
            </a:r>
            <a:endParaRPr kumimoji="1"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2776546-3F8F-3C47-AB46-A53A6FC4D447}"/>
              </a:ext>
            </a:extLst>
          </p:cNvPr>
          <p:cNvGrpSpPr/>
          <p:nvPr/>
        </p:nvGrpSpPr>
        <p:grpSpPr>
          <a:xfrm>
            <a:off x="-1392832" y="2636912"/>
            <a:ext cx="14444926" cy="2028946"/>
            <a:chOff x="-1308278" y="3584155"/>
            <a:chExt cx="14444926" cy="2028946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46CA921-77DF-D94D-8BDA-904B5784D467}"/>
                </a:ext>
              </a:extLst>
            </p:cNvPr>
            <p:cNvSpPr/>
            <p:nvPr/>
          </p:nvSpPr>
          <p:spPr>
            <a:xfrm>
              <a:off x="-672752" y="3584155"/>
              <a:ext cx="2041826" cy="1008000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9028DF6B-1A63-5649-A126-ADC48763C19E}"/>
                </a:ext>
              </a:extLst>
            </p:cNvPr>
            <p:cNvSpPr txBox="1"/>
            <p:nvPr/>
          </p:nvSpPr>
          <p:spPr>
            <a:xfrm>
              <a:off x="-590558" y="3780378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子设备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BB24E663-4D06-AB4B-BDBF-70FBB31784B7}"/>
                </a:ext>
              </a:extLst>
            </p:cNvPr>
            <p:cNvSpPr txBox="1"/>
            <p:nvPr/>
          </p:nvSpPr>
          <p:spPr>
            <a:xfrm>
              <a:off x="-590558" y="4059627"/>
              <a:ext cx="1877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子设备无需烧录任何内容</a:t>
              </a: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87F01E4D-9E3E-5948-836E-529D5AF5792A}"/>
                </a:ext>
              </a:extLst>
            </p:cNvPr>
            <p:cNvSpPr txBox="1"/>
            <p:nvPr/>
          </p:nvSpPr>
          <p:spPr>
            <a:xfrm>
              <a:off x="-590558" y="4297463"/>
              <a:ext cx="1569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子设备未在云端注册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60233A15-7A59-A947-9499-4C5FAB3EDB98}"/>
                </a:ext>
              </a:extLst>
            </p:cNvPr>
            <p:cNvSpPr/>
            <p:nvPr/>
          </p:nvSpPr>
          <p:spPr>
            <a:xfrm>
              <a:off x="5213726" y="3584155"/>
              <a:ext cx="2041826" cy="1008000"/>
            </a:xfrm>
            <a:prstGeom prst="rect">
              <a:avLst/>
            </a:prstGeom>
            <a:solidFill>
              <a:srgbClr val="7CDAF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A40E1A83-CDFF-AA44-81F5-EA86223A188C}"/>
                </a:ext>
              </a:extLst>
            </p:cNvPr>
            <p:cNvSpPr txBox="1"/>
            <p:nvPr/>
          </p:nvSpPr>
          <p:spPr>
            <a:xfrm>
              <a:off x="5563966" y="3925032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添加拓扑关系</a:t>
              </a: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7485952C-9996-F140-AD5C-DB8D73F13927}"/>
                </a:ext>
              </a:extLst>
            </p:cNvPr>
            <p:cNvSpPr/>
            <p:nvPr/>
          </p:nvSpPr>
          <p:spPr>
            <a:xfrm>
              <a:off x="8154274" y="3584155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AC666C93-14C5-DD42-9A82-B061444E7CE7}"/>
                </a:ext>
              </a:extLst>
            </p:cNvPr>
            <p:cNvSpPr txBox="1"/>
            <p:nvPr/>
          </p:nvSpPr>
          <p:spPr>
            <a:xfrm>
              <a:off x="8504514" y="3925032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设备上线</a:t>
              </a:r>
            </a:p>
          </p:txBody>
        </p:sp>
        <p:cxnSp>
          <p:nvCxnSpPr>
            <p:cNvPr id="70" name="直线箭头连接符 69">
              <a:extLst>
                <a:ext uri="{FF2B5EF4-FFF2-40B4-BE49-F238E27FC236}">
                  <a16:creationId xmlns:a16="http://schemas.microsoft.com/office/drawing/2014/main" id="{08224164-2E09-F543-91F5-9151C6A93D00}"/>
                </a:ext>
              </a:extLst>
            </p:cNvPr>
            <p:cNvCxnSpPr>
              <a:cxnSpLocks/>
            </p:cNvCxnSpPr>
            <p:nvPr/>
          </p:nvCxnSpPr>
          <p:spPr>
            <a:xfrm>
              <a:off x="7456057" y="4082647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CBA75FFE-B237-EA42-95E1-F4F4E99294CC}"/>
                </a:ext>
              </a:extLst>
            </p:cNvPr>
            <p:cNvSpPr/>
            <p:nvPr/>
          </p:nvSpPr>
          <p:spPr>
            <a:xfrm>
              <a:off x="11094822" y="3584155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53057720-E8E8-074F-B6E1-718EF76AC9C7}"/>
                </a:ext>
              </a:extLst>
            </p:cNvPr>
            <p:cNvSpPr txBox="1"/>
            <p:nvPr/>
          </p:nvSpPr>
          <p:spPr>
            <a:xfrm>
              <a:off x="11445062" y="3925032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上报数据</a:t>
              </a:r>
            </a:p>
          </p:txBody>
        </p:sp>
        <p:cxnSp>
          <p:nvCxnSpPr>
            <p:cNvPr id="73" name="直线箭头连接符 72">
              <a:extLst>
                <a:ext uri="{FF2B5EF4-FFF2-40B4-BE49-F238E27FC236}">
                  <a16:creationId xmlns:a16="http://schemas.microsoft.com/office/drawing/2014/main" id="{DDA2DD3B-DF72-784A-A9FC-8CA7CC399362}"/>
                </a:ext>
              </a:extLst>
            </p:cNvPr>
            <p:cNvCxnSpPr>
              <a:cxnSpLocks/>
            </p:cNvCxnSpPr>
            <p:nvPr/>
          </p:nvCxnSpPr>
          <p:spPr>
            <a:xfrm>
              <a:off x="10396605" y="4088155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66D00B9F-4A4D-2A49-A777-6F9F834F2A95}"/>
                </a:ext>
              </a:extLst>
            </p:cNvPr>
            <p:cNvSpPr txBox="1"/>
            <p:nvPr/>
          </p:nvSpPr>
          <p:spPr>
            <a:xfrm>
              <a:off x="3709589" y="4653465"/>
              <a:ext cx="25250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使用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restful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接口动态注册子设备，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接口返回子设备三元组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3D8D0406-5D99-3D4A-A1A1-37A80987A229}"/>
                </a:ext>
              </a:extLst>
            </p:cNvPr>
            <p:cNvGrpSpPr/>
            <p:nvPr/>
          </p:nvGrpSpPr>
          <p:grpSpPr>
            <a:xfrm>
              <a:off x="2266800" y="3587450"/>
              <a:ext cx="2041826" cy="1015418"/>
              <a:chOff x="2266800" y="3587450"/>
              <a:chExt cx="2041826" cy="1015418"/>
            </a:xfrm>
          </p:grpSpPr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A26B0A92-8B04-C049-AF86-F1E8FF251860}"/>
                  </a:ext>
                </a:extLst>
              </p:cNvPr>
              <p:cNvSpPr/>
              <p:nvPr/>
            </p:nvSpPr>
            <p:spPr>
              <a:xfrm>
                <a:off x="2266800" y="3587450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FC6E50F8-6015-C641-8A42-CA14BC3F89A6}"/>
                  </a:ext>
                </a:extLst>
              </p:cNvPr>
              <p:cNvSpPr txBox="1"/>
              <p:nvPr/>
            </p:nvSpPr>
            <p:spPr>
              <a:xfrm>
                <a:off x="2738707" y="3648760"/>
                <a:ext cx="11333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Edge</a:t>
                </a:r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网关</a:t>
                </a:r>
                <a:endParaRPr kumimoji="1" lang="en-US" altLang="zh-CN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53BEC690-2ACD-4F46-A50F-5E62200033F6}"/>
                  </a:ext>
                </a:extLst>
              </p:cNvPr>
              <p:cNvSpPr/>
              <p:nvPr/>
            </p:nvSpPr>
            <p:spPr>
              <a:xfrm>
                <a:off x="2435310" y="3956537"/>
                <a:ext cx="163538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Edge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烧录</a:t>
                </a:r>
                <a:r>
                  <a:rPr kumimoji="1" lang="en-US" altLang="zh-CN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SA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、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edge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kumimoji="1" lang="en-US" altLang="zh-CN" sz="1200" dirty="0" err="1">
                    <a:solidFill>
                      <a:srgbClr val="FFC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productkey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、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子设备</a:t>
                </a:r>
                <a:r>
                  <a:rPr kumimoji="1" lang="en-US" altLang="zh-CN" sz="1200" dirty="0" err="1">
                    <a:solidFill>
                      <a:srgbClr val="FFC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productkey</a:t>
                </a:r>
                <a:endParaRPr kumimoji="1" lang="zh-CN" altLang="en-US" sz="1200" dirty="0">
                  <a:solidFill>
                    <a:srgbClr val="FFC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A8EC1F39-7B16-F942-804B-FFC0E9E698CF}"/>
                </a:ext>
              </a:extLst>
            </p:cNvPr>
            <p:cNvSpPr txBox="1"/>
            <p:nvPr/>
          </p:nvSpPr>
          <p:spPr>
            <a:xfrm>
              <a:off x="3717419" y="5151436"/>
              <a:ext cx="18774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子设备由网关代理上线，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上报子设备三元组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771BAE29-6C1F-7241-A45A-1A8FEAB9EEE1}"/>
                </a:ext>
              </a:extLst>
            </p:cNvPr>
            <p:cNvGrpSpPr/>
            <p:nvPr/>
          </p:nvGrpSpPr>
          <p:grpSpPr>
            <a:xfrm>
              <a:off x="-1308278" y="3924288"/>
              <a:ext cx="401072" cy="276999"/>
              <a:chOff x="-148214" y="2522369"/>
              <a:chExt cx="401072" cy="276999"/>
            </a:xfrm>
          </p:grpSpPr>
          <p:pic>
            <p:nvPicPr>
              <p:cNvPr id="27" name="图形 26">
                <a:extLst>
                  <a:ext uri="{FF2B5EF4-FFF2-40B4-BE49-F238E27FC236}">
                    <a16:creationId xmlns:a16="http://schemas.microsoft.com/office/drawing/2014/main" id="{3A815134-0EB9-2442-9FC7-BC95A80720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78288" y="2525076"/>
                <a:ext cx="300579" cy="273742"/>
              </a:xfrm>
              <a:prstGeom prst="rect">
                <a:avLst/>
              </a:prstGeom>
            </p:spPr>
          </p:pic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3116374-DFCE-8E4C-A3C6-E3897C5DF7A0}"/>
                  </a:ext>
                </a:extLst>
              </p:cNvPr>
              <p:cNvSpPr txBox="1"/>
              <p:nvPr/>
            </p:nvSpPr>
            <p:spPr>
              <a:xfrm>
                <a:off x="-148214" y="2522369"/>
                <a:ext cx="4010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1.1</a:t>
                </a:r>
                <a:endParaRPr kumimoji="1"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cxnSp>
          <p:nvCxnSpPr>
            <p:cNvPr id="80" name="直线箭头连接符 79">
              <a:extLst>
                <a:ext uri="{FF2B5EF4-FFF2-40B4-BE49-F238E27FC236}">
                  <a16:creationId xmlns:a16="http://schemas.microsoft.com/office/drawing/2014/main" id="{1A0282A2-AE6B-4642-BFE2-B20D01F75D8E}"/>
                </a:ext>
              </a:extLst>
            </p:cNvPr>
            <p:cNvCxnSpPr>
              <a:cxnSpLocks/>
            </p:cNvCxnSpPr>
            <p:nvPr/>
          </p:nvCxnSpPr>
          <p:spPr>
            <a:xfrm>
              <a:off x="1597559" y="4082647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肘形连接符 80">
              <a:extLst>
                <a:ext uri="{FF2B5EF4-FFF2-40B4-BE49-F238E27FC236}">
                  <a16:creationId xmlns:a16="http://schemas.microsoft.com/office/drawing/2014/main" id="{81C60356-22D1-6246-AB89-2142C2512C32}"/>
                </a:ext>
              </a:extLst>
            </p:cNvPr>
            <p:cNvCxnSpPr/>
            <p:nvPr/>
          </p:nvCxnSpPr>
          <p:spPr>
            <a:xfrm rot="5400000" flipH="1" flipV="1">
              <a:off x="4814958" y="3105293"/>
              <a:ext cx="36000" cy="2987732"/>
            </a:xfrm>
            <a:prstGeom prst="bentConnector3">
              <a:avLst>
                <a:gd name="adj1" fmla="val -1452300"/>
              </a:avLst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5139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 76">
            <a:extLst>
              <a:ext uri="{FF2B5EF4-FFF2-40B4-BE49-F238E27FC236}">
                <a16:creationId xmlns:a16="http://schemas.microsoft.com/office/drawing/2014/main" id="{04D640A2-68D8-F744-AD6E-9025603EC574}"/>
              </a:ext>
            </a:extLst>
          </p:cNvPr>
          <p:cNvSpPr txBox="1"/>
          <p:nvPr/>
        </p:nvSpPr>
        <p:spPr>
          <a:xfrm>
            <a:off x="246753" y="181413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connection_scenario_1.2</a:t>
            </a:r>
            <a:endParaRPr kumimoji="1" lang="zh-CN" altLang="en-US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E91A085-707D-7B41-9979-B9BEC8AEC64B}"/>
              </a:ext>
            </a:extLst>
          </p:cNvPr>
          <p:cNvGrpSpPr/>
          <p:nvPr/>
        </p:nvGrpSpPr>
        <p:grpSpPr>
          <a:xfrm>
            <a:off x="-1104800" y="2420888"/>
            <a:ext cx="14407232" cy="1524676"/>
            <a:chOff x="-1126568" y="2420888"/>
            <a:chExt cx="14407232" cy="1524676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237F2D7-1CE6-C245-91EB-06939032095E}"/>
                </a:ext>
              </a:extLst>
            </p:cNvPr>
            <p:cNvSpPr/>
            <p:nvPr/>
          </p:nvSpPr>
          <p:spPr>
            <a:xfrm>
              <a:off x="-528736" y="2420888"/>
              <a:ext cx="2041826" cy="1008000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FFFF1B7-02E7-054E-B4ED-602D8405BB6C}"/>
                </a:ext>
              </a:extLst>
            </p:cNvPr>
            <p:cNvSpPr txBox="1"/>
            <p:nvPr/>
          </p:nvSpPr>
          <p:spPr>
            <a:xfrm>
              <a:off x="-281463" y="2524342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子设备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90D444AC-53D9-F344-8F33-DDF18B625987}"/>
                </a:ext>
              </a:extLst>
            </p:cNvPr>
            <p:cNvSpPr txBox="1"/>
            <p:nvPr/>
          </p:nvSpPr>
          <p:spPr>
            <a:xfrm>
              <a:off x="-457900" y="2803812"/>
              <a:ext cx="1877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子设备无需烧录任何内容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C423D9DC-3E38-C640-8734-D13FCE0D2BB0}"/>
                </a:ext>
              </a:extLst>
            </p:cNvPr>
            <p:cNvSpPr txBox="1"/>
            <p:nvPr/>
          </p:nvSpPr>
          <p:spPr>
            <a:xfrm>
              <a:off x="-454983" y="3059341"/>
              <a:ext cx="1569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子设备已在云端注册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DF9CD34-E5FE-3343-B553-CFF9E8568BE7}"/>
                </a:ext>
              </a:extLst>
            </p:cNvPr>
            <p:cNvSpPr/>
            <p:nvPr/>
          </p:nvSpPr>
          <p:spPr>
            <a:xfrm>
              <a:off x="5357742" y="2420888"/>
              <a:ext cx="2041826" cy="1008000"/>
            </a:xfrm>
            <a:prstGeom prst="rect">
              <a:avLst/>
            </a:prstGeom>
            <a:solidFill>
              <a:srgbClr val="7CDAF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F0ADE03E-863B-5B4E-BC8C-2F3F734145AB}"/>
                </a:ext>
              </a:extLst>
            </p:cNvPr>
            <p:cNvSpPr txBox="1"/>
            <p:nvPr/>
          </p:nvSpPr>
          <p:spPr>
            <a:xfrm>
              <a:off x="5707982" y="2761765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添加拓扑关系</a:t>
              </a: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26384BC-438F-5C45-9F10-A07516BEE2DE}"/>
                </a:ext>
              </a:extLst>
            </p:cNvPr>
            <p:cNvSpPr/>
            <p:nvPr/>
          </p:nvSpPr>
          <p:spPr>
            <a:xfrm>
              <a:off x="8298290" y="2420888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944B0D73-2FD6-5647-834F-624A6FBDAD1A}"/>
                </a:ext>
              </a:extLst>
            </p:cNvPr>
            <p:cNvSpPr txBox="1"/>
            <p:nvPr/>
          </p:nvSpPr>
          <p:spPr>
            <a:xfrm>
              <a:off x="8648530" y="2761765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设备上线</a:t>
              </a:r>
            </a:p>
          </p:txBody>
        </p:sp>
        <p:cxnSp>
          <p:nvCxnSpPr>
            <p:cNvPr id="68" name="直线箭头连接符 67">
              <a:extLst>
                <a:ext uri="{FF2B5EF4-FFF2-40B4-BE49-F238E27FC236}">
                  <a16:creationId xmlns:a16="http://schemas.microsoft.com/office/drawing/2014/main" id="{91CE09CE-11DB-7244-A352-A77FF8B23362}"/>
                </a:ext>
              </a:extLst>
            </p:cNvPr>
            <p:cNvCxnSpPr>
              <a:cxnSpLocks/>
            </p:cNvCxnSpPr>
            <p:nvPr/>
          </p:nvCxnSpPr>
          <p:spPr>
            <a:xfrm>
              <a:off x="7600073" y="2924722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7029D571-D905-0F47-839C-A9CD6B2659D3}"/>
                </a:ext>
              </a:extLst>
            </p:cNvPr>
            <p:cNvSpPr/>
            <p:nvPr/>
          </p:nvSpPr>
          <p:spPr>
            <a:xfrm>
              <a:off x="11238838" y="2420888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109AE74B-A251-E54F-BADC-67286E6CF66E}"/>
                </a:ext>
              </a:extLst>
            </p:cNvPr>
            <p:cNvSpPr txBox="1"/>
            <p:nvPr/>
          </p:nvSpPr>
          <p:spPr>
            <a:xfrm>
              <a:off x="11589078" y="2761765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上报数据</a:t>
              </a:r>
            </a:p>
          </p:txBody>
        </p:sp>
        <p:cxnSp>
          <p:nvCxnSpPr>
            <p:cNvPr id="71" name="直线箭头连接符 70">
              <a:extLst>
                <a:ext uri="{FF2B5EF4-FFF2-40B4-BE49-F238E27FC236}">
                  <a16:creationId xmlns:a16="http://schemas.microsoft.com/office/drawing/2014/main" id="{A770E6FA-CC8E-D749-845B-63AD54A898D1}"/>
                </a:ext>
              </a:extLst>
            </p:cNvPr>
            <p:cNvCxnSpPr>
              <a:cxnSpLocks/>
            </p:cNvCxnSpPr>
            <p:nvPr/>
          </p:nvCxnSpPr>
          <p:spPr>
            <a:xfrm>
              <a:off x="10540621" y="2924888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97431FC-FF54-7B44-AFAA-634CCF592BF2}"/>
                </a:ext>
              </a:extLst>
            </p:cNvPr>
            <p:cNvGrpSpPr/>
            <p:nvPr/>
          </p:nvGrpSpPr>
          <p:grpSpPr>
            <a:xfrm>
              <a:off x="2370010" y="2421524"/>
              <a:ext cx="2041826" cy="1008000"/>
              <a:chOff x="2544991" y="2420888"/>
              <a:chExt cx="2041826" cy="1008000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DDC7BFC4-9E93-444F-BB24-1144A625C206}"/>
                  </a:ext>
                </a:extLst>
              </p:cNvPr>
              <p:cNvSpPr/>
              <p:nvPr/>
            </p:nvSpPr>
            <p:spPr>
              <a:xfrm>
                <a:off x="2544991" y="2420888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450CB98-EC61-694E-B8F3-035F48E2EB06}"/>
                  </a:ext>
                </a:extLst>
              </p:cNvPr>
              <p:cNvSpPr txBox="1"/>
              <p:nvPr/>
            </p:nvSpPr>
            <p:spPr>
              <a:xfrm>
                <a:off x="2837807" y="2501422"/>
                <a:ext cx="12547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Edge</a:t>
                </a:r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网关 </a:t>
                </a:r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B1ACC54F-F367-0C45-9977-DA1B8F780445}"/>
                  </a:ext>
                </a:extLst>
              </p:cNvPr>
              <p:cNvSpPr txBox="1"/>
              <p:nvPr/>
            </p:nvSpPr>
            <p:spPr>
              <a:xfrm>
                <a:off x="2709380" y="2831483"/>
                <a:ext cx="18774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Edge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烧录</a:t>
                </a:r>
                <a:r>
                  <a:rPr kumimoji="1" lang="en-US" altLang="zh-CN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SA</a:t>
                </a:r>
              </a:p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网关烧录子设备三元组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FAEADA37-384F-7A4E-8DC3-41FE275205BE}"/>
                </a:ext>
              </a:extLst>
            </p:cNvPr>
            <p:cNvSpPr txBox="1"/>
            <p:nvPr/>
          </p:nvSpPr>
          <p:spPr>
            <a:xfrm>
              <a:off x="4067046" y="3483899"/>
              <a:ext cx="2581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子设备由网关代理上线，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上报子设备三元组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0C43C331-0AD5-BD4E-B1BA-795E4A15863C}"/>
                </a:ext>
              </a:extLst>
            </p:cNvPr>
            <p:cNvGrpSpPr/>
            <p:nvPr/>
          </p:nvGrpSpPr>
          <p:grpSpPr>
            <a:xfrm>
              <a:off x="-1126568" y="2777153"/>
              <a:ext cx="401072" cy="276999"/>
              <a:chOff x="-12081" y="4245764"/>
              <a:chExt cx="401072" cy="276999"/>
            </a:xfrm>
          </p:grpSpPr>
          <p:pic>
            <p:nvPicPr>
              <p:cNvPr id="26" name="图形 25">
                <a:extLst>
                  <a:ext uri="{FF2B5EF4-FFF2-40B4-BE49-F238E27FC236}">
                    <a16:creationId xmlns:a16="http://schemas.microsoft.com/office/drawing/2014/main" id="{0BF5619F-15E5-304A-A3AF-BE1E5380C8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5728" y="4248471"/>
                <a:ext cx="300579" cy="273742"/>
              </a:xfrm>
              <a:prstGeom prst="rect">
                <a:avLst/>
              </a:prstGeom>
            </p:spPr>
          </p:pic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281AA659-0C47-C24C-BE4B-CEECE8239E04}"/>
                  </a:ext>
                </a:extLst>
              </p:cNvPr>
              <p:cNvSpPr txBox="1"/>
              <p:nvPr/>
            </p:nvSpPr>
            <p:spPr>
              <a:xfrm>
                <a:off x="-12081" y="4245764"/>
                <a:ext cx="4010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1.2</a:t>
                </a:r>
                <a:endParaRPr kumimoji="1"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cxnSp>
          <p:nvCxnSpPr>
            <p:cNvPr id="78" name="直线箭头连接符 77">
              <a:extLst>
                <a:ext uri="{FF2B5EF4-FFF2-40B4-BE49-F238E27FC236}">
                  <a16:creationId xmlns:a16="http://schemas.microsoft.com/office/drawing/2014/main" id="{03099674-5C73-E141-8CA9-E5BC86F003D3}"/>
                </a:ext>
              </a:extLst>
            </p:cNvPr>
            <p:cNvCxnSpPr>
              <a:cxnSpLocks/>
            </p:cNvCxnSpPr>
            <p:nvPr/>
          </p:nvCxnSpPr>
          <p:spPr>
            <a:xfrm>
              <a:off x="1703512" y="2924777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肘形连接符 10">
              <a:extLst>
                <a:ext uri="{FF2B5EF4-FFF2-40B4-BE49-F238E27FC236}">
                  <a16:creationId xmlns:a16="http://schemas.microsoft.com/office/drawing/2014/main" id="{BA908138-9844-394E-AF7C-4BB9ECAC481B}"/>
                </a:ext>
              </a:extLst>
            </p:cNvPr>
            <p:cNvCxnSpPr>
              <a:stCxn id="40" idx="2"/>
              <a:endCxn id="47" idx="2"/>
            </p:cNvCxnSpPr>
            <p:nvPr/>
          </p:nvCxnSpPr>
          <p:spPr>
            <a:xfrm rot="5400000" flipH="1" flipV="1">
              <a:off x="4866789" y="1953022"/>
              <a:ext cx="36000" cy="2987732"/>
            </a:xfrm>
            <a:prstGeom prst="bentConnector3">
              <a:avLst>
                <a:gd name="adj1" fmla="val -1347917"/>
              </a:avLst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7902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>
            <a:extLst>
              <a:ext uri="{FF2B5EF4-FFF2-40B4-BE49-F238E27FC236}">
                <a16:creationId xmlns:a16="http://schemas.microsoft.com/office/drawing/2014/main" id="{02A88F78-3F74-BC4A-8969-EF03982F4114}"/>
              </a:ext>
            </a:extLst>
          </p:cNvPr>
          <p:cNvGrpSpPr/>
          <p:nvPr/>
        </p:nvGrpSpPr>
        <p:grpSpPr>
          <a:xfrm>
            <a:off x="-1320824" y="1268760"/>
            <a:ext cx="16752639" cy="3555352"/>
            <a:chOff x="-1620091" y="1214537"/>
            <a:chExt cx="16752639" cy="355535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BF1D44C-EEDD-7D41-9288-2B1A88112353}"/>
                </a:ext>
              </a:extLst>
            </p:cNvPr>
            <p:cNvSpPr/>
            <p:nvPr/>
          </p:nvSpPr>
          <p:spPr>
            <a:xfrm>
              <a:off x="-1620091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8EFECE0-8573-AE49-BF35-BC9FD4BA5010}"/>
                </a:ext>
              </a:extLst>
            </p:cNvPr>
            <p:cNvSpPr/>
            <p:nvPr/>
          </p:nvSpPr>
          <p:spPr>
            <a:xfrm>
              <a:off x="1323148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C94BBE5-8FEA-CF42-825C-68D7DB317C03}"/>
                </a:ext>
              </a:extLst>
            </p:cNvPr>
            <p:cNvSpPr txBox="1"/>
            <p:nvPr/>
          </p:nvSpPr>
          <p:spPr>
            <a:xfrm>
              <a:off x="1581779" y="2699808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子设备</a:t>
              </a:r>
            </a:p>
          </p:txBody>
        </p:sp>
        <p:cxnSp>
          <p:nvCxnSpPr>
            <p:cNvPr id="10" name="直线箭头连接符 9">
              <a:extLst>
                <a:ext uri="{FF2B5EF4-FFF2-40B4-BE49-F238E27FC236}">
                  <a16:creationId xmlns:a16="http://schemas.microsoft.com/office/drawing/2014/main" id="{7B2726AC-E719-984A-A18C-FC06CED1B356}"/>
                </a:ext>
              </a:extLst>
            </p:cNvPr>
            <p:cNvCxnSpPr>
              <a:cxnSpLocks/>
            </p:cNvCxnSpPr>
            <p:nvPr/>
          </p:nvCxnSpPr>
          <p:spPr>
            <a:xfrm>
              <a:off x="639445" y="2954176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D8E6944-A6B6-7D4F-993E-3D37D138F997}"/>
                </a:ext>
              </a:extLst>
            </p:cNvPr>
            <p:cNvSpPr txBox="1"/>
            <p:nvPr/>
          </p:nvSpPr>
          <p:spPr>
            <a:xfrm>
              <a:off x="-1529891" y="2783489"/>
              <a:ext cx="1861425" cy="324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数据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3D643D2-0CE4-444C-9784-427884732760}"/>
                </a:ext>
              </a:extLst>
            </p:cNvPr>
            <p:cNvSpPr txBox="1"/>
            <p:nvPr/>
          </p:nvSpPr>
          <p:spPr>
            <a:xfrm>
              <a:off x="583697" y="26449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737893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传输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F3C22C3-C59B-9E43-951B-9786C870F471}"/>
                </a:ext>
              </a:extLst>
            </p:cNvPr>
            <p:cNvSpPr txBox="1"/>
            <p:nvPr/>
          </p:nvSpPr>
          <p:spPr>
            <a:xfrm>
              <a:off x="1405342" y="2979278"/>
              <a:ext cx="1877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子设备无需烧录任何内容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467B16A-44F6-5A42-A04D-2DB9522AE304}"/>
                </a:ext>
              </a:extLst>
            </p:cNvPr>
            <p:cNvSpPr/>
            <p:nvPr/>
          </p:nvSpPr>
          <p:spPr>
            <a:xfrm>
              <a:off x="4266387" y="121490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BF3E3FE-D88D-DF40-AF33-65DAD5E33505}"/>
                </a:ext>
              </a:extLst>
            </p:cNvPr>
            <p:cNvSpPr txBox="1"/>
            <p:nvPr/>
          </p:nvSpPr>
          <p:spPr>
            <a:xfrm>
              <a:off x="4764487" y="1431766"/>
              <a:ext cx="10689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网关</a:t>
              </a:r>
              <a:endParaRPr kumimoji="1" lang="en-US" altLang="zh-CN" sz="1400" dirty="0">
                <a:solidFill>
                  <a:srgbClr val="383B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IoT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edge</a:t>
              </a:r>
              <a:endParaRPr kumimoji="1" lang="zh-CN" altLang="en-US" sz="1400" dirty="0">
                <a:solidFill>
                  <a:srgbClr val="383B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032538D-5299-B44F-B9AE-9A348E50D664}"/>
                </a:ext>
              </a:extLst>
            </p:cNvPr>
            <p:cNvSpPr/>
            <p:nvPr/>
          </p:nvSpPr>
          <p:spPr>
            <a:xfrm>
              <a:off x="4266387" y="3715383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66D2E31-7125-E649-9976-65B960F2E573}"/>
                </a:ext>
              </a:extLst>
            </p:cNvPr>
            <p:cNvSpPr txBox="1"/>
            <p:nvPr/>
          </p:nvSpPr>
          <p:spPr>
            <a:xfrm>
              <a:off x="4659909" y="3957772"/>
              <a:ext cx="12547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网关</a:t>
              </a:r>
              <a:endParaRPr kumimoji="1" lang="en-US" altLang="zh-CN" sz="1400" dirty="0">
                <a:solidFill>
                  <a:srgbClr val="383B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Edge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logger</a:t>
              </a:r>
              <a:endParaRPr kumimoji="1" lang="zh-CN" altLang="en-US" sz="1400" dirty="0">
                <a:solidFill>
                  <a:srgbClr val="383B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20" name="肘形连接符 19">
              <a:extLst>
                <a:ext uri="{FF2B5EF4-FFF2-40B4-BE49-F238E27FC236}">
                  <a16:creationId xmlns:a16="http://schemas.microsoft.com/office/drawing/2014/main" id="{989AA595-37EF-5B4F-A197-9F4547934F59}"/>
                </a:ext>
              </a:extLst>
            </p:cNvPr>
            <p:cNvCxnSpPr>
              <a:stCxn id="6" idx="2"/>
              <a:endCxn id="17" idx="1"/>
            </p:cNvCxnSpPr>
            <p:nvPr/>
          </p:nvCxnSpPr>
          <p:spPr>
            <a:xfrm rot="16200000" flipH="1">
              <a:off x="2884061" y="3103382"/>
              <a:ext cx="576000" cy="1656000"/>
            </a:xfrm>
            <a:prstGeom prst="bentConnector2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肘形连接符 20">
              <a:extLst>
                <a:ext uri="{FF2B5EF4-FFF2-40B4-BE49-F238E27FC236}">
                  <a16:creationId xmlns:a16="http://schemas.microsoft.com/office/drawing/2014/main" id="{4163D847-8BF1-BF4A-B97F-4D44A8FD467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884060" y="1154062"/>
              <a:ext cx="576000" cy="1656000"/>
            </a:xfrm>
            <a:prstGeom prst="bentConnector2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EF7179DE-72E2-BC42-B0C3-3264D2638C7A}"/>
                </a:ext>
              </a:extLst>
            </p:cNvPr>
            <p:cNvSpPr txBox="1"/>
            <p:nvPr/>
          </p:nvSpPr>
          <p:spPr>
            <a:xfrm>
              <a:off x="1912629" y="1214537"/>
              <a:ext cx="21771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子设备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Product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开启动态注册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Edge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烧录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SA</a:t>
              </a:r>
              <a:endParaRPr kumimoji="1" lang="zh-CN" altLang="en-US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A3C4F0E-CC9C-764B-B13E-40F70EE1AA25}"/>
                </a:ext>
              </a:extLst>
            </p:cNvPr>
            <p:cNvSpPr txBox="1"/>
            <p:nvPr/>
          </p:nvSpPr>
          <p:spPr>
            <a:xfrm>
              <a:off x="2149316" y="4266088"/>
              <a:ext cx="17235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子设备已在平台预注册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8CB49FDD-1299-BA47-BC24-87D7F2D9816A}"/>
                </a:ext>
              </a:extLst>
            </p:cNvPr>
            <p:cNvSpPr/>
            <p:nvPr/>
          </p:nvSpPr>
          <p:spPr>
            <a:xfrm>
              <a:off x="7209626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5E3BCDD-133A-534B-8D7A-5668AD08AE95}"/>
                </a:ext>
              </a:extLst>
            </p:cNvPr>
            <p:cNvSpPr txBox="1"/>
            <p:nvPr/>
          </p:nvSpPr>
          <p:spPr>
            <a:xfrm>
              <a:off x="7559866" y="2791053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添加拓扑关系</a:t>
              </a:r>
            </a:p>
          </p:txBody>
        </p:sp>
        <p:cxnSp>
          <p:nvCxnSpPr>
            <p:cNvPr id="27" name="肘形连接符 26">
              <a:extLst>
                <a:ext uri="{FF2B5EF4-FFF2-40B4-BE49-F238E27FC236}">
                  <a16:creationId xmlns:a16="http://schemas.microsoft.com/office/drawing/2014/main" id="{48793944-05E2-D045-9E6F-0FFA36D41A3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019945" y="1154062"/>
              <a:ext cx="576000" cy="1656000"/>
            </a:xfrm>
            <a:prstGeom prst="bentConnector2">
              <a:avLst/>
            </a:prstGeom>
            <a:ln w="25400">
              <a:solidFill>
                <a:srgbClr val="A2A5B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肘形连接符 27">
              <a:extLst>
                <a:ext uri="{FF2B5EF4-FFF2-40B4-BE49-F238E27FC236}">
                  <a16:creationId xmlns:a16="http://schemas.microsoft.com/office/drawing/2014/main" id="{BFD6A25D-0F92-3047-8AE0-9679BD3C6D8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14539" y="3103382"/>
              <a:ext cx="576000" cy="1656000"/>
            </a:xfrm>
            <a:prstGeom prst="bentConnector2">
              <a:avLst/>
            </a:prstGeom>
            <a:ln w="25400">
              <a:solidFill>
                <a:srgbClr val="A2A5B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E7DC86D-9065-984E-B276-DB3A6244A688}"/>
                </a:ext>
              </a:extLst>
            </p:cNvPr>
            <p:cNvSpPr/>
            <p:nvPr/>
          </p:nvSpPr>
          <p:spPr>
            <a:xfrm>
              <a:off x="10150174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109BF7FA-E432-3F48-9E8B-2C4175C8158D}"/>
                </a:ext>
              </a:extLst>
            </p:cNvPr>
            <p:cNvSpPr txBox="1"/>
            <p:nvPr/>
          </p:nvSpPr>
          <p:spPr>
            <a:xfrm>
              <a:off x="10500414" y="2791053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设备上线</a:t>
              </a:r>
            </a:p>
          </p:txBody>
        </p: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273113E4-6D86-0447-8A1F-21BF90BDFB3E}"/>
                </a:ext>
              </a:extLst>
            </p:cNvPr>
            <p:cNvCxnSpPr>
              <a:cxnSpLocks/>
            </p:cNvCxnSpPr>
            <p:nvPr/>
          </p:nvCxnSpPr>
          <p:spPr>
            <a:xfrm>
              <a:off x="9451957" y="2954176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DA02923-AEC8-7344-9574-5D9EEB34BA41}"/>
                </a:ext>
              </a:extLst>
            </p:cNvPr>
            <p:cNvSpPr/>
            <p:nvPr/>
          </p:nvSpPr>
          <p:spPr>
            <a:xfrm>
              <a:off x="13090722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5ABD66C2-2BE4-0449-ACE8-300EFF02530B}"/>
                </a:ext>
              </a:extLst>
            </p:cNvPr>
            <p:cNvSpPr txBox="1"/>
            <p:nvPr/>
          </p:nvSpPr>
          <p:spPr>
            <a:xfrm>
              <a:off x="13440962" y="2791053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上报数据</a:t>
              </a:r>
            </a:p>
          </p:txBody>
        </p:sp>
        <p:cxnSp>
          <p:nvCxnSpPr>
            <p:cNvPr id="43" name="直线箭头连接符 42">
              <a:extLst>
                <a:ext uri="{FF2B5EF4-FFF2-40B4-BE49-F238E27FC236}">
                  <a16:creationId xmlns:a16="http://schemas.microsoft.com/office/drawing/2014/main" id="{A2B3DC0D-5350-1146-95F7-418DF6277015}"/>
                </a:ext>
              </a:extLst>
            </p:cNvPr>
            <p:cNvCxnSpPr>
              <a:cxnSpLocks/>
            </p:cNvCxnSpPr>
            <p:nvPr/>
          </p:nvCxnSpPr>
          <p:spPr>
            <a:xfrm>
              <a:off x="12392505" y="2954176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16701EE5-0BC9-2642-B5C8-69A92933EDCD}"/>
                </a:ext>
              </a:extLst>
            </p:cNvPr>
            <p:cNvSpPr txBox="1"/>
            <p:nvPr/>
          </p:nvSpPr>
          <p:spPr>
            <a:xfrm>
              <a:off x="6479945" y="1398773"/>
              <a:ext cx="26388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网关已提前拿到子设备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Product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信息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9F229FE4-1F21-194D-AEC1-C736BD731E19}"/>
                </a:ext>
              </a:extLst>
            </p:cNvPr>
            <p:cNvSpPr txBox="1"/>
            <p:nvPr/>
          </p:nvSpPr>
          <p:spPr>
            <a:xfrm>
              <a:off x="6565549" y="3757717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网关已提前拿到子设备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三元组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F9882ECA-2A1C-9443-8989-2A348CE133CD}"/>
                </a:ext>
              </a:extLst>
            </p:cNvPr>
            <p:cNvSpPr txBox="1"/>
            <p:nvPr/>
          </p:nvSpPr>
          <p:spPr>
            <a:xfrm>
              <a:off x="6484892" y="1785974"/>
              <a:ext cx="17315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使用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http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接口动态注册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子设备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AAEA4F0A-B342-A946-93E6-D918C5AA8299}"/>
                </a:ext>
              </a:extLst>
            </p:cNvPr>
            <p:cNvSpPr txBox="1"/>
            <p:nvPr/>
          </p:nvSpPr>
          <p:spPr>
            <a:xfrm>
              <a:off x="6565549" y="4308224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子设备经由网关代理上线，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上线前会添加拓扑结构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FF576A5A-6DC0-9E4F-A963-4DBFCB4E8532}"/>
              </a:ext>
            </a:extLst>
          </p:cNvPr>
          <p:cNvSpPr txBox="1"/>
          <p:nvPr/>
        </p:nvSpPr>
        <p:spPr>
          <a:xfrm>
            <a:off x="103991" y="97443"/>
            <a:ext cx="357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data_provisioning_overview_1.png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2712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8AC0445C-4248-2A42-A2C6-F634EAB65EFD}"/>
              </a:ext>
            </a:extLst>
          </p:cNvPr>
          <p:cNvGrpSpPr/>
          <p:nvPr/>
        </p:nvGrpSpPr>
        <p:grpSpPr>
          <a:xfrm>
            <a:off x="-1248816" y="1268760"/>
            <a:ext cx="16752639" cy="3554988"/>
            <a:chOff x="-1620091" y="1222784"/>
            <a:chExt cx="16752639" cy="3554988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D88A1D47-2A6C-E44F-8BAC-0664C98ECD6C}"/>
                </a:ext>
              </a:extLst>
            </p:cNvPr>
            <p:cNvGrpSpPr/>
            <p:nvPr/>
          </p:nvGrpSpPr>
          <p:grpSpPr>
            <a:xfrm>
              <a:off x="-1620091" y="1222784"/>
              <a:ext cx="16752639" cy="3554988"/>
              <a:chOff x="-1620091" y="1214901"/>
              <a:chExt cx="16752639" cy="3554988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06F07E7-1BF5-A946-BFFE-A93E4FD3D926}"/>
                  </a:ext>
                </a:extLst>
              </p:cNvPr>
              <p:cNvSpPr/>
              <p:nvPr/>
            </p:nvSpPr>
            <p:spPr>
              <a:xfrm>
                <a:off x="-1620091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F5171BA-B226-8648-A6A4-D3E51AA3C96E}"/>
                  </a:ext>
                </a:extLst>
              </p:cNvPr>
              <p:cNvSpPr/>
              <p:nvPr/>
            </p:nvSpPr>
            <p:spPr>
              <a:xfrm>
                <a:off x="1323148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637BA5B-C8DD-EB46-80E5-DA825547D731}"/>
                  </a:ext>
                </a:extLst>
              </p:cNvPr>
              <p:cNvSpPr txBox="1"/>
              <p:nvPr/>
            </p:nvSpPr>
            <p:spPr>
              <a:xfrm>
                <a:off x="1581779" y="2646178"/>
                <a:ext cx="15245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子设备</a:t>
                </a:r>
              </a:p>
            </p:txBody>
          </p:sp>
          <p:cxnSp>
            <p:nvCxnSpPr>
              <p:cNvPr id="9" name="直线箭头连接符 8">
                <a:extLst>
                  <a:ext uri="{FF2B5EF4-FFF2-40B4-BE49-F238E27FC236}">
                    <a16:creationId xmlns:a16="http://schemas.microsoft.com/office/drawing/2014/main" id="{AAC1384E-5D26-EA45-BCBD-13F6311AA8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445" y="2954176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77E901F-8F5A-3B4D-8D0F-0E6C8E267FE5}"/>
                  </a:ext>
                </a:extLst>
              </p:cNvPr>
              <p:cNvSpPr txBox="1"/>
              <p:nvPr/>
            </p:nvSpPr>
            <p:spPr>
              <a:xfrm>
                <a:off x="-1529891" y="2783489"/>
                <a:ext cx="1861425" cy="324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数据</a:t>
                </a: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E29841B-54BB-8743-999A-6D85CF52921A}"/>
                  </a:ext>
                </a:extLst>
              </p:cNvPr>
              <p:cNvSpPr txBox="1"/>
              <p:nvPr/>
            </p:nvSpPr>
            <p:spPr>
              <a:xfrm>
                <a:off x="583697" y="2644989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传输</a:t>
                </a: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AFBEEBA-8DFE-5240-8376-14E4029185A5}"/>
                  </a:ext>
                </a:extLst>
              </p:cNvPr>
              <p:cNvSpPr txBox="1"/>
              <p:nvPr/>
            </p:nvSpPr>
            <p:spPr>
              <a:xfrm>
                <a:off x="1405342" y="2925648"/>
                <a:ext cx="18774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子设备无需烧录任何内容</a:t>
                </a: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637B7C5-64A5-274B-8067-5479D050439E}"/>
                  </a:ext>
                </a:extLst>
              </p:cNvPr>
              <p:cNvSpPr/>
              <p:nvPr/>
            </p:nvSpPr>
            <p:spPr>
              <a:xfrm>
                <a:off x="4266387" y="1214901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AC7E7E7-641E-574A-A509-DAAB85C0D58A}"/>
                  </a:ext>
                </a:extLst>
              </p:cNvPr>
              <p:cNvSpPr txBox="1"/>
              <p:nvPr/>
            </p:nvSpPr>
            <p:spPr>
              <a:xfrm>
                <a:off x="4845767" y="1472406"/>
                <a:ext cx="8830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网关</a:t>
                </a:r>
                <a:endParaRPr kumimoji="1" lang="en-US" altLang="zh-CN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Edge</a:t>
                </a:r>
                <a:endParaRPr kumimoji="1" lang="zh-CN" altLang="en-US" sz="14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802AE65-7A13-6B4D-86CB-19A57B9B90D6}"/>
                  </a:ext>
                </a:extLst>
              </p:cNvPr>
              <p:cNvSpPr/>
              <p:nvPr/>
            </p:nvSpPr>
            <p:spPr>
              <a:xfrm>
                <a:off x="4266387" y="3715383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0D75CEC-9E01-E54C-9CAE-B2EE7E300EEB}"/>
                  </a:ext>
                </a:extLst>
              </p:cNvPr>
              <p:cNvSpPr txBox="1"/>
              <p:nvPr/>
            </p:nvSpPr>
            <p:spPr>
              <a:xfrm>
                <a:off x="4659909" y="3957772"/>
                <a:ext cx="1254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网关</a:t>
                </a:r>
                <a:endParaRPr kumimoji="1" lang="en-US" altLang="zh-CN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Edge</a:t>
                </a:r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</a:p>
            </p:txBody>
          </p:sp>
          <p:cxnSp>
            <p:nvCxnSpPr>
              <p:cNvPr id="17" name="肘形连接符 16">
                <a:extLst>
                  <a:ext uri="{FF2B5EF4-FFF2-40B4-BE49-F238E27FC236}">
                    <a16:creationId xmlns:a16="http://schemas.microsoft.com/office/drawing/2014/main" id="{BAC338D6-BF56-454D-BB33-164A9793E830}"/>
                  </a:ext>
                </a:extLst>
              </p:cNvPr>
              <p:cNvCxnSpPr>
                <a:stCxn id="7" idx="2"/>
                <a:endCxn id="15" idx="1"/>
              </p:cNvCxnSpPr>
              <p:nvPr/>
            </p:nvCxnSpPr>
            <p:spPr>
              <a:xfrm rot="16200000" flipH="1">
                <a:off x="2884061" y="3103382"/>
                <a:ext cx="576000" cy="1656000"/>
              </a:xfrm>
              <a:prstGeom prst="bentConnector2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肘形连接符 17">
                <a:extLst>
                  <a:ext uri="{FF2B5EF4-FFF2-40B4-BE49-F238E27FC236}">
                    <a16:creationId xmlns:a16="http://schemas.microsoft.com/office/drawing/2014/main" id="{FF7921ED-69D7-B24D-96C2-38E219EDC59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884060" y="1154062"/>
                <a:ext cx="576000" cy="1656000"/>
              </a:xfrm>
              <a:prstGeom prst="bentConnector2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5D0924C-2285-BF42-B9FA-D6B951B9E9CD}"/>
                  </a:ext>
                </a:extLst>
              </p:cNvPr>
              <p:cNvSpPr txBox="1"/>
              <p:nvPr/>
            </p:nvSpPr>
            <p:spPr>
              <a:xfrm>
                <a:off x="2287955" y="1380507"/>
                <a:ext cx="15696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子设备未在云端注册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85B4F6F-474F-FA44-A126-CDBAD2FE5C61}"/>
                  </a:ext>
                </a:extLst>
              </p:cNvPr>
              <p:cNvSpPr txBox="1"/>
              <p:nvPr/>
            </p:nvSpPr>
            <p:spPr>
              <a:xfrm>
                <a:off x="2287955" y="4250846"/>
                <a:ext cx="15696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子设备已在云端注册</a:t>
                </a: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0AADB4FD-5F59-C24C-A283-4800B6A36296}"/>
                  </a:ext>
                </a:extLst>
              </p:cNvPr>
              <p:cNvSpPr/>
              <p:nvPr/>
            </p:nvSpPr>
            <p:spPr>
              <a:xfrm>
                <a:off x="7209626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78A7E70-61D5-9E46-8F17-FFE5D36EE190}"/>
                  </a:ext>
                </a:extLst>
              </p:cNvPr>
              <p:cNvSpPr txBox="1"/>
              <p:nvPr/>
            </p:nvSpPr>
            <p:spPr>
              <a:xfrm>
                <a:off x="7559866" y="2791053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添加拓扑关系</a:t>
                </a:r>
              </a:p>
            </p:txBody>
          </p:sp>
          <p:cxnSp>
            <p:nvCxnSpPr>
              <p:cNvPr id="23" name="肘形连接符 22">
                <a:extLst>
                  <a:ext uri="{FF2B5EF4-FFF2-40B4-BE49-F238E27FC236}">
                    <a16:creationId xmlns:a16="http://schemas.microsoft.com/office/drawing/2014/main" id="{9F8FBEEE-5DB2-114D-AD6B-E61492FAAAF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019945" y="1154062"/>
                <a:ext cx="576000" cy="1656000"/>
              </a:xfrm>
              <a:prstGeom prst="bentConnector2">
                <a:avLst/>
              </a:prstGeom>
              <a:ln w="25400">
                <a:solidFill>
                  <a:srgbClr val="A2A5BC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肘形连接符 23">
                <a:extLst>
                  <a:ext uri="{FF2B5EF4-FFF2-40B4-BE49-F238E27FC236}">
                    <a16:creationId xmlns:a16="http://schemas.microsoft.com/office/drawing/2014/main" id="{047C2779-B62C-EE4D-9187-B9A2B9407EB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14539" y="3103382"/>
                <a:ext cx="576000" cy="1656000"/>
              </a:xfrm>
              <a:prstGeom prst="bentConnector2">
                <a:avLst/>
              </a:prstGeom>
              <a:ln w="25400">
                <a:solidFill>
                  <a:srgbClr val="A2A5BC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A88823B9-00D7-304C-A8D8-DC721DE2852D}"/>
                  </a:ext>
                </a:extLst>
              </p:cNvPr>
              <p:cNvSpPr/>
              <p:nvPr/>
            </p:nvSpPr>
            <p:spPr>
              <a:xfrm>
                <a:off x="10150174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EA56BA85-98E3-BA41-9E0E-6FC995865881}"/>
                  </a:ext>
                </a:extLst>
              </p:cNvPr>
              <p:cNvSpPr txBox="1"/>
              <p:nvPr/>
            </p:nvSpPr>
            <p:spPr>
              <a:xfrm>
                <a:off x="10500414" y="2791053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设备上线</a:t>
                </a:r>
              </a:p>
            </p:txBody>
          </p:sp>
          <p:cxnSp>
            <p:nvCxnSpPr>
              <p:cNvPr id="27" name="直线箭头连接符 26">
                <a:extLst>
                  <a:ext uri="{FF2B5EF4-FFF2-40B4-BE49-F238E27FC236}">
                    <a16:creationId xmlns:a16="http://schemas.microsoft.com/office/drawing/2014/main" id="{305F50B7-9617-B249-97FA-D143BDDA10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51957" y="2954176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39C99F8-EFD4-9048-85C7-94A13240B660}"/>
                  </a:ext>
                </a:extLst>
              </p:cNvPr>
              <p:cNvSpPr/>
              <p:nvPr/>
            </p:nvSpPr>
            <p:spPr>
              <a:xfrm>
                <a:off x="13090722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F2A6F2A-A769-5F4E-A116-0AD71A31F4B3}"/>
                  </a:ext>
                </a:extLst>
              </p:cNvPr>
              <p:cNvSpPr txBox="1"/>
              <p:nvPr/>
            </p:nvSpPr>
            <p:spPr>
              <a:xfrm>
                <a:off x="13440962" y="2791053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上报数据</a:t>
                </a:r>
              </a:p>
            </p:txBody>
          </p:sp>
          <p:cxnSp>
            <p:nvCxnSpPr>
              <p:cNvPr id="30" name="直线箭头连接符 29">
                <a:extLst>
                  <a:ext uri="{FF2B5EF4-FFF2-40B4-BE49-F238E27FC236}">
                    <a16:creationId xmlns:a16="http://schemas.microsoft.com/office/drawing/2014/main" id="{F46E6695-4C0B-0649-8B8E-DBCBCAD983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92505" y="2954176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1618B4CE-4D1A-EA4A-9EED-3056A2FC707C}"/>
                  </a:ext>
                </a:extLst>
              </p:cNvPr>
              <p:cNvSpPr txBox="1"/>
              <p:nvPr/>
            </p:nvSpPr>
            <p:spPr>
              <a:xfrm>
                <a:off x="6462724" y="1221395"/>
                <a:ext cx="25250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使用</a:t>
                </a:r>
                <a:r>
                  <a:rPr kumimoji="1" lang="en-US" altLang="zh-CN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restful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接口动态注册子设备，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接口返回子设备三元组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40327EC-0A5E-3D44-9AFD-A06C252FD733}"/>
                  </a:ext>
                </a:extLst>
              </p:cNvPr>
              <p:cNvSpPr txBox="1"/>
              <p:nvPr/>
            </p:nvSpPr>
            <p:spPr>
              <a:xfrm>
                <a:off x="6565548" y="3931382"/>
                <a:ext cx="18774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网关烧录子设备三元组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26A7061-A2D7-9846-9A3F-5ED3ACBA1926}"/>
                  </a:ext>
                </a:extLst>
              </p:cNvPr>
              <p:cNvSpPr txBox="1"/>
              <p:nvPr/>
            </p:nvSpPr>
            <p:spPr>
              <a:xfrm>
                <a:off x="6565549" y="4308224"/>
                <a:ext cx="18774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子设备由网关代理上线，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上报子设备三元组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FBE48421-41A8-2A49-A804-5DAD7FA24E69}"/>
                  </a:ext>
                </a:extLst>
              </p:cNvPr>
              <p:cNvSpPr/>
              <p:nvPr/>
            </p:nvSpPr>
            <p:spPr>
              <a:xfrm>
                <a:off x="2344060" y="1670633"/>
                <a:ext cx="163538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Edge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烧录</a:t>
                </a:r>
                <a:r>
                  <a:rPr kumimoji="1" lang="en-US" altLang="zh-CN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SA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、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edge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kumimoji="1" lang="en-US" altLang="zh-CN" sz="1200" dirty="0" err="1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productkey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、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子设备</a:t>
                </a:r>
                <a:r>
                  <a:rPr kumimoji="1" lang="en-US" altLang="zh-CN" sz="1200" dirty="0" err="1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productkey</a:t>
                </a:r>
                <a:endPara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13F1E5CF-94F3-F748-990C-B27027C31DC7}"/>
                  </a:ext>
                </a:extLst>
              </p:cNvPr>
              <p:cNvSpPr txBox="1"/>
              <p:nvPr/>
            </p:nvSpPr>
            <p:spPr>
              <a:xfrm>
                <a:off x="6422789" y="1700731"/>
                <a:ext cx="18774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子设备由网关代理上线，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上报子设备三元组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pic>
          <p:nvPicPr>
            <p:cNvPr id="33" name="图形 32">
              <a:extLst>
                <a:ext uri="{FF2B5EF4-FFF2-40B4-BE49-F238E27FC236}">
                  <a16:creationId xmlns:a16="http://schemas.microsoft.com/office/drawing/2014/main" id="{6360128A-B859-8B41-98B2-9C9B63DC0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17612" y="1398980"/>
              <a:ext cx="300579" cy="273742"/>
            </a:xfrm>
            <a:prstGeom prst="rect">
              <a:avLst/>
            </a:prstGeom>
          </p:spPr>
        </p:pic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C9D8EB82-834E-6245-ABBC-D1E84B3C88E2}"/>
                </a:ext>
              </a:extLst>
            </p:cNvPr>
            <p:cNvSpPr txBox="1"/>
            <p:nvPr/>
          </p:nvSpPr>
          <p:spPr>
            <a:xfrm>
              <a:off x="1847686" y="1396273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1.1</a:t>
              </a:r>
              <a:endParaRPr kumimoji="1"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pic>
          <p:nvPicPr>
            <p:cNvPr id="39" name="图形 38">
              <a:extLst>
                <a:ext uri="{FF2B5EF4-FFF2-40B4-BE49-F238E27FC236}">
                  <a16:creationId xmlns:a16="http://schemas.microsoft.com/office/drawing/2014/main" id="{B5039B09-FEF2-C24B-B356-452067DB2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17612" y="4285642"/>
              <a:ext cx="300579" cy="273742"/>
            </a:xfrm>
            <a:prstGeom prst="rect">
              <a:avLst/>
            </a:prstGeom>
          </p:spPr>
        </p:pic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4BF7447A-263E-7B49-8474-104CF5918A01}"/>
                </a:ext>
              </a:extLst>
            </p:cNvPr>
            <p:cNvSpPr txBox="1"/>
            <p:nvPr/>
          </p:nvSpPr>
          <p:spPr>
            <a:xfrm>
              <a:off x="1839803" y="4282935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1.2</a:t>
              </a:r>
              <a:endParaRPr kumimoji="1"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8516573-8A2E-144D-910E-B064BF3D9DC9}"/>
              </a:ext>
            </a:extLst>
          </p:cNvPr>
          <p:cNvSpPr txBox="1"/>
          <p:nvPr/>
        </p:nvSpPr>
        <p:spPr>
          <a:xfrm>
            <a:off x="139770" y="120530"/>
            <a:ext cx="4408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overview_device_connection_2_0_v3_1.png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2646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>
            <a:extLst>
              <a:ext uri="{FF2B5EF4-FFF2-40B4-BE49-F238E27FC236}">
                <a16:creationId xmlns:a16="http://schemas.microsoft.com/office/drawing/2014/main" id="{6F80D972-1AE9-5049-ABA2-31A7A25BA473}"/>
              </a:ext>
            </a:extLst>
          </p:cNvPr>
          <p:cNvGrpSpPr/>
          <p:nvPr/>
        </p:nvGrpSpPr>
        <p:grpSpPr>
          <a:xfrm>
            <a:off x="-1620091" y="1214901"/>
            <a:ext cx="13812091" cy="3244666"/>
            <a:chOff x="-1620091" y="1214901"/>
            <a:chExt cx="13812091" cy="324466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37E1A41-D2FB-724A-8D7F-4EF73D78D2E0}"/>
                </a:ext>
              </a:extLst>
            </p:cNvPr>
            <p:cNvSpPr/>
            <p:nvPr/>
          </p:nvSpPr>
          <p:spPr>
            <a:xfrm>
              <a:off x="-1620091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B1EBC1E-255E-8444-890A-77589BFBDDCA}"/>
                </a:ext>
              </a:extLst>
            </p:cNvPr>
            <p:cNvSpPr/>
            <p:nvPr/>
          </p:nvSpPr>
          <p:spPr>
            <a:xfrm>
              <a:off x="1323148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79FCB00-3A0F-0D49-8695-7B972B157509}"/>
                </a:ext>
              </a:extLst>
            </p:cNvPr>
            <p:cNvSpPr txBox="1"/>
            <p:nvPr/>
          </p:nvSpPr>
          <p:spPr>
            <a:xfrm>
              <a:off x="1581779" y="2660588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直连设备</a:t>
              </a:r>
            </a:p>
          </p:txBody>
        </p: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CF0AD1CB-71FB-5D4B-98FF-E820ABB7A45E}"/>
                </a:ext>
              </a:extLst>
            </p:cNvPr>
            <p:cNvCxnSpPr>
              <a:cxnSpLocks/>
            </p:cNvCxnSpPr>
            <p:nvPr/>
          </p:nvCxnSpPr>
          <p:spPr>
            <a:xfrm>
              <a:off x="639445" y="2954176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A28A504-893A-8241-9F24-68CFD558D94E}"/>
                </a:ext>
              </a:extLst>
            </p:cNvPr>
            <p:cNvSpPr txBox="1"/>
            <p:nvPr/>
          </p:nvSpPr>
          <p:spPr>
            <a:xfrm>
              <a:off x="-1529891" y="2783489"/>
              <a:ext cx="1861425" cy="324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数据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5AD27A0-C503-5B48-818A-3D57BFA261C3}"/>
                </a:ext>
              </a:extLst>
            </p:cNvPr>
            <p:cNvSpPr txBox="1"/>
            <p:nvPr/>
          </p:nvSpPr>
          <p:spPr>
            <a:xfrm>
              <a:off x="583697" y="26449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传输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6646B37-150C-6848-B7DB-3CB4BD61FEB1}"/>
                </a:ext>
              </a:extLst>
            </p:cNvPr>
            <p:cNvSpPr txBox="1"/>
            <p:nvPr/>
          </p:nvSpPr>
          <p:spPr>
            <a:xfrm>
              <a:off x="1293932" y="2982251"/>
              <a:ext cx="21771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子设备需要烧录</a:t>
              </a:r>
              <a:r>
                <a:rPr kumimoji="1" lang="en-US" altLang="zh-CN" sz="12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Product</a:t>
              </a:r>
              <a:r>
                <a:rPr kumimoji="1" lang="zh-CN" altLang="en-US" sz="12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信息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CF0A4AA-624F-0749-AB9C-FE4B97CC24B2}"/>
                </a:ext>
              </a:extLst>
            </p:cNvPr>
            <p:cNvSpPr/>
            <p:nvPr/>
          </p:nvSpPr>
          <p:spPr>
            <a:xfrm>
              <a:off x="4266387" y="121490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9B102D4-EDC8-2D4B-BF13-FCC8F6279691}"/>
                </a:ext>
              </a:extLst>
            </p:cNvPr>
            <p:cNvSpPr txBox="1"/>
            <p:nvPr/>
          </p:nvSpPr>
          <p:spPr>
            <a:xfrm>
              <a:off x="4651782" y="1565012"/>
              <a:ext cx="14624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设备动态注册</a:t>
              </a:r>
            </a:p>
          </p:txBody>
        </p:sp>
        <p:cxnSp>
          <p:nvCxnSpPr>
            <p:cNvPr id="18" name="肘形连接符 17">
              <a:extLst>
                <a:ext uri="{FF2B5EF4-FFF2-40B4-BE49-F238E27FC236}">
                  <a16:creationId xmlns:a16="http://schemas.microsoft.com/office/drawing/2014/main" id="{041BA1DA-C96C-C144-80FC-708458EF921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884060" y="1154062"/>
              <a:ext cx="576000" cy="1656000"/>
            </a:xfrm>
            <a:prstGeom prst="bentConnector2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9A8A9D37-821E-834A-82C2-1775F4925AF5}"/>
                </a:ext>
              </a:extLst>
            </p:cNvPr>
            <p:cNvSpPr txBox="1"/>
            <p:nvPr/>
          </p:nvSpPr>
          <p:spPr>
            <a:xfrm>
              <a:off x="2247099" y="1398773"/>
              <a:ext cx="17155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Product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开启动态注册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E574A92-1CE6-0244-ADD2-155EE8AF8B73}"/>
                </a:ext>
              </a:extLst>
            </p:cNvPr>
            <p:cNvSpPr/>
            <p:nvPr/>
          </p:nvSpPr>
          <p:spPr>
            <a:xfrm>
              <a:off x="7209626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E53E0D0-3606-7D4B-9F3E-FE2F4AD65F5E}"/>
                </a:ext>
              </a:extLst>
            </p:cNvPr>
            <p:cNvSpPr txBox="1"/>
            <p:nvPr/>
          </p:nvSpPr>
          <p:spPr>
            <a:xfrm>
              <a:off x="7559866" y="2791053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设备上线</a:t>
              </a:r>
            </a:p>
          </p:txBody>
        </p:sp>
        <p:cxnSp>
          <p:nvCxnSpPr>
            <p:cNvPr id="23" name="肘形连接符 22">
              <a:extLst>
                <a:ext uri="{FF2B5EF4-FFF2-40B4-BE49-F238E27FC236}">
                  <a16:creationId xmlns:a16="http://schemas.microsoft.com/office/drawing/2014/main" id="{C8FB3705-0357-0D49-AD03-2B51BC1E1B5E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019945" y="1154062"/>
              <a:ext cx="576000" cy="1656000"/>
            </a:xfrm>
            <a:prstGeom prst="bentConnector2">
              <a:avLst/>
            </a:prstGeom>
            <a:ln w="25400">
              <a:solidFill>
                <a:srgbClr val="A2A5B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7AF7D2C-E721-F442-AFA2-75213CB18D33}"/>
                </a:ext>
              </a:extLst>
            </p:cNvPr>
            <p:cNvSpPr/>
            <p:nvPr/>
          </p:nvSpPr>
          <p:spPr>
            <a:xfrm>
              <a:off x="10150174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FA15C20-16E3-E54B-ADB4-C7D34FF2BC01}"/>
                </a:ext>
              </a:extLst>
            </p:cNvPr>
            <p:cNvSpPr txBox="1"/>
            <p:nvPr/>
          </p:nvSpPr>
          <p:spPr>
            <a:xfrm>
              <a:off x="10500414" y="2791053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上报数据</a:t>
              </a:r>
            </a:p>
          </p:txBody>
        </p:sp>
        <p:cxnSp>
          <p:nvCxnSpPr>
            <p:cNvPr id="27" name="直线箭头连接符 26">
              <a:extLst>
                <a:ext uri="{FF2B5EF4-FFF2-40B4-BE49-F238E27FC236}">
                  <a16:creationId xmlns:a16="http://schemas.microsoft.com/office/drawing/2014/main" id="{43D2BBA0-A08A-E742-AE4C-8FD1584A50B5}"/>
                </a:ext>
              </a:extLst>
            </p:cNvPr>
            <p:cNvCxnSpPr>
              <a:cxnSpLocks/>
            </p:cNvCxnSpPr>
            <p:nvPr/>
          </p:nvCxnSpPr>
          <p:spPr>
            <a:xfrm>
              <a:off x="9451957" y="2954176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肘形连接符 42">
              <a:extLst>
                <a:ext uri="{FF2B5EF4-FFF2-40B4-BE49-F238E27FC236}">
                  <a16:creationId xmlns:a16="http://schemas.microsoft.com/office/drawing/2014/main" id="{EFD86EEA-C232-B247-BC42-6562224A452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260059" y="654661"/>
              <a:ext cx="36000" cy="5868000"/>
            </a:xfrm>
            <a:prstGeom prst="bentConnector3">
              <a:avLst>
                <a:gd name="adj1" fmla="val -1575281"/>
              </a:avLst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CFC3CF68-77BC-4943-B722-8CD60AB6CACD}"/>
                </a:ext>
              </a:extLst>
            </p:cNvPr>
            <p:cNvSpPr txBox="1"/>
            <p:nvPr/>
          </p:nvSpPr>
          <p:spPr>
            <a:xfrm>
              <a:off x="4348581" y="3881555"/>
              <a:ext cx="1877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云端已经预注册直连设备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398A7613-4209-B245-BC34-63F659F3B21C}"/>
                </a:ext>
              </a:extLst>
            </p:cNvPr>
            <p:cNvSpPr txBox="1"/>
            <p:nvPr/>
          </p:nvSpPr>
          <p:spPr>
            <a:xfrm>
              <a:off x="3751090" y="4182568"/>
              <a:ext cx="32514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上报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productkey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，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devicekey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，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devicesecret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5254699B-D786-9F45-9B28-B0CDB5E52C02}"/>
                </a:ext>
              </a:extLst>
            </p:cNvPr>
            <p:cNvSpPr txBox="1"/>
            <p:nvPr/>
          </p:nvSpPr>
          <p:spPr>
            <a:xfrm>
              <a:off x="2344059" y="1780292"/>
              <a:ext cx="19616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上报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productkey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，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kumimoji="1" lang="en-US" altLang="zh-CN" sz="1200" dirty="0" err="1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devicekey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，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devicesecret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9E49751-26CA-0949-A6A6-76ED2E1D32A9}"/>
              </a:ext>
            </a:extLst>
          </p:cNvPr>
          <p:cNvSpPr txBox="1"/>
          <p:nvPr/>
        </p:nvSpPr>
        <p:spPr>
          <a:xfrm>
            <a:off x="32771" y="70069"/>
            <a:ext cx="357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data_provisioning_overview_2.png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4067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E5C724FA-492F-7449-A36F-97A92112A5AD}"/>
              </a:ext>
            </a:extLst>
          </p:cNvPr>
          <p:cNvGrpSpPr/>
          <p:nvPr/>
        </p:nvGrpSpPr>
        <p:grpSpPr>
          <a:xfrm>
            <a:off x="-1620091" y="1052736"/>
            <a:ext cx="13812091" cy="3714228"/>
            <a:chOff x="-1620091" y="1048780"/>
            <a:chExt cx="13812091" cy="3714228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59A88012-526F-ED49-8DEE-F7518C7CF2C7}"/>
                </a:ext>
              </a:extLst>
            </p:cNvPr>
            <p:cNvGrpSpPr/>
            <p:nvPr/>
          </p:nvGrpSpPr>
          <p:grpSpPr>
            <a:xfrm>
              <a:off x="-1620091" y="1048780"/>
              <a:ext cx="13812091" cy="3714228"/>
              <a:chOff x="-1620091" y="1048780"/>
              <a:chExt cx="13812091" cy="3714228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38DB5F4-7228-424B-8D9B-0A2CA19686E4}"/>
                  </a:ext>
                </a:extLst>
              </p:cNvPr>
              <p:cNvSpPr/>
              <p:nvPr/>
            </p:nvSpPr>
            <p:spPr>
              <a:xfrm>
                <a:off x="-1620091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3FAA0CF-D1E7-F046-99FE-2CE381064E65}"/>
                  </a:ext>
                </a:extLst>
              </p:cNvPr>
              <p:cNvSpPr/>
              <p:nvPr/>
            </p:nvSpPr>
            <p:spPr>
              <a:xfrm>
                <a:off x="1323148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DC55932-01C0-F541-BB14-DE73326C431C}"/>
                  </a:ext>
                </a:extLst>
              </p:cNvPr>
              <p:cNvSpPr txBox="1"/>
              <p:nvPr/>
            </p:nvSpPr>
            <p:spPr>
              <a:xfrm>
                <a:off x="1581779" y="2658394"/>
                <a:ext cx="15245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直连设备</a:t>
                </a:r>
              </a:p>
            </p:txBody>
          </p:sp>
          <p:cxnSp>
            <p:nvCxnSpPr>
              <p:cNvPr id="9" name="直线箭头连接符 8">
                <a:extLst>
                  <a:ext uri="{FF2B5EF4-FFF2-40B4-BE49-F238E27FC236}">
                    <a16:creationId xmlns:a16="http://schemas.microsoft.com/office/drawing/2014/main" id="{B1C233A4-6C76-CA4E-A4F2-086C7C5D47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445" y="2954176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557281F-B5FE-8A4E-A0CD-BE6C251D378D}"/>
                  </a:ext>
                </a:extLst>
              </p:cNvPr>
              <p:cNvSpPr txBox="1"/>
              <p:nvPr/>
            </p:nvSpPr>
            <p:spPr>
              <a:xfrm>
                <a:off x="-1529891" y="2783489"/>
                <a:ext cx="1861425" cy="324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数据</a:t>
                </a: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09A00C8-6564-3241-9766-454CB8D1AF4F}"/>
                  </a:ext>
                </a:extLst>
              </p:cNvPr>
              <p:cNvSpPr txBox="1"/>
              <p:nvPr/>
            </p:nvSpPr>
            <p:spPr>
              <a:xfrm>
                <a:off x="583697" y="2644989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传输</a:t>
                </a: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1BF433C-37E1-1F49-93C4-D1253C58C7DD}"/>
                  </a:ext>
                </a:extLst>
              </p:cNvPr>
              <p:cNvSpPr txBox="1"/>
              <p:nvPr/>
            </p:nvSpPr>
            <p:spPr>
              <a:xfrm>
                <a:off x="1293932" y="2980057"/>
                <a:ext cx="21771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子设备需要烧录</a:t>
                </a:r>
                <a:r>
                  <a:rPr kumimoji="1" lang="en-US" altLang="zh-CN" sz="12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Product</a:t>
                </a:r>
                <a:r>
                  <a:rPr kumimoji="1" lang="zh-CN" altLang="en-US" sz="12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信息</a:t>
                </a: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14CBEB3-E0F3-A74A-AD05-B3DAAA509A8C}"/>
                  </a:ext>
                </a:extLst>
              </p:cNvPr>
              <p:cNvSpPr/>
              <p:nvPr/>
            </p:nvSpPr>
            <p:spPr>
              <a:xfrm>
                <a:off x="4266387" y="1214901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7B0B654-1BAB-F247-857E-89AC3CAD4F7E}"/>
                  </a:ext>
                </a:extLst>
              </p:cNvPr>
              <p:cNvSpPr txBox="1"/>
              <p:nvPr/>
            </p:nvSpPr>
            <p:spPr>
              <a:xfrm>
                <a:off x="4550917" y="1564545"/>
                <a:ext cx="14624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设备动态注册</a:t>
                </a:r>
              </a:p>
            </p:txBody>
          </p:sp>
          <p:cxnSp>
            <p:nvCxnSpPr>
              <p:cNvPr id="15" name="肘形连接符 14">
                <a:extLst>
                  <a:ext uri="{FF2B5EF4-FFF2-40B4-BE49-F238E27FC236}">
                    <a16:creationId xmlns:a16="http://schemas.microsoft.com/office/drawing/2014/main" id="{D227F402-EB36-5245-B49A-72A1A0A2EC3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884060" y="1154062"/>
                <a:ext cx="576000" cy="1656000"/>
              </a:xfrm>
              <a:prstGeom prst="bentConnector2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A5FEA74-6071-424C-99AF-B348D4FD6E1E}"/>
                  </a:ext>
                </a:extLst>
              </p:cNvPr>
              <p:cNvSpPr txBox="1"/>
              <p:nvPr/>
            </p:nvSpPr>
            <p:spPr>
              <a:xfrm>
                <a:off x="2325139" y="1253713"/>
                <a:ext cx="17155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设备已在云端注册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Product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开启动态注册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BA19DBD-BBCB-7941-9E2E-6D2E4030E19C}"/>
                  </a:ext>
                </a:extLst>
              </p:cNvPr>
              <p:cNvSpPr/>
              <p:nvPr/>
            </p:nvSpPr>
            <p:spPr>
              <a:xfrm>
                <a:off x="7209626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551879D-A39D-EC4D-B6CD-CB9344D2D7B7}"/>
                  </a:ext>
                </a:extLst>
              </p:cNvPr>
              <p:cNvSpPr txBox="1"/>
              <p:nvPr/>
            </p:nvSpPr>
            <p:spPr>
              <a:xfrm>
                <a:off x="7559866" y="2791053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设备上线</a:t>
                </a:r>
              </a:p>
            </p:txBody>
          </p:sp>
          <p:cxnSp>
            <p:nvCxnSpPr>
              <p:cNvPr id="19" name="肘形连接符 18">
                <a:extLst>
                  <a:ext uri="{FF2B5EF4-FFF2-40B4-BE49-F238E27FC236}">
                    <a16:creationId xmlns:a16="http://schemas.microsoft.com/office/drawing/2014/main" id="{AA5E0AEE-67A1-A141-B6E5-DABF245D01B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163945" y="1322142"/>
                <a:ext cx="396000" cy="1764000"/>
              </a:xfrm>
              <a:prstGeom prst="bentConnector2">
                <a:avLst/>
              </a:prstGeom>
              <a:ln w="25400">
                <a:solidFill>
                  <a:srgbClr val="A2A5BC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F027058A-BE38-B14F-8E0C-A328313E9E09}"/>
                  </a:ext>
                </a:extLst>
              </p:cNvPr>
              <p:cNvSpPr/>
              <p:nvPr/>
            </p:nvSpPr>
            <p:spPr>
              <a:xfrm>
                <a:off x="10150174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1D61C56-B7F4-B34C-9E08-BEBC248BFA38}"/>
                  </a:ext>
                </a:extLst>
              </p:cNvPr>
              <p:cNvSpPr txBox="1"/>
              <p:nvPr/>
            </p:nvSpPr>
            <p:spPr>
              <a:xfrm>
                <a:off x="10500414" y="2791053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上报数据</a:t>
                </a:r>
              </a:p>
            </p:txBody>
          </p:sp>
          <p:cxnSp>
            <p:nvCxnSpPr>
              <p:cNvPr id="22" name="直线箭头连接符 21">
                <a:extLst>
                  <a:ext uri="{FF2B5EF4-FFF2-40B4-BE49-F238E27FC236}">
                    <a16:creationId xmlns:a16="http://schemas.microsoft.com/office/drawing/2014/main" id="{6CE8C334-1EEB-EA47-BC24-782FDCBE74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51957" y="2954176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35002D2-9BD2-D54D-9662-0B8E0C1F6E18}"/>
                  </a:ext>
                </a:extLst>
              </p:cNvPr>
              <p:cNvSpPr txBox="1"/>
              <p:nvPr/>
            </p:nvSpPr>
            <p:spPr>
              <a:xfrm>
                <a:off x="2344059" y="1780292"/>
                <a:ext cx="19616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设备烧录</a:t>
                </a:r>
                <a:r>
                  <a:rPr kumimoji="1" lang="en-US" altLang="zh-CN" sz="1200" dirty="0" err="1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productkey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，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r>
                  <a:rPr kumimoji="1" lang="en-US" altLang="zh-CN" sz="1200" dirty="0" err="1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devicekey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，</a:t>
                </a:r>
                <a:r>
                  <a:rPr kumimoji="1" lang="en-US" altLang="zh-CN" sz="1200" dirty="0" err="1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devicesecret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27" name="直线箭头连接符 26">
                <a:extLst>
                  <a:ext uri="{FF2B5EF4-FFF2-40B4-BE49-F238E27FC236}">
                    <a16:creationId xmlns:a16="http://schemas.microsoft.com/office/drawing/2014/main" id="{C9B7D6E8-55DB-A540-BA7D-BBEE9D7703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4067" y="2977241"/>
                <a:ext cx="351311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D0021CDD-1A0F-5343-8B23-203FB70FEB7A}"/>
                  </a:ext>
                </a:extLst>
              </p:cNvPr>
              <p:cNvSpPr txBox="1"/>
              <p:nvPr/>
            </p:nvSpPr>
            <p:spPr>
              <a:xfrm>
                <a:off x="3978468" y="2660308"/>
                <a:ext cx="26468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设备已在云端注册，烧录设备三元组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ECDE4CB-A8A5-5E4E-996B-AB9BDD0B5005}"/>
                  </a:ext>
                </a:extLst>
              </p:cNvPr>
              <p:cNvSpPr txBox="1"/>
              <p:nvPr/>
            </p:nvSpPr>
            <p:spPr>
              <a:xfrm>
                <a:off x="3858388" y="2983451"/>
                <a:ext cx="32514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上报</a:t>
                </a:r>
                <a:r>
                  <a:rPr kumimoji="1" lang="en-US" altLang="zh-CN" sz="1200" dirty="0" err="1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productkey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，</a:t>
                </a:r>
                <a:r>
                  <a:rPr kumimoji="1" lang="en-US" altLang="zh-CN" sz="1200" dirty="0" err="1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devicekey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，</a:t>
                </a:r>
                <a:r>
                  <a:rPr kumimoji="1" lang="en-US" altLang="zh-CN" sz="1200" dirty="0" err="1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devicesecret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6797BDE8-DCE7-A14C-A982-AD94BE2E8390}"/>
                  </a:ext>
                </a:extLst>
              </p:cNvPr>
              <p:cNvSpPr txBox="1"/>
              <p:nvPr/>
            </p:nvSpPr>
            <p:spPr>
              <a:xfrm>
                <a:off x="6433372" y="1718434"/>
                <a:ext cx="18614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1.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设备激活，上报三元组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34" name="肘形连接符 33">
                <a:extLst>
                  <a:ext uri="{FF2B5EF4-FFF2-40B4-BE49-F238E27FC236}">
                    <a16:creationId xmlns:a16="http://schemas.microsoft.com/office/drawing/2014/main" id="{30227687-3CD5-D748-9481-4095694B62F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069002" y="1010796"/>
                <a:ext cx="720000" cy="1980000"/>
              </a:xfrm>
              <a:prstGeom prst="bentConnector2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AF82ECEF-1641-6C4A-86D2-3F696C0DBFA1}"/>
                  </a:ext>
                </a:extLst>
              </p:cNvPr>
              <p:cNvSpPr txBox="1"/>
              <p:nvPr/>
            </p:nvSpPr>
            <p:spPr>
              <a:xfrm>
                <a:off x="6437346" y="1359173"/>
                <a:ext cx="210826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2.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仅返回一次</a:t>
                </a:r>
                <a:r>
                  <a:rPr kumimoji="1" lang="en-US" altLang="zh-CN" sz="1200" dirty="0" err="1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devicesecret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36" name="肘形连接符 35">
                <a:extLst>
                  <a:ext uri="{FF2B5EF4-FFF2-40B4-BE49-F238E27FC236}">
                    <a16:creationId xmlns:a16="http://schemas.microsoft.com/office/drawing/2014/main" id="{015D9493-8E25-5542-B7F4-7ABF1E0E707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140703" y="646879"/>
                <a:ext cx="1080000" cy="2412000"/>
              </a:xfrm>
              <a:prstGeom prst="bentConnector2">
                <a:avLst/>
              </a:prstGeom>
              <a:ln w="25400">
                <a:solidFill>
                  <a:srgbClr val="A2A5BC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08588338-1173-2F43-BEF7-B805FC6C403B}"/>
                  </a:ext>
                </a:extLst>
              </p:cNvPr>
              <p:cNvSpPr txBox="1"/>
              <p:nvPr/>
            </p:nvSpPr>
            <p:spPr>
              <a:xfrm>
                <a:off x="6437346" y="1048780"/>
                <a:ext cx="19127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3.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设备上线，上报三元组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0AC975AC-E287-0643-88EA-4BAD1274280F}"/>
                  </a:ext>
                </a:extLst>
              </p:cNvPr>
              <p:cNvSpPr/>
              <p:nvPr/>
            </p:nvSpPr>
            <p:spPr>
              <a:xfrm>
                <a:off x="4271577" y="3729573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260005A5-C57C-9D4A-B3AD-B93324A7A89D}"/>
                  </a:ext>
                </a:extLst>
              </p:cNvPr>
              <p:cNvSpPr txBox="1"/>
              <p:nvPr/>
            </p:nvSpPr>
            <p:spPr>
              <a:xfrm>
                <a:off x="4556077" y="4117947"/>
                <a:ext cx="14624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可插拔采集芯片</a:t>
                </a:r>
              </a:p>
            </p:txBody>
          </p:sp>
          <p:cxnSp>
            <p:nvCxnSpPr>
              <p:cNvPr id="40" name="肘形连接符 39">
                <a:extLst>
                  <a:ext uri="{FF2B5EF4-FFF2-40B4-BE49-F238E27FC236}">
                    <a16:creationId xmlns:a16="http://schemas.microsoft.com/office/drawing/2014/main" id="{AF43F40C-57DE-DF46-952C-8245127D499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84060" y="3064097"/>
                <a:ext cx="576000" cy="1656000"/>
              </a:xfrm>
              <a:prstGeom prst="bentConnector2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F42269F-2504-7D4A-B687-288FF3A83DF8}"/>
                  </a:ext>
                </a:extLst>
              </p:cNvPr>
              <p:cNvSpPr txBox="1"/>
              <p:nvPr/>
            </p:nvSpPr>
            <p:spPr>
              <a:xfrm>
                <a:off x="2319779" y="3877209"/>
                <a:ext cx="16049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子设备未在云端注册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736C30B-EA95-9C46-8494-A144C0280AAD}"/>
                  </a:ext>
                </a:extLst>
              </p:cNvPr>
              <p:cNvSpPr txBox="1"/>
              <p:nvPr/>
            </p:nvSpPr>
            <p:spPr>
              <a:xfrm>
                <a:off x="2312538" y="4211267"/>
                <a:ext cx="15135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采集芯片烧录</a:t>
                </a:r>
                <a:r>
                  <a:rPr kumimoji="1" lang="en-US" altLang="zh-CN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SA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、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子设备</a:t>
                </a:r>
                <a:r>
                  <a:rPr kumimoji="1" lang="en-US" altLang="zh-CN" sz="1200" dirty="0" err="1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productkey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BD57D553-F362-4D40-BADF-C355D39A53D6}"/>
                  </a:ext>
                </a:extLst>
              </p:cNvPr>
              <p:cNvSpPr txBox="1"/>
              <p:nvPr/>
            </p:nvSpPr>
            <p:spPr>
              <a:xfrm>
                <a:off x="6492174" y="4301343"/>
                <a:ext cx="25250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使用</a:t>
                </a:r>
                <a:r>
                  <a:rPr kumimoji="1" lang="en-US" altLang="zh-CN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restful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接口动态注册子设备，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接口返回子设备三元组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50" name="肘形连接符 49">
                <a:extLst>
                  <a:ext uri="{FF2B5EF4-FFF2-40B4-BE49-F238E27FC236}">
                    <a16:creationId xmlns:a16="http://schemas.microsoft.com/office/drawing/2014/main" id="{61613BA2-C24B-1949-A5D4-546B4C25E71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56337" y="3096836"/>
                <a:ext cx="576000" cy="1656000"/>
              </a:xfrm>
              <a:prstGeom prst="bentConnector2">
                <a:avLst/>
              </a:prstGeom>
              <a:ln w="25400">
                <a:solidFill>
                  <a:srgbClr val="A2A5BC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06C16074-D94B-E343-A037-26BCB51F9038}"/>
                  </a:ext>
                </a:extLst>
              </p:cNvPr>
              <p:cNvSpPr txBox="1"/>
              <p:nvPr/>
            </p:nvSpPr>
            <p:spPr>
              <a:xfrm>
                <a:off x="6525466" y="3895002"/>
                <a:ext cx="12618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上报设备三元组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pic>
          <p:nvPicPr>
            <p:cNvPr id="42" name="图形 41">
              <a:extLst>
                <a:ext uri="{FF2B5EF4-FFF2-40B4-BE49-F238E27FC236}">
                  <a16:creationId xmlns:a16="http://schemas.microsoft.com/office/drawing/2014/main" id="{1B052540-13A2-A64A-BC84-89F6814BCA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69175" y="4294888"/>
              <a:ext cx="300579" cy="273742"/>
            </a:xfrm>
            <a:prstGeom prst="rect">
              <a:avLst/>
            </a:prstGeom>
          </p:spPr>
        </p:pic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C82B724-5152-FE48-A559-3E68AA5F0B53}"/>
                </a:ext>
              </a:extLst>
            </p:cNvPr>
            <p:cNvSpPr txBox="1"/>
            <p:nvPr/>
          </p:nvSpPr>
          <p:spPr>
            <a:xfrm>
              <a:off x="1904624" y="4305080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2.1</a:t>
              </a:r>
              <a:endParaRPr kumimoji="1"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pic>
          <p:nvPicPr>
            <p:cNvPr id="45" name="图形 44">
              <a:extLst>
                <a:ext uri="{FF2B5EF4-FFF2-40B4-BE49-F238E27FC236}">
                  <a16:creationId xmlns:a16="http://schemas.microsoft.com/office/drawing/2014/main" id="{6742FE90-68D4-B245-BE6E-FC92BAE41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81574" y="2655579"/>
              <a:ext cx="300579" cy="273742"/>
            </a:xfrm>
            <a:prstGeom prst="rect">
              <a:avLst/>
            </a:prstGeom>
          </p:spPr>
        </p:pic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B74EC3B0-B3E2-6245-91E2-C3169FED66C8}"/>
                </a:ext>
              </a:extLst>
            </p:cNvPr>
            <p:cNvSpPr txBox="1"/>
            <p:nvPr/>
          </p:nvSpPr>
          <p:spPr>
            <a:xfrm>
              <a:off x="3517023" y="2655380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2.2</a:t>
              </a:r>
              <a:endParaRPr kumimoji="1"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pic>
          <p:nvPicPr>
            <p:cNvPr id="47" name="图形 46">
              <a:extLst>
                <a:ext uri="{FF2B5EF4-FFF2-40B4-BE49-F238E27FC236}">
                  <a16:creationId xmlns:a16="http://schemas.microsoft.com/office/drawing/2014/main" id="{C15AE8DD-9553-4A47-901C-2FE3BCE4A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68725" y="1326202"/>
              <a:ext cx="300579" cy="273742"/>
            </a:xfrm>
            <a:prstGeom prst="rect">
              <a:avLst/>
            </a:prstGeom>
          </p:spPr>
        </p:pic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E1B543D3-9E15-A74F-A1D9-79C8A2812D8E}"/>
                </a:ext>
              </a:extLst>
            </p:cNvPr>
            <p:cNvSpPr txBox="1"/>
            <p:nvPr/>
          </p:nvSpPr>
          <p:spPr>
            <a:xfrm>
              <a:off x="1893783" y="1336394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2.3</a:t>
              </a:r>
              <a:endParaRPr kumimoji="1"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768FDCF-F8BF-C54B-BFF9-6F6FEBA8B96A}"/>
              </a:ext>
            </a:extLst>
          </p:cNvPr>
          <p:cNvSpPr txBox="1"/>
          <p:nvPr/>
        </p:nvSpPr>
        <p:spPr>
          <a:xfrm>
            <a:off x="178241" y="130279"/>
            <a:ext cx="4408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overview_device_connection_2_0_v3_2.png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5082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21D0ECE-DCF9-1442-AC6C-031C7460894A}"/>
              </a:ext>
            </a:extLst>
          </p:cNvPr>
          <p:cNvSpPr txBox="1"/>
          <p:nvPr/>
        </p:nvSpPr>
        <p:spPr>
          <a:xfrm>
            <a:off x="-38682" y="-61666"/>
            <a:ext cx="342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device_connection_methods.png</a:t>
            </a:r>
            <a:endParaRPr kumimoji="1"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58A5971-3802-FE47-835D-F3282984CA75}"/>
              </a:ext>
            </a:extLst>
          </p:cNvPr>
          <p:cNvGrpSpPr/>
          <p:nvPr/>
        </p:nvGrpSpPr>
        <p:grpSpPr>
          <a:xfrm>
            <a:off x="343063" y="457443"/>
            <a:ext cx="11749074" cy="6422295"/>
            <a:chOff x="466823" y="275299"/>
            <a:chExt cx="11749074" cy="6422295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8E3505DC-C24C-4E4B-BD06-B38B48AC28B2}"/>
                </a:ext>
              </a:extLst>
            </p:cNvPr>
            <p:cNvGrpSpPr/>
            <p:nvPr/>
          </p:nvGrpSpPr>
          <p:grpSpPr>
            <a:xfrm>
              <a:off x="466823" y="275299"/>
              <a:ext cx="11749074" cy="6422295"/>
              <a:chOff x="466823" y="275299"/>
              <a:chExt cx="11749074" cy="6422295"/>
            </a:xfrm>
          </p:grpSpPr>
          <p:grpSp>
            <p:nvGrpSpPr>
              <p:cNvPr id="2" name="组合 1">
                <a:extLst>
                  <a:ext uri="{FF2B5EF4-FFF2-40B4-BE49-F238E27FC236}">
                    <a16:creationId xmlns:a16="http://schemas.microsoft.com/office/drawing/2014/main" id="{B41A90FA-7B42-FA4D-A173-FB280616859E}"/>
                  </a:ext>
                </a:extLst>
              </p:cNvPr>
              <p:cNvGrpSpPr/>
              <p:nvPr/>
            </p:nvGrpSpPr>
            <p:grpSpPr>
              <a:xfrm>
                <a:off x="466823" y="275299"/>
                <a:ext cx="11749074" cy="6422295"/>
                <a:chOff x="466823" y="275299"/>
                <a:chExt cx="11749074" cy="6422295"/>
              </a:xfrm>
            </p:grpSpPr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75F7A279-DE6A-5F4D-84A5-224814B5EFB9}"/>
                    </a:ext>
                  </a:extLst>
                </p:cNvPr>
                <p:cNvSpPr/>
                <p:nvPr/>
              </p:nvSpPr>
              <p:spPr>
                <a:xfrm>
                  <a:off x="1740347" y="275299"/>
                  <a:ext cx="9154500" cy="684000"/>
                </a:xfrm>
                <a:prstGeom prst="rect">
                  <a:avLst/>
                </a:prstGeom>
                <a:noFill/>
                <a:ln w="19050">
                  <a:solidFill>
                    <a:srgbClr val="D8D9E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40EE443D-48D7-754C-80BE-92B9EEBC07A6}"/>
                    </a:ext>
                  </a:extLst>
                </p:cNvPr>
                <p:cNvSpPr/>
                <p:nvPr/>
              </p:nvSpPr>
              <p:spPr>
                <a:xfrm>
                  <a:off x="1740346" y="2431579"/>
                  <a:ext cx="9150919" cy="828000"/>
                </a:xfrm>
                <a:prstGeom prst="rect">
                  <a:avLst/>
                </a:prstGeom>
                <a:solidFill>
                  <a:srgbClr val="D8D9E6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600" b="1" dirty="0" err="1">
                      <a:solidFill>
                        <a:srgbClr val="383B55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EnOS</a:t>
                  </a:r>
                  <a:r>
                    <a:rPr kumimoji="1" lang="zh-CN" altLang="en-US" sz="1600" b="1" dirty="0">
                      <a:solidFill>
                        <a:srgbClr val="383B55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zh-CN" sz="1600" b="1" dirty="0">
                      <a:solidFill>
                        <a:srgbClr val="383B55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Cloud</a:t>
                  </a:r>
                  <a:endParaRPr kumimoji="1" lang="zh-CN" altLang="en-US" sz="1600" b="1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94" name="组合 93">
                  <a:extLst>
                    <a:ext uri="{FF2B5EF4-FFF2-40B4-BE49-F238E27FC236}">
                      <a16:creationId xmlns:a16="http://schemas.microsoft.com/office/drawing/2014/main" id="{2B7EB18A-02EC-4544-992D-86AF9A0D621A}"/>
                    </a:ext>
                  </a:extLst>
                </p:cNvPr>
                <p:cNvGrpSpPr/>
                <p:nvPr/>
              </p:nvGrpSpPr>
              <p:grpSpPr>
                <a:xfrm>
                  <a:off x="3400692" y="383299"/>
                  <a:ext cx="5833811" cy="468000"/>
                  <a:chOff x="2775224" y="609667"/>
                  <a:chExt cx="5833811" cy="468000"/>
                </a:xfrm>
              </p:grpSpPr>
              <p:sp>
                <p:nvSpPr>
                  <p:cNvPr id="54" name="矩形 53">
                    <a:extLst>
                      <a:ext uri="{FF2B5EF4-FFF2-40B4-BE49-F238E27FC236}">
                        <a16:creationId xmlns:a16="http://schemas.microsoft.com/office/drawing/2014/main" id="{A49387D3-59D8-4147-9920-F8170DCCD514}"/>
                      </a:ext>
                    </a:extLst>
                  </p:cNvPr>
                  <p:cNvSpPr/>
                  <p:nvPr/>
                </p:nvSpPr>
                <p:spPr>
                  <a:xfrm>
                    <a:off x="2775224" y="609667"/>
                    <a:ext cx="1152000" cy="468000"/>
                  </a:xfrm>
                  <a:prstGeom prst="rect">
                    <a:avLst/>
                  </a:prstGeom>
                  <a:solidFill>
                    <a:srgbClr val="F5F5FA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400" dirty="0">
                        <a:solidFill>
                          <a:srgbClr val="383B55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应用</a:t>
                    </a:r>
                  </a:p>
                </p:txBody>
              </p:sp>
              <p:sp>
                <p:nvSpPr>
                  <p:cNvPr id="56" name="矩形 55">
                    <a:extLst>
                      <a:ext uri="{FF2B5EF4-FFF2-40B4-BE49-F238E27FC236}">
                        <a16:creationId xmlns:a16="http://schemas.microsoft.com/office/drawing/2014/main" id="{2568EEB5-9BAA-AD44-BF36-EE9E34775278}"/>
                      </a:ext>
                    </a:extLst>
                  </p:cNvPr>
                  <p:cNvSpPr/>
                  <p:nvPr/>
                </p:nvSpPr>
                <p:spPr>
                  <a:xfrm>
                    <a:off x="4158413" y="609667"/>
                    <a:ext cx="1152000" cy="468000"/>
                  </a:xfrm>
                  <a:prstGeom prst="rect">
                    <a:avLst/>
                  </a:prstGeom>
                  <a:solidFill>
                    <a:srgbClr val="F5F5FA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400" dirty="0">
                        <a:solidFill>
                          <a:srgbClr val="383B55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应用</a:t>
                    </a:r>
                  </a:p>
                </p:txBody>
              </p:sp>
              <p:sp>
                <p:nvSpPr>
                  <p:cNvPr id="57" name="矩形 56">
                    <a:extLst>
                      <a:ext uri="{FF2B5EF4-FFF2-40B4-BE49-F238E27FC236}">
                        <a16:creationId xmlns:a16="http://schemas.microsoft.com/office/drawing/2014/main" id="{EC16929E-A3A8-7244-BE77-02ABC218ACBA}"/>
                      </a:ext>
                    </a:extLst>
                  </p:cNvPr>
                  <p:cNvSpPr/>
                  <p:nvPr/>
                </p:nvSpPr>
                <p:spPr>
                  <a:xfrm>
                    <a:off x="5541602" y="609667"/>
                    <a:ext cx="1152000" cy="468000"/>
                  </a:xfrm>
                  <a:prstGeom prst="rect">
                    <a:avLst/>
                  </a:prstGeom>
                  <a:solidFill>
                    <a:srgbClr val="F5F5FA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400" dirty="0">
                        <a:solidFill>
                          <a:srgbClr val="383B55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应用</a:t>
                    </a:r>
                  </a:p>
                </p:txBody>
              </p:sp>
              <p:grpSp>
                <p:nvGrpSpPr>
                  <p:cNvPr id="58" name="组合 57">
                    <a:extLst>
                      <a:ext uri="{FF2B5EF4-FFF2-40B4-BE49-F238E27FC236}">
                        <a16:creationId xmlns:a16="http://schemas.microsoft.com/office/drawing/2014/main" id="{733EDA87-20FD-184D-BF4B-34F715ADB6A6}"/>
                      </a:ext>
                    </a:extLst>
                  </p:cNvPr>
                  <p:cNvGrpSpPr/>
                  <p:nvPr/>
                </p:nvGrpSpPr>
                <p:grpSpPr>
                  <a:xfrm>
                    <a:off x="6924791" y="807667"/>
                    <a:ext cx="301055" cy="72000"/>
                    <a:chOff x="4938623" y="1775577"/>
                    <a:chExt cx="301055" cy="72000"/>
                  </a:xfrm>
                </p:grpSpPr>
                <p:sp>
                  <p:nvSpPr>
                    <p:cNvPr id="59" name="椭圆 58">
                      <a:extLst>
                        <a:ext uri="{FF2B5EF4-FFF2-40B4-BE49-F238E27FC236}">
                          <a16:creationId xmlns:a16="http://schemas.microsoft.com/office/drawing/2014/main" id="{E9B7C719-1FBC-7D49-BC76-A53DAF8B976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938623" y="1775577"/>
                      <a:ext cx="70089" cy="72000"/>
                    </a:xfrm>
                    <a:prstGeom prst="ellipse">
                      <a:avLst/>
                    </a:prstGeom>
                    <a:solidFill>
                      <a:srgbClr val="B8BBC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p:txBody>
                </p:sp>
                <p:sp>
                  <p:nvSpPr>
                    <p:cNvPr id="60" name="椭圆 59">
                      <a:extLst>
                        <a:ext uri="{FF2B5EF4-FFF2-40B4-BE49-F238E27FC236}">
                          <a16:creationId xmlns:a16="http://schemas.microsoft.com/office/drawing/2014/main" id="{48132AF7-40BA-904E-9E4A-4D3C33B484C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5055080" y="1775577"/>
                      <a:ext cx="70089" cy="72000"/>
                    </a:xfrm>
                    <a:prstGeom prst="ellipse">
                      <a:avLst/>
                    </a:prstGeom>
                    <a:solidFill>
                      <a:srgbClr val="B8BBC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p:txBody>
                </p:sp>
                <p:sp>
                  <p:nvSpPr>
                    <p:cNvPr id="61" name="椭圆 60">
                      <a:extLst>
                        <a:ext uri="{FF2B5EF4-FFF2-40B4-BE49-F238E27FC236}">
                          <a16:creationId xmlns:a16="http://schemas.microsoft.com/office/drawing/2014/main" id="{A4710D09-D2AE-7A4D-BAD3-54C247231F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5169589" y="1775577"/>
                      <a:ext cx="70089" cy="72000"/>
                    </a:xfrm>
                    <a:prstGeom prst="ellipse">
                      <a:avLst/>
                    </a:prstGeom>
                    <a:solidFill>
                      <a:srgbClr val="B8BBC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p:txBody>
                </p:sp>
              </p:grpSp>
              <p:sp>
                <p:nvSpPr>
                  <p:cNvPr id="62" name="矩形 61">
                    <a:extLst>
                      <a:ext uri="{FF2B5EF4-FFF2-40B4-BE49-F238E27FC236}">
                        <a16:creationId xmlns:a16="http://schemas.microsoft.com/office/drawing/2014/main" id="{6805D6CA-90D5-1349-92D9-796F866D69D9}"/>
                      </a:ext>
                    </a:extLst>
                  </p:cNvPr>
                  <p:cNvSpPr/>
                  <p:nvPr/>
                </p:nvSpPr>
                <p:spPr>
                  <a:xfrm>
                    <a:off x="7457035" y="609667"/>
                    <a:ext cx="1152000" cy="468000"/>
                  </a:xfrm>
                  <a:prstGeom prst="rect">
                    <a:avLst/>
                  </a:prstGeom>
                  <a:solidFill>
                    <a:srgbClr val="F5F5FA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400" dirty="0">
                        <a:solidFill>
                          <a:srgbClr val="383B55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应用</a:t>
                    </a:r>
                  </a:p>
                </p:txBody>
              </p:sp>
            </p:grpSp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0A4EF11A-0686-9F4F-8EED-A5852A59B0F6}"/>
                    </a:ext>
                  </a:extLst>
                </p:cNvPr>
                <p:cNvSpPr/>
                <p:nvPr/>
              </p:nvSpPr>
              <p:spPr>
                <a:xfrm>
                  <a:off x="6468348" y="4556950"/>
                  <a:ext cx="1152000" cy="479038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383B55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Edge</a:t>
                  </a:r>
                  <a:endParaRPr kumimoji="1" lang="zh-CN" altLang="en-US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24539D17-5F4D-4744-9296-77B737C00D87}"/>
                    </a:ext>
                  </a:extLst>
                </p:cNvPr>
                <p:cNvSpPr txBox="1"/>
                <p:nvPr/>
              </p:nvSpPr>
              <p:spPr>
                <a:xfrm>
                  <a:off x="1866942" y="4758989"/>
                  <a:ext cx="62228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rgbClr val="5E628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MQTT</a:t>
                  </a:r>
                  <a:endParaRPr kumimoji="1" lang="zh-CN" altLang="en-US" sz="1200" dirty="0">
                    <a:solidFill>
                      <a:srgbClr val="5E628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D048FA3D-FCB6-BA41-86DA-EC5C13276A2F}"/>
                    </a:ext>
                  </a:extLst>
                </p:cNvPr>
                <p:cNvSpPr/>
                <p:nvPr/>
              </p:nvSpPr>
              <p:spPr>
                <a:xfrm>
                  <a:off x="1747297" y="5298295"/>
                  <a:ext cx="9143969" cy="1399299"/>
                </a:xfrm>
                <a:prstGeom prst="rect">
                  <a:avLst/>
                </a:prstGeom>
                <a:noFill/>
                <a:ln w="19050">
                  <a:solidFill>
                    <a:srgbClr val="D8D9E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4853C6F3-DFA1-B64D-8B7B-5E5B24DFB4C0}"/>
                    </a:ext>
                  </a:extLst>
                </p:cNvPr>
                <p:cNvSpPr/>
                <p:nvPr/>
              </p:nvSpPr>
              <p:spPr>
                <a:xfrm>
                  <a:off x="1882262" y="5383997"/>
                  <a:ext cx="1361150" cy="1227895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C30C9278-8265-C440-852E-BAA024D21B03}"/>
                    </a:ext>
                  </a:extLst>
                </p:cNvPr>
                <p:cNvSpPr/>
                <p:nvPr/>
              </p:nvSpPr>
              <p:spPr>
                <a:xfrm>
                  <a:off x="3387256" y="5383997"/>
                  <a:ext cx="1361150" cy="1227895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D3866862-E394-2745-ACD6-A8F5A157A4F8}"/>
                    </a:ext>
                  </a:extLst>
                </p:cNvPr>
                <p:cNvSpPr/>
                <p:nvPr/>
              </p:nvSpPr>
              <p:spPr>
                <a:xfrm>
                  <a:off x="4888797" y="5383997"/>
                  <a:ext cx="1361150" cy="1227895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84B87D5C-552E-E64C-A0F9-2E6AD3A8DCFF}"/>
                    </a:ext>
                  </a:extLst>
                </p:cNvPr>
                <p:cNvSpPr/>
                <p:nvPr/>
              </p:nvSpPr>
              <p:spPr>
                <a:xfrm>
                  <a:off x="6397244" y="5383997"/>
                  <a:ext cx="1361150" cy="1227895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76BE27FF-F719-1A48-A9E5-2E323CD9BE55}"/>
                    </a:ext>
                  </a:extLst>
                </p:cNvPr>
                <p:cNvSpPr/>
                <p:nvPr/>
              </p:nvSpPr>
              <p:spPr>
                <a:xfrm>
                  <a:off x="4969430" y="4199983"/>
                  <a:ext cx="1152000" cy="479038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383B55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Edge</a:t>
                  </a:r>
                  <a:endParaRPr kumimoji="1" lang="zh-CN" altLang="en-US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F726FB9A-1BC7-AD45-85B9-6B1D87BD1EE3}"/>
                    </a:ext>
                  </a:extLst>
                </p:cNvPr>
                <p:cNvSpPr txBox="1"/>
                <p:nvPr/>
              </p:nvSpPr>
              <p:spPr>
                <a:xfrm>
                  <a:off x="466823" y="4193447"/>
                  <a:ext cx="110799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sz="1200" dirty="0">
                      <a:solidFill>
                        <a:srgbClr val="5E6280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设备注册服务</a:t>
                  </a:r>
                </a:p>
              </p:txBody>
            </p:sp>
            <p:cxnSp>
              <p:nvCxnSpPr>
                <p:cNvPr id="73" name="直线箭头连接符 72">
                  <a:extLst>
                    <a:ext uri="{FF2B5EF4-FFF2-40B4-BE49-F238E27FC236}">
                      <a16:creationId xmlns:a16="http://schemas.microsoft.com/office/drawing/2014/main" id="{B87C5C8C-D59B-7541-95BF-635655A64AEF}"/>
                    </a:ext>
                  </a:extLst>
                </p:cNvPr>
                <p:cNvCxnSpPr>
                  <a:cxnSpLocks/>
                  <a:stCxn id="53" idx="2"/>
                  <a:endCxn id="95" idx="0"/>
                </p:cNvCxnSpPr>
                <p:nvPr/>
              </p:nvCxnSpPr>
              <p:spPr>
                <a:xfrm>
                  <a:off x="6317597" y="959299"/>
                  <a:ext cx="5160" cy="612993"/>
                </a:xfrm>
                <a:prstGeom prst="straightConnector1">
                  <a:avLst/>
                </a:prstGeom>
                <a:ln w="19050">
                  <a:solidFill>
                    <a:srgbClr val="A2A5BC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线箭头连接符 74">
                  <a:extLst>
                    <a:ext uri="{FF2B5EF4-FFF2-40B4-BE49-F238E27FC236}">
                      <a16:creationId xmlns:a16="http://schemas.microsoft.com/office/drawing/2014/main" id="{3AC71106-A475-3643-86EE-629B456A27D4}"/>
                    </a:ext>
                  </a:extLst>
                </p:cNvPr>
                <p:cNvCxnSpPr>
                  <a:cxnSpLocks/>
                  <a:endCxn id="63" idx="0"/>
                </p:cNvCxnSpPr>
                <p:nvPr/>
              </p:nvCxnSpPr>
              <p:spPr>
                <a:xfrm>
                  <a:off x="7044348" y="4168709"/>
                  <a:ext cx="0" cy="388241"/>
                </a:xfrm>
                <a:prstGeom prst="straightConnector1">
                  <a:avLst/>
                </a:prstGeom>
                <a:ln w="19050">
                  <a:solidFill>
                    <a:srgbClr val="A2A5BC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线箭头连接符 75">
                  <a:extLst>
                    <a:ext uri="{FF2B5EF4-FFF2-40B4-BE49-F238E27FC236}">
                      <a16:creationId xmlns:a16="http://schemas.microsoft.com/office/drawing/2014/main" id="{E1629BCC-C4F1-CE48-BC4A-ED165CC6DE9C}"/>
                    </a:ext>
                  </a:extLst>
                </p:cNvPr>
                <p:cNvCxnSpPr>
                  <a:cxnSpLocks/>
                  <a:stCxn id="63" idx="2"/>
                </p:cNvCxnSpPr>
                <p:nvPr/>
              </p:nvCxnSpPr>
              <p:spPr>
                <a:xfrm>
                  <a:off x="7044348" y="5035988"/>
                  <a:ext cx="0" cy="259269"/>
                </a:xfrm>
                <a:prstGeom prst="straightConnector1">
                  <a:avLst/>
                </a:prstGeom>
                <a:ln w="19050">
                  <a:solidFill>
                    <a:srgbClr val="A2A5BC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线箭头连接符 76">
                  <a:extLst>
                    <a:ext uri="{FF2B5EF4-FFF2-40B4-BE49-F238E27FC236}">
                      <a16:creationId xmlns:a16="http://schemas.microsoft.com/office/drawing/2014/main" id="{61658543-6B6F-E543-B863-3B0F31BE6A5C}"/>
                    </a:ext>
                  </a:extLst>
                </p:cNvPr>
                <p:cNvCxnSpPr>
                  <a:cxnSpLocks/>
                  <a:stCxn id="70" idx="2"/>
                </p:cNvCxnSpPr>
                <p:nvPr/>
              </p:nvCxnSpPr>
              <p:spPr>
                <a:xfrm>
                  <a:off x="5545430" y="4679021"/>
                  <a:ext cx="0" cy="640326"/>
                </a:xfrm>
                <a:prstGeom prst="straightConnector1">
                  <a:avLst/>
                </a:prstGeom>
                <a:ln w="19050">
                  <a:solidFill>
                    <a:srgbClr val="A2A5BC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7C8857AA-6356-0F4F-97E3-44C3F32094A7}"/>
                    </a:ext>
                  </a:extLst>
                </p:cNvPr>
                <p:cNvSpPr txBox="1"/>
                <p:nvPr/>
              </p:nvSpPr>
              <p:spPr>
                <a:xfrm>
                  <a:off x="2290968" y="5986110"/>
                  <a:ext cx="543739" cy="3242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ts val="1880"/>
                    </a:lnSpc>
                  </a:pPr>
                  <a:r>
                    <a:rPr kumimoji="1" lang="zh-CN" altLang="en-US" sz="1400" dirty="0">
                      <a:solidFill>
                        <a:srgbClr val="383B55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设备</a:t>
                  </a:r>
                </a:p>
              </p:txBody>
            </p:sp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15F282D0-CA43-2D44-9720-FE17556D2B3B}"/>
                    </a:ext>
                  </a:extLst>
                </p:cNvPr>
                <p:cNvSpPr txBox="1"/>
                <p:nvPr/>
              </p:nvSpPr>
              <p:spPr>
                <a:xfrm>
                  <a:off x="3523155" y="5986110"/>
                  <a:ext cx="1082349" cy="3242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ts val="1880"/>
                    </a:lnSpc>
                  </a:pPr>
                  <a:r>
                    <a:rPr kumimoji="1" lang="zh-CN" altLang="en-US" sz="1400" dirty="0">
                      <a:solidFill>
                        <a:srgbClr val="383B55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第三方系统</a:t>
                  </a:r>
                </a:p>
              </p:txBody>
            </p:sp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BBDA6AD2-2C1E-F341-AD8D-AA3B36AA85F8}"/>
                    </a:ext>
                  </a:extLst>
                </p:cNvPr>
                <p:cNvSpPr/>
                <p:nvPr/>
              </p:nvSpPr>
              <p:spPr>
                <a:xfrm>
                  <a:off x="7905358" y="5383997"/>
                  <a:ext cx="1361150" cy="1227895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7" name="矩形 86">
                  <a:extLst>
                    <a:ext uri="{FF2B5EF4-FFF2-40B4-BE49-F238E27FC236}">
                      <a16:creationId xmlns:a16="http://schemas.microsoft.com/office/drawing/2014/main" id="{23266928-0A34-F145-932E-ECAFAF945E59}"/>
                    </a:ext>
                  </a:extLst>
                </p:cNvPr>
                <p:cNvSpPr/>
                <p:nvPr/>
              </p:nvSpPr>
              <p:spPr>
                <a:xfrm>
                  <a:off x="9413805" y="5383997"/>
                  <a:ext cx="1361150" cy="1227895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43E1C17F-E4CE-7F4B-910C-196374DA5E9E}"/>
                    </a:ext>
                  </a:extLst>
                </p:cNvPr>
                <p:cNvSpPr/>
                <p:nvPr/>
              </p:nvSpPr>
              <p:spPr>
                <a:xfrm>
                  <a:off x="1747297" y="1572292"/>
                  <a:ext cx="9150919" cy="540855"/>
                </a:xfrm>
                <a:prstGeom prst="rect">
                  <a:avLst/>
                </a:prstGeom>
                <a:solidFill>
                  <a:srgbClr val="F5F5FB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600" b="1" dirty="0">
                      <a:solidFill>
                        <a:srgbClr val="383B55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API</a:t>
                  </a:r>
                  <a:r>
                    <a:rPr kumimoji="1" lang="zh-CN" altLang="en-US" sz="1600" b="1" dirty="0">
                      <a:solidFill>
                        <a:srgbClr val="383B55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 网关</a:t>
                  </a:r>
                </a:p>
              </p:txBody>
            </p:sp>
            <p:sp>
              <p:nvSpPr>
                <p:cNvPr id="98" name="矩形 97">
                  <a:extLst>
                    <a:ext uri="{FF2B5EF4-FFF2-40B4-BE49-F238E27FC236}">
                      <a16:creationId xmlns:a16="http://schemas.microsoft.com/office/drawing/2014/main" id="{244CF6B1-51B4-F845-87F6-F710BF453BEB}"/>
                    </a:ext>
                  </a:extLst>
                </p:cNvPr>
                <p:cNvSpPr/>
                <p:nvPr/>
              </p:nvSpPr>
              <p:spPr>
                <a:xfrm>
                  <a:off x="2042936" y="400895"/>
                  <a:ext cx="1152000" cy="468000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1400" dirty="0">
                      <a:solidFill>
                        <a:srgbClr val="383B55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应用</a:t>
                  </a:r>
                </a:p>
              </p:txBody>
            </p:sp>
            <p:sp>
              <p:nvSpPr>
                <p:cNvPr id="99" name="矩形 98">
                  <a:extLst>
                    <a:ext uri="{FF2B5EF4-FFF2-40B4-BE49-F238E27FC236}">
                      <a16:creationId xmlns:a16="http://schemas.microsoft.com/office/drawing/2014/main" id="{C628B3CF-B957-154C-9A74-67404ABC4CED}"/>
                    </a:ext>
                  </a:extLst>
                </p:cNvPr>
                <p:cNvSpPr/>
                <p:nvPr/>
              </p:nvSpPr>
              <p:spPr>
                <a:xfrm>
                  <a:off x="9473045" y="400895"/>
                  <a:ext cx="1152000" cy="468000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1400" dirty="0">
                      <a:solidFill>
                        <a:srgbClr val="383B55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应用</a:t>
                  </a:r>
                </a:p>
              </p:txBody>
            </p:sp>
            <p:sp>
              <p:nvSpPr>
                <p:cNvPr id="100" name="矩形 99">
                  <a:extLst>
                    <a:ext uri="{FF2B5EF4-FFF2-40B4-BE49-F238E27FC236}">
                      <a16:creationId xmlns:a16="http://schemas.microsoft.com/office/drawing/2014/main" id="{6715F977-B08E-AF45-AD3C-03E2408AD512}"/>
                    </a:ext>
                  </a:extLst>
                </p:cNvPr>
                <p:cNvSpPr/>
                <p:nvPr/>
              </p:nvSpPr>
              <p:spPr>
                <a:xfrm>
                  <a:off x="1740345" y="3619867"/>
                  <a:ext cx="7526163" cy="540855"/>
                </a:xfrm>
                <a:prstGeom prst="rect">
                  <a:avLst/>
                </a:prstGeom>
                <a:solidFill>
                  <a:srgbClr val="F5F5FB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600" b="1" dirty="0">
                      <a:solidFill>
                        <a:srgbClr val="383B55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IoT</a:t>
                  </a:r>
                  <a:r>
                    <a:rPr kumimoji="1" lang="zh-CN" altLang="en-US" sz="1600" b="1" dirty="0">
                      <a:solidFill>
                        <a:srgbClr val="383B55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zh-CN" sz="1600" b="1" dirty="0">
                      <a:solidFill>
                        <a:srgbClr val="383B55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Hub</a:t>
                  </a:r>
                  <a:endParaRPr kumimoji="1" lang="zh-CN" altLang="en-US" sz="1600" b="1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01" name="直线箭头连接符 100">
                  <a:extLst>
                    <a:ext uri="{FF2B5EF4-FFF2-40B4-BE49-F238E27FC236}">
                      <a16:creationId xmlns:a16="http://schemas.microsoft.com/office/drawing/2014/main" id="{48F1D16D-E86D-D441-9B26-5EF0A7C261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61217" y="4142792"/>
                  <a:ext cx="0" cy="1155503"/>
                </a:xfrm>
                <a:prstGeom prst="straightConnector1">
                  <a:avLst/>
                </a:prstGeom>
                <a:ln w="19050">
                  <a:solidFill>
                    <a:srgbClr val="A2A5BC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CFF4B532-0D85-DC41-BFB2-EEC77FA3AC7E}"/>
                    </a:ext>
                  </a:extLst>
                </p:cNvPr>
                <p:cNvSpPr/>
                <p:nvPr/>
              </p:nvSpPr>
              <p:spPr>
                <a:xfrm>
                  <a:off x="9413805" y="3619866"/>
                  <a:ext cx="1475097" cy="540855"/>
                </a:xfrm>
                <a:prstGeom prst="rect">
                  <a:avLst/>
                </a:prstGeom>
                <a:solidFill>
                  <a:srgbClr val="F5F5FB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b="1" dirty="0">
                      <a:solidFill>
                        <a:srgbClr val="383B55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Cloud</a:t>
                  </a:r>
                  <a:r>
                    <a:rPr lang="zh-CN" altLang="en-US" sz="1600" b="1" dirty="0">
                      <a:solidFill>
                        <a:srgbClr val="383B55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 </a:t>
                  </a:r>
                  <a:r>
                    <a:rPr lang="en-US" altLang="zh-CN" sz="1600" b="1" dirty="0">
                      <a:solidFill>
                        <a:srgbClr val="383B55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Edge</a:t>
                  </a:r>
                </a:p>
                <a:p>
                  <a:pPr algn="ctr"/>
                  <a:r>
                    <a:rPr lang="zh-CN" altLang="en-US" sz="1600" b="1" dirty="0">
                      <a:solidFill>
                        <a:srgbClr val="383B55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集群</a:t>
                  </a:r>
                </a:p>
              </p:txBody>
            </p:sp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id="{7497A709-4168-C849-938F-34A76F4A384D}"/>
                    </a:ext>
                  </a:extLst>
                </p:cNvPr>
                <p:cNvSpPr/>
                <p:nvPr/>
              </p:nvSpPr>
              <p:spPr>
                <a:xfrm>
                  <a:off x="7988006" y="4551300"/>
                  <a:ext cx="1152000" cy="479038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383B55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Edge</a:t>
                  </a:r>
                  <a:endParaRPr kumimoji="1" lang="zh-CN" altLang="en-US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06" name="直线箭头连接符 105">
                  <a:extLst>
                    <a:ext uri="{FF2B5EF4-FFF2-40B4-BE49-F238E27FC236}">
                      <a16:creationId xmlns:a16="http://schemas.microsoft.com/office/drawing/2014/main" id="{551C6FD1-2DFD-7943-8169-931CD3FD7DBB}"/>
                    </a:ext>
                  </a:extLst>
                </p:cNvPr>
                <p:cNvCxnSpPr>
                  <a:cxnSpLocks/>
                  <a:endCxn id="105" idx="0"/>
                </p:cNvCxnSpPr>
                <p:nvPr/>
              </p:nvCxnSpPr>
              <p:spPr>
                <a:xfrm>
                  <a:off x="8564006" y="4163059"/>
                  <a:ext cx="0" cy="388241"/>
                </a:xfrm>
                <a:prstGeom prst="straightConnector1">
                  <a:avLst/>
                </a:prstGeom>
                <a:ln w="19050">
                  <a:solidFill>
                    <a:srgbClr val="A2A5BC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线箭头连接符 106">
                  <a:extLst>
                    <a:ext uri="{FF2B5EF4-FFF2-40B4-BE49-F238E27FC236}">
                      <a16:creationId xmlns:a16="http://schemas.microsoft.com/office/drawing/2014/main" id="{52ABDF32-6730-6346-ADA5-E809E48852AD}"/>
                    </a:ext>
                  </a:extLst>
                </p:cNvPr>
                <p:cNvCxnSpPr>
                  <a:cxnSpLocks/>
                  <a:stCxn id="105" idx="2"/>
                </p:cNvCxnSpPr>
                <p:nvPr/>
              </p:nvCxnSpPr>
              <p:spPr>
                <a:xfrm>
                  <a:off x="8564006" y="5030338"/>
                  <a:ext cx="0" cy="259269"/>
                </a:xfrm>
                <a:prstGeom prst="straightConnector1">
                  <a:avLst/>
                </a:prstGeom>
                <a:ln w="19050">
                  <a:solidFill>
                    <a:srgbClr val="A2A5BC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矩形 107">
                  <a:extLst>
                    <a:ext uri="{FF2B5EF4-FFF2-40B4-BE49-F238E27FC236}">
                      <a16:creationId xmlns:a16="http://schemas.microsoft.com/office/drawing/2014/main" id="{A5864BF9-E2D1-E74C-BFA3-39A62458868B}"/>
                    </a:ext>
                  </a:extLst>
                </p:cNvPr>
                <p:cNvSpPr/>
                <p:nvPr/>
              </p:nvSpPr>
              <p:spPr>
                <a:xfrm>
                  <a:off x="3435093" y="4196700"/>
                  <a:ext cx="1152000" cy="479038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383B55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Edge</a:t>
                  </a:r>
                  <a:endParaRPr kumimoji="1" lang="zh-CN" altLang="en-US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09" name="直线箭头连接符 108">
                  <a:extLst>
                    <a:ext uri="{FF2B5EF4-FFF2-40B4-BE49-F238E27FC236}">
                      <a16:creationId xmlns:a16="http://schemas.microsoft.com/office/drawing/2014/main" id="{001884AA-0CD4-7643-B5F6-2D1DDF31BB39}"/>
                    </a:ext>
                  </a:extLst>
                </p:cNvPr>
                <p:cNvCxnSpPr>
                  <a:cxnSpLocks/>
                  <a:stCxn id="108" idx="2"/>
                </p:cNvCxnSpPr>
                <p:nvPr/>
              </p:nvCxnSpPr>
              <p:spPr>
                <a:xfrm>
                  <a:off x="4011093" y="4675738"/>
                  <a:ext cx="0" cy="640326"/>
                </a:xfrm>
                <a:prstGeom prst="straightConnector1">
                  <a:avLst/>
                </a:prstGeom>
                <a:ln w="19050">
                  <a:solidFill>
                    <a:srgbClr val="A2A5BC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线箭头连接符 110">
                  <a:extLst>
                    <a:ext uri="{FF2B5EF4-FFF2-40B4-BE49-F238E27FC236}">
                      <a16:creationId xmlns:a16="http://schemas.microsoft.com/office/drawing/2014/main" id="{416D3B23-A72C-FE4B-A86B-FC46315A9F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64676" y="4134104"/>
                  <a:ext cx="0" cy="1155503"/>
                </a:xfrm>
                <a:prstGeom prst="straightConnector1">
                  <a:avLst/>
                </a:prstGeom>
                <a:ln w="19050">
                  <a:solidFill>
                    <a:srgbClr val="A2A5BC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线箭头连接符 111">
                  <a:extLst>
                    <a:ext uri="{FF2B5EF4-FFF2-40B4-BE49-F238E27FC236}">
                      <a16:creationId xmlns:a16="http://schemas.microsoft.com/office/drawing/2014/main" id="{20843FEB-7DB4-154C-B5B1-1AA358351A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64006" y="3231443"/>
                  <a:ext cx="0" cy="388241"/>
                </a:xfrm>
                <a:prstGeom prst="straightConnector1">
                  <a:avLst/>
                </a:prstGeom>
                <a:ln w="19050">
                  <a:solidFill>
                    <a:srgbClr val="A2A5BC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直线箭头连接符 112">
                  <a:extLst>
                    <a:ext uri="{FF2B5EF4-FFF2-40B4-BE49-F238E27FC236}">
                      <a16:creationId xmlns:a16="http://schemas.microsoft.com/office/drawing/2014/main" id="{63584301-570C-4E40-87F8-53F201EF4C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49506" y="3231625"/>
                  <a:ext cx="0" cy="388241"/>
                </a:xfrm>
                <a:prstGeom prst="straightConnector1">
                  <a:avLst/>
                </a:prstGeom>
                <a:ln w="19050">
                  <a:solidFill>
                    <a:srgbClr val="A2A5BC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线箭头连接符 113">
                  <a:extLst>
                    <a:ext uri="{FF2B5EF4-FFF2-40B4-BE49-F238E27FC236}">
                      <a16:creationId xmlns:a16="http://schemas.microsoft.com/office/drawing/2014/main" id="{10BA67CB-5553-9844-A54D-411C88F670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11093" y="3231625"/>
                  <a:ext cx="0" cy="388241"/>
                </a:xfrm>
                <a:prstGeom prst="straightConnector1">
                  <a:avLst/>
                </a:prstGeom>
                <a:ln w="19050">
                  <a:solidFill>
                    <a:srgbClr val="A2A5BC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线箭头连接符 114">
                  <a:extLst>
                    <a:ext uri="{FF2B5EF4-FFF2-40B4-BE49-F238E27FC236}">
                      <a16:creationId xmlns:a16="http://schemas.microsoft.com/office/drawing/2014/main" id="{79411979-FA59-6B42-A824-6F7248CF83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44348" y="3231625"/>
                  <a:ext cx="0" cy="388241"/>
                </a:xfrm>
                <a:prstGeom prst="straightConnector1">
                  <a:avLst/>
                </a:prstGeom>
                <a:ln w="19050">
                  <a:solidFill>
                    <a:srgbClr val="A2A5BC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直线箭头连接符 115">
                  <a:extLst>
                    <a:ext uri="{FF2B5EF4-FFF2-40B4-BE49-F238E27FC236}">
                      <a16:creationId xmlns:a16="http://schemas.microsoft.com/office/drawing/2014/main" id="{1133E05C-7754-9B43-957F-3881187A75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45430" y="3231625"/>
                  <a:ext cx="0" cy="388241"/>
                </a:xfrm>
                <a:prstGeom prst="straightConnector1">
                  <a:avLst/>
                </a:prstGeom>
                <a:ln w="19050">
                  <a:solidFill>
                    <a:srgbClr val="A2A5BC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肘形连接符 117">
                  <a:extLst>
                    <a:ext uri="{FF2B5EF4-FFF2-40B4-BE49-F238E27FC236}">
                      <a16:creationId xmlns:a16="http://schemas.microsoft.com/office/drawing/2014/main" id="{509158BA-9E4A-DB4F-8EB1-C762B2AA8202}"/>
                    </a:ext>
                  </a:extLst>
                </p:cNvPr>
                <p:cNvCxnSpPr>
                  <a:stCxn id="65" idx="1"/>
                  <a:endCxn id="95" idx="1"/>
                </p:cNvCxnSpPr>
                <p:nvPr/>
              </p:nvCxnSpPr>
              <p:spPr>
                <a:xfrm rot="10800000">
                  <a:off x="1747297" y="1842721"/>
                  <a:ext cx="12700" cy="4155225"/>
                </a:xfrm>
                <a:prstGeom prst="bentConnector3">
                  <a:avLst>
                    <a:gd name="adj1" fmla="val 1800000"/>
                  </a:avLst>
                </a:prstGeom>
                <a:ln>
                  <a:solidFill>
                    <a:srgbClr val="A2A5BC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肘形连接符 118">
                  <a:extLst>
                    <a:ext uri="{FF2B5EF4-FFF2-40B4-BE49-F238E27FC236}">
                      <a16:creationId xmlns:a16="http://schemas.microsoft.com/office/drawing/2014/main" id="{F7BFDBCB-EAE8-654F-9173-959E978A68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10872216" y="1842719"/>
                  <a:ext cx="12700" cy="4155225"/>
                </a:xfrm>
                <a:prstGeom prst="bentConnector3">
                  <a:avLst>
                    <a:gd name="adj1" fmla="val 1800000"/>
                  </a:avLst>
                </a:prstGeom>
                <a:ln>
                  <a:solidFill>
                    <a:srgbClr val="A2A5BC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矩形 120">
                  <a:extLst>
                    <a:ext uri="{FF2B5EF4-FFF2-40B4-BE49-F238E27FC236}">
                      <a16:creationId xmlns:a16="http://schemas.microsoft.com/office/drawing/2014/main" id="{82228FE2-0F20-914E-A04F-206AAF590486}"/>
                    </a:ext>
                  </a:extLst>
                </p:cNvPr>
                <p:cNvSpPr/>
                <p:nvPr/>
              </p:nvSpPr>
              <p:spPr>
                <a:xfrm>
                  <a:off x="10090072" y="4261195"/>
                  <a:ext cx="945172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zh-CN" altLang="en-US" sz="1200" dirty="0">
                      <a:solidFill>
                        <a:srgbClr val="5E6280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Devanagari MT" panose="02000500020000000000" pitchFamily="2" charset="0"/>
                    </a:rPr>
                    <a:t>专有协议</a:t>
                  </a:r>
                  <a:r>
                    <a:rPr kumimoji="1" lang="en-US" altLang="zh-CN" sz="1200" dirty="0">
                      <a:solidFill>
                        <a:srgbClr val="5E6280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Devanagari MT" panose="02000500020000000000" pitchFamily="2" charset="0"/>
                    </a:rPr>
                    <a:t>SN</a:t>
                  </a:r>
                  <a:endPara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Devanagari MT" panose="02000500020000000000" pitchFamily="2" charset="0"/>
                  </a:endParaRPr>
                </a:p>
              </p:txBody>
            </p:sp>
            <p:sp>
              <p:nvSpPr>
                <p:cNvPr id="122" name="椭圆 121">
                  <a:extLst>
                    <a:ext uri="{FF2B5EF4-FFF2-40B4-BE49-F238E27FC236}">
                      <a16:creationId xmlns:a16="http://schemas.microsoft.com/office/drawing/2014/main" id="{04EA3B6B-4174-8648-8A13-2E48DAD291C1}"/>
                    </a:ext>
                  </a:extLst>
                </p:cNvPr>
                <p:cNvSpPr/>
                <p:nvPr/>
              </p:nvSpPr>
              <p:spPr>
                <a:xfrm>
                  <a:off x="2637415" y="4404155"/>
                  <a:ext cx="294289" cy="294289"/>
                </a:xfrm>
                <a:prstGeom prst="ellipse">
                  <a:avLst/>
                </a:prstGeom>
                <a:noFill/>
                <a:ln w="19050">
                  <a:solidFill>
                    <a:srgbClr val="D8D9E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383B55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1</a:t>
                  </a:r>
                  <a:endParaRPr lang="zh-CN" altLang="en-US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124" name="椭圆 123">
                  <a:extLst>
                    <a:ext uri="{FF2B5EF4-FFF2-40B4-BE49-F238E27FC236}">
                      <a16:creationId xmlns:a16="http://schemas.microsoft.com/office/drawing/2014/main" id="{AD3B1D6E-E6F6-4B46-B317-A623635A1C60}"/>
                    </a:ext>
                  </a:extLst>
                </p:cNvPr>
                <p:cNvSpPr/>
                <p:nvPr/>
              </p:nvSpPr>
              <p:spPr>
                <a:xfrm>
                  <a:off x="7649381" y="4661477"/>
                  <a:ext cx="294289" cy="294289"/>
                </a:xfrm>
                <a:prstGeom prst="ellipse">
                  <a:avLst/>
                </a:prstGeom>
                <a:noFill/>
                <a:ln w="19050">
                  <a:solidFill>
                    <a:srgbClr val="D8D9E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383B55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3</a:t>
                  </a:r>
                  <a:endParaRPr lang="zh-CN" altLang="en-US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125" name="椭圆 124">
                  <a:extLst>
                    <a:ext uri="{FF2B5EF4-FFF2-40B4-BE49-F238E27FC236}">
                      <a16:creationId xmlns:a16="http://schemas.microsoft.com/office/drawing/2014/main" id="{9497EF22-2591-5F40-8BF9-1786E425C3C6}"/>
                    </a:ext>
                  </a:extLst>
                </p:cNvPr>
                <p:cNvSpPr/>
                <p:nvPr/>
              </p:nvSpPr>
              <p:spPr>
                <a:xfrm>
                  <a:off x="4607118" y="4303373"/>
                  <a:ext cx="294289" cy="294289"/>
                </a:xfrm>
                <a:prstGeom prst="ellipse">
                  <a:avLst/>
                </a:prstGeom>
                <a:noFill/>
                <a:ln w="19050">
                  <a:solidFill>
                    <a:srgbClr val="D8D9E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383B55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2</a:t>
                  </a:r>
                  <a:endParaRPr lang="zh-CN" altLang="en-US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126" name="椭圆 125">
                  <a:extLst>
                    <a:ext uri="{FF2B5EF4-FFF2-40B4-BE49-F238E27FC236}">
                      <a16:creationId xmlns:a16="http://schemas.microsoft.com/office/drawing/2014/main" id="{80AA1B59-EB71-024A-8DF0-842CD713ABA8}"/>
                    </a:ext>
                  </a:extLst>
                </p:cNvPr>
                <p:cNvSpPr/>
                <p:nvPr/>
              </p:nvSpPr>
              <p:spPr>
                <a:xfrm>
                  <a:off x="9729386" y="4347179"/>
                  <a:ext cx="294289" cy="294289"/>
                </a:xfrm>
                <a:prstGeom prst="ellipse">
                  <a:avLst/>
                </a:prstGeom>
                <a:noFill/>
                <a:ln w="19050">
                  <a:solidFill>
                    <a:srgbClr val="D8D9E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383B55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4</a:t>
                  </a:r>
                  <a:endParaRPr lang="zh-CN" altLang="en-US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9A218EF6-14B0-634F-8FFB-D6BE70B1CE8A}"/>
                    </a:ext>
                  </a:extLst>
                </p:cNvPr>
                <p:cNvSpPr txBox="1"/>
                <p:nvPr/>
              </p:nvSpPr>
              <p:spPr>
                <a:xfrm>
                  <a:off x="11107901" y="4196413"/>
                  <a:ext cx="110799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sz="1200" dirty="0">
                      <a:solidFill>
                        <a:srgbClr val="5E6280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设备注册服务</a:t>
                  </a:r>
                </a:p>
              </p:txBody>
            </p:sp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43B291F1-7C94-4743-82C1-713C50FFA748}"/>
                    </a:ext>
                  </a:extLst>
                </p:cNvPr>
                <p:cNvSpPr txBox="1"/>
                <p:nvPr/>
              </p:nvSpPr>
              <p:spPr>
                <a:xfrm>
                  <a:off x="5299542" y="5989071"/>
                  <a:ext cx="543739" cy="3242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ts val="1880"/>
                    </a:lnSpc>
                  </a:pPr>
                  <a:r>
                    <a:rPr kumimoji="1" lang="zh-CN" altLang="en-US" sz="1400" dirty="0">
                      <a:solidFill>
                        <a:srgbClr val="383B55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设备</a:t>
                  </a:r>
                </a:p>
              </p:txBody>
            </p:sp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C6C9B782-EBAB-0947-854F-436ED6B29CB9}"/>
                    </a:ext>
                  </a:extLst>
                </p:cNvPr>
                <p:cNvSpPr txBox="1"/>
                <p:nvPr/>
              </p:nvSpPr>
              <p:spPr>
                <a:xfrm>
                  <a:off x="6531729" y="5989071"/>
                  <a:ext cx="1082349" cy="3242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ts val="1880"/>
                    </a:lnSpc>
                  </a:pPr>
                  <a:r>
                    <a:rPr kumimoji="1" lang="zh-CN" altLang="en-US" sz="1400" dirty="0">
                      <a:solidFill>
                        <a:srgbClr val="383B55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第三方系统</a:t>
                  </a:r>
                </a:p>
              </p:txBody>
            </p:sp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37FFB857-2467-014E-80AC-5409A5262D56}"/>
                    </a:ext>
                  </a:extLst>
                </p:cNvPr>
                <p:cNvSpPr txBox="1"/>
                <p:nvPr/>
              </p:nvSpPr>
              <p:spPr>
                <a:xfrm>
                  <a:off x="8311328" y="5989071"/>
                  <a:ext cx="543739" cy="3242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ts val="1880"/>
                    </a:lnSpc>
                  </a:pPr>
                  <a:r>
                    <a:rPr kumimoji="1" lang="zh-CN" altLang="en-US" sz="1400" dirty="0">
                      <a:solidFill>
                        <a:srgbClr val="383B55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设备</a:t>
                  </a:r>
                </a:p>
              </p:txBody>
            </p:sp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ACD32FC0-CD54-A146-8199-1780C1C30FAD}"/>
                    </a:ext>
                  </a:extLst>
                </p:cNvPr>
                <p:cNvSpPr txBox="1"/>
                <p:nvPr/>
              </p:nvSpPr>
              <p:spPr>
                <a:xfrm>
                  <a:off x="9543515" y="5989071"/>
                  <a:ext cx="1082349" cy="3242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ts val="1880"/>
                    </a:lnSpc>
                  </a:pPr>
                  <a:r>
                    <a:rPr kumimoji="1" lang="zh-CN" altLang="en-US" sz="1400" dirty="0">
                      <a:solidFill>
                        <a:srgbClr val="383B55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第三方系统</a:t>
                  </a:r>
                </a:p>
              </p:txBody>
            </p:sp>
          </p:grpSp>
          <p:cxnSp>
            <p:nvCxnSpPr>
              <p:cNvPr id="80" name="直线箭头连接符 79">
                <a:extLst>
                  <a:ext uri="{FF2B5EF4-FFF2-40B4-BE49-F238E27FC236}">
                    <a16:creationId xmlns:a16="http://schemas.microsoft.com/office/drawing/2014/main" id="{A0B92D12-DACE-5649-B457-8D2F8325C7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64676" y="3259579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1" name="图形 80">
              <a:extLst>
                <a:ext uri="{FF2B5EF4-FFF2-40B4-BE49-F238E27FC236}">
                  <a16:creationId xmlns:a16="http://schemas.microsoft.com/office/drawing/2014/main" id="{A7A2DC7E-1E66-594B-8C35-CF2A1DC66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98680" y="5603249"/>
              <a:ext cx="324577" cy="270481"/>
            </a:xfrm>
            <a:prstGeom prst="rect">
              <a:avLst/>
            </a:prstGeom>
          </p:spPr>
        </p:pic>
        <p:pic>
          <p:nvPicPr>
            <p:cNvPr id="6" name="图形 5">
              <a:extLst>
                <a:ext uri="{FF2B5EF4-FFF2-40B4-BE49-F238E27FC236}">
                  <a16:creationId xmlns:a16="http://schemas.microsoft.com/office/drawing/2014/main" id="{B91B3B16-0F3F-0244-A87C-795E5C875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90456" y="5552662"/>
              <a:ext cx="347746" cy="347746"/>
            </a:xfrm>
            <a:prstGeom prst="rect">
              <a:avLst/>
            </a:prstGeom>
          </p:spPr>
        </p:pic>
        <p:pic>
          <p:nvPicPr>
            <p:cNvPr id="88" name="图形 87">
              <a:extLst>
                <a:ext uri="{FF2B5EF4-FFF2-40B4-BE49-F238E27FC236}">
                  <a16:creationId xmlns:a16="http://schemas.microsoft.com/office/drawing/2014/main" id="{17972E78-CAA7-564D-B4D5-90F2DFDF2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20173" y="5597623"/>
              <a:ext cx="324577" cy="270481"/>
            </a:xfrm>
            <a:prstGeom prst="rect">
              <a:avLst/>
            </a:prstGeom>
          </p:spPr>
        </p:pic>
        <p:pic>
          <p:nvPicPr>
            <p:cNvPr id="89" name="图形 88">
              <a:extLst>
                <a:ext uri="{FF2B5EF4-FFF2-40B4-BE49-F238E27FC236}">
                  <a16:creationId xmlns:a16="http://schemas.microsoft.com/office/drawing/2014/main" id="{E428D1FC-8C80-1F42-9098-E6D5A97E4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11949" y="5547036"/>
              <a:ext cx="347746" cy="347746"/>
            </a:xfrm>
            <a:prstGeom prst="rect">
              <a:avLst/>
            </a:prstGeom>
          </p:spPr>
        </p:pic>
        <p:pic>
          <p:nvPicPr>
            <p:cNvPr id="97" name="图形 96">
              <a:extLst>
                <a:ext uri="{FF2B5EF4-FFF2-40B4-BE49-F238E27FC236}">
                  <a16:creationId xmlns:a16="http://schemas.microsoft.com/office/drawing/2014/main" id="{0B3A015F-8278-C34B-8496-3E08D7E56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21574" y="5608151"/>
              <a:ext cx="324577" cy="270481"/>
            </a:xfrm>
            <a:prstGeom prst="rect">
              <a:avLst/>
            </a:prstGeom>
          </p:spPr>
        </p:pic>
        <p:pic>
          <p:nvPicPr>
            <p:cNvPr id="102" name="图形 101">
              <a:extLst>
                <a:ext uri="{FF2B5EF4-FFF2-40B4-BE49-F238E27FC236}">
                  <a16:creationId xmlns:a16="http://schemas.microsoft.com/office/drawing/2014/main" id="{993E330D-B7B0-B841-B3A4-EC891C6C4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13350" y="5557564"/>
              <a:ext cx="347746" cy="3477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2605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3BDEF55A-A064-3D4D-9239-A3B652F78811}"/>
              </a:ext>
            </a:extLst>
          </p:cNvPr>
          <p:cNvGrpSpPr/>
          <p:nvPr/>
        </p:nvGrpSpPr>
        <p:grpSpPr>
          <a:xfrm>
            <a:off x="623392" y="1812187"/>
            <a:ext cx="11568608" cy="3665426"/>
            <a:chOff x="623392" y="1812187"/>
            <a:chExt cx="11568608" cy="366542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6869CDC-C743-C549-92F6-2D13B7A3E40D}"/>
                </a:ext>
              </a:extLst>
            </p:cNvPr>
            <p:cNvSpPr/>
            <p:nvPr/>
          </p:nvSpPr>
          <p:spPr>
            <a:xfrm>
              <a:off x="623392" y="1812187"/>
              <a:ext cx="11568608" cy="36654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1EB93B07-5B89-3A43-AB21-FC09EA7135C0}"/>
                </a:ext>
              </a:extLst>
            </p:cNvPr>
            <p:cNvGrpSpPr/>
            <p:nvPr/>
          </p:nvGrpSpPr>
          <p:grpSpPr>
            <a:xfrm>
              <a:off x="623392" y="1812187"/>
              <a:ext cx="6126951" cy="3665426"/>
              <a:chOff x="1159709" y="983329"/>
              <a:chExt cx="6126951" cy="3665426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5C02717-B778-0C42-8223-5D0CB36070F3}"/>
                  </a:ext>
                </a:extLst>
              </p:cNvPr>
              <p:cNvSpPr/>
              <p:nvPr/>
            </p:nvSpPr>
            <p:spPr>
              <a:xfrm>
                <a:off x="1159709" y="983329"/>
                <a:ext cx="6120000" cy="684000"/>
              </a:xfrm>
              <a:prstGeom prst="rect">
                <a:avLst/>
              </a:prstGeom>
              <a:solidFill>
                <a:srgbClr val="D8D9E7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 err="1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EnOS</a:t>
                </a:r>
                <a:r>
                  <a:rPr kumimoji="1" lang="zh-CN" altLang="en-US" sz="1600" b="1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600" b="1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IoT</a:t>
                </a:r>
                <a:r>
                  <a:rPr kumimoji="1" lang="zh-CN" altLang="en-US" sz="1600" b="1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600" b="1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Hub</a:t>
                </a:r>
                <a:endParaRPr kumimoji="1" lang="zh-CN" altLang="en-US" sz="1600" b="1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4F93763-90E5-D54D-914F-A825D0A226C4}"/>
                  </a:ext>
                </a:extLst>
              </p:cNvPr>
              <p:cNvSpPr/>
              <p:nvPr/>
            </p:nvSpPr>
            <p:spPr>
              <a:xfrm>
                <a:off x="1159709" y="2285695"/>
                <a:ext cx="6120000" cy="568731"/>
              </a:xfrm>
              <a:prstGeom prst="rect">
                <a:avLst/>
              </a:prstGeom>
              <a:solidFill>
                <a:srgbClr val="F5F5F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Edge</a:t>
                </a:r>
                <a:endParaRPr kumimoji="1" lang="zh-CN" altLang="en-US" sz="1600" b="1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84F257F-F0A1-304E-A2FA-261A57F24525}"/>
                  </a:ext>
                </a:extLst>
              </p:cNvPr>
              <p:cNvSpPr/>
              <p:nvPr/>
            </p:nvSpPr>
            <p:spPr>
              <a:xfrm>
                <a:off x="1166660" y="3249456"/>
                <a:ext cx="6120000" cy="1399299"/>
              </a:xfrm>
              <a:prstGeom prst="rect">
                <a:avLst/>
              </a:prstGeom>
              <a:noFill/>
              <a:ln w="19050">
                <a:solidFill>
                  <a:srgbClr val="D8D9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5EF82FF-CADA-1147-BADA-3EE4E06A6FC7}"/>
                  </a:ext>
                </a:extLst>
              </p:cNvPr>
              <p:cNvSpPr/>
              <p:nvPr/>
            </p:nvSpPr>
            <p:spPr>
              <a:xfrm>
                <a:off x="1301624" y="3335158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A821589-3249-4744-A9D1-7E5A639F37E2}"/>
                  </a:ext>
                </a:extLst>
              </p:cNvPr>
              <p:cNvSpPr/>
              <p:nvPr/>
            </p:nvSpPr>
            <p:spPr>
              <a:xfrm>
                <a:off x="2806618" y="3335158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4E56485-B4BB-0540-B085-C9771138C0B0}"/>
                  </a:ext>
                </a:extLst>
              </p:cNvPr>
              <p:cNvSpPr/>
              <p:nvPr/>
            </p:nvSpPr>
            <p:spPr>
              <a:xfrm>
                <a:off x="4308159" y="3335158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D9772EB-5952-8540-8EFF-3CC8C344C587}"/>
                  </a:ext>
                </a:extLst>
              </p:cNvPr>
              <p:cNvSpPr/>
              <p:nvPr/>
            </p:nvSpPr>
            <p:spPr>
              <a:xfrm>
                <a:off x="5816606" y="3335158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14" name="直线箭头连接符 13">
                <a:extLst>
                  <a:ext uri="{FF2B5EF4-FFF2-40B4-BE49-F238E27FC236}">
                    <a16:creationId xmlns:a16="http://schemas.microsoft.com/office/drawing/2014/main" id="{6481A45E-0761-574B-8A70-192D322FCC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4573" y="1667329"/>
                <a:ext cx="0" cy="618366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线箭头连接符 14">
                <a:extLst>
                  <a:ext uri="{FF2B5EF4-FFF2-40B4-BE49-F238E27FC236}">
                    <a16:creationId xmlns:a16="http://schemas.microsoft.com/office/drawing/2014/main" id="{47A2A0DF-6B57-2A4F-90AA-66895F2C9CFB}"/>
                  </a:ext>
                </a:extLst>
              </p:cNvPr>
              <p:cNvCxnSpPr>
                <a:cxnSpLocks/>
                <a:stCxn id="6" idx="2"/>
                <a:endCxn id="7" idx="0"/>
              </p:cNvCxnSpPr>
              <p:nvPr/>
            </p:nvCxnSpPr>
            <p:spPr>
              <a:xfrm>
                <a:off x="4219709" y="1667329"/>
                <a:ext cx="0" cy="618366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箭头连接符 15">
                <a:extLst>
                  <a:ext uri="{FF2B5EF4-FFF2-40B4-BE49-F238E27FC236}">
                    <a16:creationId xmlns:a16="http://schemas.microsoft.com/office/drawing/2014/main" id="{E614011F-9AFB-BF45-BDCC-17AD3CDAD5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3918" y="1667331"/>
                <a:ext cx="0" cy="618364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线箭头连接符 16">
                <a:extLst>
                  <a:ext uri="{FF2B5EF4-FFF2-40B4-BE49-F238E27FC236}">
                    <a16:creationId xmlns:a16="http://schemas.microsoft.com/office/drawing/2014/main" id="{6E263907-7E88-CD49-8F43-B521D203C8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9133" y="2854427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AA5B19F-9754-9A43-9422-FB997163DED3}"/>
                  </a:ext>
                </a:extLst>
              </p:cNvPr>
              <p:cNvSpPr txBox="1"/>
              <p:nvPr/>
            </p:nvSpPr>
            <p:spPr>
              <a:xfrm>
                <a:off x="1620567" y="4000275"/>
                <a:ext cx="723275" cy="324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逆变器</a:t>
                </a:r>
              </a:p>
            </p:txBody>
          </p:sp>
          <p:cxnSp>
            <p:nvCxnSpPr>
              <p:cNvPr id="28" name="直线箭头连接符 27">
                <a:extLst>
                  <a:ext uri="{FF2B5EF4-FFF2-40B4-BE49-F238E27FC236}">
                    <a16:creationId xmlns:a16="http://schemas.microsoft.com/office/drawing/2014/main" id="{854718C4-1CB8-434C-A05C-166399A953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67648" y="2853074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Freeform 48">
                <a:extLst>
                  <a:ext uri="{FF2B5EF4-FFF2-40B4-BE49-F238E27FC236}">
                    <a16:creationId xmlns:a16="http://schemas.microsoft.com/office/drawing/2014/main" id="{60BC6AFD-74A4-9F45-A9D8-1ED6D3CB9D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12890" y="3566597"/>
                <a:ext cx="338618" cy="337424"/>
              </a:xfrm>
              <a:custGeom>
                <a:avLst/>
                <a:gdLst>
                  <a:gd name="T0" fmla="*/ 132 w 240"/>
                  <a:gd name="T1" fmla="*/ 44 h 239"/>
                  <a:gd name="T2" fmla="*/ 124 w 240"/>
                  <a:gd name="T3" fmla="*/ 118 h 239"/>
                  <a:gd name="T4" fmla="*/ 139 w 240"/>
                  <a:gd name="T5" fmla="*/ 118 h 239"/>
                  <a:gd name="T6" fmla="*/ 157 w 240"/>
                  <a:gd name="T7" fmla="*/ 100 h 239"/>
                  <a:gd name="T8" fmla="*/ 138 w 240"/>
                  <a:gd name="T9" fmla="*/ 155 h 239"/>
                  <a:gd name="T10" fmla="*/ 177 w 240"/>
                  <a:gd name="T11" fmla="*/ 155 h 239"/>
                  <a:gd name="T12" fmla="*/ 157 w 240"/>
                  <a:gd name="T13" fmla="*/ 100 h 239"/>
                  <a:gd name="T14" fmla="*/ 83 w 240"/>
                  <a:gd name="T15" fmla="*/ 120 h 239"/>
                  <a:gd name="T16" fmla="*/ 89 w 240"/>
                  <a:gd name="T17" fmla="*/ 117 h 239"/>
                  <a:gd name="T18" fmla="*/ 82 w 240"/>
                  <a:gd name="T19" fmla="*/ 45 h 239"/>
                  <a:gd name="T20" fmla="*/ 65 w 240"/>
                  <a:gd name="T21" fmla="*/ 44 h 239"/>
                  <a:gd name="T22" fmla="*/ 43 w 240"/>
                  <a:gd name="T23" fmla="*/ 120 h 239"/>
                  <a:gd name="T24" fmla="*/ 65 w 240"/>
                  <a:gd name="T25" fmla="*/ 101 h 239"/>
                  <a:gd name="T26" fmla="*/ 84 w 240"/>
                  <a:gd name="T27" fmla="*/ 196 h 239"/>
                  <a:gd name="T28" fmla="*/ 126 w 240"/>
                  <a:gd name="T29" fmla="*/ 155 h 239"/>
                  <a:gd name="T30" fmla="*/ 107 w 240"/>
                  <a:gd name="T31" fmla="*/ 100 h 239"/>
                  <a:gd name="T32" fmla="*/ 86 w 240"/>
                  <a:gd name="T33" fmla="*/ 131 h 239"/>
                  <a:gd name="T34" fmla="*/ 65 w 240"/>
                  <a:gd name="T35" fmla="*/ 149 h 239"/>
                  <a:gd name="T36" fmla="*/ 43 w 240"/>
                  <a:gd name="T37" fmla="*/ 131 h 239"/>
                  <a:gd name="T38" fmla="*/ 65 w 240"/>
                  <a:gd name="T39" fmla="*/ 196 h 239"/>
                  <a:gd name="T40" fmla="*/ 157 w 240"/>
                  <a:gd name="T41" fmla="*/ 207 h 239"/>
                  <a:gd name="T42" fmla="*/ 107 w 240"/>
                  <a:gd name="T43" fmla="*/ 207 h 239"/>
                  <a:gd name="T44" fmla="*/ 65 w 240"/>
                  <a:gd name="T45" fmla="*/ 225 h 239"/>
                  <a:gd name="T46" fmla="*/ 43 w 240"/>
                  <a:gd name="T47" fmla="*/ 207 h 239"/>
                  <a:gd name="T48" fmla="*/ 60 w 240"/>
                  <a:gd name="T49" fmla="*/ 239 h 239"/>
                  <a:gd name="T50" fmla="*/ 195 w 240"/>
                  <a:gd name="T51" fmla="*/ 223 h 239"/>
                  <a:gd name="T52" fmla="*/ 182 w 240"/>
                  <a:gd name="T53" fmla="*/ 170 h 239"/>
                  <a:gd name="T54" fmla="*/ 65 w 240"/>
                  <a:gd name="T55" fmla="*/ 14 h 239"/>
                  <a:gd name="T56" fmla="*/ 107 w 240"/>
                  <a:gd name="T57" fmla="*/ 69 h 239"/>
                  <a:gd name="T58" fmla="*/ 157 w 240"/>
                  <a:gd name="T59" fmla="*/ 69 h 239"/>
                  <a:gd name="T60" fmla="*/ 195 w 240"/>
                  <a:gd name="T61" fmla="*/ 43 h 239"/>
                  <a:gd name="T62" fmla="*/ 179 w 240"/>
                  <a:gd name="T63" fmla="*/ 0 h 239"/>
                  <a:gd name="T64" fmla="*/ 43 w 240"/>
                  <a:gd name="T65" fmla="*/ 17 h 239"/>
                  <a:gd name="T66" fmla="*/ 65 w 240"/>
                  <a:gd name="T67" fmla="*/ 33 h 239"/>
                  <a:gd name="T68" fmla="*/ 195 w 240"/>
                  <a:gd name="T69" fmla="*/ 173 h 239"/>
                  <a:gd name="T70" fmla="*/ 188 w 240"/>
                  <a:gd name="T71" fmla="*/ 155 h 239"/>
                  <a:gd name="T72" fmla="*/ 182 w 240"/>
                  <a:gd name="T73" fmla="*/ 44 h 239"/>
                  <a:gd name="T74" fmla="*/ 175 w 240"/>
                  <a:gd name="T75" fmla="*/ 118 h 239"/>
                  <a:gd name="T76" fmla="*/ 190 w 240"/>
                  <a:gd name="T77" fmla="*/ 118 h 239"/>
                  <a:gd name="T78" fmla="*/ 195 w 240"/>
                  <a:gd name="T79" fmla="*/ 67 h 239"/>
                  <a:gd name="T80" fmla="*/ 0 w 240"/>
                  <a:gd name="T81" fmla="*/ 33 h 239"/>
                  <a:gd name="T82" fmla="*/ 43 w 240"/>
                  <a:gd name="T83" fmla="*/ 44 h 239"/>
                  <a:gd name="T84" fmla="*/ 0 w 240"/>
                  <a:gd name="T85" fmla="*/ 33 h 239"/>
                  <a:gd name="T86" fmla="*/ 0 w 240"/>
                  <a:gd name="T87" fmla="*/ 131 h 239"/>
                  <a:gd name="T88" fmla="*/ 43 w 240"/>
                  <a:gd name="T89" fmla="*/ 120 h 239"/>
                  <a:gd name="T90" fmla="*/ 0 w 240"/>
                  <a:gd name="T91" fmla="*/ 196 h 239"/>
                  <a:gd name="T92" fmla="*/ 43 w 240"/>
                  <a:gd name="T93" fmla="*/ 207 h 239"/>
                  <a:gd name="T94" fmla="*/ 0 w 240"/>
                  <a:gd name="T95" fmla="*/ 196 h 239"/>
                  <a:gd name="T96" fmla="*/ 237 w 240"/>
                  <a:gd name="T97" fmla="*/ 151 h 239"/>
                  <a:gd name="T98" fmla="*/ 214 w 240"/>
                  <a:gd name="T99" fmla="*/ 85 h 239"/>
                  <a:gd name="T100" fmla="*/ 239 w 240"/>
                  <a:gd name="T101" fmla="*/ 44 h 239"/>
                  <a:gd name="T102" fmla="*/ 233 w 240"/>
                  <a:gd name="T103" fmla="*/ 33 h 239"/>
                  <a:gd name="T104" fmla="*/ 195 w 240"/>
                  <a:gd name="T105" fmla="*/ 43 h 239"/>
                  <a:gd name="T106" fmla="*/ 202 w 240"/>
                  <a:gd name="T107" fmla="*/ 85 h 239"/>
                  <a:gd name="T108" fmla="*/ 195 w 240"/>
                  <a:gd name="T109" fmla="*/ 136 h 239"/>
                  <a:gd name="T110" fmla="*/ 208 w 240"/>
                  <a:gd name="T111" fmla="*/ 100 h 239"/>
                  <a:gd name="T112" fmla="*/ 227 w 240"/>
                  <a:gd name="T113" fmla="*/ 155 h 239"/>
                  <a:gd name="T114" fmla="*/ 195 w 240"/>
                  <a:gd name="T115" fmla="*/ 173 h 239"/>
                  <a:gd name="T116" fmla="*/ 208 w 240"/>
                  <a:gd name="T117" fmla="*/ 207 h 239"/>
                  <a:gd name="T118" fmla="*/ 240 w 240"/>
                  <a:gd name="T119" fmla="*/ 159 h 239"/>
                  <a:gd name="T120" fmla="*/ 240 w 240"/>
                  <a:gd name="T121" fmla="*/ 152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0" h="239">
                    <a:moveTo>
                      <a:pt x="151" y="85"/>
                    </a:moveTo>
                    <a:cubicBezTo>
                      <a:pt x="144" y="65"/>
                      <a:pt x="136" y="47"/>
                      <a:pt x="132" y="44"/>
                    </a:cubicBezTo>
                    <a:cubicBezTo>
                      <a:pt x="127" y="47"/>
                      <a:pt x="120" y="65"/>
                      <a:pt x="112" y="85"/>
                    </a:cubicBezTo>
                    <a:cubicBezTo>
                      <a:pt x="116" y="94"/>
                      <a:pt x="120" y="105"/>
                      <a:pt x="124" y="118"/>
                    </a:cubicBezTo>
                    <a:cubicBezTo>
                      <a:pt x="127" y="125"/>
                      <a:pt x="129" y="132"/>
                      <a:pt x="132" y="140"/>
                    </a:cubicBezTo>
                    <a:cubicBezTo>
                      <a:pt x="135" y="132"/>
                      <a:pt x="137" y="125"/>
                      <a:pt x="139" y="118"/>
                    </a:cubicBezTo>
                    <a:cubicBezTo>
                      <a:pt x="144" y="105"/>
                      <a:pt x="148" y="94"/>
                      <a:pt x="151" y="85"/>
                    </a:cubicBezTo>
                    <a:close/>
                    <a:moveTo>
                      <a:pt x="157" y="100"/>
                    </a:moveTo>
                    <a:cubicBezTo>
                      <a:pt x="154" y="108"/>
                      <a:pt x="152" y="115"/>
                      <a:pt x="150" y="122"/>
                    </a:cubicBezTo>
                    <a:cubicBezTo>
                      <a:pt x="145" y="135"/>
                      <a:pt x="141" y="146"/>
                      <a:pt x="138" y="155"/>
                    </a:cubicBezTo>
                    <a:cubicBezTo>
                      <a:pt x="145" y="175"/>
                      <a:pt x="153" y="193"/>
                      <a:pt x="157" y="196"/>
                    </a:cubicBezTo>
                    <a:cubicBezTo>
                      <a:pt x="162" y="193"/>
                      <a:pt x="169" y="175"/>
                      <a:pt x="177" y="155"/>
                    </a:cubicBezTo>
                    <a:cubicBezTo>
                      <a:pt x="173" y="146"/>
                      <a:pt x="169" y="135"/>
                      <a:pt x="165" y="122"/>
                    </a:cubicBezTo>
                    <a:cubicBezTo>
                      <a:pt x="162" y="115"/>
                      <a:pt x="160" y="108"/>
                      <a:pt x="157" y="100"/>
                    </a:cubicBezTo>
                    <a:close/>
                    <a:moveTo>
                      <a:pt x="65" y="101"/>
                    </a:move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7" y="120"/>
                      <a:pt x="89" y="119"/>
                      <a:pt x="89" y="117"/>
                    </a:cubicBezTo>
                    <a:cubicBezTo>
                      <a:pt x="93" y="105"/>
                      <a:pt x="97" y="94"/>
                      <a:pt x="101" y="85"/>
                    </a:cubicBezTo>
                    <a:cubicBezTo>
                      <a:pt x="94" y="66"/>
                      <a:pt x="87" y="50"/>
                      <a:pt x="82" y="45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120"/>
                      <a:pt x="43" y="120"/>
                      <a:pt x="43" y="120"/>
                    </a:cubicBezTo>
                    <a:cubicBezTo>
                      <a:pt x="65" y="120"/>
                      <a:pt x="65" y="120"/>
                      <a:pt x="65" y="120"/>
                    </a:cubicBezTo>
                    <a:lnTo>
                      <a:pt x="65" y="101"/>
                    </a:lnTo>
                    <a:close/>
                    <a:moveTo>
                      <a:pt x="65" y="177"/>
                    </a:moveTo>
                    <a:cubicBezTo>
                      <a:pt x="84" y="196"/>
                      <a:pt x="84" y="196"/>
                      <a:pt x="84" y="196"/>
                    </a:cubicBezTo>
                    <a:cubicBezTo>
                      <a:pt x="107" y="196"/>
                      <a:pt x="107" y="196"/>
                      <a:pt x="107" y="196"/>
                    </a:cubicBezTo>
                    <a:cubicBezTo>
                      <a:pt x="111" y="194"/>
                      <a:pt x="118" y="176"/>
                      <a:pt x="126" y="155"/>
                    </a:cubicBezTo>
                    <a:cubicBezTo>
                      <a:pt x="123" y="146"/>
                      <a:pt x="119" y="135"/>
                      <a:pt x="114" y="122"/>
                    </a:cubicBezTo>
                    <a:cubicBezTo>
                      <a:pt x="112" y="115"/>
                      <a:pt x="109" y="108"/>
                      <a:pt x="107" y="100"/>
                    </a:cubicBezTo>
                    <a:cubicBezTo>
                      <a:pt x="104" y="108"/>
                      <a:pt x="102" y="115"/>
                      <a:pt x="99" y="121"/>
                    </a:cubicBezTo>
                    <a:cubicBezTo>
                      <a:pt x="97" y="127"/>
                      <a:pt x="92" y="131"/>
                      <a:pt x="86" y="131"/>
                    </a:cubicBezTo>
                    <a:cubicBezTo>
                      <a:pt x="84" y="131"/>
                      <a:pt x="84" y="131"/>
                      <a:pt x="84" y="131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96"/>
                      <a:pt x="43" y="196"/>
                      <a:pt x="43" y="196"/>
                    </a:cubicBezTo>
                    <a:cubicBezTo>
                      <a:pt x="65" y="196"/>
                      <a:pt x="65" y="196"/>
                      <a:pt x="65" y="196"/>
                    </a:cubicBezTo>
                    <a:lnTo>
                      <a:pt x="65" y="177"/>
                    </a:lnTo>
                    <a:close/>
                    <a:moveTo>
                      <a:pt x="157" y="207"/>
                    </a:moveTo>
                    <a:cubicBezTo>
                      <a:pt x="149" y="207"/>
                      <a:pt x="142" y="196"/>
                      <a:pt x="132" y="170"/>
                    </a:cubicBezTo>
                    <a:cubicBezTo>
                      <a:pt x="122" y="196"/>
                      <a:pt x="115" y="207"/>
                      <a:pt x="107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223"/>
                      <a:pt x="43" y="223"/>
                      <a:pt x="43" y="223"/>
                    </a:cubicBezTo>
                    <a:cubicBezTo>
                      <a:pt x="43" y="232"/>
                      <a:pt x="51" y="239"/>
                      <a:pt x="60" y="239"/>
                    </a:cubicBezTo>
                    <a:cubicBezTo>
                      <a:pt x="179" y="239"/>
                      <a:pt x="179" y="239"/>
                      <a:pt x="179" y="239"/>
                    </a:cubicBezTo>
                    <a:cubicBezTo>
                      <a:pt x="188" y="239"/>
                      <a:pt x="195" y="232"/>
                      <a:pt x="195" y="22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1" y="191"/>
                      <a:pt x="187" y="182"/>
                      <a:pt x="182" y="170"/>
                    </a:cubicBezTo>
                    <a:cubicBezTo>
                      <a:pt x="172" y="196"/>
                      <a:pt x="165" y="207"/>
                      <a:pt x="157" y="207"/>
                    </a:cubicBezTo>
                    <a:close/>
                    <a:moveTo>
                      <a:pt x="65" y="14"/>
                    </a:moveTo>
                    <a:cubicBezTo>
                      <a:pt x="84" y="34"/>
                      <a:pt x="84" y="34"/>
                      <a:pt x="84" y="34"/>
                    </a:cubicBezTo>
                    <a:cubicBezTo>
                      <a:pt x="91" y="36"/>
                      <a:pt x="98" y="47"/>
                      <a:pt x="107" y="69"/>
                    </a:cubicBezTo>
                    <a:cubicBezTo>
                      <a:pt x="117" y="44"/>
                      <a:pt x="124" y="33"/>
                      <a:pt x="132" y="33"/>
                    </a:cubicBezTo>
                    <a:cubicBezTo>
                      <a:pt x="140" y="33"/>
                      <a:pt x="147" y="44"/>
                      <a:pt x="157" y="69"/>
                    </a:cubicBezTo>
                    <a:cubicBezTo>
                      <a:pt x="167" y="44"/>
                      <a:pt x="174" y="33"/>
                      <a:pt x="182" y="33"/>
                    </a:cubicBezTo>
                    <a:cubicBezTo>
                      <a:pt x="187" y="33"/>
                      <a:pt x="191" y="36"/>
                      <a:pt x="195" y="43"/>
                    </a:cubicBezTo>
                    <a:cubicBezTo>
                      <a:pt x="195" y="17"/>
                      <a:pt x="195" y="17"/>
                      <a:pt x="195" y="17"/>
                    </a:cubicBezTo>
                    <a:cubicBezTo>
                      <a:pt x="195" y="8"/>
                      <a:pt x="188" y="0"/>
                      <a:pt x="17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1" y="0"/>
                      <a:pt x="43" y="8"/>
                      <a:pt x="43" y="17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65" y="33"/>
                      <a:pt x="65" y="33"/>
                      <a:pt x="65" y="33"/>
                    </a:cubicBezTo>
                    <a:lnTo>
                      <a:pt x="65" y="14"/>
                    </a:lnTo>
                    <a:close/>
                    <a:moveTo>
                      <a:pt x="195" y="173"/>
                    </a:move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3" y="143"/>
                      <a:pt x="190" y="149"/>
                      <a:pt x="188" y="155"/>
                    </a:cubicBezTo>
                    <a:cubicBezTo>
                      <a:pt x="191" y="161"/>
                      <a:pt x="193" y="167"/>
                      <a:pt x="195" y="173"/>
                    </a:cubicBezTo>
                    <a:close/>
                    <a:moveTo>
                      <a:pt x="182" y="44"/>
                    </a:moveTo>
                    <a:cubicBezTo>
                      <a:pt x="178" y="47"/>
                      <a:pt x="170" y="65"/>
                      <a:pt x="163" y="85"/>
                    </a:cubicBezTo>
                    <a:cubicBezTo>
                      <a:pt x="167" y="94"/>
                      <a:pt x="170" y="105"/>
                      <a:pt x="175" y="118"/>
                    </a:cubicBezTo>
                    <a:cubicBezTo>
                      <a:pt x="177" y="125"/>
                      <a:pt x="180" y="132"/>
                      <a:pt x="182" y="140"/>
                    </a:cubicBezTo>
                    <a:cubicBezTo>
                      <a:pt x="185" y="132"/>
                      <a:pt x="188" y="125"/>
                      <a:pt x="190" y="118"/>
                    </a:cubicBezTo>
                    <a:cubicBezTo>
                      <a:pt x="192" y="113"/>
                      <a:pt x="193" y="108"/>
                      <a:pt x="195" y="104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0" y="55"/>
                      <a:pt x="186" y="46"/>
                      <a:pt x="182" y="44"/>
                    </a:cubicBezTo>
                    <a:close/>
                    <a:moveTo>
                      <a:pt x="0" y="33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3"/>
                      <a:pt x="43" y="33"/>
                      <a:pt x="43" y="33"/>
                    </a:cubicBezTo>
                    <a:lnTo>
                      <a:pt x="0" y="33"/>
                    </a:lnTo>
                    <a:close/>
                    <a:moveTo>
                      <a:pt x="0" y="120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0"/>
                      <a:pt x="43" y="120"/>
                      <a:pt x="43" y="120"/>
                    </a:cubicBezTo>
                    <a:lnTo>
                      <a:pt x="0" y="120"/>
                    </a:lnTo>
                    <a:close/>
                    <a:moveTo>
                      <a:pt x="0" y="196"/>
                    </a:moveTo>
                    <a:cubicBezTo>
                      <a:pt x="0" y="207"/>
                      <a:pt x="0" y="207"/>
                      <a:pt x="0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196"/>
                      <a:pt x="43" y="196"/>
                      <a:pt x="43" y="196"/>
                    </a:cubicBezTo>
                    <a:lnTo>
                      <a:pt x="0" y="196"/>
                    </a:lnTo>
                    <a:close/>
                    <a:moveTo>
                      <a:pt x="240" y="152"/>
                    </a:moveTo>
                    <a:cubicBezTo>
                      <a:pt x="237" y="151"/>
                      <a:pt x="237" y="151"/>
                      <a:pt x="237" y="151"/>
                    </a:cubicBezTo>
                    <a:cubicBezTo>
                      <a:pt x="233" y="141"/>
                      <a:pt x="229" y="129"/>
                      <a:pt x="225" y="118"/>
                    </a:cubicBezTo>
                    <a:cubicBezTo>
                      <a:pt x="221" y="105"/>
                      <a:pt x="217" y="94"/>
                      <a:pt x="214" y="85"/>
                    </a:cubicBezTo>
                    <a:cubicBezTo>
                      <a:pt x="221" y="64"/>
                      <a:pt x="229" y="46"/>
                      <a:pt x="233" y="44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8" y="33"/>
                      <a:pt x="238" y="33"/>
                      <a:pt x="238" y="33"/>
                    </a:cubicBezTo>
                    <a:cubicBezTo>
                      <a:pt x="233" y="33"/>
                      <a:pt x="233" y="33"/>
                      <a:pt x="233" y="33"/>
                    </a:cubicBezTo>
                    <a:cubicBezTo>
                      <a:pt x="225" y="33"/>
                      <a:pt x="218" y="44"/>
                      <a:pt x="208" y="69"/>
                    </a:cubicBezTo>
                    <a:cubicBezTo>
                      <a:pt x="203" y="58"/>
                      <a:pt x="199" y="49"/>
                      <a:pt x="195" y="43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7" y="73"/>
                      <a:pt x="200" y="78"/>
                      <a:pt x="202" y="85"/>
                    </a:cubicBezTo>
                    <a:cubicBezTo>
                      <a:pt x="200" y="90"/>
                      <a:pt x="198" y="97"/>
                      <a:pt x="195" y="104"/>
                    </a:cubicBez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7" y="132"/>
                      <a:pt x="198" y="127"/>
                      <a:pt x="200" y="122"/>
                    </a:cubicBezTo>
                    <a:cubicBezTo>
                      <a:pt x="203" y="115"/>
                      <a:pt x="205" y="108"/>
                      <a:pt x="208" y="100"/>
                    </a:cubicBezTo>
                    <a:cubicBezTo>
                      <a:pt x="210" y="108"/>
                      <a:pt x="213" y="115"/>
                      <a:pt x="215" y="122"/>
                    </a:cubicBezTo>
                    <a:cubicBezTo>
                      <a:pt x="219" y="133"/>
                      <a:pt x="223" y="145"/>
                      <a:pt x="227" y="155"/>
                    </a:cubicBezTo>
                    <a:cubicBezTo>
                      <a:pt x="215" y="187"/>
                      <a:pt x="210" y="194"/>
                      <a:pt x="208" y="196"/>
                    </a:cubicBezTo>
                    <a:cubicBezTo>
                      <a:pt x="205" y="194"/>
                      <a:pt x="200" y="185"/>
                      <a:pt x="195" y="17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9" y="204"/>
                      <a:pt x="203" y="207"/>
                      <a:pt x="208" y="207"/>
                    </a:cubicBezTo>
                    <a:cubicBezTo>
                      <a:pt x="216" y="207"/>
                      <a:pt x="224" y="195"/>
                      <a:pt x="237" y="160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39" y="155"/>
                      <a:pt x="239" y="155"/>
                      <a:pt x="239" y="155"/>
                    </a:cubicBezTo>
                    <a:lnTo>
                      <a:pt x="240" y="152"/>
                    </a:lnTo>
                    <a:close/>
                  </a:path>
                </a:pathLst>
              </a:custGeom>
              <a:solidFill>
                <a:srgbClr val="A2A5BD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3" name="Freeform 48">
                <a:extLst>
                  <a:ext uri="{FF2B5EF4-FFF2-40B4-BE49-F238E27FC236}">
                    <a16:creationId xmlns:a16="http://schemas.microsoft.com/office/drawing/2014/main" id="{CE394F34-FF5B-314A-A540-3CF488898C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17884" y="3566597"/>
                <a:ext cx="338618" cy="337424"/>
              </a:xfrm>
              <a:custGeom>
                <a:avLst/>
                <a:gdLst>
                  <a:gd name="T0" fmla="*/ 132 w 240"/>
                  <a:gd name="T1" fmla="*/ 44 h 239"/>
                  <a:gd name="T2" fmla="*/ 124 w 240"/>
                  <a:gd name="T3" fmla="*/ 118 h 239"/>
                  <a:gd name="T4" fmla="*/ 139 w 240"/>
                  <a:gd name="T5" fmla="*/ 118 h 239"/>
                  <a:gd name="T6" fmla="*/ 157 w 240"/>
                  <a:gd name="T7" fmla="*/ 100 h 239"/>
                  <a:gd name="T8" fmla="*/ 138 w 240"/>
                  <a:gd name="T9" fmla="*/ 155 h 239"/>
                  <a:gd name="T10" fmla="*/ 177 w 240"/>
                  <a:gd name="T11" fmla="*/ 155 h 239"/>
                  <a:gd name="T12" fmla="*/ 157 w 240"/>
                  <a:gd name="T13" fmla="*/ 100 h 239"/>
                  <a:gd name="T14" fmla="*/ 83 w 240"/>
                  <a:gd name="T15" fmla="*/ 120 h 239"/>
                  <a:gd name="T16" fmla="*/ 89 w 240"/>
                  <a:gd name="T17" fmla="*/ 117 h 239"/>
                  <a:gd name="T18" fmla="*/ 82 w 240"/>
                  <a:gd name="T19" fmla="*/ 45 h 239"/>
                  <a:gd name="T20" fmla="*/ 65 w 240"/>
                  <a:gd name="T21" fmla="*/ 44 h 239"/>
                  <a:gd name="T22" fmla="*/ 43 w 240"/>
                  <a:gd name="T23" fmla="*/ 120 h 239"/>
                  <a:gd name="T24" fmla="*/ 65 w 240"/>
                  <a:gd name="T25" fmla="*/ 101 h 239"/>
                  <a:gd name="T26" fmla="*/ 84 w 240"/>
                  <a:gd name="T27" fmla="*/ 196 h 239"/>
                  <a:gd name="T28" fmla="*/ 126 w 240"/>
                  <a:gd name="T29" fmla="*/ 155 h 239"/>
                  <a:gd name="T30" fmla="*/ 107 w 240"/>
                  <a:gd name="T31" fmla="*/ 100 h 239"/>
                  <a:gd name="T32" fmla="*/ 86 w 240"/>
                  <a:gd name="T33" fmla="*/ 131 h 239"/>
                  <a:gd name="T34" fmla="*/ 65 w 240"/>
                  <a:gd name="T35" fmla="*/ 149 h 239"/>
                  <a:gd name="T36" fmla="*/ 43 w 240"/>
                  <a:gd name="T37" fmla="*/ 131 h 239"/>
                  <a:gd name="T38" fmla="*/ 65 w 240"/>
                  <a:gd name="T39" fmla="*/ 196 h 239"/>
                  <a:gd name="T40" fmla="*/ 157 w 240"/>
                  <a:gd name="T41" fmla="*/ 207 h 239"/>
                  <a:gd name="T42" fmla="*/ 107 w 240"/>
                  <a:gd name="T43" fmla="*/ 207 h 239"/>
                  <a:gd name="T44" fmla="*/ 65 w 240"/>
                  <a:gd name="T45" fmla="*/ 225 h 239"/>
                  <a:gd name="T46" fmla="*/ 43 w 240"/>
                  <a:gd name="T47" fmla="*/ 207 h 239"/>
                  <a:gd name="T48" fmla="*/ 60 w 240"/>
                  <a:gd name="T49" fmla="*/ 239 h 239"/>
                  <a:gd name="T50" fmla="*/ 195 w 240"/>
                  <a:gd name="T51" fmla="*/ 223 h 239"/>
                  <a:gd name="T52" fmla="*/ 182 w 240"/>
                  <a:gd name="T53" fmla="*/ 170 h 239"/>
                  <a:gd name="T54" fmla="*/ 65 w 240"/>
                  <a:gd name="T55" fmla="*/ 14 h 239"/>
                  <a:gd name="T56" fmla="*/ 107 w 240"/>
                  <a:gd name="T57" fmla="*/ 69 h 239"/>
                  <a:gd name="T58" fmla="*/ 157 w 240"/>
                  <a:gd name="T59" fmla="*/ 69 h 239"/>
                  <a:gd name="T60" fmla="*/ 195 w 240"/>
                  <a:gd name="T61" fmla="*/ 43 h 239"/>
                  <a:gd name="T62" fmla="*/ 179 w 240"/>
                  <a:gd name="T63" fmla="*/ 0 h 239"/>
                  <a:gd name="T64" fmla="*/ 43 w 240"/>
                  <a:gd name="T65" fmla="*/ 17 h 239"/>
                  <a:gd name="T66" fmla="*/ 65 w 240"/>
                  <a:gd name="T67" fmla="*/ 33 h 239"/>
                  <a:gd name="T68" fmla="*/ 195 w 240"/>
                  <a:gd name="T69" fmla="*/ 173 h 239"/>
                  <a:gd name="T70" fmla="*/ 188 w 240"/>
                  <a:gd name="T71" fmla="*/ 155 h 239"/>
                  <a:gd name="T72" fmla="*/ 182 w 240"/>
                  <a:gd name="T73" fmla="*/ 44 h 239"/>
                  <a:gd name="T74" fmla="*/ 175 w 240"/>
                  <a:gd name="T75" fmla="*/ 118 h 239"/>
                  <a:gd name="T76" fmla="*/ 190 w 240"/>
                  <a:gd name="T77" fmla="*/ 118 h 239"/>
                  <a:gd name="T78" fmla="*/ 195 w 240"/>
                  <a:gd name="T79" fmla="*/ 67 h 239"/>
                  <a:gd name="T80" fmla="*/ 0 w 240"/>
                  <a:gd name="T81" fmla="*/ 33 h 239"/>
                  <a:gd name="T82" fmla="*/ 43 w 240"/>
                  <a:gd name="T83" fmla="*/ 44 h 239"/>
                  <a:gd name="T84" fmla="*/ 0 w 240"/>
                  <a:gd name="T85" fmla="*/ 33 h 239"/>
                  <a:gd name="T86" fmla="*/ 0 w 240"/>
                  <a:gd name="T87" fmla="*/ 131 h 239"/>
                  <a:gd name="T88" fmla="*/ 43 w 240"/>
                  <a:gd name="T89" fmla="*/ 120 h 239"/>
                  <a:gd name="T90" fmla="*/ 0 w 240"/>
                  <a:gd name="T91" fmla="*/ 196 h 239"/>
                  <a:gd name="T92" fmla="*/ 43 w 240"/>
                  <a:gd name="T93" fmla="*/ 207 h 239"/>
                  <a:gd name="T94" fmla="*/ 0 w 240"/>
                  <a:gd name="T95" fmla="*/ 196 h 239"/>
                  <a:gd name="T96" fmla="*/ 237 w 240"/>
                  <a:gd name="T97" fmla="*/ 151 h 239"/>
                  <a:gd name="T98" fmla="*/ 214 w 240"/>
                  <a:gd name="T99" fmla="*/ 85 h 239"/>
                  <a:gd name="T100" fmla="*/ 239 w 240"/>
                  <a:gd name="T101" fmla="*/ 44 h 239"/>
                  <a:gd name="T102" fmla="*/ 233 w 240"/>
                  <a:gd name="T103" fmla="*/ 33 h 239"/>
                  <a:gd name="T104" fmla="*/ 195 w 240"/>
                  <a:gd name="T105" fmla="*/ 43 h 239"/>
                  <a:gd name="T106" fmla="*/ 202 w 240"/>
                  <a:gd name="T107" fmla="*/ 85 h 239"/>
                  <a:gd name="T108" fmla="*/ 195 w 240"/>
                  <a:gd name="T109" fmla="*/ 136 h 239"/>
                  <a:gd name="T110" fmla="*/ 208 w 240"/>
                  <a:gd name="T111" fmla="*/ 100 h 239"/>
                  <a:gd name="T112" fmla="*/ 227 w 240"/>
                  <a:gd name="T113" fmla="*/ 155 h 239"/>
                  <a:gd name="T114" fmla="*/ 195 w 240"/>
                  <a:gd name="T115" fmla="*/ 173 h 239"/>
                  <a:gd name="T116" fmla="*/ 208 w 240"/>
                  <a:gd name="T117" fmla="*/ 207 h 239"/>
                  <a:gd name="T118" fmla="*/ 240 w 240"/>
                  <a:gd name="T119" fmla="*/ 159 h 239"/>
                  <a:gd name="T120" fmla="*/ 240 w 240"/>
                  <a:gd name="T121" fmla="*/ 152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0" h="239">
                    <a:moveTo>
                      <a:pt x="151" y="85"/>
                    </a:moveTo>
                    <a:cubicBezTo>
                      <a:pt x="144" y="65"/>
                      <a:pt x="136" y="47"/>
                      <a:pt x="132" y="44"/>
                    </a:cubicBezTo>
                    <a:cubicBezTo>
                      <a:pt x="127" y="47"/>
                      <a:pt x="120" y="65"/>
                      <a:pt x="112" y="85"/>
                    </a:cubicBezTo>
                    <a:cubicBezTo>
                      <a:pt x="116" y="94"/>
                      <a:pt x="120" y="105"/>
                      <a:pt x="124" y="118"/>
                    </a:cubicBezTo>
                    <a:cubicBezTo>
                      <a:pt x="127" y="125"/>
                      <a:pt x="129" y="132"/>
                      <a:pt x="132" y="140"/>
                    </a:cubicBezTo>
                    <a:cubicBezTo>
                      <a:pt x="135" y="132"/>
                      <a:pt x="137" y="125"/>
                      <a:pt x="139" y="118"/>
                    </a:cubicBezTo>
                    <a:cubicBezTo>
                      <a:pt x="144" y="105"/>
                      <a:pt x="148" y="94"/>
                      <a:pt x="151" y="85"/>
                    </a:cubicBezTo>
                    <a:close/>
                    <a:moveTo>
                      <a:pt x="157" y="100"/>
                    </a:moveTo>
                    <a:cubicBezTo>
                      <a:pt x="154" y="108"/>
                      <a:pt x="152" y="115"/>
                      <a:pt x="150" y="122"/>
                    </a:cubicBezTo>
                    <a:cubicBezTo>
                      <a:pt x="145" y="135"/>
                      <a:pt x="141" y="146"/>
                      <a:pt x="138" y="155"/>
                    </a:cubicBezTo>
                    <a:cubicBezTo>
                      <a:pt x="145" y="175"/>
                      <a:pt x="153" y="193"/>
                      <a:pt x="157" y="196"/>
                    </a:cubicBezTo>
                    <a:cubicBezTo>
                      <a:pt x="162" y="193"/>
                      <a:pt x="169" y="175"/>
                      <a:pt x="177" y="155"/>
                    </a:cubicBezTo>
                    <a:cubicBezTo>
                      <a:pt x="173" y="146"/>
                      <a:pt x="169" y="135"/>
                      <a:pt x="165" y="122"/>
                    </a:cubicBezTo>
                    <a:cubicBezTo>
                      <a:pt x="162" y="115"/>
                      <a:pt x="160" y="108"/>
                      <a:pt x="157" y="100"/>
                    </a:cubicBezTo>
                    <a:close/>
                    <a:moveTo>
                      <a:pt x="65" y="101"/>
                    </a:move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7" y="120"/>
                      <a:pt x="89" y="119"/>
                      <a:pt x="89" y="117"/>
                    </a:cubicBezTo>
                    <a:cubicBezTo>
                      <a:pt x="93" y="105"/>
                      <a:pt x="97" y="94"/>
                      <a:pt x="101" y="85"/>
                    </a:cubicBezTo>
                    <a:cubicBezTo>
                      <a:pt x="94" y="66"/>
                      <a:pt x="87" y="50"/>
                      <a:pt x="82" y="45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120"/>
                      <a:pt x="43" y="120"/>
                      <a:pt x="43" y="120"/>
                    </a:cubicBezTo>
                    <a:cubicBezTo>
                      <a:pt x="65" y="120"/>
                      <a:pt x="65" y="120"/>
                      <a:pt x="65" y="120"/>
                    </a:cubicBezTo>
                    <a:lnTo>
                      <a:pt x="65" y="101"/>
                    </a:lnTo>
                    <a:close/>
                    <a:moveTo>
                      <a:pt x="65" y="177"/>
                    </a:moveTo>
                    <a:cubicBezTo>
                      <a:pt x="84" y="196"/>
                      <a:pt x="84" y="196"/>
                      <a:pt x="84" y="196"/>
                    </a:cubicBezTo>
                    <a:cubicBezTo>
                      <a:pt x="107" y="196"/>
                      <a:pt x="107" y="196"/>
                      <a:pt x="107" y="196"/>
                    </a:cubicBezTo>
                    <a:cubicBezTo>
                      <a:pt x="111" y="194"/>
                      <a:pt x="118" y="176"/>
                      <a:pt x="126" y="155"/>
                    </a:cubicBezTo>
                    <a:cubicBezTo>
                      <a:pt x="123" y="146"/>
                      <a:pt x="119" y="135"/>
                      <a:pt x="114" y="122"/>
                    </a:cubicBezTo>
                    <a:cubicBezTo>
                      <a:pt x="112" y="115"/>
                      <a:pt x="109" y="108"/>
                      <a:pt x="107" y="100"/>
                    </a:cubicBezTo>
                    <a:cubicBezTo>
                      <a:pt x="104" y="108"/>
                      <a:pt x="102" y="115"/>
                      <a:pt x="99" y="121"/>
                    </a:cubicBezTo>
                    <a:cubicBezTo>
                      <a:pt x="97" y="127"/>
                      <a:pt x="92" y="131"/>
                      <a:pt x="86" y="131"/>
                    </a:cubicBezTo>
                    <a:cubicBezTo>
                      <a:pt x="84" y="131"/>
                      <a:pt x="84" y="131"/>
                      <a:pt x="84" y="131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96"/>
                      <a:pt x="43" y="196"/>
                      <a:pt x="43" y="196"/>
                    </a:cubicBezTo>
                    <a:cubicBezTo>
                      <a:pt x="65" y="196"/>
                      <a:pt x="65" y="196"/>
                      <a:pt x="65" y="196"/>
                    </a:cubicBezTo>
                    <a:lnTo>
                      <a:pt x="65" y="177"/>
                    </a:lnTo>
                    <a:close/>
                    <a:moveTo>
                      <a:pt x="157" y="207"/>
                    </a:moveTo>
                    <a:cubicBezTo>
                      <a:pt x="149" y="207"/>
                      <a:pt x="142" y="196"/>
                      <a:pt x="132" y="170"/>
                    </a:cubicBezTo>
                    <a:cubicBezTo>
                      <a:pt x="122" y="196"/>
                      <a:pt x="115" y="207"/>
                      <a:pt x="107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223"/>
                      <a:pt x="43" y="223"/>
                      <a:pt x="43" y="223"/>
                    </a:cubicBezTo>
                    <a:cubicBezTo>
                      <a:pt x="43" y="232"/>
                      <a:pt x="51" y="239"/>
                      <a:pt x="60" y="239"/>
                    </a:cubicBezTo>
                    <a:cubicBezTo>
                      <a:pt x="179" y="239"/>
                      <a:pt x="179" y="239"/>
                      <a:pt x="179" y="239"/>
                    </a:cubicBezTo>
                    <a:cubicBezTo>
                      <a:pt x="188" y="239"/>
                      <a:pt x="195" y="232"/>
                      <a:pt x="195" y="22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1" y="191"/>
                      <a:pt x="187" y="182"/>
                      <a:pt x="182" y="170"/>
                    </a:cubicBezTo>
                    <a:cubicBezTo>
                      <a:pt x="172" y="196"/>
                      <a:pt x="165" y="207"/>
                      <a:pt x="157" y="207"/>
                    </a:cubicBezTo>
                    <a:close/>
                    <a:moveTo>
                      <a:pt x="65" y="14"/>
                    </a:moveTo>
                    <a:cubicBezTo>
                      <a:pt x="84" y="34"/>
                      <a:pt x="84" y="34"/>
                      <a:pt x="84" y="34"/>
                    </a:cubicBezTo>
                    <a:cubicBezTo>
                      <a:pt x="91" y="36"/>
                      <a:pt x="98" y="47"/>
                      <a:pt x="107" y="69"/>
                    </a:cubicBezTo>
                    <a:cubicBezTo>
                      <a:pt x="117" y="44"/>
                      <a:pt x="124" y="33"/>
                      <a:pt x="132" y="33"/>
                    </a:cubicBezTo>
                    <a:cubicBezTo>
                      <a:pt x="140" y="33"/>
                      <a:pt x="147" y="44"/>
                      <a:pt x="157" y="69"/>
                    </a:cubicBezTo>
                    <a:cubicBezTo>
                      <a:pt x="167" y="44"/>
                      <a:pt x="174" y="33"/>
                      <a:pt x="182" y="33"/>
                    </a:cubicBezTo>
                    <a:cubicBezTo>
                      <a:pt x="187" y="33"/>
                      <a:pt x="191" y="36"/>
                      <a:pt x="195" y="43"/>
                    </a:cubicBezTo>
                    <a:cubicBezTo>
                      <a:pt x="195" y="17"/>
                      <a:pt x="195" y="17"/>
                      <a:pt x="195" y="17"/>
                    </a:cubicBezTo>
                    <a:cubicBezTo>
                      <a:pt x="195" y="8"/>
                      <a:pt x="188" y="0"/>
                      <a:pt x="17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1" y="0"/>
                      <a:pt x="43" y="8"/>
                      <a:pt x="43" y="17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65" y="33"/>
                      <a:pt x="65" y="33"/>
                      <a:pt x="65" y="33"/>
                    </a:cubicBezTo>
                    <a:lnTo>
                      <a:pt x="65" y="14"/>
                    </a:lnTo>
                    <a:close/>
                    <a:moveTo>
                      <a:pt x="195" y="173"/>
                    </a:move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3" y="143"/>
                      <a:pt x="190" y="149"/>
                      <a:pt x="188" y="155"/>
                    </a:cubicBezTo>
                    <a:cubicBezTo>
                      <a:pt x="191" y="161"/>
                      <a:pt x="193" y="167"/>
                      <a:pt x="195" y="173"/>
                    </a:cubicBezTo>
                    <a:close/>
                    <a:moveTo>
                      <a:pt x="182" y="44"/>
                    </a:moveTo>
                    <a:cubicBezTo>
                      <a:pt x="178" y="47"/>
                      <a:pt x="170" y="65"/>
                      <a:pt x="163" y="85"/>
                    </a:cubicBezTo>
                    <a:cubicBezTo>
                      <a:pt x="167" y="94"/>
                      <a:pt x="170" y="105"/>
                      <a:pt x="175" y="118"/>
                    </a:cubicBezTo>
                    <a:cubicBezTo>
                      <a:pt x="177" y="125"/>
                      <a:pt x="180" y="132"/>
                      <a:pt x="182" y="140"/>
                    </a:cubicBezTo>
                    <a:cubicBezTo>
                      <a:pt x="185" y="132"/>
                      <a:pt x="188" y="125"/>
                      <a:pt x="190" y="118"/>
                    </a:cubicBezTo>
                    <a:cubicBezTo>
                      <a:pt x="192" y="113"/>
                      <a:pt x="193" y="108"/>
                      <a:pt x="195" y="104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0" y="55"/>
                      <a:pt x="186" y="46"/>
                      <a:pt x="182" y="44"/>
                    </a:cubicBezTo>
                    <a:close/>
                    <a:moveTo>
                      <a:pt x="0" y="33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3"/>
                      <a:pt x="43" y="33"/>
                      <a:pt x="43" y="33"/>
                    </a:cubicBezTo>
                    <a:lnTo>
                      <a:pt x="0" y="33"/>
                    </a:lnTo>
                    <a:close/>
                    <a:moveTo>
                      <a:pt x="0" y="120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0"/>
                      <a:pt x="43" y="120"/>
                      <a:pt x="43" y="120"/>
                    </a:cubicBezTo>
                    <a:lnTo>
                      <a:pt x="0" y="120"/>
                    </a:lnTo>
                    <a:close/>
                    <a:moveTo>
                      <a:pt x="0" y="196"/>
                    </a:moveTo>
                    <a:cubicBezTo>
                      <a:pt x="0" y="207"/>
                      <a:pt x="0" y="207"/>
                      <a:pt x="0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196"/>
                      <a:pt x="43" y="196"/>
                      <a:pt x="43" y="196"/>
                    </a:cubicBezTo>
                    <a:lnTo>
                      <a:pt x="0" y="196"/>
                    </a:lnTo>
                    <a:close/>
                    <a:moveTo>
                      <a:pt x="240" y="152"/>
                    </a:moveTo>
                    <a:cubicBezTo>
                      <a:pt x="237" y="151"/>
                      <a:pt x="237" y="151"/>
                      <a:pt x="237" y="151"/>
                    </a:cubicBezTo>
                    <a:cubicBezTo>
                      <a:pt x="233" y="141"/>
                      <a:pt x="229" y="129"/>
                      <a:pt x="225" y="118"/>
                    </a:cubicBezTo>
                    <a:cubicBezTo>
                      <a:pt x="221" y="105"/>
                      <a:pt x="217" y="94"/>
                      <a:pt x="214" y="85"/>
                    </a:cubicBezTo>
                    <a:cubicBezTo>
                      <a:pt x="221" y="64"/>
                      <a:pt x="229" y="46"/>
                      <a:pt x="233" y="44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8" y="33"/>
                      <a:pt x="238" y="33"/>
                      <a:pt x="238" y="33"/>
                    </a:cubicBezTo>
                    <a:cubicBezTo>
                      <a:pt x="233" y="33"/>
                      <a:pt x="233" y="33"/>
                      <a:pt x="233" y="33"/>
                    </a:cubicBezTo>
                    <a:cubicBezTo>
                      <a:pt x="225" y="33"/>
                      <a:pt x="218" y="44"/>
                      <a:pt x="208" y="69"/>
                    </a:cubicBezTo>
                    <a:cubicBezTo>
                      <a:pt x="203" y="58"/>
                      <a:pt x="199" y="49"/>
                      <a:pt x="195" y="43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7" y="73"/>
                      <a:pt x="200" y="78"/>
                      <a:pt x="202" y="85"/>
                    </a:cubicBezTo>
                    <a:cubicBezTo>
                      <a:pt x="200" y="90"/>
                      <a:pt x="198" y="97"/>
                      <a:pt x="195" y="104"/>
                    </a:cubicBez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7" y="132"/>
                      <a:pt x="198" y="127"/>
                      <a:pt x="200" y="122"/>
                    </a:cubicBezTo>
                    <a:cubicBezTo>
                      <a:pt x="203" y="115"/>
                      <a:pt x="205" y="108"/>
                      <a:pt x="208" y="100"/>
                    </a:cubicBezTo>
                    <a:cubicBezTo>
                      <a:pt x="210" y="108"/>
                      <a:pt x="213" y="115"/>
                      <a:pt x="215" y="122"/>
                    </a:cubicBezTo>
                    <a:cubicBezTo>
                      <a:pt x="219" y="133"/>
                      <a:pt x="223" y="145"/>
                      <a:pt x="227" y="155"/>
                    </a:cubicBezTo>
                    <a:cubicBezTo>
                      <a:pt x="215" y="187"/>
                      <a:pt x="210" y="194"/>
                      <a:pt x="208" y="196"/>
                    </a:cubicBezTo>
                    <a:cubicBezTo>
                      <a:pt x="205" y="194"/>
                      <a:pt x="200" y="185"/>
                      <a:pt x="195" y="17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9" y="204"/>
                      <a:pt x="203" y="207"/>
                      <a:pt x="208" y="207"/>
                    </a:cubicBezTo>
                    <a:cubicBezTo>
                      <a:pt x="216" y="207"/>
                      <a:pt x="224" y="195"/>
                      <a:pt x="237" y="160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39" y="155"/>
                      <a:pt x="239" y="155"/>
                      <a:pt x="239" y="155"/>
                    </a:cubicBezTo>
                    <a:lnTo>
                      <a:pt x="240" y="152"/>
                    </a:lnTo>
                    <a:close/>
                  </a:path>
                </a:pathLst>
              </a:custGeom>
              <a:solidFill>
                <a:srgbClr val="A2A5BD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4" name="Freeform 48">
                <a:extLst>
                  <a:ext uri="{FF2B5EF4-FFF2-40B4-BE49-F238E27FC236}">
                    <a16:creationId xmlns:a16="http://schemas.microsoft.com/office/drawing/2014/main" id="{63EAA7CB-0481-D743-957E-44B09DED01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73553" y="3565921"/>
                <a:ext cx="338618" cy="337424"/>
              </a:xfrm>
              <a:custGeom>
                <a:avLst/>
                <a:gdLst>
                  <a:gd name="T0" fmla="*/ 132 w 240"/>
                  <a:gd name="T1" fmla="*/ 44 h 239"/>
                  <a:gd name="T2" fmla="*/ 124 w 240"/>
                  <a:gd name="T3" fmla="*/ 118 h 239"/>
                  <a:gd name="T4" fmla="*/ 139 w 240"/>
                  <a:gd name="T5" fmla="*/ 118 h 239"/>
                  <a:gd name="T6" fmla="*/ 157 w 240"/>
                  <a:gd name="T7" fmla="*/ 100 h 239"/>
                  <a:gd name="T8" fmla="*/ 138 w 240"/>
                  <a:gd name="T9" fmla="*/ 155 h 239"/>
                  <a:gd name="T10" fmla="*/ 177 w 240"/>
                  <a:gd name="T11" fmla="*/ 155 h 239"/>
                  <a:gd name="T12" fmla="*/ 157 w 240"/>
                  <a:gd name="T13" fmla="*/ 100 h 239"/>
                  <a:gd name="T14" fmla="*/ 83 w 240"/>
                  <a:gd name="T15" fmla="*/ 120 h 239"/>
                  <a:gd name="T16" fmla="*/ 89 w 240"/>
                  <a:gd name="T17" fmla="*/ 117 h 239"/>
                  <a:gd name="T18" fmla="*/ 82 w 240"/>
                  <a:gd name="T19" fmla="*/ 45 h 239"/>
                  <a:gd name="T20" fmla="*/ 65 w 240"/>
                  <a:gd name="T21" fmla="*/ 44 h 239"/>
                  <a:gd name="T22" fmla="*/ 43 w 240"/>
                  <a:gd name="T23" fmla="*/ 120 h 239"/>
                  <a:gd name="T24" fmla="*/ 65 w 240"/>
                  <a:gd name="T25" fmla="*/ 101 h 239"/>
                  <a:gd name="T26" fmla="*/ 84 w 240"/>
                  <a:gd name="T27" fmla="*/ 196 h 239"/>
                  <a:gd name="T28" fmla="*/ 126 w 240"/>
                  <a:gd name="T29" fmla="*/ 155 h 239"/>
                  <a:gd name="T30" fmla="*/ 107 w 240"/>
                  <a:gd name="T31" fmla="*/ 100 h 239"/>
                  <a:gd name="T32" fmla="*/ 86 w 240"/>
                  <a:gd name="T33" fmla="*/ 131 h 239"/>
                  <a:gd name="T34" fmla="*/ 65 w 240"/>
                  <a:gd name="T35" fmla="*/ 149 h 239"/>
                  <a:gd name="T36" fmla="*/ 43 w 240"/>
                  <a:gd name="T37" fmla="*/ 131 h 239"/>
                  <a:gd name="T38" fmla="*/ 65 w 240"/>
                  <a:gd name="T39" fmla="*/ 196 h 239"/>
                  <a:gd name="T40" fmla="*/ 157 w 240"/>
                  <a:gd name="T41" fmla="*/ 207 h 239"/>
                  <a:gd name="T42" fmla="*/ 107 w 240"/>
                  <a:gd name="T43" fmla="*/ 207 h 239"/>
                  <a:gd name="T44" fmla="*/ 65 w 240"/>
                  <a:gd name="T45" fmla="*/ 225 h 239"/>
                  <a:gd name="T46" fmla="*/ 43 w 240"/>
                  <a:gd name="T47" fmla="*/ 207 h 239"/>
                  <a:gd name="T48" fmla="*/ 60 w 240"/>
                  <a:gd name="T49" fmla="*/ 239 h 239"/>
                  <a:gd name="T50" fmla="*/ 195 w 240"/>
                  <a:gd name="T51" fmla="*/ 223 h 239"/>
                  <a:gd name="T52" fmla="*/ 182 w 240"/>
                  <a:gd name="T53" fmla="*/ 170 h 239"/>
                  <a:gd name="T54" fmla="*/ 65 w 240"/>
                  <a:gd name="T55" fmla="*/ 14 h 239"/>
                  <a:gd name="T56" fmla="*/ 107 w 240"/>
                  <a:gd name="T57" fmla="*/ 69 h 239"/>
                  <a:gd name="T58" fmla="*/ 157 w 240"/>
                  <a:gd name="T59" fmla="*/ 69 h 239"/>
                  <a:gd name="T60" fmla="*/ 195 w 240"/>
                  <a:gd name="T61" fmla="*/ 43 h 239"/>
                  <a:gd name="T62" fmla="*/ 179 w 240"/>
                  <a:gd name="T63" fmla="*/ 0 h 239"/>
                  <a:gd name="T64" fmla="*/ 43 w 240"/>
                  <a:gd name="T65" fmla="*/ 17 h 239"/>
                  <a:gd name="T66" fmla="*/ 65 w 240"/>
                  <a:gd name="T67" fmla="*/ 33 h 239"/>
                  <a:gd name="T68" fmla="*/ 195 w 240"/>
                  <a:gd name="T69" fmla="*/ 173 h 239"/>
                  <a:gd name="T70" fmla="*/ 188 w 240"/>
                  <a:gd name="T71" fmla="*/ 155 h 239"/>
                  <a:gd name="T72" fmla="*/ 182 w 240"/>
                  <a:gd name="T73" fmla="*/ 44 h 239"/>
                  <a:gd name="T74" fmla="*/ 175 w 240"/>
                  <a:gd name="T75" fmla="*/ 118 h 239"/>
                  <a:gd name="T76" fmla="*/ 190 w 240"/>
                  <a:gd name="T77" fmla="*/ 118 h 239"/>
                  <a:gd name="T78" fmla="*/ 195 w 240"/>
                  <a:gd name="T79" fmla="*/ 67 h 239"/>
                  <a:gd name="T80" fmla="*/ 0 w 240"/>
                  <a:gd name="T81" fmla="*/ 33 h 239"/>
                  <a:gd name="T82" fmla="*/ 43 w 240"/>
                  <a:gd name="T83" fmla="*/ 44 h 239"/>
                  <a:gd name="T84" fmla="*/ 0 w 240"/>
                  <a:gd name="T85" fmla="*/ 33 h 239"/>
                  <a:gd name="T86" fmla="*/ 0 w 240"/>
                  <a:gd name="T87" fmla="*/ 131 h 239"/>
                  <a:gd name="T88" fmla="*/ 43 w 240"/>
                  <a:gd name="T89" fmla="*/ 120 h 239"/>
                  <a:gd name="T90" fmla="*/ 0 w 240"/>
                  <a:gd name="T91" fmla="*/ 196 h 239"/>
                  <a:gd name="T92" fmla="*/ 43 w 240"/>
                  <a:gd name="T93" fmla="*/ 207 h 239"/>
                  <a:gd name="T94" fmla="*/ 0 w 240"/>
                  <a:gd name="T95" fmla="*/ 196 h 239"/>
                  <a:gd name="T96" fmla="*/ 237 w 240"/>
                  <a:gd name="T97" fmla="*/ 151 h 239"/>
                  <a:gd name="T98" fmla="*/ 214 w 240"/>
                  <a:gd name="T99" fmla="*/ 85 h 239"/>
                  <a:gd name="T100" fmla="*/ 239 w 240"/>
                  <a:gd name="T101" fmla="*/ 44 h 239"/>
                  <a:gd name="T102" fmla="*/ 233 w 240"/>
                  <a:gd name="T103" fmla="*/ 33 h 239"/>
                  <a:gd name="T104" fmla="*/ 195 w 240"/>
                  <a:gd name="T105" fmla="*/ 43 h 239"/>
                  <a:gd name="T106" fmla="*/ 202 w 240"/>
                  <a:gd name="T107" fmla="*/ 85 h 239"/>
                  <a:gd name="T108" fmla="*/ 195 w 240"/>
                  <a:gd name="T109" fmla="*/ 136 h 239"/>
                  <a:gd name="T110" fmla="*/ 208 w 240"/>
                  <a:gd name="T111" fmla="*/ 100 h 239"/>
                  <a:gd name="T112" fmla="*/ 227 w 240"/>
                  <a:gd name="T113" fmla="*/ 155 h 239"/>
                  <a:gd name="T114" fmla="*/ 195 w 240"/>
                  <a:gd name="T115" fmla="*/ 173 h 239"/>
                  <a:gd name="T116" fmla="*/ 208 w 240"/>
                  <a:gd name="T117" fmla="*/ 207 h 239"/>
                  <a:gd name="T118" fmla="*/ 240 w 240"/>
                  <a:gd name="T119" fmla="*/ 159 h 239"/>
                  <a:gd name="T120" fmla="*/ 240 w 240"/>
                  <a:gd name="T121" fmla="*/ 152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0" h="239">
                    <a:moveTo>
                      <a:pt x="151" y="85"/>
                    </a:moveTo>
                    <a:cubicBezTo>
                      <a:pt x="144" y="65"/>
                      <a:pt x="136" y="47"/>
                      <a:pt x="132" y="44"/>
                    </a:cubicBezTo>
                    <a:cubicBezTo>
                      <a:pt x="127" y="47"/>
                      <a:pt x="120" y="65"/>
                      <a:pt x="112" y="85"/>
                    </a:cubicBezTo>
                    <a:cubicBezTo>
                      <a:pt x="116" y="94"/>
                      <a:pt x="120" y="105"/>
                      <a:pt x="124" y="118"/>
                    </a:cubicBezTo>
                    <a:cubicBezTo>
                      <a:pt x="127" y="125"/>
                      <a:pt x="129" y="132"/>
                      <a:pt x="132" y="140"/>
                    </a:cubicBezTo>
                    <a:cubicBezTo>
                      <a:pt x="135" y="132"/>
                      <a:pt x="137" y="125"/>
                      <a:pt x="139" y="118"/>
                    </a:cubicBezTo>
                    <a:cubicBezTo>
                      <a:pt x="144" y="105"/>
                      <a:pt x="148" y="94"/>
                      <a:pt x="151" y="85"/>
                    </a:cubicBezTo>
                    <a:close/>
                    <a:moveTo>
                      <a:pt x="157" y="100"/>
                    </a:moveTo>
                    <a:cubicBezTo>
                      <a:pt x="154" y="108"/>
                      <a:pt x="152" y="115"/>
                      <a:pt x="150" y="122"/>
                    </a:cubicBezTo>
                    <a:cubicBezTo>
                      <a:pt x="145" y="135"/>
                      <a:pt x="141" y="146"/>
                      <a:pt x="138" y="155"/>
                    </a:cubicBezTo>
                    <a:cubicBezTo>
                      <a:pt x="145" y="175"/>
                      <a:pt x="153" y="193"/>
                      <a:pt x="157" y="196"/>
                    </a:cubicBezTo>
                    <a:cubicBezTo>
                      <a:pt x="162" y="193"/>
                      <a:pt x="169" y="175"/>
                      <a:pt x="177" y="155"/>
                    </a:cubicBezTo>
                    <a:cubicBezTo>
                      <a:pt x="173" y="146"/>
                      <a:pt x="169" y="135"/>
                      <a:pt x="165" y="122"/>
                    </a:cubicBezTo>
                    <a:cubicBezTo>
                      <a:pt x="162" y="115"/>
                      <a:pt x="160" y="108"/>
                      <a:pt x="157" y="100"/>
                    </a:cubicBezTo>
                    <a:close/>
                    <a:moveTo>
                      <a:pt x="65" y="101"/>
                    </a:move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7" y="120"/>
                      <a:pt x="89" y="119"/>
                      <a:pt x="89" y="117"/>
                    </a:cubicBezTo>
                    <a:cubicBezTo>
                      <a:pt x="93" y="105"/>
                      <a:pt x="97" y="94"/>
                      <a:pt x="101" y="85"/>
                    </a:cubicBezTo>
                    <a:cubicBezTo>
                      <a:pt x="94" y="66"/>
                      <a:pt x="87" y="50"/>
                      <a:pt x="82" y="45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120"/>
                      <a:pt x="43" y="120"/>
                      <a:pt x="43" y="120"/>
                    </a:cubicBezTo>
                    <a:cubicBezTo>
                      <a:pt x="65" y="120"/>
                      <a:pt x="65" y="120"/>
                      <a:pt x="65" y="120"/>
                    </a:cubicBezTo>
                    <a:lnTo>
                      <a:pt x="65" y="101"/>
                    </a:lnTo>
                    <a:close/>
                    <a:moveTo>
                      <a:pt x="65" y="177"/>
                    </a:moveTo>
                    <a:cubicBezTo>
                      <a:pt x="84" y="196"/>
                      <a:pt x="84" y="196"/>
                      <a:pt x="84" y="196"/>
                    </a:cubicBezTo>
                    <a:cubicBezTo>
                      <a:pt x="107" y="196"/>
                      <a:pt x="107" y="196"/>
                      <a:pt x="107" y="196"/>
                    </a:cubicBezTo>
                    <a:cubicBezTo>
                      <a:pt x="111" y="194"/>
                      <a:pt x="118" y="176"/>
                      <a:pt x="126" y="155"/>
                    </a:cubicBezTo>
                    <a:cubicBezTo>
                      <a:pt x="123" y="146"/>
                      <a:pt x="119" y="135"/>
                      <a:pt x="114" y="122"/>
                    </a:cubicBezTo>
                    <a:cubicBezTo>
                      <a:pt x="112" y="115"/>
                      <a:pt x="109" y="108"/>
                      <a:pt x="107" y="100"/>
                    </a:cubicBezTo>
                    <a:cubicBezTo>
                      <a:pt x="104" y="108"/>
                      <a:pt x="102" y="115"/>
                      <a:pt x="99" y="121"/>
                    </a:cubicBezTo>
                    <a:cubicBezTo>
                      <a:pt x="97" y="127"/>
                      <a:pt x="92" y="131"/>
                      <a:pt x="86" y="131"/>
                    </a:cubicBezTo>
                    <a:cubicBezTo>
                      <a:pt x="84" y="131"/>
                      <a:pt x="84" y="131"/>
                      <a:pt x="84" y="131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96"/>
                      <a:pt x="43" y="196"/>
                      <a:pt x="43" y="196"/>
                    </a:cubicBezTo>
                    <a:cubicBezTo>
                      <a:pt x="65" y="196"/>
                      <a:pt x="65" y="196"/>
                      <a:pt x="65" y="196"/>
                    </a:cubicBezTo>
                    <a:lnTo>
                      <a:pt x="65" y="177"/>
                    </a:lnTo>
                    <a:close/>
                    <a:moveTo>
                      <a:pt x="157" y="207"/>
                    </a:moveTo>
                    <a:cubicBezTo>
                      <a:pt x="149" y="207"/>
                      <a:pt x="142" y="196"/>
                      <a:pt x="132" y="170"/>
                    </a:cubicBezTo>
                    <a:cubicBezTo>
                      <a:pt x="122" y="196"/>
                      <a:pt x="115" y="207"/>
                      <a:pt x="107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223"/>
                      <a:pt x="43" y="223"/>
                      <a:pt x="43" y="223"/>
                    </a:cubicBezTo>
                    <a:cubicBezTo>
                      <a:pt x="43" y="232"/>
                      <a:pt x="51" y="239"/>
                      <a:pt x="60" y="239"/>
                    </a:cubicBezTo>
                    <a:cubicBezTo>
                      <a:pt x="179" y="239"/>
                      <a:pt x="179" y="239"/>
                      <a:pt x="179" y="239"/>
                    </a:cubicBezTo>
                    <a:cubicBezTo>
                      <a:pt x="188" y="239"/>
                      <a:pt x="195" y="232"/>
                      <a:pt x="195" y="22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1" y="191"/>
                      <a:pt x="187" y="182"/>
                      <a:pt x="182" y="170"/>
                    </a:cubicBezTo>
                    <a:cubicBezTo>
                      <a:pt x="172" y="196"/>
                      <a:pt x="165" y="207"/>
                      <a:pt x="157" y="207"/>
                    </a:cubicBezTo>
                    <a:close/>
                    <a:moveTo>
                      <a:pt x="65" y="14"/>
                    </a:moveTo>
                    <a:cubicBezTo>
                      <a:pt x="84" y="34"/>
                      <a:pt x="84" y="34"/>
                      <a:pt x="84" y="34"/>
                    </a:cubicBezTo>
                    <a:cubicBezTo>
                      <a:pt x="91" y="36"/>
                      <a:pt x="98" y="47"/>
                      <a:pt x="107" y="69"/>
                    </a:cubicBezTo>
                    <a:cubicBezTo>
                      <a:pt x="117" y="44"/>
                      <a:pt x="124" y="33"/>
                      <a:pt x="132" y="33"/>
                    </a:cubicBezTo>
                    <a:cubicBezTo>
                      <a:pt x="140" y="33"/>
                      <a:pt x="147" y="44"/>
                      <a:pt x="157" y="69"/>
                    </a:cubicBezTo>
                    <a:cubicBezTo>
                      <a:pt x="167" y="44"/>
                      <a:pt x="174" y="33"/>
                      <a:pt x="182" y="33"/>
                    </a:cubicBezTo>
                    <a:cubicBezTo>
                      <a:pt x="187" y="33"/>
                      <a:pt x="191" y="36"/>
                      <a:pt x="195" y="43"/>
                    </a:cubicBezTo>
                    <a:cubicBezTo>
                      <a:pt x="195" y="17"/>
                      <a:pt x="195" y="17"/>
                      <a:pt x="195" y="17"/>
                    </a:cubicBezTo>
                    <a:cubicBezTo>
                      <a:pt x="195" y="8"/>
                      <a:pt x="188" y="0"/>
                      <a:pt x="17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1" y="0"/>
                      <a:pt x="43" y="8"/>
                      <a:pt x="43" y="17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65" y="33"/>
                      <a:pt x="65" y="33"/>
                      <a:pt x="65" y="33"/>
                    </a:cubicBezTo>
                    <a:lnTo>
                      <a:pt x="65" y="14"/>
                    </a:lnTo>
                    <a:close/>
                    <a:moveTo>
                      <a:pt x="195" y="173"/>
                    </a:move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3" y="143"/>
                      <a:pt x="190" y="149"/>
                      <a:pt x="188" y="155"/>
                    </a:cubicBezTo>
                    <a:cubicBezTo>
                      <a:pt x="191" y="161"/>
                      <a:pt x="193" y="167"/>
                      <a:pt x="195" y="173"/>
                    </a:cubicBezTo>
                    <a:close/>
                    <a:moveTo>
                      <a:pt x="182" y="44"/>
                    </a:moveTo>
                    <a:cubicBezTo>
                      <a:pt x="178" y="47"/>
                      <a:pt x="170" y="65"/>
                      <a:pt x="163" y="85"/>
                    </a:cubicBezTo>
                    <a:cubicBezTo>
                      <a:pt x="167" y="94"/>
                      <a:pt x="170" y="105"/>
                      <a:pt x="175" y="118"/>
                    </a:cubicBezTo>
                    <a:cubicBezTo>
                      <a:pt x="177" y="125"/>
                      <a:pt x="180" y="132"/>
                      <a:pt x="182" y="140"/>
                    </a:cubicBezTo>
                    <a:cubicBezTo>
                      <a:pt x="185" y="132"/>
                      <a:pt x="188" y="125"/>
                      <a:pt x="190" y="118"/>
                    </a:cubicBezTo>
                    <a:cubicBezTo>
                      <a:pt x="192" y="113"/>
                      <a:pt x="193" y="108"/>
                      <a:pt x="195" y="104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0" y="55"/>
                      <a:pt x="186" y="46"/>
                      <a:pt x="182" y="44"/>
                    </a:cubicBezTo>
                    <a:close/>
                    <a:moveTo>
                      <a:pt x="0" y="33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3"/>
                      <a:pt x="43" y="33"/>
                      <a:pt x="43" y="33"/>
                    </a:cubicBezTo>
                    <a:lnTo>
                      <a:pt x="0" y="33"/>
                    </a:lnTo>
                    <a:close/>
                    <a:moveTo>
                      <a:pt x="0" y="120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0"/>
                      <a:pt x="43" y="120"/>
                      <a:pt x="43" y="120"/>
                    </a:cubicBezTo>
                    <a:lnTo>
                      <a:pt x="0" y="120"/>
                    </a:lnTo>
                    <a:close/>
                    <a:moveTo>
                      <a:pt x="0" y="196"/>
                    </a:moveTo>
                    <a:cubicBezTo>
                      <a:pt x="0" y="207"/>
                      <a:pt x="0" y="207"/>
                      <a:pt x="0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196"/>
                      <a:pt x="43" y="196"/>
                      <a:pt x="43" y="196"/>
                    </a:cubicBezTo>
                    <a:lnTo>
                      <a:pt x="0" y="196"/>
                    </a:lnTo>
                    <a:close/>
                    <a:moveTo>
                      <a:pt x="240" y="152"/>
                    </a:moveTo>
                    <a:cubicBezTo>
                      <a:pt x="237" y="151"/>
                      <a:pt x="237" y="151"/>
                      <a:pt x="237" y="151"/>
                    </a:cubicBezTo>
                    <a:cubicBezTo>
                      <a:pt x="233" y="141"/>
                      <a:pt x="229" y="129"/>
                      <a:pt x="225" y="118"/>
                    </a:cubicBezTo>
                    <a:cubicBezTo>
                      <a:pt x="221" y="105"/>
                      <a:pt x="217" y="94"/>
                      <a:pt x="214" y="85"/>
                    </a:cubicBezTo>
                    <a:cubicBezTo>
                      <a:pt x="221" y="64"/>
                      <a:pt x="229" y="46"/>
                      <a:pt x="233" y="44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8" y="33"/>
                      <a:pt x="238" y="33"/>
                      <a:pt x="238" y="33"/>
                    </a:cubicBezTo>
                    <a:cubicBezTo>
                      <a:pt x="233" y="33"/>
                      <a:pt x="233" y="33"/>
                      <a:pt x="233" y="33"/>
                    </a:cubicBezTo>
                    <a:cubicBezTo>
                      <a:pt x="225" y="33"/>
                      <a:pt x="218" y="44"/>
                      <a:pt x="208" y="69"/>
                    </a:cubicBezTo>
                    <a:cubicBezTo>
                      <a:pt x="203" y="58"/>
                      <a:pt x="199" y="49"/>
                      <a:pt x="195" y="43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7" y="73"/>
                      <a:pt x="200" y="78"/>
                      <a:pt x="202" y="85"/>
                    </a:cubicBezTo>
                    <a:cubicBezTo>
                      <a:pt x="200" y="90"/>
                      <a:pt x="198" y="97"/>
                      <a:pt x="195" y="104"/>
                    </a:cubicBez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7" y="132"/>
                      <a:pt x="198" y="127"/>
                      <a:pt x="200" y="122"/>
                    </a:cubicBezTo>
                    <a:cubicBezTo>
                      <a:pt x="203" y="115"/>
                      <a:pt x="205" y="108"/>
                      <a:pt x="208" y="100"/>
                    </a:cubicBezTo>
                    <a:cubicBezTo>
                      <a:pt x="210" y="108"/>
                      <a:pt x="213" y="115"/>
                      <a:pt x="215" y="122"/>
                    </a:cubicBezTo>
                    <a:cubicBezTo>
                      <a:pt x="219" y="133"/>
                      <a:pt x="223" y="145"/>
                      <a:pt x="227" y="155"/>
                    </a:cubicBezTo>
                    <a:cubicBezTo>
                      <a:pt x="215" y="187"/>
                      <a:pt x="210" y="194"/>
                      <a:pt x="208" y="196"/>
                    </a:cubicBezTo>
                    <a:cubicBezTo>
                      <a:pt x="205" y="194"/>
                      <a:pt x="200" y="185"/>
                      <a:pt x="195" y="17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9" y="204"/>
                      <a:pt x="203" y="207"/>
                      <a:pt x="208" y="207"/>
                    </a:cubicBezTo>
                    <a:cubicBezTo>
                      <a:pt x="216" y="207"/>
                      <a:pt x="224" y="195"/>
                      <a:pt x="237" y="160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39" y="155"/>
                      <a:pt x="239" y="155"/>
                      <a:pt x="239" y="155"/>
                    </a:cubicBezTo>
                    <a:lnTo>
                      <a:pt x="240" y="152"/>
                    </a:lnTo>
                    <a:close/>
                  </a:path>
                </a:pathLst>
              </a:custGeom>
              <a:solidFill>
                <a:srgbClr val="A2A5BD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5" name="Freeform 48">
                <a:extLst>
                  <a:ext uri="{FF2B5EF4-FFF2-40B4-BE49-F238E27FC236}">
                    <a16:creationId xmlns:a16="http://schemas.microsoft.com/office/drawing/2014/main" id="{370A1C8C-9EC5-DB45-9F99-DD635893391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27872" y="3572615"/>
                <a:ext cx="338618" cy="337424"/>
              </a:xfrm>
              <a:custGeom>
                <a:avLst/>
                <a:gdLst>
                  <a:gd name="T0" fmla="*/ 132 w 240"/>
                  <a:gd name="T1" fmla="*/ 44 h 239"/>
                  <a:gd name="T2" fmla="*/ 124 w 240"/>
                  <a:gd name="T3" fmla="*/ 118 h 239"/>
                  <a:gd name="T4" fmla="*/ 139 w 240"/>
                  <a:gd name="T5" fmla="*/ 118 h 239"/>
                  <a:gd name="T6" fmla="*/ 157 w 240"/>
                  <a:gd name="T7" fmla="*/ 100 h 239"/>
                  <a:gd name="T8" fmla="*/ 138 w 240"/>
                  <a:gd name="T9" fmla="*/ 155 h 239"/>
                  <a:gd name="T10" fmla="*/ 177 w 240"/>
                  <a:gd name="T11" fmla="*/ 155 h 239"/>
                  <a:gd name="T12" fmla="*/ 157 w 240"/>
                  <a:gd name="T13" fmla="*/ 100 h 239"/>
                  <a:gd name="T14" fmla="*/ 83 w 240"/>
                  <a:gd name="T15" fmla="*/ 120 h 239"/>
                  <a:gd name="T16" fmla="*/ 89 w 240"/>
                  <a:gd name="T17" fmla="*/ 117 h 239"/>
                  <a:gd name="T18" fmla="*/ 82 w 240"/>
                  <a:gd name="T19" fmla="*/ 45 h 239"/>
                  <a:gd name="T20" fmla="*/ 65 w 240"/>
                  <a:gd name="T21" fmla="*/ 44 h 239"/>
                  <a:gd name="T22" fmla="*/ 43 w 240"/>
                  <a:gd name="T23" fmla="*/ 120 h 239"/>
                  <a:gd name="T24" fmla="*/ 65 w 240"/>
                  <a:gd name="T25" fmla="*/ 101 h 239"/>
                  <a:gd name="T26" fmla="*/ 84 w 240"/>
                  <a:gd name="T27" fmla="*/ 196 h 239"/>
                  <a:gd name="T28" fmla="*/ 126 w 240"/>
                  <a:gd name="T29" fmla="*/ 155 h 239"/>
                  <a:gd name="T30" fmla="*/ 107 w 240"/>
                  <a:gd name="T31" fmla="*/ 100 h 239"/>
                  <a:gd name="T32" fmla="*/ 86 w 240"/>
                  <a:gd name="T33" fmla="*/ 131 h 239"/>
                  <a:gd name="T34" fmla="*/ 65 w 240"/>
                  <a:gd name="T35" fmla="*/ 149 h 239"/>
                  <a:gd name="T36" fmla="*/ 43 w 240"/>
                  <a:gd name="T37" fmla="*/ 131 h 239"/>
                  <a:gd name="T38" fmla="*/ 65 w 240"/>
                  <a:gd name="T39" fmla="*/ 196 h 239"/>
                  <a:gd name="T40" fmla="*/ 157 w 240"/>
                  <a:gd name="T41" fmla="*/ 207 h 239"/>
                  <a:gd name="T42" fmla="*/ 107 w 240"/>
                  <a:gd name="T43" fmla="*/ 207 h 239"/>
                  <a:gd name="T44" fmla="*/ 65 w 240"/>
                  <a:gd name="T45" fmla="*/ 225 h 239"/>
                  <a:gd name="T46" fmla="*/ 43 w 240"/>
                  <a:gd name="T47" fmla="*/ 207 h 239"/>
                  <a:gd name="T48" fmla="*/ 60 w 240"/>
                  <a:gd name="T49" fmla="*/ 239 h 239"/>
                  <a:gd name="T50" fmla="*/ 195 w 240"/>
                  <a:gd name="T51" fmla="*/ 223 h 239"/>
                  <a:gd name="T52" fmla="*/ 182 w 240"/>
                  <a:gd name="T53" fmla="*/ 170 h 239"/>
                  <a:gd name="T54" fmla="*/ 65 w 240"/>
                  <a:gd name="T55" fmla="*/ 14 h 239"/>
                  <a:gd name="T56" fmla="*/ 107 w 240"/>
                  <a:gd name="T57" fmla="*/ 69 h 239"/>
                  <a:gd name="T58" fmla="*/ 157 w 240"/>
                  <a:gd name="T59" fmla="*/ 69 h 239"/>
                  <a:gd name="T60" fmla="*/ 195 w 240"/>
                  <a:gd name="T61" fmla="*/ 43 h 239"/>
                  <a:gd name="T62" fmla="*/ 179 w 240"/>
                  <a:gd name="T63" fmla="*/ 0 h 239"/>
                  <a:gd name="T64" fmla="*/ 43 w 240"/>
                  <a:gd name="T65" fmla="*/ 17 h 239"/>
                  <a:gd name="T66" fmla="*/ 65 w 240"/>
                  <a:gd name="T67" fmla="*/ 33 h 239"/>
                  <a:gd name="T68" fmla="*/ 195 w 240"/>
                  <a:gd name="T69" fmla="*/ 173 h 239"/>
                  <a:gd name="T70" fmla="*/ 188 w 240"/>
                  <a:gd name="T71" fmla="*/ 155 h 239"/>
                  <a:gd name="T72" fmla="*/ 182 w 240"/>
                  <a:gd name="T73" fmla="*/ 44 h 239"/>
                  <a:gd name="T74" fmla="*/ 175 w 240"/>
                  <a:gd name="T75" fmla="*/ 118 h 239"/>
                  <a:gd name="T76" fmla="*/ 190 w 240"/>
                  <a:gd name="T77" fmla="*/ 118 h 239"/>
                  <a:gd name="T78" fmla="*/ 195 w 240"/>
                  <a:gd name="T79" fmla="*/ 67 h 239"/>
                  <a:gd name="T80" fmla="*/ 0 w 240"/>
                  <a:gd name="T81" fmla="*/ 33 h 239"/>
                  <a:gd name="T82" fmla="*/ 43 w 240"/>
                  <a:gd name="T83" fmla="*/ 44 h 239"/>
                  <a:gd name="T84" fmla="*/ 0 w 240"/>
                  <a:gd name="T85" fmla="*/ 33 h 239"/>
                  <a:gd name="T86" fmla="*/ 0 w 240"/>
                  <a:gd name="T87" fmla="*/ 131 h 239"/>
                  <a:gd name="T88" fmla="*/ 43 w 240"/>
                  <a:gd name="T89" fmla="*/ 120 h 239"/>
                  <a:gd name="T90" fmla="*/ 0 w 240"/>
                  <a:gd name="T91" fmla="*/ 196 h 239"/>
                  <a:gd name="T92" fmla="*/ 43 w 240"/>
                  <a:gd name="T93" fmla="*/ 207 h 239"/>
                  <a:gd name="T94" fmla="*/ 0 w 240"/>
                  <a:gd name="T95" fmla="*/ 196 h 239"/>
                  <a:gd name="T96" fmla="*/ 237 w 240"/>
                  <a:gd name="T97" fmla="*/ 151 h 239"/>
                  <a:gd name="T98" fmla="*/ 214 w 240"/>
                  <a:gd name="T99" fmla="*/ 85 h 239"/>
                  <a:gd name="T100" fmla="*/ 239 w 240"/>
                  <a:gd name="T101" fmla="*/ 44 h 239"/>
                  <a:gd name="T102" fmla="*/ 233 w 240"/>
                  <a:gd name="T103" fmla="*/ 33 h 239"/>
                  <a:gd name="T104" fmla="*/ 195 w 240"/>
                  <a:gd name="T105" fmla="*/ 43 h 239"/>
                  <a:gd name="T106" fmla="*/ 202 w 240"/>
                  <a:gd name="T107" fmla="*/ 85 h 239"/>
                  <a:gd name="T108" fmla="*/ 195 w 240"/>
                  <a:gd name="T109" fmla="*/ 136 h 239"/>
                  <a:gd name="T110" fmla="*/ 208 w 240"/>
                  <a:gd name="T111" fmla="*/ 100 h 239"/>
                  <a:gd name="T112" fmla="*/ 227 w 240"/>
                  <a:gd name="T113" fmla="*/ 155 h 239"/>
                  <a:gd name="T114" fmla="*/ 195 w 240"/>
                  <a:gd name="T115" fmla="*/ 173 h 239"/>
                  <a:gd name="T116" fmla="*/ 208 w 240"/>
                  <a:gd name="T117" fmla="*/ 207 h 239"/>
                  <a:gd name="T118" fmla="*/ 240 w 240"/>
                  <a:gd name="T119" fmla="*/ 159 h 239"/>
                  <a:gd name="T120" fmla="*/ 240 w 240"/>
                  <a:gd name="T121" fmla="*/ 152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0" h="239">
                    <a:moveTo>
                      <a:pt x="151" y="85"/>
                    </a:moveTo>
                    <a:cubicBezTo>
                      <a:pt x="144" y="65"/>
                      <a:pt x="136" y="47"/>
                      <a:pt x="132" y="44"/>
                    </a:cubicBezTo>
                    <a:cubicBezTo>
                      <a:pt x="127" y="47"/>
                      <a:pt x="120" y="65"/>
                      <a:pt x="112" y="85"/>
                    </a:cubicBezTo>
                    <a:cubicBezTo>
                      <a:pt x="116" y="94"/>
                      <a:pt x="120" y="105"/>
                      <a:pt x="124" y="118"/>
                    </a:cubicBezTo>
                    <a:cubicBezTo>
                      <a:pt x="127" y="125"/>
                      <a:pt x="129" y="132"/>
                      <a:pt x="132" y="140"/>
                    </a:cubicBezTo>
                    <a:cubicBezTo>
                      <a:pt x="135" y="132"/>
                      <a:pt x="137" y="125"/>
                      <a:pt x="139" y="118"/>
                    </a:cubicBezTo>
                    <a:cubicBezTo>
                      <a:pt x="144" y="105"/>
                      <a:pt x="148" y="94"/>
                      <a:pt x="151" y="85"/>
                    </a:cubicBezTo>
                    <a:close/>
                    <a:moveTo>
                      <a:pt x="157" y="100"/>
                    </a:moveTo>
                    <a:cubicBezTo>
                      <a:pt x="154" y="108"/>
                      <a:pt x="152" y="115"/>
                      <a:pt x="150" y="122"/>
                    </a:cubicBezTo>
                    <a:cubicBezTo>
                      <a:pt x="145" y="135"/>
                      <a:pt x="141" y="146"/>
                      <a:pt x="138" y="155"/>
                    </a:cubicBezTo>
                    <a:cubicBezTo>
                      <a:pt x="145" y="175"/>
                      <a:pt x="153" y="193"/>
                      <a:pt x="157" y="196"/>
                    </a:cubicBezTo>
                    <a:cubicBezTo>
                      <a:pt x="162" y="193"/>
                      <a:pt x="169" y="175"/>
                      <a:pt x="177" y="155"/>
                    </a:cubicBezTo>
                    <a:cubicBezTo>
                      <a:pt x="173" y="146"/>
                      <a:pt x="169" y="135"/>
                      <a:pt x="165" y="122"/>
                    </a:cubicBezTo>
                    <a:cubicBezTo>
                      <a:pt x="162" y="115"/>
                      <a:pt x="160" y="108"/>
                      <a:pt x="157" y="100"/>
                    </a:cubicBezTo>
                    <a:close/>
                    <a:moveTo>
                      <a:pt x="65" y="101"/>
                    </a:move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7" y="120"/>
                      <a:pt x="89" y="119"/>
                      <a:pt x="89" y="117"/>
                    </a:cubicBezTo>
                    <a:cubicBezTo>
                      <a:pt x="93" y="105"/>
                      <a:pt x="97" y="94"/>
                      <a:pt x="101" y="85"/>
                    </a:cubicBezTo>
                    <a:cubicBezTo>
                      <a:pt x="94" y="66"/>
                      <a:pt x="87" y="50"/>
                      <a:pt x="82" y="45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120"/>
                      <a:pt x="43" y="120"/>
                      <a:pt x="43" y="120"/>
                    </a:cubicBezTo>
                    <a:cubicBezTo>
                      <a:pt x="65" y="120"/>
                      <a:pt x="65" y="120"/>
                      <a:pt x="65" y="120"/>
                    </a:cubicBezTo>
                    <a:lnTo>
                      <a:pt x="65" y="101"/>
                    </a:lnTo>
                    <a:close/>
                    <a:moveTo>
                      <a:pt x="65" y="177"/>
                    </a:moveTo>
                    <a:cubicBezTo>
                      <a:pt x="84" y="196"/>
                      <a:pt x="84" y="196"/>
                      <a:pt x="84" y="196"/>
                    </a:cubicBezTo>
                    <a:cubicBezTo>
                      <a:pt x="107" y="196"/>
                      <a:pt x="107" y="196"/>
                      <a:pt x="107" y="196"/>
                    </a:cubicBezTo>
                    <a:cubicBezTo>
                      <a:pt x="111" y="194"/>
                      <a:pt x="118" y="176"/>
                      <a:pt x="126" y="155"/>
                    </a:cubicBezTo>
                    <a:cubicBezTo>
                      <a:pt x="123" y="146"/>
                      <a:pt x="119" y="135"/>
                      <a:pt x="114" y="122"/>
                    </a:cubicBezTo>
                    <a:cubicBezTo>
                      <a:pt x="112" y="115"/>
                      <a:pt x="109" y="108"/>
                      <a:pt x="107" y="100"/>
                    </a:cubicBezTo>
                    <a:cubicBezTo>
                      <a:pt x="104" y="108"/>
                      <a:pt x="102" y="115"/>
                      <a:pt x="99" y="121"/>
                    </a:cubicBezTo>
                    <a:cubicBezTo>
                      <a:pt x="97" y="127"/>
                      <a:pt x="92" y="131"/>
                      <a:pt x="86" y="131"/>
                    </a:cubicBezTo>
                    <a:cubicBezTo>
                      <a:pt x="84" y="131"/>
                      <a:pt x="84" y="131"/>
                      <a:pt x="84" y="131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96"/>
                      <a:pt x="43" y="196"/>
                      <a:pt x="43" y="196"/>
                    </a:cubicBezTo>
                    <a:cubicBezTo>
                      <a:pt x="65" y="196"/>
                      <a:pt x="65" y="196"/>
                      <a:pt x="65" y="196"/>
                    </a:cubicBezTo>
                    <a:lnTo>
                      <a:pt x="65" y="177"/>
                    </a:lnTo>
                    <a:close/>
                    <a:moveTo>
                      <a:pt x="157" y="207"/>
                    </a:moveTo>
                    <a:cubicBezTo>
                      <a:pt x="149" y="207"/>
                      <a:pt x="142" y="196"/>
                      <a:pt x="132" y="170"/>
                    </a:cubicBezTo>
                    <a:cubicBezTo>
                      <a:pt x="122" y="196"/>
                      <a:pt x="115" y="207"/>
                      <a:pt x="107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223"/>
                      <a:pt x="43" y="223"/>
                      <a:pt x="43" y="223"/>
                    </a:cubicBezTo>
                    <a:cubicBezTo>
                      <a:pt x="43" y="232"/>
                      <a:pt x="51" y="239"/>
                      <a:pt x="60" y="239"/>
                    </a:cubicBezTo>
                    <a:cubicBezTo>
                      <a:pt x="179" y="239"/>
                      <a:pt x="179" y="239"/>
                      <a:pt x="179" y="239"/>
                    </a:cubicBezTo>
                    <a:cubicBezTo>
                      <a:pt x="188" y="239"/>
                      <a:pt x="195" y="232"/>
                      <a:pt x="195" y="22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1" y="191"/>
                      <a:pt x="187" y="182"/>
                      <a:pt x="182" y="170"/>
                    </a:cubicBezTo>
                    <a:cubicBezTo>
                      <a:pt x="172" y="196"/>
                      <a:pt x="165" y="207"/>
                      <a:pt x="157" y="207"/>
                    </a:cubicBezTo>
                    <a:close/>
                    <a:moveTo>
                      <a:pt x="65" y="14"/>
                    </a:moveTo>
                    <a:cubicBezTo>
                      <a:pt x="84" y="34"/>
                      <a:pt x="84" y="34"/>
                      <a:pt x="84" y="34"/>
                    </a:cubicBezTo>
                    <a:cubicBezTo>
                      <a:pt x="91" y="36"/>
                      <a:pt x="98" y="47"/>
                      <a:pt x="107" y="69"/>
                    </a:cubicBezTo>
                    <a:cubicBezTo>
                      <a:pt x="117" y="44"/>
                      <a:pt x="124" y="33"/>
                      <a:pt x="132" y="33"/>
                    </a:cubicBezTo>
                    <a:cubicBezTo>
                      <a:pt x="140" y="33"/>
                      <a:pt x="147" y="44"/>
                      <a:pt x="157" y="69"/>
                    </a:cubicBezTo>
                    <a:cubicBezTo>
                      <a:pt x="167" y="44"/>
                      <a:pt x="174" y="33"/>
                      <a:pt x="182" y="33"/>
                    </a:cubicBezTo>
                    <a:cubicBezTo>
                      <a:pt x="187" y="33"/>
                      <a:pt x="191" y="36"/>
                      <a:pt x="195" y="43"/>
                    </a:cubicBezTo>
                    <a:cubicBezTo>
                      <a:pt x="195" y="17"/>
                      <a:pt x="195" y="17"/>
                      <a:pt x="195" y="17"/>
                    </a:cubicBezTo>
                    <a:cubicBezTo>
                      <a:pt x="195" y="8"/>
                      <a:pt x="188" y="0"/>
                      <a:pt x="17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1" y="0"/>
                      <a:pt x="43" y="8"/>
                      <a:pt x="43" y="17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65" y="33"/>
                      <a:pt x="65" y="33"/>
                      <a:pt x="65" y="33"/>
                    </a:cubicBezTo>
                    <a:lnTo>
                      <a:pt x="65" y="14"/>
                    </a:lnTo>
                    <a:close/>
                    <a:moveTo>
                      <a:pt x="195" y="173"/>
                    </a:move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3" y="143"/>
                      <a:pt x="190" y="149"/>
                      <a:pt x="188" y="155"/>
                    </a:cubicBezTo>
                    <a:cubicBezTo>
                      <a:pt x="191" y="161"/>
                      <a:pt x="193" y="167"/>
                      <a:pt x="195" y="173"/>
                    </a:cubicBezTo>
                    <a:close/>
                    <a:moveTo>
                      <a:pt x="182" y="44"/>
                    </a:moveTo>
                    <a:cubicBezTo>
                      <a:pt x="178" y="47"/>
                      <a:pt x="170" y="65"/>
                      <a:pt x="163" y="85"/>
                    </a:cubicBezTo>
                    <a:cubicBezTo>
                      <a:pt x="167" y="94"/>
                      <a:pt x="170" y="105"/>
                      <a:pt x="175" y="118"/>
                    </a:cubicBezTo>
                    <a:cubicBezTo>
                      <a:pt x="177" y="125"/>
                      <a:pt x="180" y="132"/>
                      <a:pt x="182" y="140"/>
                    </a:cubicBezTo>
                    <a:cubicBezTo>
                      <a:pt x="185" y="132"/>
                      <a:pt x="188" y="125"/>
                      <a:pt x="190" y="118"/>
                    </a:cubicBezTo>
                    <a:cubicBezTo>
                      <a:pt x="192" y="113"/>
                      <a:pt x="193" y="108"/>
                      <a:pt x="195" y="104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0" y="55"/>
                      <a:pt x="186" y="46"/>
                      <a:pt x="182" y="44"/>
                    </a:cubicBezTo>
                    <a:close/>
                    <a:moveTo>
                      <a:pt x="0" y="33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3"/>
                      <a:pt x="43" y="33"/>
                      <a:pt x="43" y="33"/>
                    </a:cubicBezTo>
                    <a:lnTo>
                      <a:pt x="0" y="33"/>
                    </a:lnTo>
                    <a:close/>
                    <a:moveTo>
                      <a:pt x="0" y="120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0"/>
                      <a:pt x="43" y="120"/>
                      <a:pt x="43" y="120"/>
                    </a:cubicBezTo>
                    <a:lnTo>
                      <a:pt x="0" y="120"/>
                    </a:lnTo>
                    <a:close/>
                    <a:moveTo>
                      <a:pt x="0" y="196"/>
                    </a:moveTo>
                    <a:cubicBezTo>
                      <a:pt x="0" y="207"/>
                      <a:pt x="0" y="207"/>
                      <a:pt x="0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196"/>
                      <a:pt x="43" y="196"/>
                      <a:pt x="43" y="196"/>
                    </a:cubicBezTo>
                    <a:lnTo>
                      <a:pt x="0" y="196"/>
                    </a:lnTo>
                    <a:close/>
                    <a:moveTo>
                      <a:pt x="240" y="152"/>
                    </a:moveTo>
                    <a:cubicBezTo>
                      <a:pt x="237" y="151"/>
                      <a:pt x="237" y="151"/>
                      <a:pt x="237" y="151"/>
                    </a:cubicBezTo>
                    <a:cubicBezTo>
                      <a:pt x="233" y="141"/>
                      <a:pt x="229" y="129"/>
                      <a:pt x="225" y="118"/>
                    </a:cubicBezTo>
                    <a:cubicBezTo>
                      <a:pt x="221" y="105"/>
                      <a:pt x="217" y="94"/>
                      <a:pt x="214" y="85"/>
                    </a:cubicBezTo>
                    <a:cubicBezTo>
                      <a:pt x="221" y="64"/>
                      <a:pt x="229" y="46"/>
                      <a:pt x="233" y="44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8" y="33"/>
                      <a:pt x="238" y="33"/>
                      <a:pt x="238" y="33"/>
                    </a:cubicBezTo>
                    <a:cubicBezTo>
                      <a:pt x="233" y="33"/>
                      <a:pt x="233" y="33"/>
                      <a:pt x="233" y="33"/>
                    </a:cubicBezTo>
                    <a:cubicBezTo>
                      <a:pt x="225" y="33"/>
                      <a:pt x="218" y="44"/>
                      <a:pt x="208" y="69"/>
                    </a:cubicBezTo>
                    <a:cubicBezTo>
                      <a:pt x="203" y="58"/>
                      <a:pt x="199" y="49"/>
                      <a:pt x="195" y="43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7" y="73"/>
                      <a:pt x="200" y="78"/>
                      <a:pt x="202" y="85"/>
                    </a:cubicBezTo>
                    <a:cubicBezTo>
                      <a:pt x="200" y="90"/>
                      <a:pt x="198" y="97"/>
                      <a:pt x="195" y="104"/>
                    </a:cubicBez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7" y="132"/>
                      <a:pt x="198" y="127"/>
                      <a:pt x="200" y="122"/>
                    </a:cubicBezTo>
                    <a:cubicBezTo>
                      <a:pt x="203" y="115"/>
                      <a:pt x="205" y="108"/>
                      <a:pt x="208" y="100"/>
                    </a:cubicBezTo>
                    <a:cubicBezTo>
                      <a:pt x="210" y="108"/>
                      <a:pt x="213" y="115"/>
                      <a:pt x="215" y="122"/>
                    </a:cubicBezTo>
                    <a:cubicBezTo>
                      <a:pt x="219" y="133"/>
                      <a:pt x="223" y="145"/>
                      <a:pt x="227" y="155"/>
                    </a:cubicBezTo>
                    <a:cubicBezTo>
                      <a:pt x="215" y="187"/>
                      <a:pt x="210" y="194"/>
                      <a:pt x="208" y="196"/>
                    </a:cubicBezTo>
                    <a:cubicBezTo>
                      <a:pt x="205" y="194"/>
                      <a:pt x="200" y="185"/>
                      <a:pt x="195" y="17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9" y="204"/>
                      <a:pt x="203" y="207"/>
                      <a:pt x="208" y="207"/>
                    </a:cubicBezTo>
                    <a:cubicBezTo>
                      <a:pt x="216" y="207"/>
                      <a:pt x="224" y="195"/>
                      <a:pt x="237" y="160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39" y="155"/>
                      <a:pt x="239" y="155"/>
                      <a:pt x="239" y="155"/>
                    </a:cubicBezTo>
                    <a:lnTo>
                      <a:pt x="240" y="152"/>
                    </a:lnTo>
                    <a:close/>
                  </a:path>
                </a:pathLst>
              </a:custGeom>
              <a:solidFill>
                <a:srgbClr val="A2A5BD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8C5BC75-35BB-C347-A6C5-C6EB6FD0AF45}"/>
                  </a:ext>
                </a:extLst>
              </p:cNvPr>
              <p:cNvSpPr txBox="1"/>
              <p:nvPr/>
            </p:nvSpPr>
            <p:spPr>
              <a:xfrm>
                <a:off x="3125555" y="4000275"/>
                <a:ext cx="723275" cy="324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逆变器</a:t>
                </a: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3CFBCC1C-58E0-0D4F-8052-066C75AF9147}"/>
                  </a:ext>
                </a:extLst>
              </p:cNvPr>
              <p:cNvSpPr txBox="1"/>
              <p:nvPr/>
            </p:nvSpPr>
            <p:spPr>
              <a:xfrm>
                <a:off x="4681224" y="4000275"/>
                <a:ext cx="723275" cy="324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逆变器</a:t>
                </a: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6A0685A-CAD1-B443-AD56-76250584865A}"/>
                  </a:ext>
                </a:extLst>
              </p:cNvPr>
              <p:cNvSpPr txBox="1"/>
              <p:nvPr/>
            </p:nvSpPr>
            <p:spPr>
              <a:xfrm>
                <a:off x="6135543" y="4000275"/>
                <a:ext cx="723275" cy="324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逆变器</a:t>
                </a:r>
              </a:p>
            </p:txBody>
          </p:sp>
        </p:grp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21359E8-3343-864B-9A0C-22C571521CA0}"/>
              </a:ext>
            </a:extLst>
          </p:cNvPr>
          <p:cNvSpPr txBox="1"/>
          <p:nvPr/>
        </p:nvSpPr>
        <p:spPr>
          <a:xfrm>
            <a:off x="353291" y="124691"/>
            <a:ext cx="23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inverter_gateway.png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6758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13EC529B-2EA6-6B4E-BF0A-C6E3053D7671}"/>
              </a:ext>
            </a:extLst>
          </p:cNvPr>
          <p:cNvGrpSpPr/>
          <p:nvPr/>
        </p:nvGrpSpPr>
        <p:grpSpPr>
          <a:xfrm>
            <a:off x="1159709" y="983329"/>
            <a:ext cx="12785163" cy="4396945"/>
            <a:chOff x="1159709" y="983329"/>
            <a:chExt cx="12785163" cy="439694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B272767-F2B5-6946-BB15-18E6067EAB5D}"/>
                </a:ext>
              </a:extLst>
            </p:cNvPr>
            <p:cNvSpPr/>
            <p:nvPr/>
          </p:nvSpPr>
          <p:spPr>
            <a:xfrm>
              <a:off x="1159709" y="983329"/>
              <a:ext cx="12785163" cy="43969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3991CD24-3A0F-5A46-89CA-EDF8333F52EB}"/>
                </a:ext>
              </a:extLst>
            </p:cNvPr>
            <p:cNvGrpSpPr/>
            <p:nvPr/>
          </p:nvGrpSpPr>
          <p:grpSpPr>
            <a:xfrm>
              <a:off x="1159709" y="983329"/>
              <a:ext cx="6126951" cy="4396945"/>
              <a:chOff x="1159709" y="983329"/>
              <a:chExt cx="6126951" cy="4396945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2AF417EA-983D-A74B-9D6E-F02FD0C059AA}"/>
                  </a:ext>
                </a:extLst>
              </p:cNvPr>
              <p:cNvSpPr/>
              <p:nvPr/>
            </p:nvSpPr>
            <p:spPr>
              <a:xfrm>
                <a:off x="1159709" y="983329"/>
                <a:ext cx="6120000" cy="684000"/>
              </a:xfrm>
              <a:prstGeom prst="rect">
                <a:avLst/>
              </a:prstGeom>
              <a:solidFill>
                <a:srgbClr val="D8D9E7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 err="1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EnOS</a:t>
                </a:r>
                <a:r>
                  <a:rPr kumimoji="1" lang="zh-CN" altLang="en-US" sz="1600" b="1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600" b="1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IoT</a:t>
                </a:r>
                <a:r>
                  <a:rPr kumimoji="1" lang="zh-CN" altLang="en-US" sz="1600" b="1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600" b="1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Hub</a:t>
                </a:r>
                <a:endParaRPr kumimoji="1" lang="zh-CN" altLang="en-US" sz="1600" b="1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A7B43E50-573B-CC43-9556-09498ED3DD5B}"/>
                  </a:ext>
                </a:extLst>
              </p:cNvPr>
              <p:cNvSpPr/>
              <p:nvPr/>
            </p:nvSpPr>
            <p:spPr>
              <a:xfrm>
                <a:off x="1159709" y="2285695"/>
                <a:ext cx="6120000" cy="568731"/>
              </a:xfrm>
              <a:prstGeom prst="rect">
                <a:avLst/>
              </a:prstGeom>
              <a:solidFill>
                <a:srgbClr val="F5F5F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Edge</a:t>
                </a:r>
                <a:endParaRPr kumimoji="1" lang="zh-CN" altLang="en-US" sz="1600" b="1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5484AC35-CBA1-5E47-B467-697959FF86C6}"/>
                  </a:ext>
                </a:extLst>
              </p:cNvPr>
              <p:cNvSpPr/>
              <p:nvPr/>
            </p:nvSpPr>
            <p:spPr>
              <a:xfrm>
                <a:off x="2363133" y="3242668"/>
                <a:ext cx="1152000" cy="479038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SCADA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41761F77-404F-1745-B0EC-E3939708DBF5}"/>
                  </a:ext>
                </a:extLst>
              </p:cNvPr>
              <p:cNvSpPr/>
              <p:nvPr/>
            </p:nvSpPr>
            <p:spPr>
              <a:xfrm>
                <a:off x="1166660" y="3980975"/>
                <a:ext cx="6120000" cy="1399299"/>
              </a:xfrm>
              <a:prstGeom prst="rect">
                <a:avLst/>
              </a:prstGeom>
              <a:noFill/>
              <a:ln w="19050">
                <a:solidFill>
                  <a:srgbClr val="D8D9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9E49AF51-4B9E-CE45-BA08-368879B31FB5}"/>
                  </a:ext>
                </a:extLst>
              </p:cNvPr>
              <p:cNvSpPr/>
              <p:nvPr/>
            </p:nvSpPr>
            <p:spPr>
              <a:xfrm>
                <a:off x="1301624" y="406667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1758FD2E-5030-4641-8D13-48F623A70308}"/>
                  </a:ext>
                </a:extLst>
              </p:cNvPr>
              <p:cNvSpPr/>
              <p:nvPr/>
            </p:nvSpPr>
            <p:spPr>
              <a:xfrm>
                <a:off x="2806618" y="406667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F1E587BA-946A-184D-A827-49EDC8878A5C}"/>
                  </a:ext>
                </a:extLst>
              </p:cNvPr>
              <p:cNvSpPr/>
              <p:nvPr/>
            </p:nvSpPr>
            <p:spPr>
              <a:xfrm>
                <a:off x="4308159" y="406667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38F2599D-C029-5649-82F9-38C6532CC3F1}"/>
                  </a:ext>
                </a:extLst>
              </p:cNvPr>
              <p:cNvSpPr/>
              <p:nvPr/>
            </p:nvSpPr>
            <p:spPr>
              <a:xfrm>
                <a:off x="5816606" y="406667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64" name="直线箭头连接符 63">
                <a:extLst>
                  <a:ext uri="{FF2B5EF4-FFF2-40B4-BE49-F238E27FC236}">
                    <a16:creationId xmlns:a16="http://schemas.microsoft.com/office/drawing/2014/main" id="{23BED644-000D-4B44-A230-F1A35F333B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4573" y="1667329"/>
                <a:ext cx="0" cy="618366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线箭头连接符 64">
                <a:extLst>
                  <a:ext uri="{FF2B5EF4-FFF2-40B4-BE49-F238E27FC236}">
                    <a16:creationId xmlns:a16="http://schemas.microsoft.com/office/drawing/2014/main" id="{92252E2B-9DF4-C948-82B7-1E5F2B6852EB}"/>
                  </a:ext>
                </a:extLst>
              </p:cNvPr>
              <p:cNvCxnSpPr>
                <a:cxnSpLocks/>
                <a:stCxn id="45" idx="2"/>
                <a:endCxn id="47" idx="0"/>
              </p:cNvCxnSpPr>
              <p:nvPr/>
            </p:nvCxnSpPr>
            <p:spPr>
              <a:xfrm>
                <a:off x="4219709" y="1667329"/>
                <a:ext cx="0" cy="618366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线箭头连接符 65">
                <a:extLst>
                  <a:ext uri="{FF2B5EF4-FFF2-40B4-BE49-F238E27FC236}">
                    <a16:creationId xmlns:a16="http://schemas.microsoft.com/office/drawing/2014/main" id="{7A3030DA-A792-9848-8AB9-E37F9C184F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3918" y="1667331"/>
                <a:ext cx="0" cy="618364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线箭头连接符 66">
                <a:extLst>
                  <a:ext uri="{FF2B5EF4-FFF2-40B4-BE49-F238E27FC236}">
                    <a16:creationId xmlns:a16="http://schemas.microsoft.com/office/drawing/2014/main" id="{CF21D672-C4D4-974F-BDF2-748E72DFC7B0}"/>
                  </a:ext>
                </a:extLst>
              </p:cNvPr>
              <p:cNvCxnSpPr>
                <a:cxnSpLocks/>
                <a:endCxn id="55" idx="0"/>
              </p:cNvCxnSpPr>
              <p:nvPr/>
            </p:nvCxnSpPr>
            <p:spPr>
              <a:xfrm>
                <a:off x="2939133" y="2854427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线箭头连接符 67">
                <a:extLst>
                  <a:ext uri="{FF2B5EF4-FFF2-40B4-BE49-F238E27FC236}">
                    <a16:creationId xmlns:a16="http://schemas.microsoft.com/office/drawing/2014/main" id="{FB3C23F1-B8AA-F04D-AD60-02646438F47C}"/>
                  </a:ext>
                </a:extLst>
              </p:cNvPr>
              <p:cNvCxnSpPr>
                <a:cxnSpLocks/>
                <a:stCxn id="55" idx="2"/>
              </p:cNvCxnSpPr>
              <p:nvPr/>
            </p:nvCxnSpPr>
            <p:spPr>
              <a:xfrm>
                <a:off x="2939133" y="3721706"/>
                <a:ext cx="0" cy="259269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F4ED060-D03E-F243-82F3-468EFAB75B0B}"/>
                  </a:ext>
                </a:extLst>
              </p:cNvPr>
              <p:cNvSpPr txBox="1"/>
              <p:nvPr/>
            </p:nvSpPr>
            <p:spPr>
              <a:xfrm>
                <a:off x="1710333" y="4658157"/>
                <a:ext cx="543739" cy="324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风机</a:t>
                </a:r>
              </a:p>
            </p:txBody>
          </p:sp>
          <p:sp>
            <p:nvSpPr>
              <p:cNvPr id="80" name="Freeform 42">
                <a:extLst>
                  <a:ext uri="{FF2B5EF4-FFF2-40B4-BE49-F238E27FC236}">
                    <a16:creationId xmlns:a16="http://schemas.microsoft.com/office/drawing/2014/main" id="{1F5BD39A-4C8D-C641-88B2-D45CB65E09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32378" y="4221474"/>
                <a:ext cx="293828" cy="399534"/>
              </a:xfrm>
              <a:custGeom>
                <a:avLst/>
                <a:gdLst>
                  <a:gd name="T0" fmla="*/ 123 w 208"/>
                  <a:gd name="T1" fmla="*/ 118 h 283"/>
                  <a:gd name="T2" fmla="*/ 106 w 208"/>
                  <a:gd name="T3" fmla="*/ 94 h 283"/>
                  <a:gd name="T4" fmla="*/ 105 w 208"/>
                  <a:gd name="T5" fmla="*/ 93 h 283"/>
                  <a:gd name="T6" fmla="*/ 111 w 208"/>
                  <a:gd name="T7" fmla="*/ 84 h 283"/>
                  <a:gd name="T8" fmla="*/ 111 w 208"/>
                  <a:gd name="T9" fmla="*/ 78 h 283"/>
                  <a:gd name="T10" fmla="*/ 86 w 208"/>
                  <a:gd name="T11" fmla="*/ 8 h 283"/>
                  <a:gd name="T12" fmla="*/ 77 w 208"/>
                  <a:gd name="T13" fmla="*/ 10 h 283"/>
                  <a:gd name="T14" fmla="*/ 83 w 208"/>
                  <a:gd name="T15" fmla="*/ 96 h 283"/>
                  <a:gd name="T16" fmla="*/ 72 w 208"/>
                  <a:gd name="T17" fmla="*/ 108 h 283"/>
                  <a:gd name="T18" fmla="*/ 70 w 208"/>
                  <a:gd name="T19" fmla="*/ 124 h 283"/>
                  <a:gd name="T20" fmla="*/ 60 w 208"/>
                  <a:gd name="T21" fmla="*/ 123 h 283"/>
                  <a:gd name="T22" fmla="*/ 54 w 208"/>
                  <a:gd name="T23" fmla="*/ 126 h 283"/>
                  <a:gd name="T24" fmla="*/ 6 w 208"/>
                  <a:gd name="T25" fmla="*/ 182 h 283"/>
                  <a:gd name="T26" fmla="*/ 12 w 208"/>
                  <a:gd name="T27" fmla="*/ 190 h 283"/>
                  <a:gd name="T28" fmla="*/ 83 w 208"/>
                  <a:gd name="T29" fmla="*/ 142 h 283"/>
                  <a:gd name="T30" fmla="*/ 86 w 208"/>
                  <a:gd name="T31" fmla="*/ 143 h 283"/>
                  <a:gd name="T32" fmla="*/ 114 w 208"/>
                  <a:gd name="T33" fmla="*/ 138 h 283"/>
                  <a:gd name="T34" fmla="*/ 119 w 208"/>
                  <a:gd name="T35" fmla="*/ 148 h 283"/>
                  <a:gd name="T36" fmla="*/ 124 w 208"/>
                  <a:gd name="T37" fmla="*/ 151 h 283"/>
                  <a:gd name="T38" fmla="*/ 197 w 208"/>
                  <a:gd name="T39" fmla="*/ 165 h 283"/>
                  <a:gd name="T40" fmla="*/ 200 w 208"/>
                  <a:gd name="T41" fmla="*/ 156 h 283"/>
                  <a:gd name="T42" fmla="*/ 123 w 208"/>
                  <a:gd name="T43" fmla="*/ 118 h 283"/>
                  <a:gd name="T44" fmla="*/ 108 w 208"/>
                  <a:gd name="T45" fmla="*/ 123 h 283"/>
                  <a:gd name="T46" fmla="*/ 92 w 208"/>
                  <a:gd name="T47" fmla="*/ 130 h 283"/>
                  <a:gd name="T48" fmla="*/ 85 w 208"/>
                  <a:gd name="T49" fmla="*/ 114 h 283"/>
                  <a:gd name="T50" fmla="*/ 101 w 208"/>
                  <a:gd name="T51" fmla="*/ 107 h 283"/>
                  <a:gd name="T52" fmla="*/ 108 w 208"/>
                  <a:gd name="T53" fmla="*/ 123 h 283"/>
                  <a:gd name="T54" fmla="*/ 88 w 208"/>
                  <a:gd name="T55" fmla="*/ 149 h 283"/>
                  <a:gd name="T56" fmla="*/ 105 w 208"/>
                  <a:gd name="T57" fmla="*/ 149 h 283"/>
                  <a:gd name="T58" fmla="*/ 117 w 208"/>
                  <a:gd name="T59" fmla="*/ 283 h 283"/>
                  <a:gd name="T60" fmla="*/ 76 w 208"/>
                  <a:gd name="T61" fmla="*/ 283 h 283"/>
                  <a:gd name="T62" fmla="*/ 88 w 208"/>
                  <a:gd name="T63" fmla="*/ 14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8" h="283">
                    <a:moveTo>
                      <a:pt x="123" y="118"/>
                    </a:moveTo>
                    <a:cubicBezTo>
                      <a:pt x="123" y="108"/>
                      <a:pt x="117" y="98"/>
                      <a:pt x="106" y="94"/>
                    </a:cubicBezTo>
                    <a:cubicBezTo>
                      <a:pt x="106" y="94"/>
                      <a:pt x="105" y="94"/>
                      <a:pt x="105" y="93"/>
                    </a:cubicBezTo>
                    <a:cubicBezTo>
                      <a:pt x="107" y="90"/>
                      <a:pt x="109" y="87"/>
                      <a:pt x="111" y="84"/>
                    </a:cubicBezTo>
                    <a:cubicBezTo>
                      <a:pt x="112" y="82"/>
                      <a:pt x="112" y="81"/>
                      <a:pt x="111" y="78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4" y="1"/>
                      <a:pt x="77" y="0"/>
                      <a:pt x="77" y="10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78" y="98"/>
                      <a:pt x="74" y="103"/>
                      <a:pt x="72" y="108"/>
                    </a:cubicBezTo>
                    <a:cubicBezTo>
                      <a:pt x="70" y="113"/>
                      <a:pt x="69" y="119"/>
                      <a:pt x="70" y="124"/>
                    </a:cubicBezTo>
                    <a:cubicBezTo>
                      <a:pt x="67" y="123"/>
                      <a:pt x="63" y="123"/>
                      <a:pt x="60" y="123"/>
                    </a:cubicBezTo>
                    <a:cubicBezTo>
                      <a:pt x="57" y="123"/>
                      <a:pt x="56" y="124"/>
                      <a:pt x="54" y="126"/>
                    </a:cubicBezTo>
                    <a:cubicBezTo>
                      <a:pt x="6" y="182"/>
                      <a:pt x="6" y="182"/>
                      <a:pt x="6" y="182"/>
                    </a:cubicBezTo>
                    <a:cubicBezTo>
                      <a:pt x="0" y="188"/>
                      <a:pt x="4" y="194"/>
                      <a:pt x="12" y="190"/>
                    </a:cubicBezTo>
                    <a:cubicBezTo>
                      <a:pt x="83" y="142"/>
                      <a:pt x="83" y="142"/>
                      <a:pt x="83" y="142"/>
                    </a:cubicBezTo>
                    <a:cubicBezTo>
                      <a:pt x="84" y="142"/>
                      <a:pt x="85" y="143"/>
                      <a:pt x="86" y="143"/>
                    </a:cubicBezTo>
                    <a:cubicBezTo>
                      <a:pt x="96" y="147"/>
                      <a:pt x="106" y="145"/>
                      <a:pt x="114" y="138"/>
                    </a:cubicBezTo>
                    <a:cubicBezTo>
                      <a:pt x="115" y="142"/>
                      <a:pt x="117" y="145"/>
                      <a:pt x="119" y="148"/>
                    </a:cubicBezTo>
                    <a:cubicBezTo>
                      <a:pt x="120" y="150"/>
                      <a:pt x="121" y="151"/>
                      <a:pt x="124" y="151"/>
                    </a:cubicBezTo>
                    <a:cubicBezTo>
                      <a:pt x="197" y="165"/>
                      <a:pt x="197" y="165"/>
                      <a:pt x="197" y="165"/>
                    </a:cubicBezTo>
                    <a:cubicBezTo>
                      <a:pt x="204" y="167"/>
                      <a:pt x="208" y="161"/>
                      <a:pt x="200" y="156"/>
                    </a:cubicBezTo>
                    <a:cubicBezTo>
                      <a:pt x="123" y="118"/>
                      <a:pt x="123" y="118"/>
                      <a:pt x="123" y="118"/>
                    </a:cubicBezTo>
                    <a:close/>
                    <a:moveTo>
                      <a:pt x="108" y="123"/>
                    </a:moveTo>
                    <a:cubicBezTo>
                      <a:pt x="105" y="129"/>
                      <a:pt x="98" y="132"/>
                      <a:pt x="92" y="130"/>
                    </a:cubicBezTo>
                    <a:cubicBezTo>
                      <a:pt x="85" y="127"/>
                      <a:pt x="82" y="120"/>
                      <a:pt x="85" y="114"/>
                    </a:cubicBezTo>
                    <a:cubicBezTo>
                      <a:pt x="88" y="108"/>
                      <a:pt x="95" y="105"/>
                      <a:pt x="101" y="107"/>
                    </a:cubicBezTo>
                    <a:cubicBezTo>
                      <a:pt x="107" y="110"/>
                      <a:pt x="110" y="117"/>
                      <a:pt x="108" y="123"/>
                    </a:cubicBezTo>
                    <a:close/>
                    <a:moveTo>
                      <a:pt x="88" y="149"/>
                    </a:moveTo>
                    <a:cubicBezTo>
                      <a:pt x="94" y="150"/>
                      <a:pt x="99" y="150"/>
                      <a:pt x="105" y="149"/>
                    </a:cubicBezTo>
                    <a:cubicBezTo>
                      <a:pt x="117" y="283"/>
                      <a:pt x="117" y="283"/>
                      <a:pt x="117" y="283"/>
                    </a:cubicBezTo>
                    <a:cubicBezTo>
                      <a:pt x="76" y="283"/>
                      <a:pt x="76" y="283"/>
                      <a:pt x="76" y="283"/>
                    </a:cubicBezTo>
                    <a:lnTo>
                      <a:pt x="88" y="149"/>
                    </a:lnTo>
                    <a:close/>
                  </a:path>
                </a:pathLst>
              </a:custGeom>
              <a:solidFill>
                <a:srgbClr val="A2A5BD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2" name="Freeform 42">
                <a:extLst>
                  <a:ext uri="{FF2B5EF4-FFF2-40B4-BE49-F238E27FC236}">
                    <a16:creationId xmlns:a16="http://schemas.microsoft.com/office/drawing/2014/main" id="{7CB72E9C-691B-F745-B353-3E33236346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23303" y="4221474"/>
                <a:ext cx="293828" cy="399534"/>
              </a:xfrm>
              <a:custGeom>
                <a:avLst/>
                <a:gdLst>
                  <a:gd name="T0" fmla="*/ 123 w 208"/>
                  <a:gd name="T1" fmla="*/ 118 h 283"/>
                  <a:gd name="T2" fmla="*/ 106 w 208"/>
                  <a:gd name="T3" fmla="*/ 94 h 283"/>
                  <a:gd name="T4" fmla="*/ 105 w 208"/>
                  <a:gd name="T5" fmla="*/ 93 h 283"/>
                  <a:gd name="T6" fmla="*/ 111 w 208"/>
                  <a:gd name="T7" fmla="*/ 84 h 283"/>
                  <a:gd name="T8" fmla="*/ 111 w 208"/>
                  <a:gd name="T9" fmla="*/ 78 h 283"/>
                  <a:gd name="T10" fmla="*/ 86 w 208"/>
                  <a:gd name="T11" fmla="*/ 8 h 283"/>
                  <a:gd name="T12" fmla="*/ 77 w 208"/>
                  <a:gd name="T13" fmla="*/ 10 h 283"/>
                  <a:gd name="T14" fmla="*/ 83 w 208"/>
                  <a:gd name="T15" fmla="*/ 96 h 283"/>
                  <a:gd name="T16" fmla="*/ 72 w 208"/>
                  <a:gd name="T17" fmla="*/ 108 h 283"/>
                  <a:gd name="T18" fmla="*/ 70 w 208"/>
                  <a:gd name="T19" fmla="*/ 124 h 283"/>
                  <a:gd name="T20" fmla="*/ 60 w 208"/>
                  <a:gd name="T21" fmla="*/ 123 h 283"/>
                  <a:gd name="T22" fmla="*/ 54 w 208"/>
                  <a:gd name="T23" fmla="*/ 126 h 283"/>
                  <a:gd name="T24" fmla="*/ 6 w 208"/>
                  <a:gd name="T25" fmla="*/ 182 h 283"/>
                  <a:gd name="T26" fmla="*/ 12 w 208"/>
                  <a:gd name="T27" fmla="*/ 190 h 283"/>
                  <a:gd name="T28" fmla="*/ 83 w 208"/>
                  <a:gd name="T29" fmla="*/ 142 h 283"/>
                  <a:gd name="T30" fmla="*/ 86 w 208"/>
                  <a:gd name="T31" fmla="*/ 143 h 283"/>
                  <a:gd name="T32" fmla="*/ 114 w 208"/>
                  <a:gd name="T33" fmla="*/ 138 h 283"/>
                  <a:gd name="T34" fmla="*/ 119 w 208"/>
                  <a:gd name="T35" fmla="*/ 148 h 283"/>
                  <a:gd name="T36" fmla="*/ 124 w 208"/>
                  <a:gd name="T37" fmla="*/ 151 h 283"/>
                  <a:gd name="T38" fmla="*/ 197 w 208"/>
                  <a:gd name="T39" fmla="*/ 165 h 283"/>
                  <a:gd name="T40" fmla="*/ 200 w 208"/>
                  <a:gd name="T41" fmla="*/ 156 h 283"/>
                  <a:gd name="T42" fmla="*/ 123 w 208"/>
                  <a:gd name="T43" fmla="*/ 118 h 283"/>
                  <a:gd name="T44" fmla="*/ 108 w 208"/>
                  <a:gd name="T45" fmla="*/ 123 h 283"/>
                  <a:gd name="T46" fmla="*/ 92 w 208"/>
                  <a:gd name="T47" fmla="*/ 130 h 283"/>
                  <a:gd name="T48" fmla="*/ 85 w 208"/>
                  <a:gd name="T49" fmla="*/ 114 h 283"/>
                  <a:gd name="T50" fmla="*/ 101 w 208"/>
                  <a:gd name="T51" fmla="*/ 107 h 283"/>
                  <a:gd name="T52" fmla="*/ 108 w 208"/>
                  <a:gd name="T53" fmla="*/ 123 h 283"/>
                  <a:gd name="T54" fmla="*/ 88 w 208"/>
                  <a:gd name="T55" fmla="*/ 149 h 283"/>
                  <a:gd name="T56" fmla="*/ 105 w 208"/>
                  <a:gd name="T57" fmla="*/ 149 h 283"/>
                  <a:gd name="T58" fmla="*/ 117 w 208"/>
                  <a:gd name="T59" fmla="*/ 283 h 283"/>
                  <a:gd name="T60" fmla="*/ 76 w 208"/>
                  <a:gd name="T61" fmla="*/ 283 h 283"/>
                  <a:gd name="T62" fmla="*/ 88 w 208"/>
                  <a:gd name="T63" fmla="*/ 14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8" h="283">
                    <a:moveTo>
                      <a:pt x="123" y="118"/>
                    </a:moveTo>
                    <a:cubicBezTo>
                      <a:pt x="123" y="108"/>
                      <a:pt x="117" y="98"/>
                      <a:pt x="106" y="94"/>
                    </a:cubicBezTo>
                    <a:cubicBezTo>
                      <a:pt x="106" y="94"/>
                      <a:pt x="105" y="94"/>
                      <a:pt x="105" y="93"/>
                    </a:cubicBezTo>
                    <a:cubicBezTo>
                      <a:pt x="107" y="90"/>
                      <a:pt x="109" y="87"/>
                      <a:pt x="111" y="84"/>
                    </a:cubicBezTo>
                    <a:cubicBezTo>
                      <a:pt x="112" y="82"/>
                      <a:pt x="112" y="81"/>
                      <a:pt x="111" y="78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4" y="1"/>
                      <a:pt x="77" y="0"/>
                      <a:pt x="77" y="10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78" y="98"/>
                      <a:pt x="74" y="103"/>
                      <a:pt x="72" y="108"/>
                    </a:cubicBezTo>
                    <a:cubicBezTo>
                      <a:pt x="70" y="113"/>
                      <a:pt x="69" y="119"/>
                      <a:pt x="70" y="124"/>
                    </a:cubicBezTo>
                    <a:cubicBezTo>
                      <a:pt x="67" y="123"/>
                      <a:pt x="63" y="123"/>
                      <a:pt x="60" y="123"/>
                    </a:cubicBezTo>
                    <a:cubicBezTo>
                      <a:pt x="57" y="123"/>
                      <a:pt x="56" y="124"/>
                      <a:pt x="54" y="126"/>
                    </a:cubicBezTo>
                    <a:cubicBezTo>
                      <a:pt x="6" y="182"/>
                      <a:pt x="6" y="182"/>
                      <a:pt x="6" y="182"/>
                    </a:cubicBezTo>
                    <a:cubicBezTo>
                      <a:pt x="0" y="188"/>
                      <a:pt x="4" y="194"/>
                      <a:pt x="12" y="190"/>
                    </a:cubicBezTo>
                    <a:cubicBezTo>
                      <a:pt x="83" y="142"/>
                      <a:pt x="83" y="142"/>
                      <a:pt x="83" y="142"/>
                    </a:cubicBezTo>
                    <a:cubicBezTo>
                      <a:pt x="84" y="142"/>
                      <a:pt x="85" y="143"/>
                      <a:pt x="86" y="143"/>
                    </a:cubicBezTo>
                    <a:cubicBezTo>
                      <a:pt x="96" y="147"/>
                      <a:pt x="106" y="145"/>
                      <a:pt x="114" y="138"/>
                    </a:cubicBezTo>
                    <a:cubicBezTo>
                      <a:pt x="115" y="142"/>
                      <a:pt x="117" y="145"/>
                      <a:pt x="119" y="148"/>
                    </a:cubicBezTo>
                    <a:cubicBezTo>
                      <a:pt x="120" y="150"/>
                      <a:pt x="121" y="151"/>
                      <a:pt x="124" y="151"/>
                    </a:cubicBezTo>
                    <a:cubicBezTo>
                      <a:pt x="197" y="165"/>
                      <a:pt x="197" y="165"/>
                      <a:pt x="197" y="165"/>
                    </a:cubicBezTo>
                    <a:cubicBezTo>
                      <a:pt x="204" y="167"/>
                      <a:pt x="208" y="161"/>
                      <a:pt x="200" y="156"/>
                    </a:cubicBezTo>
                    <a:cubicBezTo>
                      <a:pt x="123" y="118"/>
                      <a:pt x="123" y="118"/>
                      <a:pt x="123" y="118"/>
                    </a:cubicBezTo>
                    <a:close/>
                    <a:moveTo>
                      <a:pt x="108" y="123"/>
                    </a:moveTo>
                    <a:cubicBezTo>
                      <a:pt x="105" y="129"/>
                      <a:pt x="98" y="132"/>
                      <a:pt x="92" y="130"/>
                    </a:cubicBezTo>
                    <a:cubicBezTo>
                      <a:pt x="85" y="127"/>
                      <a:pt x="82" y="120"/>
                      <a:pt x="85" y="114"/>
                    </a:cubicBezTo>
                    <a:cubicBezTo>
                      <a:pt x="88" y="108"/>
                      <a:pt x="95" y="105"/>
                      <a:pt x="101" y="107"/>
                    </a:cubicBezTo>
                    <a:cubicBezTo>
                      <a:pt x="107" y="110"/>
                      <a:pt x="110" y="117"/>
                      <a:pt x="108" y="123"/>
                    </a:cubicBezTo>
                    <a:close/>
                    <a:moveTo>
                      <a:pt x="88" y="149"/>
                    </a:moveTo>
                    <a:cubicBezTo>
                      <a:pt x="94" y="150"/>
                      <a:pt x="99" y="150"/>
                      <a:pt x="105" y="149"/>
                    </a:cubicBezTo>
                    <a:cubicBezTo>
                      <a:pt x="117" y="283"/>
                      <a:pt x="117" y="283"/>
                      <a:pt x="117" y="283"/>
                    </a:cubicBezTo>
                    <a:cubicBezTo>
                      <a:pt x="76" y="283"/>
                      <a:pt x="76" y="283"/>
                      <a:pt x="76" y="283"/>
                    </a:cubicBezTo>
                    <a:lnTo>
                      <a:pt x="88" y="149"/>
                    </a:lnTo>
                    <a:close/>
                  </a:path>
                </a:pathLst>
              </a:custGeom>
              <a:solidFill>
                <a:srgbClr val="A2A5BD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4" name="Freeform 42">
                <a:extLst>
                  <a:ext uri="{FF2B5EF4-FFF2-40B4-BE49-F238E27FC236}">
                    <a16:creationId xmlns:a16="http://schemas.microsoft.com/office/drawing/2014/main" id="{C41078A8-B6DD-9148-886C-4449F02243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93038" y="4221474"/>
                <a:ext cx="293828" cy="399534"/>
              </a:xfrm>
              <a:custGeom>
                <a:avLst/>
                <a:gdLst>
                  <a:gd name="T0" fmla="*/ 123 w 208"/>
                  <a:gd name="T1" fmla="*/ 118 h 283"/>
                  <a:gd name="T2" fmla="*/ 106 w 208"/>
                  <a:gd name="T3" fmla="*/ 94 h 283"/>
                  <a:gd name="T4" fmla="*/ 105 w 208"/>
                  <a:gd name="T5" fmla="*/ 93 h 283"/>
                  <a:gd name="T6" fmla="*/ 111 w 208"/>
                  <a:gd name="T7" fmla="*/ 84 h 283"/>
                  <a:gd name="T8" fmla="*/ 111 w 208"/>
                  <a:gd name="T9" fmla="*/ 78 h 283"/>
                  <a:gd name="T10" fmla="*/ 86 w 208"/>
                  <a:gd name="T11" fmla="*/ 8 h 283"/>
                  <a:gd name="T12" fmla="*/ 77 w 208"/>
                  <a:gd name="T13" fmla="*/ 10 h 283"/>
                  <a:gd name="T14" fmla="*/ 83 w 208"/>
                  <a:gd name="T15" fmla="*/ 96 h 283"/>
                  <a:gd name="T16" fmla="*/ 72 w 208"/>
                  <a:gd name="T17" fmla="*/ 108 h 283"/>
                  <a:gd name="T18" fmla="*/ 70 w 208"/>
                  <a:gd name="T19" fmla="*/ 124 h 283"/>
                  <a:gd name="T20" fmla="*/ 60 w 208"/>
                  <a:gd name="T21" fmla="*/ 123 h 283"/>
                  <a:gd name="T22" fmla="*/ 54 w 208"/>
                  <a:gd name="T23" fmla="*/ 126 h 283"/>
                  <a:gd name="T24" fmla="*/ 6 w 208"/>
                  <a:gd name="T25" fmla="*/ 182 h 283"/>
                  <a:gd name="T26" fmla="*/ 12 w 208"/>
                  <a:gd name="T27" fmla="*/ 190 h 283"/>
                  <a:gd name="T28" fmla="*/ 83 w 208"/>
                  <a:gd name="T29" fmla="*/ 142 h 283"/>
                  <a:gd name="T30" fmla="*/ 86 w 208"/>
                  <a:gd name="T31" fmla="*/ 143 h 283"/>
                  <a:gd name="T32" fmla="*/ 114 w 208"/>
                  <a:gd name="T33" fmla="*/ 138 h 283"/>
                  <a:gd name="T34" fmla="*/ 119 w 208"/>
                  <a:gd name="T35" fmla="*/ 148 h 283"/>
                  <a:gd name="T36" fmla="*/ 124 w 208"/>
                  <a:gd name="T37" fmla="*/ 151 h 283"/>
                  <a:gd name="T38" fmla="*/ 197 w 208"/>
                  <a:gd name="T39" fmla="*/ 165 h 283"/>
                  <a:gd name="T40" fmla="*/ 200 w 208"/>
                  <a:gd name="T41" fmla="*/ 156 h 283"/>
                  <a:gd name="T42" fmla="*/ 123 w 208"/>
                  <a:gd name="T43" fmla="*/ 118 h 283"/>
                  <a:gd name="T44" fmla="*/ 108 w 208"/>
                  <a:gd name="T45" fmla="*/ 123 h 283"/>
                  <a:gd name="T46" fmla="*/ 92 w 208"/>
                  <a:gd name="T47" fmla="*/ 130 h 283"/>
                  <a:gd name="T48" fmla="*/ 85 w 208"/>
                  <a:gd name="T49" fmla="*/ 114 h 283"/>
                  <a:gd name="T50" fmla="*/ 101 w 208"/>
                  <a:gd name="T51" fmla="*/ 107 h 283"/>
                  <a:gd name="T52" fmla="*/ 108 w 208"/>
                  <a:gd name="T53" fmla="*/ 123 h 283"/>
                  <a:gd name="T54" fmla="*/ 88 w 208"/>
                  <a:gd name="T55" fmla="*/ 149 h 283"/>
                  <a:gd name="T56" fmla="*/ 105 w 208"/>
                  <a:gd name="T57" fmla="*/ 149 h 283"/>
                  <a:gd name="T58" fmla="*/ 117 w 208"/>
                  <a:gd name="T59" fmla="*/ 283 h 283"/>
                  <a:gd name="T60" fmla="*/ 76 w 208"/>
                  <a:gd name="T61" fmla="*/ 283 h 283"/>
                  <a:gd name="T62" fmla="*/ 88 w 208"/>
                  <a:gd name="T63" fmla="*/ 14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8" h="283">
                    <a:moveTo>
                      <a:pt x="123" y="118"/>
                    </a:moveTo>
                    <a:cubicBezTo>
                      <a:pt x="123" y="108"/>
                      <a:pt x="117" y="98"/>
                      <a:pt x="106" y="94"/>
                    </a:cubicBezTo>
                    <a:cubicBezTo>
                      <a:pt x="106" y="94"/>
                      <a:pt x="105" y="94"/>
                      <a:pt x="105" y="93"/>
                    </a:cubicBezTo>
                    <a:cubicBezTo>
                      <a:pt x="107" y="90"/>
                      <a:pt x="109" y="87"/>
                      <a:pt x="111" y="84"/>
                    </a:cubicBezTo>
                    <a:cubicBezTo>
                      <a:pt x="112" y="82"/>
                      <a:pt x="112" y="81"/>
                      <a:pt x="111" y="78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4" y="1"/>
                      <a:pt x="77" y="0"/>
                      <a:pt x="77" y="10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78" y="98"/>
                      <a:pt x="74" y="103"/>
                      <a:pt x="72" y="108"/>
                    </a:cubicBezTo>
                    <a:cubicBezTo>
                      <a:pt x="70" y="113"/>
                      <a:pt x="69" y="119"/>
                      <a:pt x="70" y="124"/>
                    </a:cubicBezTo>
                    <a:cubicBezTo>
                      <a:pt x="67" y="123"/>
                      <a:pt x="63" y="123"/>
                      <a:pt x="60" y="123"/>
                    </a:cubicBezTo>
                    <a:cubicBezTo>
                      <a:pt x="57" y="123"/>
                      <a:pt x="56" y="124"/>
                      <a:pt x="54" y="126"/>
                    </a:cubicBezTo>
                    <a:cubicBezTo>
                      <a:pt x="6" y="182"/>
                      <a:pt x="6" y="182"/>
                      <a:pt x="6" y="182"/>
                    </a:cubicBezTo>
                    <a:cubicBezTo>
                      <a:pt x="0" y="188"/>
                      <a:pt x="4" y="194"/>
                      <a:pt x="12" y="190"/>
                    </a:cubicBezTo>
                    <a:cubicBezTo>
                      <a:pt x="83" y="142"/>
                      <a:pt x="83" y="142"/>
                      <a:pt x="83" y="142"/>
                    </a:cubicBezTo>
                    <a:cubicBezTo>
                      <a:pt x="84" y="142"/>
                      <a:pt x="85" y="143"/>
                      <a:pt x="86" y="143"/>
                    </a:cubicBezTo>
                    <a:cubicBezTo>
                      <a:pt x="96" y="147"/>
                      <a:pt x="106" y="145"/>
                      <a:pt x="114" y="138"/>
                    </a:cubicBezTo>
                    <a:cubicBezTo>
                      <a:pt x="115" y="142"/>
                      <a:pt x="117" y="145"/>
                      <a:pt x="119" y="148"/>
                    </a:cubicBezTo>
                    <a:cubicBezTo>
                      <a:pt x="120" y="150"/>
                      <a:pt x="121" y="151"/>
                      <a:pt x="124" y="151"/>
                    </a:cubicBezTo>
                    <a:cubicBezTo>
                      <a:pt x="197" y="165"/>
                      <a:pt x="197" y="165"/>
                      <a:pt x="197" y="165"/>
                    </a:cubicBezTo>
                    <a:cubicBezTo>
                      <a:pt x="204" y="167"/>
                      <a:pt x="208" y="161"/>
                      <a:pt x="200" y="156"/>
                    </a:cubicBezTo>
                    <a:cubicBezTo>
                      <a:pt x="123" y="118"/>
                      <a:pt x="123" y="118"/>
                      <a:pt x="123" y="118"/>
                    </a:cubicBezTo>
                    <a:close/>
                    <a:moveTo>
                      <a:pt x="108" y="123"/>
                    </a:moveTo>
                    <a:cubicBezTo>
                      <a:pt x="105" y="129"/>
                      <a:pt x="98" y="132"/>
                      <a:pt x="92" y="130"/>
                    </a:cubicBezTo>
                    <a:cubicBezTo>
                      <a:pt x="85" y="127"/>
                      <a:pt x="82" y="120"/>
                      <a:pt x="85" y="114"/>
                    </a:cubicBezTo>
                    <a:cubicBezTo>
                      <a:pt x="88" y="108"/>
                      <a:pt x="95" y="105"/>
                      <a:pt x="101" y="107"/>
                    </a:cubicBezTo>
                    <a:cubicBezTo>
                      <a:pt x="107" y="110"/>
                      <a:pt x="110" y="117"/>
                      <a:pt x="108" y="123"/>
                    </a:cubicBezTo>
                    <a:close/>
                    <a:moveTo>
                      <a:pt x="88" y="149"/>
                    </a:moveTo>
                    <a:cubicBezTo>
                      <a:pt x="94" y="150"/>
                      <a:pt x="99" y="150"/>
                      <a:pt x="105" y="149"/>
                    </a:cubicBezTo>
                    <a:cubicBezTo>
                      <a:pt x="117" y="283"/>
                      <a:pt x="117" y="283"/>
                      <a:pt x="117" y="283"/>
                    </a:cubicBezTo>
                    <a:cubicBezTo>
                      <a:pt x="76" y="283"/>
                      <a:pt x="76" y="283"/>
                      <a:pt x="76" y="283"/>
                    </a:cubicBezTo>
                    <a:lnTo>
                      <a:pt x="88" y="149"/>
                    </a:lnTo>
                    <a:close/>
                  </a:path>
                </a:pathLst>
              </a:custGeom>
              <a:solidFill>
                <a:srgbClr val="A2A5BD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6" name="Freeform 42">
                <a:extLst>
                  <a:ext uri="{FF2B5EF4-FFF2-40B4-BE49-F238E27FC236}">
                    <a16:creationId xmlns:a16="http://schemas.microsoft.com/office/drawing/2014/main" id="{1C3BFA4C-82E4-8B49-BEBE-3DF679D7004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04659" y="4221474"/>
                <a:ext cx="293828" cy="399534"/>
              </a:xfrm>
              <a:custGeom>
                <a:avLst/>
                <a:gdLst>
                  <a:gd name="T0" fmla="*/ 123 w 208"/>
                  <a:gd name="T1" fmla="*/ 118 h 283"/>
                  <a:gd name="T2" fmla="*/ 106 w 208"/>
                  <a:gd name="T3" fmla="*/ 94 h 283"/>
                  <a:gd name="T4" fmla="*/ 105 w 208"/>
                  <a:gd name="T5" fmla="*/ 93 h 283"/>
                  <a:gd name="T6" fmla="*/ 111 w 208"/>
                  <a:gd name="T7" fmla="*/ 84 h 283"/>
                  <a:gd name="T8" fmla="*/ 111 w 208"/>
                  <a:gd name="T9" fmla="*/ 78 h 283"/>
                  <a:gd name="T10" fmla="*/ 86 w 208"/>
                  <a:gd name="T11" fmla="*/ 8 h 283"/>
                  <a:gd name="T12" fmla="*/ 77 w 208"/>
                  <a:gd name="T13" fmla="*/ 10 h 283"/>
                  <a:gd name="T14" fmla="*/ 83 w 208"/>
                  <a:gd name="T15" fmla="*/ 96 h 283"/>
                  <a:gd name="T16" fmla="*/ 72 w 208"/>
                  <a:gd name="T17" fmla="*/ 108 h 283"/>
                  <a:gd name="T18" fmla="*/ 70 w 208"/>
                  <a:gd name="T19" fmla="*/ 124 h 283"/>
                  <a:gd name="T20" fmla="*/ 60 w 208"/>
                  <a:gd name="T21" fmla="*/ 123 h 283"/>
                  <a:gd name="T22" fmla="*/ 54 w 208"/>
                  <a:gd name="T23" fmla="*/ 126 h 283"/>
                  <a:gd name="T24" fmla="*/ 6 w 208"/>
                  <a:gd name="T25" fmla="*/ 182 h 283"/>
                  <a:gd name="T26" fmla="*/ 12 w 208"/>
                  <a:gd name="T27" fmla="*/ 190 h 283"/>
                  <a:gd name="T28" fmla="*/ 83 w 208"/>
                  <a:gd name="T29" fmla="*/ 142 h 283"/>
                  <a:gd name="T30" fmla="*/ 86 w 208"/>
                  <a:gd name="T31" fmla="*/ 143 h 283"/>
                  <a:gd name="T32" fmla="*/ 114 w 208"/>
                  <a:gd name="T33" fmla="*/ 138 h 283"/>
                  <a:gd name="T34" fmla="*/ 119 w 208"/>
                  <a:gd name="T35" fmla="*/ 148 h 283"/>
                  <a:gd name="T36" fmla="*/ 124 w 208"/>
                  <a:gd name="T37" fmla="*/ 151 h 283"/>
                  <a:gd name="T38" fmla="*/ 197 w 208"/>
                  <a:gd name="T39" fmla="*/ 165 h 283"/>
                  <a:gd name="T40" fmla="*/ 200 w 208"/>
                  <a:gd name="T41" fmla="*/ 156 h 283"/>
                  <a:gd name="T42" fmla="*/ 123 w 208"/>
                  <a:gd name="T43" fmla="*/ 118 h 283"/>
                  <a:gd name="T44" fmla="*/ 108 w 208"/>
                  <a:gd name="T45" fmla="*/ 123 h 283"/>
                  <a:gd name="T46" fmla="*/ 92 w 208"/>
                  <a:gd name="T47" fmla="*/ 130 h 283"/>
                  <a:gd name="T48" fmla="*/ 85 w 208"/>
                  <a:gd name="T49" fmla="*/ 114 h 283"/>
                  <a:gd name="T50" fmla="*/ 101 w 208"/>
                  <a:gd name="T51" fmla="*/ 107 h 283"/>
                  <a:gd name="T52" fmla="*/ 108 w 208"/>
                  <a:gd name="T53" fmla="*/ 123 h 283"/>
                  <a:gd name="T54" fmla="*/ 88 w 208"/>
                  <a:gd name="T55" fmla="*/ 149 h 283"/>
                  <a:gd name="T56" fmla="*/ 105 w 208"/>
                  <a:gd name="T57" fmla="*/ 149 h 283"/>
                  <a:gd name="T58" fmla="*/ 117 w 208"/>
                  <a:gd name="T59" fmla="*/ 283 h 283"/>
                  <a:gd name="T60" fmla="*/ 76 w 208"/>
                  <a:gd name="T61" fmla="*/ 283 h 283"/>
                  <a:gd name="T62" fmla="*/ 88 w 208"/>
                  <a:gd name="T63" fmla="*/ 14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8" h="283">
                    <a:moveTo>
                      <a:pt x="123" y="118"/>
                    </a:moveTo>
                    <a:cubicBezTo>
                      <a:pt x="123" y="108"/>
                      <a:pt x="117" y="98"/>
                      <a:pt x="106" y="94"/>
                    </a:cubicBezTo>
                    <a:cubicBezTo>
                      <a:pt x="106" y="94"/>
                      <a:pt x="105" y="94"/>
                      <a:pt x="105" y="93"/>
                    </a:cubicBezTo>
                    <a:cubicBezTo>
                      <a:pt x="107" y="90"/>
                      <a:pt x="109" y="87"/>
                      <a:pt x="111" y="84"/>
                    </a:cubicBezTo>
                    <a:cubicBezTo>
                      <a:pt x="112" y="82"/>
                      <a:pt x="112" y="81"/>
                      <a:pt x="111" y="78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4" y="1"/>
                      <a:pt x="77" y="0"/>
                      <a:pt x="77" y="10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78" y="98"/>
                      <a:pt x="74" y="103"/>
                      <a:pt x="72" y="108"/>
                    </a:cubicBezTo>
                    <a:cubicBezTo>
                      <a:pt x="70" y="113"/>
                      <a:pt x="69" y="119"/>
                      <a:pt x="70" y="124"/>
                    </a:cubicBezTo>
                    <a:cubicBezTo>
                      <a:pt x="67" y="123"/>
                      <a:pt x="63" y="123"/>
                      <a:pt x="60" y="123"/>
                    </a:cubicBezTo>
                    <a:cubicBezTo>
                      <a:pt x="57" y="123"/>
                      <a:pt x="56" y="124"/>
                      <a:pt x="54" y="126"/>
                    </a:cubicBezTo>
                    <a:cubicBezTo>
                      <a:pt x="6" y="182"/>
                      <a:pt x="6" y="182"/>
                      <a:pt x="6" y="182"/>
                    </a:cubicBezTo>
                    <a:cubicBezTo>
                      <a:pt x="0" y="188"/>
                      <a:pt x="4" y="194"/>
                      <a:pt x="12" y="190"/>
                    </a:cubicBezTo>
                    <a:cubicBezTo>
                      <a:pt x="83" y="142"/>
                      <a:pt x="83" y="142"/>
                      <a:pt x="83" y="142"/>
                    </a:cubicBezTo>
                    <a:cubicBezTo>
                      <a:pt x="84" y="142"/>
                      <a:pt x="85" y="143"/>
                      <a:pt x="86" y="143"/>
                    </a:cubicBezTo>
                    <a:cubicBezTo>
                      <a:pt x="96" y="147"/>
                      <a:pt x="106" y="145"/>
                      <a:pt x="114" y="138"/>
                    </a:cubicBezTo>
                    <a:cubicBezTo>
                      <a:pt x="115" y="142"/>
                      <a:pt x="117" y="145"/>
                      <a:pt x="119" y="148"/>
                    </a:cubicBezTo>
                    <a:cubicBezTo>
                      <a:pt x="120" y="150"/>
                      <a:pt x="121" y="151"/>
                      <a:pt x="124" y="151"/>
                    </a:cubicBezTo>
                    <a:cubicBezTo>
                      <a:pt x="197" y="165"/>
                      <a:pt x="197" y="165"/>
                      <a:pt x="197" y="165"/>
                    </a:cubicBezTo>
                    <a:cubicBezTo>
                      <a:pt x="204" y="167"/>
                      <a:pt x="208" y="161"/>
                      <a:pt x="200" y="156"/>
                    </a:cubicBezTo>
                    <a:cubicBezTo>
                      <a:pt x="123" y="118"/>
                      <a:pt x="123" y="118"/>
                      <a:pt x="123" y="118"/>
                    </a:cubicBezTo>
                    <a:close/>
                    <a:moveTo>
                      <a:pt x="108" y="123"/>
                    </a:moveTo>
                    <a:cubicBezTo>
                      <a:pt x="105" y="129"/>
                      <a:pt x="98" y="132"/>
                      <a:pt x="92" y="130"/>
                    </a:cubicBezTo>
                    <a:cubicBezTo>
                      <a:pt x="85" y="127"/>
                      <a:pt x="82" y="120"/>
                      <a:pt x="85" y="114"/>
                    </a:cubicBezTo>
                    <a:cubicBezTo>
                      <a:pt x="88" y="108"/>
                      <a:pt x="95" y="105"/>
                      <a:pt x="101" y="107"/>
                    </a:cubicBezTo>
                    <a:cubicBezTo>
                      <a:pt x="107" y="110"/>
                      <a:pt x="110" y="117"/>
                      <a:pt x="108" y="123"/>
                    </a:cubicBezTo>
                    <a:close/>
                    <a:moveTo>
                      <a:pt x="88" y="149"/>
                    </a:moveTo>
                    <a:cubicBezTo>
                      <a:pt x="94" y="150"/>
                      <a:pt x="99" y="150"/>
                      <a:pt x="105" y="149"/>
                    </a:cubicBezTo>
                    <a:cubicBezTo>
                      <a:pt x="117" y="283"/>
                      <a:pt x="117" y="283"/>
                      <a:pt x="117" y="283"/>
                    </a:cubicBezTo>
                    <a:cubicBezTo>
                      <a:pt x="76" y="283"/>
                      <a:pt x="76" y="283"/>
                      <a:pt x="76" y="283"/>
                    </a:cubicBezTo>
                    <a:lnTo>
                      <a:pt x="88" y="149"/>
                    </a:lnTo>
                    <a:close/>
                  </a:path>
                </a:pathLst>
              </a:custGeom>
              <a:solidFill>
                <a:srgbClr val="A2A5BD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8BFC35A6-2D95-7F44-91A0-28408428BFF8}"/>
                  </a:ext>
                </a:extLst>
              </p:cNvPr>
              <p:cNvSpPr/>
              <p:nvPr/>
            </p:nvSpPr>
            <p:spPr>
              <a:xfrm>
                <a:off x="4991648" y="3241315"/>
                <a:ext cx="1152000" cy="479038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SCADA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90" name="直线箭头连接符 89">
                <a:extLst>
                  <a:ext uri="{FF2B5EF4-FFF2-40B4-BE49-F238E27FC236}">
                    <a16:creationId xmlns:a16="http://schemas.microsoft.com/office/drawing/2014/main" id="{AD8AE111-5DD3-6343-A817-BD46B8D1E9BD}"/>
                  </a:ext>
                </a:extLst>
              </p:cNvPr>
              <p:cNvCxnSpPr>
                <a:cxnSpLocks/>
                <a:endCxn id="89" idx="0"/>
              </p:cNvCxnSpPr>
              <p:nvPr/>
            </p:nvCxnSpPr>
            <p:spPr>
              <a:xfrm>
                <a:off x="5567648" y="2853074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线箭头连接符 90">
                <a:extLst>
                  <a:ext uri="{FF2B5EF4-FFF2-40B4-BE49-F238E27FC236}">
                    <a16:creationId xmlns:a16="http://schemas.microsoft.com/office/drawing/2014/main" id="{95011FCC-3E4C-E441-88DB-17ED06225DC2}"/>
                  </a:ext>
                </a:extLst>
              </p:cNvPr>
              <p:cNvCxnSpPr>
                <a:cxnSpLocks/>
                <a:stCxn id="89" idx="2"/>
              </p:cNvCxnSpPr>
              <p:nvPr/>
            </p:nvCxnSpPr>
            <p:spPr>
              <a:xfrm>
                <a:off x="5567648" y="3720353"/>
                <a:ext cx="0" cy="259269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B9F5ECE-595B-E64B-8242-579F1F705253}"/>
                  </a:ext>
                </a:extLst>
              </p:cNvPr>
              <p:cNvSpPr txBox="1"/>
              <p:nvPr/>
            </p:nvSpPr>
            <p:spPr>
              <a:xfrm>
                <a:off x="6279703" y="4658157"/>
                <a:ext cx="543739" cy="324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风机</a:t>
                </a: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F308325E-D61D-8B42-8A28-973121433F8B}"/>
                  </a:ext>
                </a:extLst>
              </p:cNvPr>
              <p:cNvSpPr txBox="1"/>
              <p:nvPr/>
            </p:nvSpPr>
            <p:spPr>
              <a:xfrm>
                <a:off x="4768082" y="4658157"/>
                <a:ext cx="543739" cy="324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风机</a:t>
                </a:r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6CA85C34-C081-4F4D-9818-CF685F2FA46C}"/>
                  </a:ext>
                </a:extLst>
              </p:cNvPr>
              <p:cNvSpPr txBox="1"/>
              <p:nvPr/>
            </p:nvSpPr>
            <p:spPr>
              <a:xfrm>
                <a:off x="3198347" y="4658157"/>
                <a:ext cx="543739" cy="324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风机</a:t>
                </a:r>
              </a:p>
            </p:txBody>
          </p:sp>
        </p:grp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3D6971A9-6530-6942-8A4E-5A45080188D8}"/>
              </a:ext>
            </a:extLst>
          </p:cNvPr>
          <p:cNvSpPr txBox="1"/>
          <p:nvPr/>
        </p:nvSpPr>
        <p:spPr>
          <a:xfrm>
            <a:off x="394855" y="270164"/>
            <a:ext cx="291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turbine_scada_gateway.png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7122011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Dark">
      <a:dk1>
        <a:srgbClr val="FFFFFF"/>
      </a:dk1>
      <a:lt1>
        <a:srgbClr val="000000"/>
      </a:lt1>
      <a:dk2>
        <a:srgbClr val="FFFFFF"/>
      </a:dk2>
      <a:lt2>
        <a:srgbClr val="192236"/>
      </a:lt2>
      <a:accent1>
        <a:srgbClr val="086FF9"/>
      </a:accent1>
      <a:accent2>
        <a:srgbClr val="3B75D3"/>
      </a:accent2>
      <a:accent3>
        <a:srgbClr val="4E5460"/>
      </a:accent3>
      <a:accent4>
        <a:srgbClr val="FAC500"/>
      </a:accent4>
      <a:accent5>
        <a:srgbClr val="C45B0C"/>
      </a:accent5>
      <a:accent6>
        <a:srgbClr val="71B048"/>
      </a:accent6>
      <a:hlink>
        <a:srgbClr val="ED7D30"/>
      </a:hlink>
      <a:folHlink>
        <a:srgbClr val="D0CEC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vision Digital Template Dark - V1" id="{68517B1C-0C70-E148-916E-B90A77991AB6}" vid="{2BCA7564-05CA-BA43-B096-F7EC0741C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870C377-E231-D34E-A88A-8418F6A43923}">
  <we:reference id="wa104178141" version="3.0.11.21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1_自定义设计方案</Template>
  <TotalTime>8816</TotalTime>
  <Words>1406</Words>
  <Application>Microsoft Macintosh PowerPoint</Application>
  <PresentationFormat>宽屏</PresentationFormat>
  <Paragraphs>335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等线</vt:lpstr>
      <vt:lpstr>SimHei</vt:lpstr>
      <vt:lpstr>宋体</vt:lpstr>
      <vt:lpstr>微软雅黑</vt:lpstr>
      <vt:lpstr>微软雅黑</vt:lpstr>
      <vt:lpstr>D-DIN</vt:lpstr>
      <vt:lpstr>Arial</vt:lpstr>
      <vt:lpstr>Calibri</vt:lpstr>
      <vt:lpstr>Devanagari MT</vt:lpstr>
      <vt:lpstr>Helvetica</vt:lpstr>
      <vt:lpstr>Helvetica Light</vt:lpstr>
      <vt:lpstr>Helvetica Neue Medium</vt:lpstr>
      <vt:lpstr>Helvetica Neue Thin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EnOS graphic guidelines</dc:title>
  <dc:creator>Zinan Wang(Outsourcing)</dc:creator>
  <cp:lastModifiedBy>Zinan Wang(Outsourcing)</cp:lastModifiedBy>
  <cp:revision>375</cp:revision>
  <dcterms:created xsi:type="dcterms:W3CDTF">2018-10-23T04:04:46Z</dcterms:created>
  <dcterms:modified xsi:type="dcterms:W3CDTF">2019-01-10T05:53:45Z</dcterms:modified>
</cp:coreProperties>
</file>