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17"/>
  </p:notesMasterIdLst>
  <p:handoutMasterIdLst>
    <p:handoutMasterId r:id="rId18"/>
  </p:handoutMasterIdLst>
  <p:sldIdLst>
    <p:sldId id="324" r:id="rId2"/>
    <p:sldId id="325" r:id="rId3"/>
    <p:sldId id="319" r:id="rId4"/>
    <p:sldId id="321" r:id="rId5"/>
    <p:sldId id="320" r:id="rId6"/>
    <p:sldId id="322" r:id="rId7"/>
    <p:sldId id="316" r:id="rId8"/>
    <p:sldId id="315" r:id="rId9"/>
    <p:sldId id="314" r:id="rId10"/>
    <p:sldId id="329" r:id="rId11"/>
    <p:sldId id="330" r:id="rId12"/>
    <p:sldId id="331" r:id="rId13"/>
    <p:sldId id="332" r:id="rId14"/>
    <p:sldId id="333" r:id="rId15"/>
    <p:sldId id="33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3B55"/>
    <a:srgbClr val="5E6280"/>
    <a:srgbClr val="A2A5BD"/>
    <a:srgbClr val="737893"/>
    <a:srgbClr val="A2A5BC"/>
    <a:srgbClr val="393C57"/>
    <a:srgbClr val="D8D9E7"/>
    <a:srgbClr val="0A6EFA"/>
    <a:srgbClr val="F5F5FB"/>
    <a:srgbClr val="BCB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17" autoAdjust="0"/>
    <p:restoredTop sz="86420" autoAdjust="0"/>
  </p:normalViewPr>
  <p:slideViewPr>
    <p:cSldViewPr snapToGrid="0" snapToObjects="1">
      <p:cViewPr>
        <p:scale>
          <a:sx n="94" d="100"/>
          <a:sy n="94" d="100"/>
        </p:scale>
        <p:origin x="1240" y="4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Grid="0"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9731" y="159800"/>
            <a:ext cx="4139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device_connection_task_description.png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35A9F6F-542D-F641-99D1-038D06D454A0}"/>
              </a:ext>
            </a:extLst>
          </p:cNvPr>
          <p:cNvGrpSpPr/>
          <p:nvPr/>
        </p:nvGrpSpPr>
        <p:grpSpPr>
          <a:xfrm>
            <a:off x="671273" y="894372"/>
            <a:ext cx="11137268" cy="3345860"/>
            <a:chOff x="671273" y="894372"/>
            <a:chExt cx="11137268" cy="3345860"/>
          </a:xfrm>
        </p:grpSpPr>
        <p:cxnSp>
          <p:nvCxnSpPr>
            <p:cNvPr id="63" name="直线箭头连接符 62">
              <a:extLst>
                <a:ext uri="{FF2B5EF4-FFF2-40B4-BE49-F238E27FC236}">
                  <a16:creationId xmlns:a16="http://schemas.microsoft.com/office/drawing/2014/main" id="{229C97A5-14EA-AE44-8B29-837A37FD7B5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420278" y="2573999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89E9EACF-D20D-2C4C-B0E5-DE178CD1DA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4344" y="3642013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64">
              <a:extLst>
                <a:ext uri="{FF2B5EF4-FFF2-40B4-BE49-F238E27FC236}">
                  <a16:creationId xmlns:a16="http://schemas.microsoft.com/office/drawing/2014/main" id="{BE9DE89F-994D-6D42-B837-E694DDF82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9496" y="3642013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FE9CEC84-0B6F-0C4E-BE63-6C4737AFC1F9}"/>
                </a:ext>
              </a:extLst>
            </p:cNvPr>
            <p:cNvSpPr/>
            <p:nvPr/>
          </p:nvSpPr>
          <p:spPr>
            <a:xfrm>
              <a:off x="671273" y="894372"/>
              <a:ext cx="215474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EAD8917A-9825-8349-9988-50A9191B40CF}"/>
                </a:ext>
              </a:extLst>
            </p:cNvPr>
            <p:cNvSpPr/>
            <p:nvPr/>
          </p:nvSpPr>
          <p:spPr>
            <a:xfrm>
              <a:off x="3727432" y="894372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DE06B675-4485-DF46-84D1-BF1A32C2B206}"/>
                </a:ext>
              </a:extLst>
            </p:cNvPr>
            <p:cNvCxnSpPr>
              <a:cxnSpLocks/>
            </p:cNvCxnSpPr>
            <p:nvPr/>
          </p:nvCxnSpPr>
          <p:spPr>
            <a:xfrm>
              <a:off x="3043729" y="1505948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1BED5601-20A9-CA47-931D-27D6C329A1C4}"/>
                </a:ext>
              </a:extLst>
            </p:cNvPr>
            <p:cNvSpPr/>
            <p:nvPr/>
          </p:nvSpPr>
          <p:spPr>
            <a:xfrm>
              <a:off x="6670671" y="898165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E62B09C5-6593-8A46-84FD-AD863B1EFDAB}"/>
                </a:ext>
              </a:extLst>
            </p:cNvPr>
            <p:cNvCxnSpPr>
              <a:cxnSpLocks/>
            </p:cNvCxnSpPr>
            <p:nvPr/>
          </p:nvCxnSpPr>
          <p:spPr>
            <a:xfrm>
              <a:off x="5986968" y="1509741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0CAA3E0F-B969-7545-BA17-2C40083C833F}"/>
                </a:ext>
              </a:extLst>
            </p:cNvPr>
            <p:cNvSpPr/>
            <p:nvPr/>
          </p:nvSpPr>
          <p:spPr>
            <a:xfrm>
              <a:off x="9613910" y="898165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cxnSp>
          <p:nvCxnSpPr>
            <p:cNvPr id="73" name="直线箭头连接符 72">
              <a:extLst>
                <a:ext uri="{FF2B5EF4-FFF2-40B4-BE49-F238E27FC236}">
                  <a16:creationId xmlns:a16="http://schemas.microsoft.com/office/drawing/2014/main" id="{F33C5BAF-630C-B24D-B218-51FB15CB9E53}"/>
                </a:ext>
              </a:extLst>
            </p:cNvPr>
            <p:cNvCxnSpPr>
              <a:cxnSpLocks/>
            </p:cNvCxnSpPr>
            <p:nvPr/>
          </p:nvCxnSpPr>
          <p:spPr>
            <a:xfrm>
              <a:off x="8930207" y="1509741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5134947D-0A0E-6741-81EF-D600B46E0ACD}"/>
                </a:ext>
              </a:extLst>
            </p:cNvPr>
            <p:cNvSpPr txBox="1"/>
            <p:nvPr/>
          </p:nvSpPr>
          <p:spPr>
            <a:xfrm>
              <a:off x="741080" y="962214"/>
              <a:ext cx="2735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1 -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云端创建模型</a:t>
              </a: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2F974335-1478-9A4E-B92E-E8448ACEA142}"/>
                </a:ext>
              </a:extLst>
            </p:cNvPr>
            <p:cNvSpPr txBox="1"/>
            <p:nvPr/>
          </p:nvSpPr>
          <p:spPr>
            <a:xfrm>
              <a:off x="759444" y="1396392"/>
              <a:ext cx="20522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定义设备属性、测点、服务、事件四要素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B1CF165F-DC70-1D45-8F32-5D227F0DAE53}"/>
                </a:ext>
              </a:extLst>
            </p:cNvPr>
            <p:cNvSpPr txBox="1"/>
            <p:nvPr/>
          </p:nvSpPr>
          <p:spPr>
            <a:xfrm>
              <a:off x="3783943" y="964769"/>
              <a:ext cx="1629487" cy="305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2 -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云端创建产品</a:t>
              </a: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3662DAC0-60B5-0347-903B-1A3126A0B768}"/>
                </a:ext>
              </a:extLst>
            </p:cNvPr>
            <p:cNvSpPr txBox="1"/>
            <p:nvPr/>
          </p:nvSpPr>
          <p:spPr>
            <a:xfrm>
              <a:off x="6767146" y="963304"/>
              <a:ext cx="1497673" cy="306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3 -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云端创建设备</a:t>
              </a: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C70417F1-9758-4542-BADF-593FF140D777}"/>
                </a:ext>
              </a:extLst>
            </p:cNvPr>
            <p:cNvSpPr txBox="1"/>
            <p:nvPr/>
          </p:nvSpPr>
          <p:spPr>
            <a:xfrm>
              <a:off x="9690188" y="959849"/>
              <a:ext cx="18892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4 -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实体设备出厂烧录</a:t>
              </a: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93D16A26-E4CB-7E46-A396-FC708AF1D57A}"/>
                </a:ext>
              </a:extLst>
            </p:cNvPr>
            <p:cNvSpPr txBox="1"/>
            <p:nvPr/>
          </p:nvSpPr>
          <p:spPr>
            <a:xfrm>
              <a:off x="3753311" y="1395936"/>
              <a:ext cx="211929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创建产品，获取</a:t>
              </a:r>
              <a:r>
                <a:rPr kumimoji="1" lang="en-US" altLang="zh-CN" sz="1400" dirty="0" err="1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ProductKey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和</a:t>
              </a:r>
              <a:r>
                <a:rPr kumimoji="1" lang="en-US" altLang="zh-CN" sz="1400" dirty="0" err="1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ProductSecret</a:t>
              </a:r>
              <a:endParaRPr kumimoji="1" lang="zh-CN" altLang="en-US" sz="1400" dirty="0">
                <a:solidFill>
                  <a:srgbClr val="383B55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C7AC5AD4-E7B7-7C44-A31C-0EC4F4C9EB66}"/>
                </a:ext>
              </a:extLst>
            </p:cNvPr>
            <p:cNvSpPr txBox="1"/>
            <p:nvPr/>
          </p:nvSpPr>
          <p:spPr>
            <a:xfrm>
              <a:off x="6774015" y="1390680"/>
              <a:ext cx="20350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在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Portal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创建设备，获得三元组</a:t>
              </a: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BEB4C70C-B4B4-924D-AC54-EF18D0AFBC9A}"/>
                </a:ext>
              </a:extLst>
            </p:cNvPr>
            <p:cNvSpPr txBox="1"/>
            <p:nvPr/>
          </p:nvSpPr>
          <p:spPr>
            <a:xfrm>
              <a:off x="9766715" y="1484838"/>
              <a:ext cx="20418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为设备烧录三元组</a:t>
              </a: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D18601C1-9445-E64D-9407-3F8E96AADE95}"/>
                </a:ext>
              </a:extLst>
            </p:cNvPr>
            <p:cNvSpPr/>
            <p:nvPr/>
          </p:nvSpPr>
          <p:spPr>
            <a:xfrm>
              <a:off x="718975" y="3007633"/>
              <a:ext cx="305795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elvetica Light" panose="020B0403020202020204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3788CE05-EA4D-1E42-BDC2-306C5D6779C3}"/>
                </a:ext>
              </a:extLst>
            </p:cNvPr>
            <p:cNvSpPr/>
            <p:nvPr/>
          </p:nvSpPr>
          <p:spPr>
            <a:xfrm>
              <a:off x="4711999" y="3007633"/>
              <a:ext cx="305795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elvetica Light" panose="020B0403020202020204"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70F6C25C-B576-7246-9E1E-AFEB511E7EEE}"/>
                </a:ext>
              </a:extLst>
            </p:cNvPr>
            <p:cNvSpPr/>
            <p:nvPr/>
          </p:nvSpPr>
          <p:spPr>
            <a:xfrm>
              <a:off x="8597786" y="3010674"/>
              <a:ext cx="305795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elvetica Light" panose="020B0403020202020204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CD3C4910-F15E-4749-9F5E-407A0835BE9C}"/>
                </a:ext>
              </a:extLst>
            </p:cNvPr>
            <p:cNvSpPr txBox="1"/>
            <p:nvPr/>
          </p:nvSpPr>
          <p:spPr>
            <a:xfrm>
              <a:off x="8730866" y="3077745"/>
              <a:ext cx="30484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5 -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设备联网</a:t>
              </a: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F3E7677D-4537-E042-BE0F-88011139191C}"/>
                </a:ext>
              </a:extLst>
            </p:cNvPr>
            <p:cNvSpPr txBox="1"/>
            <p:nvPr/>
          </p:nvSpPr>
          <p:spPr>
            <a:xfrm>
              <a:off x="8730997" y="3496693"/>
              <a:ext cx="28627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设备上电联网，携带三元组请求登录云端</a:t>
              </a: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F7124FC5-698F-9F41-AE56-20588AA2B00C}"/>
                </a:ext>
              </a:extLst>
            </p:cNvPr>
            <p:cNvSpPr txBox="1"/>
            <p:nvPr/>
          </p:nvSpPr>
          <p:spPr>
            <a:xfrm>
              <a:off x="4860993" y="3077745"/>
              <a:ext cx="1921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6 -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设备登录</a:t>
              </a: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8EF3EFDE-A62F-514F-9AFD-7EBCD3A4924D}"/>
                </a:ext>
              </a:extLst>
            </p:cNvPr>
            <p:cNvSpPr txBox="1"/>
            <p:nvPr/>
          </p:nvSpPr>
          <p:spPr>
            <a:xfrm>
              <a:off x="4879514" y="3496693"/>
              <a:ext cx="27712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云端鉴权，鉴权通过后设备登录，第一次登录即可激活设备</a:t>
              </a: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E87C5DF1-D080-AA4C-B692-97BDDDA1D509}"/>
                </a:ext>
              </a:extLst>
            </p:cNvPr>
            <p:cNvSpPr txBox="1"/>
            <p:nvPr/>
          </p:nvSpPr>
          <p:spPr>
            <a:xfrm>
              <a:off x="834838" y="3083539"/>
              <a:ext cx="24339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7 -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数据传输</a:t>
              </a: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89B2DACA-047F-394F-A266-0AB5F76C05C4}"/>
                </a:ext>
              </a:extLst>
            </p:cNvPr>
            <p:cNvSpPr txBox="1"/>
            <p:nvPr/>
          </p:nvSpPr>
          <p:spPr>
            <a:xfrm>
              <a:off x="814217" y="3496693"/>
              <a:ext cx="28674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设备登录后，设备可以发送数据至云端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509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4E305CA-734C-3E4A-85EF-894E8627D81D}"/>
              </a:ext>
            </a:extLst>
          </p:cNvPr>
          <p:cNvGrpSpPr/>
          <p:nvPr/>
        </p:nvGrpSpPr>
        <p:grpSpPr>
          <a:xfrm>
            <a:off x="-1522206" y="2496840"/>
            <a:ext cx="14156515" cy="1393435"/>
            <a:chOff x="-1522206" y="2496840"/>
            <a:chExt cx="14156515" cy="1393435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EE9A8E3-30A5-B64D-BB53-3B6EB63DAAF4}"/>
                </a:ext>
              </a:extLst>
            </p:cNvPr>
            <p:cNvSpPr/>
            <p:nvPr/>
          </p:nvSpPr>
          <p:spPr>
            <a:xfrm>
              <a:off x="-1342418" y="2501314"/>
              <a:ext cx="215474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BCAC41B-CC7E-454F-80B9-5B43D186CF49}"/>
                </a:ext>
              </a:extLst>
            </p:cNvPr>
            <p:cNvSpPr/>
            <p:nvPr/>
          </p:nvSpPr>
          <p:spPr>
            <a:xfrm>
              <a:off x="1713741" y="2501314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9BB2A35E-D37F-D248-8C75-CD1AD702A841}"/>
                </a:ext>
              </a:extLst>
            </p:cNvPr>
            <p:cNvCxnSpPr>
              <a:cxnSpLocks/>
            </p:cNvCxnSpPr>
            <p:nvPr/>
          </p:nvCxnSpPr>
          <p:spPr>
            <a:xfrm>
              <a:off x="1030038" y="3112890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47105D6-923C-6046-B316-7FE0E777E993}"/>
                </a:ext>
              </a:extLst>
            </p:cNvPr>
            <p:cNvSpPr/>
            <p:nvPr/>
          </p:nvSpPr>
          <p:spPr>
            <a:xfrm>
              <a:off x="4656980" y="2505107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422BA5CF-D101-6C49-A571-24CE744DA39E}"/>
                </a:ext>
              </a:extLst>
            </p:cNvPr>
            <p:cNvCxnSpPr>
              <a:cxnSpLocks/>
            </p:cNvCxnSpPr>
            <p:nvPr/>
          </p:nvCxnSpPr>
          <p:spPr>
            <a:xfrm>
              <a:off x="3973277" y="3116683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F7F1002-A171-B846-A4D0-6A5FD3624C27}"/>
                </a:ext>
              </a:extLst>
            </p:cNvPr>
            <p:cNvSpPr/>
            <p:nvPr/>
          </p:nvSpPr>
          <p:spPr>
            <a:xfrm>
              <a:off x="7600219" y="2505107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3B06E074-F814-9B4E-A767-A4F97AA94797}"/>
                </a:ext>
              </a:extLst>
            </p:cNvPr>
            <p:cNvCxnSpPr>
              <a:cxnSpLocks/>
            </p:cNvCxnSpPr>
            <p:nvPr/>
          </p:nvCxnSpPr>
          <p:spPr>
            <a:xfrm>
              <a:off x="6916516" y="3116683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A57632F-DD49-0A45-8409-50A47D49CE73}"/>
                </a:ext>
              </a:extLst>
            </p:cNvPr>
            <p:cNvSpPr/>
            <p:nvPr/>
          </p:nvSpPr>
          <p:spPr>
            <a:xfrm>
              <a:off x="10548862" y="2496840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1D2EE816-3DB6-B94D-98DC-31792A40CCBF}"/>
                </a:ext>
              </a:extLst>
            </p:cNvPr>
            <p:cNvCxnSpPr>
              <a:cxnSpLocks/>
            </p:cNvCxnSpPr>
            <p:nvPr/>
          </p:nvCxnSpPr>
          <p:spPr>
            <a:xfrm>
              <a:off x="9865159" y="3108416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81F453C-74E2-204A-B990-F545656573C2}"/>
                </a:ext>
              </a:extLst>
            </p:cNvPr>
            <p:cNvSpPr txBox="1"/>
            <p:nvPr/>
          </p:nvSpPr>
          <p:spPr>
            <a:xfrm>
              <a:off x="-1522206" y="2520670"/>
              <a:ext cx="23291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>
                  <a:solidFill>
                    <a:srgbClr val="383C57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0 - </a:t>
              </a:r>
              <a:r>
                <a:rPr kumimoji="1" lang="zh-CN" altLang="en-US" sz="1600" dirty="0">
                  <a:solidFill>
                    <a:srgbClr val="383C57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准备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40C282E-D165-C444-BCBA-AB910DE0445A}"/>
                </a:ext>
              </a:extLst>
            </p:cNvPr>
            <p:cNvSpPr txBox="1"/>
            <p:nvPr/>
          </p:nvSpPr>
          <p:spPr>
            <a:xfrm>
              <a:off x="1579064" y="2516649"/>
              <a:ext cx="23291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>
                  <a:solidFill>
                    <a:srgbClr val="383C57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1 – </a:t>
              </a:r>
              <a:r>
                <a:rPr kumimoji="1" lang="zh-CN" altLang="en-US" sz="1600" dirty="0">
                  <a:solidFill>
                    <a:srgbClr val="383C57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证书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08080DA-CEF6-DB44-9978-6A203F219C11}"/>
                </a:ext>
              </a:extLst>
            </p:cNvPr>
            <p:cNvSpPr txBox="1"/>
            <p:nvPr/>
          </p:nvSpPr>
          <p:spPr>
            <a:xfrm>
              <a:off x="4510626" y="2514488"/>
              <a:ext cx="23291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>
                  <a:solidFill>
                    <a:srgbClr val="383C57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2 – </a:t>
              </a:r>
              <a:r>
                <a:rPr kumimoji="1" lang="zh-CN" altLang="en-US" sz="1600" dirty="0">
                  <a:solidFill>
                    <a:srgbClr val="383C57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证书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8087AAE-0866-4744-BBF2-E5F2AD67D4C6}"/>
                </a:ext>
              </a:extLst>
            </p:cNvPr>
            <p:cNvSpPr txBox="1"/>
            <p:nvPr/>
          </p:nvSpPr>
          <p:spPr>
            <a:xfrm>
              <a:off x="7505736" y="2528884"/>
              <a:ext cx="23291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>
                  <a:solidFill>
                    <a:srgbClr val="383C57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3 –</a:t>
              </a:r>
              <a:r>
                <a:rPr kumimoji="1" lang="zh-CN" altLang="en-US" sz="1600" dirty="0">
                  <a:solidFill>
                    <a:srgbClr val="383C57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 证书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0FF43F2-23FC-A94A-8A1D-0D882685C4BD}"/>
                </a:ext>
              </a:extLst>
            </p:cNvPr>
            <p:cNvSpPr txBox="1"/>
            <p:nvPr/>
          </p:nvSpPr>
          <p:spPr>
            <a:xfrm>
              <a:off x="10305179" y="2528884"/>
              <a:ext cx="23291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>
                  <a:solidFill>
                    <a:srgbClr val="383C57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4 – </a:t>
              </a:r>
              <a:r>
                <a:rPr kumimoji="1" lang="zh-CN" altLang="en-US" sz="1600" dirty="0">
                  <a:solidFill>
                    <a:srgbClr val="383C57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证书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87741D7-5587-1C4C-BBA3-D497AF14F203}"/>
                </a:ext>
              </a:extLst>
            </p:cNvPr>
            <p:cNvSpPr txBox="1"/>
            <p:nvPr/>
          </p:nvSpPr>
          <p:spPr>
            <a:xfrm>
              <a:off x="4662384" y="2936168"/>
              <a:ext cx="205263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通过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OpenSSL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在本地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edge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设备中生成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CSR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和钥匙。</a:t>
              </a:r>
            </a:p>
            <a:p>
              <a:endParaRPr kumimoji="1" lang="zh-CN" altLang="en-US" sz="1400" dirty="0">
                <a:solidFill>
                  <a:srgbClr val="5E628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4316AE1-3453-7E44-9AE0-8C05F1C9E712}"/>
                </a:ext>
              </a:extLst>
            </p:cNvPr>
            <p:cNvSpPr txBox="1"/>
            <p:nvPr/>
          </p:nvSpPr>
          <p:spPr>
            <a:xfrm>
              <a:off x="-1344302" y="2938067"/>
              <a:ext cx="21539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定义模型、产品和创建设备。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A25C51E-648E-484B-B54D-1887B3184E4C}"/>
                </a:ext>
              </a:extLst>
            </p:cNvPr>
            <p:cNvSpPr txBox="1"/>
            <p:nvPr/>
          </p:nvSpPr>
          <p:spPr>
            <a:xfrm>
              <a:off x="7661683" y="2936168"/>
              <a:ext cx="20522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调用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EnOS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 API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，通过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CSR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和钥匙生成证书。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F7E5CA2-9687-CC49-B32B-5A335FC39D23}"/>
                </a:ext>
              </a:extLst>
            </p:cNvPr>
            <p:cNvSpPr txBox="1"/>
            <p:nvPr/>
          </p:nvSpPr>
          <p:spPr>
            <a:xfrm>
              <a:off x="10574835" y="2936168"/>
              <a:ext cx="20472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将证书保存为文件（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python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为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.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pem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文件，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JAVA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为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.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jks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文件）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6E951D78-426D-0F4C-968C-69BA2088E304}"/>
                </a:ext>
              </a:extLst>
            </p:cNvPr>
            <p:cNvSpPr txBox="1"/>
            <p:nvPr/>
          </p:nvSpPr>
          <p:spPr>
            <a:xfrm>
              <a:off x="1772689" y="2936168"/>
              <a:ext cx="198828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获得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EnOS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 CA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根证书</a:t>
              </a:r>
            </a:p>
            <a:p>
              <a:endParaRPr kumimoji="1" lang="en-US" altLang="zh-CN" sz="1400" dirty="0">
                <a:solidFill>
                  <a:srgbClr val="5E628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  <a:p>
              <a:endParaRPr kumimoji="1" lang="zh-CN" altLang="en-US" sz="1400" dirty="0">
                <a:solidFill>
                  <a:srgbClr val="5E628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1583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43EDCFCF-7718-A74E-8411-CD1BF9D75623}"/>
              </a:ext>
            </a:extLst>
          </p:cNvPr>
          <p:cNvGrpSpPr/>
          <p:nvPr/>
        </p:nvGrpSpPr>
        <p:grpSpPr>
          <a:xfrm>
            <a:off x="174924" y="533568"/>
            <a:ext cx="10271854" cy="5432517"/>
            <a:chOff x="174924" y="533568"/>
            <a:chExt cx="10271854" cy="5432517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A40440C-B649-C24F-927B-7664E61AA545}"/>
                </a:ext>
              </a:extLst>
            </p:cNvPr>
            <p:cNvSpPr/>
            <p:nvPr/>
          </p:nvSpPr>
          <p:spPr>
            <a:xfrm>
              <a:off x="174924" y="533568"/>
              <a:ext cx="2806996" cy="730172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538F93A3-BC0D-D842-A011-D4C1059F0354}"/>
                </a:ext>
              </a:extLst>
            </p:cNvPr>
            <p:cNvCxnSpPr>
              <a:cxnSpLocks/>
            </p:cNvCxnSpPr>
            <p:nvPr/>
          </p:nvCxnSpPr>
          <p:spPr>
            <a:xfrm>
              <a:off x="6785734" y="2331620"/>
              <a:ext cx="2308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8B5C6F9-5D7C-BD40-B3B6-7705C8D7188D}"/>
                </a:ext>
              </a:extLst>
            </p:cNvPr>
            <p:cNvSpPr txBox="1"/>
            <p:nvPr/>
          </p:nvSpPr>
          <p:spPr>
            <a:xfrm>
              <a:off x="1511518" y="729377"/>
              <a:ext cx="7236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393C57"/>
                  </a:solidFill>
                  <a:latin typeface="Helvetica" pitchFamily="2" charset="0"/>
                </a:rPr>
                <a:t>Edge</a:t>
              </a:r>
              <a:endParaRPr kumimoji="1" lang="zh-CN" altLang="en-US" sz="1600" dirty="0">
                <a:solidFill>
                  <a:srgbClr val="393C57"/>
                </a:solidFill>
                <a:latin typeface="Helvetica" pitchFamily="2" charset="0"/>
              </a:endParaRPr>
            </a:p>
          </p:txBody>
        </p:sp>
        <p:sp>
          <p:nvSpPr>
            <p:cNvPr id="30" name="Freeform 65">
              <a:extLst>
                <a:ext uri="{FF2B5EF4-FFF2-40B4-BE49-F238E27FC236}">
                  <a16:creationId xmlns:a16="http://schemas.microsoft.com/office/drawing/2014/main" id="{E047649A-E43A-6A49-A926-4A19932A9A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0357" y="774642"/>
              <a:ext cx="324000" cy="248024"/>
            </a:xfrm>
            <a:custGeom>
              <a:avLst/>
              <a:gdLst>
                <a:gd name="T0" fmla="*/ 179 w 661"/>
                <a:gd name="T1" fmla="*/ 397 h 506"/>
                <a:gd name="T2" fmla="*/ 144 w 661"/>
                <a:gd name="T3" fmla="*/ 397 h 506"/>
                <a:gd name="T4" fmla="*/ 144 w 661"/>
                <a:gd name="T5" fmla="*/ 433 h 506"/>
                <a:gd name="T6" fmla="*/ 179 w 661"/>
                <a:gd name="T7" fmla="*/ 433 h 506"/>
                <a:gd name="T8" fmla="*/ 179 w 661"/>
                <a:gd name="T9" fmla="*/ 397 h 506"/>
                <a:gd name="T10" fmla="*/ 108 w 661"/>
                <a:gd name="T11" fmla="*/ 324 h 506"/>
                <a:gd name="T12" fmla="*/ 70 w 661"/>
                <a:gd name="T13" fmla="*/ 324 h 506"/>
                <a:gd name="T14" fmla="*/ 70 w 661"/>
                <a:gd name="T15" fmla="*/ 362 h 506"/>
                <a:gd name="T16" fmla="*/ 108 w 661"/>
                <a:gd name="T17" fmla="*/ 362 h 506"/>
                <a:gd name="T18" fmla="*/ 108 w 661"/>
                <a:gd name="T19" fmla="*/ 324 h 506"/>
                <a:gd name="T20" fmla="*/ 108 w 661"/>
                <a:gd name="T21" fmla="*/ 397 h 506"/>
                <a:gd name="T22" fmla="*/ 70 w 661"/>
                <a:gd name="T23" fmla="*/ 397 h 506"/>
                <a:gd name="T24" fmla="*/ 70 w 661"/>
                <a:gd name="T25" fmla="*/ 433 h 506"/>
                <a:gd name="T26" fmla="*/ 108 w 661"/>
                <a:gd name="T27" fmla="*/ 433 h 506"/>
                <a:gd name="T28" fmla="*/ 108 w 661"/>
                <a:gd name="T29" fmla="*/ 397 h 506"/>
                <a:gd name="T30" fmla="*/ 250 w 661"/>
                <a:gd name="T31" fmla="*/ 397 h 506"/>
                <a:gd name="T32" fmla="*/ 215 w 661"/>
                <a:gd name="T33" fmla="*/ 397 h 506"/>
                <a:gd name="T34" fmla="*/ 215 w 661"/>
                <a:gd name="T35" fmla="*/ 433 h 506"/>
                <a:gd name="T36" fmla="*/ 250 w 661"/>
                <a:gd name="T37" fmla="*/ 433 h 506"/>
                <a:gd name="T38" fmla="*/ 250 w 661"/>
                <a:gd name="T39" fmla="*/ 397 h 506"/>
                <a:gd name="T40" fmla="*/ 179 w 661"/>
                <a:gd name="T41" fmla="*/ 324 h 506"/>
                <a:gd name="T42" fmla="*/ 144 w 661"/>
                <a:gd name="T43" fmla="*/ 324 h 506"/>
                <a:gd name="T44" fmla="*/ 144 w 661"/>
                <a:gd name="T45" fmla="*/ 362 h 506"/>
                <a:gd name="T46" fmla="*/ 179 w 661"/>
                <a:gd name="T47" fmla="*/ 362 h 506"/>
                <a:gd name="T48" fmla="*/ 179 w 661"/>
                <a:gd name="T49" fmla="*/ 324 h 506"/>
                <a:gd name="T50" fmla="*/ 576 w 661"/>
                <a:gd name="T51" fmla="*/ 352 h 506"/>
                <a:gd name="T52" fmla="*/ 432 w 661"/>
                <a:gd name="T53" fmla="*/ 352 h 506"/>
                <a:gd name="T54" fmla="*/ 432 w 661"/>
                <a:gd name="T55" fmla="*/ 407 h 506"/>
                <a:gd name="T56" fmla="*/ 576 w 661"/>
                <a:gd name="T57" fmla="*/ 407 h 506"/>
                <a:gd name="T58" fmla="*/ 576 w 661"/>
                <a:gd name="T59" fmla="*/ 352 h 506"/>
                <a:gd name="T60" fmla="*/ 661 w 661"/>
                <a:gd name="T61" fmla="*/ 253 h 506"/>
                <a:gd name="T62" fmla="*/ 661 w 661"/>
                <a:gd name="T63" fmla="*/ 253 h 506"/>
                <a:gd name="T64" fmla="*/ 543 w 661"/>
                <a:gd name="T65" fmla="*/ 0 h 506"/>
                <a:gd name="T66" fmla="*/ 115 w 661"/>
                <a:gd name="T67" fmla="*/ 0 h 506"/>
                <a:gd name="T68" fmla="*/ 0 w 661"/>
                <a:gd name="T69" fmla="*/ 253 h 506"/>
                <a:gd name="T70" fmla="*/ 0 w 661"/>
                <a:gd name="T71" fmla="*/ 253 h 506"/>
                <a:gd name="T72" fmla="*/ 0 w 661"/>
                <a:gd name="T73" fmla="*/ 506 h 506"/>
                <a:gd name="T74" fmla="*/ 661 w 661"/>
                <a:gd name="T75" fmla="*/ 506 h 506"/>
                <a:gd name="T76" fmla="*/ 661 w 661"/>
                <a:gd name="T77" fmla="*/ 506 h 506"/>
                <a:gd name="T78" fmla="*/ 661 w 661"/>
                <a:gd name="T79" fmla="*/ 506 h 506"/>
                <a:gd name="T80" fmla="*/ 661 w 661"/>
                <a:gd name="T81" fmla="*/ 253 h 506"/>
                <a:gd name="T82" fmla="*/ 661 w 661"/>
                <a:gd name="T83" fmla="*/ 253 h 506"/>
                <a:gd name="T84" fmla="*/ 626 w 661"/>
                <a:gd name="T85" fmla="*/ 468 h 506"/>
                <a:gd name="T86" fmla="*/ 35 w 661"/>
                <a:gd name="T87" fmla="*/ 468 h 506"/>
                <a:gd name="T88" fmla="*/ 35 w 661"/>
                <a:gd name="T89" fmla="*/ 288 h 506"/>
                <a:gd name="T90" fmla="*/ 626 w 661"/>
                <a:gd name="T91" fmla="*/ 288 h 506"/>
                <a:gd name="T92" fmla="*/ 626 w 661"/>
                <a:gd name="T93" fmla="*/ 468 h 506"/>
                <a:gd name="T94" fmla="*/ 323 w 661"/>
                <a:gd name="T95" fmla="*/ 324 h 506"/>
                <a:gd name="T96" fmla="*/ 288 w 661"/>
                <a:gd name="T97" fmla="*/ 324 h 506"/>
                <a:gd name="T98" fmla="*/ 288 w 661"/>
                <a:gd name="T99" fmla="*/ 362 h 506"/>
                <a:gd name="T100" fmla="*/ 323 w 661"/>
                <a:gd name="T101" fmla="*/ 362 h 506"/>
                <a:gd name="T102" fmla="*/ 323 w 661"/>
                <a:gd name="T103" fmla="*/ 324 h 506"/>
                <a:gd name="T104" fmla="*/ 323 w 661"/>
                <a:gd name="T105" fmla="*/ 397 h 506"/>
                <a:gd name="T106" fmla="*/ 288 w 661"/>
                <a:gd name="T107" fmla="*/ 397 h 506"/>
                <a:gd name="T108" fmla="*/ 288 w 661"/>
                <a:gd name="T109" fmla="*/ 433 h 506"/>
                <a:gd name="T110" fmla="*/ 323 w 661"/>
                <a:gd name="T111" fmla="*/ 433 h 506"/>
                <a:gd name="T112" fmla="*/ 323 w 661"/>
                <a:gd name="T113" fmla="*/ 397 h 506"/>
                <a:gd name="T114" fmla="*/ 250 w 661"/>
                <a:gd name="T115" fmla="*/ 324 h 506"/>
                <a:gd name="T116" fmla="*/ 215 w 661"/>
                <a:gd name="T117" fmla="*/ 324 h 506"/>
                <a:gd name="T118" fmla="*/ 215 w 661"/>
                <a:gd name="T119" fmla="*/ 362 h 506"/>
                <a:gd name="T120" fmla="*/ 250 w 661"/>
                <a:gd name="T121" fmla="*/ 362 h 506"/>
                <a:gd name="T122" fmla="*/ 250 w 661"/>
                <a:gd name="T123" fmla="*/ 324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61" h="506">
                  <a:moveTo>
                    <a:pt x="179" y="397"/>
                  </a:moveTo>
                  <a:lnTo>
                    <a:pt x="144" y="397"/>
                  </a:lnTo>
                  <a:lnTo>
                    <a:pt x="144" y="433"/>
                  </a:lnTo>
                  <a:lnTo>
                    <a:pt x="179" y="433"/>
                  </a:lnTo>
                  <a:lnTo>
                    <a:pt x="179" y="397"/>
                  </a:lnTo>
                  <a:close/>
                  <a:moveTo>
                    <a:pt x="108" y="324"/>
                  </a:moveTo>
                  <a:lnTo>
                    <a:pt x="70" y="324"/>
                  </a:lnTo>
                  <a:lnTo>
                    <a:pt x="70" y="362"/>
                  </a:lnTo>
                  <a:lnTo>
                    <a:pt x="108" y="362"/>
                  </a:lnTo>
                  <a:lnTo>
                    <a:pt x="108" y="324"/>
                  </a:lnTo>
                  <a:close/>
                  <a:moveTo>
                    <a:pt x="108" y="397"/>
                  </a:moveTo>
                  <a:lnTo>
                    <a:pt x="70" y="397"/>
                  </a:lnTo>
                  <a:lnTo>
                    <a:pt x="70" y="433"/>
                  </a:lnTo>
                  <a:lnTo>
                    <a:pt x="108" y="433"/>
                  </a:lnTo>
                  <a:lnTo>
                    <a:pt x="108" y="397"/>
                  </a:lnTo>
                  <a:close/>
                  <a:moveTo>
                    <a:pt x="250" y="397"/>
                  </a:moveTo>
                  <a:lnTo>
                    <a:pt x="215" y="397"/>
                  </a:lnTo>
                  <a:lnTo>
                    <a:pt x="215" y="433"/>
                  </a:lnTo>
                  <a:lnTo>
                    <a:pt x="250" y="433"/>
                  </a:lnTo>
                  <a:lnTo>
                    <a:pt x="250" y="397"/>
                  </a:lnTo>
                  <a:close/>
                  <a:moveTo>
                    <a:pt x="179" y="324"/>
                  </a:moveTo>
                  <a:lnTo>
                    <a:pt x="144" y="324"/>
                  </a:lnTo>
                  <a:lnTo>
                    <a:pt x="144" y="362"/>
                  </a:lnTo>
                  <a:lnTo>
                    <a:pt x="179" y="362"/>
                  </a:lnTo>
                  <a:lnTo>
                    <a:pt x="179" y="324"/>
                  </a:lnTo>
                  <a:close/>
                  <a:moveTo>
                    <a:pt x="576" y="352"/>
                  </a:moveTo>
                  <a:lnTo>
                    <a:pt x="432" y="352"/>
                  </a:lnTo>
                  <a:lnTo>
                    <a:pt x="432" y="407"/>
                  </a:lnTo>
                  <a:lnTo>
                    <a:pt x="576" y="407"/>
                  </a:lnTo>
                  <a:lnTo>
                    <a:pt x="576" y="352"/>
                  </a:lnTo>
                  <a:close/>
                  <a:moveTo>
                    <a:pt x="661" y="253"/>
                  </a:moveTo>
                  <a:lnTo>
                    <a:pt x="661" y="253"/>
                  </a:lnTo>
                  <a:lnTo>
                    <a:pt x="543" y="0"/>
                  </a:lnTo>
                  <a:lnTo>
                    <a:pt x="115" y="0"/>
                  </a:lnTo>
                  <a:lnTo>
                    <a:pt x="0" y="253"/>
                  </a:lnTo>
                  <a:lnTo>
                    <a:pt x="0" y="253"/>
                  </a:lnTo>
                  <a:lnTo>
                    <a:pt x="0" y="506"/>
                  </a:lnTo>
                  <a:lnTo>
                    <a:pt x="661" y="506"/>
                  </a:lnTo>
                  <a:lnTo>
                    <a:pt x="661" y="506"/>
                  </a:lnTo>
                  <a:lnTo>
                    <a:pt x="661" y="506"/>
                  </a:lnTo>
                  <a:lnTo>
                    <a:pt x="661" y="253"/>
                  </a:lnTo>
                  <a:lnTo>
                    <a:pt x="661" y="253"/>
                  </a:lnTo>
                  <a:close/>
                  <a:moveTo>
                    <a:pt x="626" y="468"/>
                  </a:moveTo>
                  <a:lnTo>
                    <a:pt x="35" y="468"/>
                  </a:lnTo>
                  <a:lnTo>
                    <a:pt x="35" y="288"/>
                  </a:lnTo>
                  <a:lnTo>
                    <a:pt x="626" y="288"/>
                  </a:lnTo>
                  <a:lnTo>
                    <a:pt x="626" y="468"/>
                  </a:lnTo>
                  <a:close/>
                  <a:moveTo>
                    <a:pt x="323" y="324"/>
                  </a:moveTo>
                  <a:lnTo>
                    <a:pt x="288" y="324"/>
                  </a:lnTo>
                  <a:lnTo>
                    <a:pt x="288" y="362"/>
                  </a:lnTo>
                  <a:lnTo>
                    <a:pt x="323" y="362"/>
                  </a:lnTo>
                  <a:lnTo>
                    <a:pt x="323" y="324"/>
                  </a:lnTo>
                  <a:close/>
                  <a:moveTo>
                    <a:pt x="323" y="397"/>
                  </a:moveTo>
                  <a:lnTo>
                    <a:pt x="288" y="397"/>
                  </a:lnTo>
                  <a:lnTo>
                    <a:pt x="288" y="433"/>
                  </a:lnTo>
                  <a:lnTo>
                    <a:pt x="323" y="433"/>
                  </a:lnTo>
                  <a:lnTo>
                    <a:pt x="323" y="397"/>
                  </a:lnTo>
                  <a:close/>
                  <a:moveTo>
                    <a:pt x="250" y="324"/>
                  </a:moveTo>
                  <a:lnTo>
                    <a:pt x="215" y="324"/>
                  </a:lnTo>
                  <a:lnTo>
                    <a:pt x="215" y="362"/>
                  </a:lnTo>
                  <a:lnTo>
                    <a:pt x="250" y="362"/>
                  </a:lnTo>
                  <a:lnTo>
                    <a:pt x="250" y="324"/>
                  </a:lnTo>
                  <a:close/>
                </a:path>
              </a:pathLst>
            </a:custGeom>
            <a:solidFill>
              <a:srgbClr val="383C5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619C3A80-C07F-B846-B0E1-9CB54FCDC920}"/>
                </a:ext>
              </a:extLst>
            </p:cNvPr>
            <p:cNvSpPr/>
            <p:nvPr/>
          </p:nvSpPr>
          <p:spPr>
            <a:xfrm>
              <a:off x="3907353" y="533568"/>
              <a:ext cx="2806996" cy="730172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3AE16E79-DC13-7546-BA3D-91BF694B31F6}"/>
                </a:ext>
              </a:extLst>
            </p:cNvPr>
            <p:cNvSpPr/>
            <p:nvPr/>
          </p:nvSpPr>
          <p:spPr>
            <a:xfrm>
              <a:off x="7639782" y="533568"/>
              <a:ext cx="2806996" cy="730172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cxnSp>
          <p:nvCxnSpPr>
            <p:cNvPr id="96" name="直线箭头连接符 95">
              <a:extLst>
                <a:ext uri="{FF2B5EF4-FFF2-40B4-BE49-F238E27FC236}">
                  <a16:creationId xmlns:a16="http://schemas.microsoft.com/office/drawing/2014/main" id="{49CCE8A5-3F4E-2A47-A19E-37FDC8BA120E}"/>
                </a:ext>
              </a:extLst>
            </p:cNvPr>
            <p:cNvCxnSpPr>
              <a:cxnSpLocks/>
            </p:cNvCxnSpPr>
            <p:nvPr/>
          </p:nvCxnSpPr>
          <p:spPr>
            <a:xfrm>
              <a:off x="1513122" y="1412834"/>
              <a:ext cx="0" cy="4553251"/>
            </a:xfrm>
            <a:prstGeom prst="straightConnector1">
              <a:avLst/>
            </a:prstGeom>
            <a:ln w="25400">
              <a:solidFill>
                <a:srgbClr val="D8D9E7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FFE7A35-6F46-6446-9BE4-049111FEBB81}"/>
                </a:ext>
              </a:extLst>
            </p:cNvPr>
            <p:cNvSpPr txBox="1"/>
            <p:nvPr/>
          </p:nvSpPr>
          <p:spPr>
            <a:xfrm>
              <a:off x="5127480" y="729377"/>
              <a:ext cx="9568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solidFill>
                    <a:schemeClr val="bg1"/>
                  </a:solidFill>
                  <a:latin typeface="Helvetica" pitchFamily="2" charset="0"/>
                </a:rPr>
                <a:t>IoT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600" dirty="0">
                  <a:solidFill>
                    <a:schemeClr val="bg1"/>
                  </a:solidFill>
                  <a:latin typeface="Helvetica" pitchFamily="2" charset="0"/>
                </a:rPr>
                <a:t>Hub</a:t>
              </a:r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pic>
          <p:nvPicPr>
            <p:cNvPr id="31" name="图形 30">
              <a:extLst>
                <a:ext uri="{FF2B5EF4-FFF2-40B4-BE49-F238E27FC236}">
                  <a16:creationId xmlns:a16="http://schemas.microsoft.com/office/drawing/2014/main" id="{55BC8B38-DBCE-7742-A9B3-569D0019A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22433" y="771578"/>
              <a:ext cx="324000" cy="249231"/>
            </a:xfrm>
            <a:prstGeom prst="rect">
              <a:avLst/>
            </a:prstGeom>
          </p:spPr>
        </p:pic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D2A9B63-57BB-FB49-B5AD-CFD908DC076C}"/>
                </a:ext>
              </a:extLst>
            </p:cNvPr>
            <p:cNvSpPr txBox="1"/>
            <p:nvPr/>
          </p:nvSpPr>
          <p:spPr>
            <a:xfrm>
              <a:off x="8778443" y="729377"/>
              <a:ext cx="10816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 err="1">
                  <a:solidFill>
                    <a:schemeClr val="bg1"/>
                  </a:solidFill>
                  <a:latin typeface="Helvetica" pitchFamily="2" charset="0"/>
                </a:rPr>
                <a:t>EnOS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600" dirty="0">
                  <a:solidFill>
                    <a:schemeClr val="bg1"/>
                  </a:solidFill>
                  <a:latin typeface="Helvetica" pitchFamily="2" charset="0"/>
                </a:rPr>
                <a:t>CA</a:t>
              </a:r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pic>
          <p:nvPicPr>
            <p:cNvPr id="33" name="图形 32">
              <a:extLst>
                <a:ext uri="{FF2B5EF4-FFF2-40B4-BE49-F238E27FC236}">
                  <a16:creationId xmlns:a16="http://schemas.microsoft.com/office/drawing/2014/main" id="{DAEBFB43-94E8-C748-A7CF-CEC1AD25E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74353" y="737766"/>
              <a:ext cx="330165" cy="330165"/>
            </a:xfrm>
            <a:prstGeom prst="rect">
              <a:avLst/>
            </a:prstGeom>
          </p:spPr>
        </p:pic>
        <p:cxnSp>
          <p:nvCxnSpPr>
            <p:cNvPr id="98" name="直线箭头连接符 97">
              <a:extLst>
                <a:ext uri="{FF2B5EF4-FFF2-40B4-BE49-F238E27FC236}">
                  <a16:creationId xmlns:a16="http://schemas.microsoft.com/office/drawing/2014/main" id="{F9170505-A745-9842-B2E1-E8018C3234BD}"/>
                </a:ext>
              </a:extLst>
            </p:cNvPr>
            <p:cNvCxnSpPr>
              <a:cxnSpLocks/>
            </p:cNvCxnSpPr>
            <p:nvPr/>
          </p:nvCxnSpPr>
          <p:spPr>
            <a:xfrm>
              <a:off x="5368093" y="1412834"/>
              <a:ext cx="0" cy="4553251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箭头连接符 98">
              <a:extLst>
                <a:ext uri="{FF2B5EF4-FFF2-40B4-BE49-F238E27FC236}">
                  <a16:creationId xmlns:a16="http://schemas.microsoft.com/office/drawing/2014/main" id="{B7559AF5-8DF5-614E-B32E-9F18371BC39A}"/>
                </a:ext>
              </a:extLst>
            </p:cNvPr>
            <p:cNvCxnSpPr>
              <a:cxnSpLocks/>
            </p:cNvCxnSpPr>
            <p:nvPr/>
          </p:nvCxnSpPr>
          <p:spPr>
            <a:xfrm>
              <a:off x="9110338" y="1412834"/>
              <a:ext cx="0" cy="4553251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67168C6A-8604-804F-ACC7-A4886E37C688}"/>
                </a:ext>
              </a:extLst>
            </p:cNvPr>
            <p:cNvSpPr/>
            <p:nvPr/>
          </p:nvSpPr>
          <p:spPr>
            <a:xfrm>
              <a:off x="4201011" y="2028866"/>
              <a:ext cx="2404832" cy="644727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F5650187-9623-E74E-BB95-FFDD26FF3C93}"/>
                </a:ext>
              </a:extLst>
            </p:cNvPr>
            <p:cNvSpPr txBox="1"/>
            <p:nvPr/>
          </p:nvSpPr>
          <p:spPr>
            <a:xfrm>
              <a:off x="4113154" y="2171346"/>
              <a:ext cx="25882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1a.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创建钥匙对和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CSR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文件</a:t>
              </a: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7DC51707-2505-FF40-85FE-4E577E995940}"/>
                </a:ext>
              </a:extLst>
            </p:cNvPr>
            <p:cNvSpPr/>
            <p:nvPr/>
          </p:nvSpPr>
          <p:spPr>
            <a:xfrm>
              <a:off x="7908730" y="2760980"/>
              <a:ext cx="2404832" cy="644727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D6858579-489B-7E4F-B63B-EE63414A37F7}"/>
                </a:ext>
              </a:extLst>
            </p:cNvPr>
            <p:cNvSpPr txBox="1"/>
            <p:nvPr/>
          </p:nvSpPr>
          <p:spPr>
            <a:xfrm>
              <a:off x="7725337" y="2903460"/>
              <a:ext cx="25882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1b.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颁发证书</a:t>
              </a: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3F84D9D4-EA92-5643-8C71-4D2655E92E4A}"/>
                </a:ext>
              </a:extLst>
            </p:cNvPr>
            <p:cNvSpPr txBox="1"/>
            <p:nvPr/>
          </p:nvSpPr>
          <p:spPr>
            <a:xfrm>
              <a:off x="7002845" y="2052290"/>
              <a:ext cx="17140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获取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证书</a:t>
              </a:r>
            </a:p>
          </p:txBody>
        </p:sp>
        <p:cxnSp>
          <p:nvCxnSpPr>
            <p:cNvPr id="106" name="直线箭头连接符 105">
              <a:extLst>
                <a:ext uri="{FF2B5EF4-FFF2-40B4-BE49-F238E27FC236}">
                  <a16:creationId xmlns:a16="http://schemas.microsoft.com/office/drawing/2014/main" id="{2AA3B51A-2EE1-2748-8ED6-BBC91408BBCC}"/>
                </a:ext>
              </a:extLst>
            </p:cNvPr>
            <p:cNvCxnSpPr>
              <a:cxnSpLocks/>
            </p:cNvCxnSpPr>
            <p:nvPr/>
          </p:nvCxnSpPr>
          <p:spPr>
            <a:xfrm>
              <a:off x="5376742" y="3133947"/>
              <a:ext cx="2308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0315DAEE-BE36-0547-BC83-0114990C3421}"/>
                </a:ext>
              </a:extLst>
            </p:cNvPr>
            <p:cNvSpPr txBox="1"/>
            <p:nvPr/>
          </p:nvSpPr>
          <p:spPr>
            <a:xfrm>
              <a:off x="5816615" y="2854616"/>
              <a:ext cx="17140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证书</a:t>
              </a: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D83BAB19-060C-5E4C-819F-2A1550974896}"/>
                </a:ext>
              </a:extLst>
            </p:cNvPr>
            <p:cNvSpPr/>
            <p:nvPr/>
          </p:nvSpPr>
          <p:spPr>
            <a:xfrm>
              <a:off x="4201011" y="3591517"/>
              <a:ext cx="2404832" cy="644727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4EF05C42-0067-0C40-BE5B-CB2A84F02CB9}"/>
                </a:ext>
              </a:extLst>
            </p:cNvPr>
            <p:cNvSpPr txBox="1"/>
            <p:nvPr/>
          </p:nvSpPr>
          <p:spPr>
            <a:xfrm>
              <a:off x="4017618" y="3733997"/>
              <a:ext cx="25882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1c.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保存证书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9120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>
            <a:extLst>
              <a:ext uri="{FF2B5EF4-FFF2-40B4-BE49-F238E27FC236}">
                <a16:creationId xmlns:a16="http://schemas.microsoft.com/office/drawing/2014/main" id="{B18673C0-B263-E547-A2D4-514399874A51}"/>
              </a:ext>
            </a:extLst>
          </p:cNvPr>
          <p:cNvGrpSpPr/>
          <p:nvPr/>
        </p:nvGrpSpPr>
        <p:grpSpPr>
          <a:xfrm>
            <a:off x="174924" y="553147"/>
            <a:ext cx="10271854" cy="5701419"/>
            <a:chOff x="174924" y="553147"/>
            <a:chExt cx="10271854" cy="5701419"/>
          </a:xfrm>
        </p:grpSpPr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B60CE050-3C13-4141-ABBB-6EB86D9EC8ED}"/>
                </a:ext>
              </a:extLst>
            </p:cNvPr>
            <p:cNvCxnSpPr>
              <a:cxnSpLocks/>
            </p:cNvCxnSpPr>
            <p:nvPr/>
          </p:nvCxnSpPr>
          <p:spPr>
            <a:xfrm>
              <a:off x="6724424" y="4008272"/>
              <a:ext cx="2308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91998147-3BBD-6C4A-B39F-568A6A9F0B1A}"/>
                </a:ext>
              </a:extLst>
            </p:cNvPr>
            <p:cNvGrpSpPr/>
            <p:nvPr/>
          </p:nvGrpSpPr>
          <p:grpSpPr>
            <a:xfrm>
              <a:off x="174924" y="553147"/>
              <a:ext cx="2806996" cy="5432517"/>
              <a:chOff x="174924" y="533568"/>
              <a:chExt cx="2806996" cy="5432517"/>
            </a:xfrm>
          </p:grpSpPr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D8F51A1E-E517-C94D-9C93-C411B3D107C0}"/>
                  </a:ext>
                </a:extLst>
              </p:cNvPr>
              <p:cNvGrpSpPr/>
              <p:nvPr/>
            </p:nvGrpSpPr>
            <p:grpSpPr>
              <a:xfrm>
                <a:off x="174924" y="533568"/>
                <a:ext cx="2806996" cy="730172"/>
                <a:chOff x="174924" y="533568"/>
                <a:chExt cx="2806996" cy="730172"/>
              </a:xfrm>
            </p:grpSpPr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38362D2C-A13B-E34F-BAE7-844859460231}"/>
                    </a:ext>
                  </a:extLst>
                </p:cNvPr>
                <p:cNvSpPr/>
                <p:nvPr/>
              </p:nvSpPr>
              <p:spPr>
                <a:xfrm>
                  <a:off x="174924" y="533568"/>
                  <a:ext cx="2806996" cy="730172"/>
                </a:xfrm>
                <a:prstGeom prst="rect">
                  <a:avLst/>
                </a:prstGeom>
                <a:solidFill>
                  <a:srgbClr val="383C57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/>
                </a:p>
              </p:txBody>
            </p:sp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C5EC0725-A3DF-3045-848B-21BA3B87E78F}"/>
                    </a:ext>
                  </a:extLst>
                </p:cNvPr>
                <p:cNvSpPr txBox="1"/>
                <p:nvPr/>
              </p:nvSpPr>
              <p:spPr>
                <a:xfrm>
                  <a:off x="1511518" y="729377"/>
                  <a:ext cx="7236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dirty="0">
                      <a:solidFill>
                        <a:schemeClr val="bg1"/>
                      </a:solidFill>
                      <a:latin typeface="Helvetica" pitchFamily="2" charset="0"/>
                    </a:rPr>
                    <a:t>Edge</a:t>
                  </a:r>
                  <a:endParaRPr kumimoji="1" lang="zh-CN" altLang="en-US" sz="1600" dirty="0">
                    <a:solidFill>
                      <a:schemeClr val="bg1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" name="Freeform 65">
                  <a:extLst>
                    <a:ext uri="{FF2B5EF4-FFF2-40B4-BE49-F238E27FC236}">
                      <a16:creationId xmlns:a16="http://schemas.microsoft.com/office/drawing/2014/main" id="{6114CF6F-FF12-7E45-B6C8-16B8FCDF535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00357" y="774642"/>
                  <a:ext cx="324000" cy="248024"/>
                </a:xfrm>
                <a:custGeom>
                  <a:avLst/>
                  <a:gdLst>
                    <a:gd name="T0" fmla="*/ 179 w 661"/>
                    <a:gd name="T1" fmla="*/ 397 h 506"/>
                    <a:gd name="T2" fmla="*/ 144 w 661"/>
                    <a:gd name="T3" fmla="*/ 397 h 506"/>
                    <a:gd name="T4" fmla="*/ 144 w 661"/>
                    <a:gd name="T5" fmla="*/ 433 h 506"/>
                    <a:gd name="T6" fmla="*/ 179 w 661"/>
                    <a:gd name="T7" fmla="*/ 433 h 506"/>
                    <a:gd name="T8" fmla="*/ 179 w 661"/>
                    <a:gd name="T9" fmla="*/ 397 h 506"/>
                    <a:gd name="T10" fmla="*/ 108 w 661"/>
                    <a:gd name="T11" fmla="*/ 324 h 506"/>
                    <a:gd name="T12" fmla="*/ 70 w 661"/>
                    <a:gd name="T13" fmla="*/ 324 h 506"/>
                    <a:gd name="T14" fmla="*/ 70 w 661"/>
                    <a:gd name="T15" fmla="*/ 362 h 506"/>
                    <a:gd name="T16" fmla="*/ 108 w 661"/>
                    <a:gd name="T17" fmla="*/ 362 h 506"/>
                    <a:gd name="T18" fmla="*/ 108 w 661"/>
                    <a:gd name="T19" fmla="*/ 324 h 506"/>
                    <a:gd name="T20" fmla="*/ 108 w 661"/>
                    <a:gd name="T21" fmla="*/ 397 h 506"/>
                    <a:gd name="T22" fmla="*/ 70 w 661"/>
                    <a:gd name="T23" fmla="*/ 397 h 506"/>
                    <a:gd name="T24" fmla="*/ 70 w 661"/>
                    <a:gd name="T25" fmla="*/ 433 h 506"/>
                    <a:gd name="T26" fmla="*/ 108 w 661"/>
                    <a:gd name="T27" fmla="*/ 433 h 506"/>
                    <a:gd name="T28" fmla="*/ 108 w 661"/>
                    <a:gd name="T29" fmla="*/ 397 h 506"/>
                    <a:gd name="T30" fmla="*/ 250 w 661"/>
                    <a:gd name="T31" fmla="*/ 397 h 506"/>
                    <a:gd name="T32" fmla="*/ 215 w 661"/>
                    <a:gd name="T33" fmla="*/ 397 h 506"/>
                    <a:gd name="T34" fmla="*/ 215 w 661"/>
                    <a:gd name="T35" fmla="*/ 433 h 506"/>
                    <a:gd name="T36" fmla="*/ 250 w 661"/>
                    <a:gd name="T37" fmla="*/ 433 h 506"/>
                    <a:gd name="T38" fmla="*/ 250 w 661"/>
                    <a:gd name="T39" fmla="*/ 397 h 506"/>
                    <a:gd name="T40" fmla="*/ 179 w 661"/>
                    <a:gd name="T41" fmla="*/ 324 h 506"/>
                    <a:gd name="T42" fmla="*/ 144 w 661"/>
                    <a:gd name="T43" fmla="*/ 324 h 506"/>
                    <a:gd name="T44" fmla="*/ 144 w 661"/>
                    <a:gd name="T45" fmla="*/ 362 h 506"/>
                    <a:gd name="T46" fmla="*/ 179 w 661"/>
                    <a:gd name="T47" fmla="*/ 362 h 506"/>
                    <a:gd name="T48" fmla="*/ 179 w 661"/>
                    <a:gd name="T49" fmla="*/ 324 h 506"/>
                    <a:gd name="T50" fmla="*/ 576 w 661"/>
                    <a:gd name="T51" fmla="*/ 352 h 506"/>
                    <a:gd name="T52" fmla="*/ 432 w 661"/>
                    <a:gd name="T53" fmla="*/ 352 h 506"/>
                    <a:gd name="T54" fmla="*/ 432 w 661"/>
                    <a:gd name="T55" fmla="*/ 407 h 506"/>
                    <a:gd name="T56" fmla="*/ 576 w 661"/>
                    <a:gd name="T57" fmla="*/ 407 h 506"/>
                    <a:gd name="T58" fmla="*/ 576 w 661"/>
                    <a:gd name="T59" fmla="*/ 352 h 506"/>
                    <a:gd name="T60" fmla="*/ 661 w 661"/>
                    <a:gd name="T61" fmla="*/ 253 h 506"/>
                    <a:gd name="T62" fmla="*/ 661 w 661"/>
                    <a:gd name="T63" fmla="*/ 253 h 506"/>
                    <a:gd name="T64" fmla="*/ 543 w 661"/>
                    <a:gd name="T65" fmla="*/ 0 h 506"/>
                    <a:gd name="T66" fmla="*/ 115 w 661"/>
                    <a:gd name="T67" fmla="*/ 0 h 506"/>
                    <a:gd name="T68" fmla="*/ 0 w 661"/>
                    <a:gd name="T69" fmla="*/ 253 h 506"/>
                    <a:gd name="T70" fmla="*/ 0 w 661"/>
                    <a:gd name="T71" fmla="*/ 253 h 506"/>
                    <a:gd name="T72" fmla="*/ 0 w 661"/>
                    <a:gd name="T73" fmla="*/ 506 h 506"/>
                    <a:gd name="T74" fmla="*/ 661 w 661"/>
                    <a:gd name="T75" fmla="*/ 506 h 506"/>
                    <a:gd name="T76" fmla="*/ 661 w 661"/>
                    <a:gd name="T77" fmla="*/ 506 h 506"/>
                    <a:gd name="T78" fmla="*/ 661 w 661"/>
                    <a:gd name="T79" fmla="*/ 506 h 506"/>
                    <a:gd name="T80" fmla="*/ 661 w 661"/>
                    <a:gd name="T81" fmla="*/ 253 h 506"/>
                    <a:gd name="T82" fmla="*/ 661 w 661"/>
                    <a:gd name="T83" fmla="*/ 253 h 506"/>
                    <a:gd name="T84" fmla="*/ 626 w 661"/>
                    <a:gd name="T85" fmla="*/ 468 h 506"/>
                    <a:gd name="T86" fmla="*/ 35 w 661"/>
                    <a:gd name="T87" fmla="*/ 468 h 506"/>
                    <a:gd name="T88" fmla="*/ 35 w 661"/>
                    <a:gd name="T89" fmla="*/ 288 h 506"/>
                    <a:gd name="T90" fmla="*/ 626 w 661"/>
                    <a:gd name="T91" fmla="*/ 288 h 506"/>
                    <a:gd name="T92" fmla="*/ 626 w 661"/>
                    <a:gd name="T93" fmla="*/ 468 h 506"/>
                    <a:gd name="T94" fmla="*/ 323 w 661"/>
                    <a:gd name="T95" fmla="*/ 324 h 506"/>
                    <a:gd name="T96" fmla="*/ 288 w 661"/>
                    <a:gd name="T97" fmla="*/ 324 h 506"/>
                    <a:gd name="T98" fmla="*/ 288 w 661"/>
                    <a:gd name="T99" fmla="*/ 362 h 506"/>
                    <a:gd name="T100" fmla="*/ 323 w 661"/>
                    <a:gd name="T101" fmla="*/ 362 h 506"/>
                    <a:gd name="T102" fmla="*/ 323 w 661"/>
                    <a:gd name="T103" fmla="*/ 324 h 506"/>
                    <a:gd name="T104" fmla="*/ 323 w 661"/>
                    <a:gd name="T105" fmla="*/ 397 h 506"/>
                    <a:gd name="T106" fmla="*/ 288 w 661"/>
                    <a:gd name="T107" fmla="*/ 397 h 506"/>
                    <a:gd name="T108" fmla="*/ 288 w 661"/>
                    <a:gd name="T109" fmla="*/ 433 h 506"/>
                    <a:gd name="T110" fmla="*/ 323 w 661"/>
                    <a:gd name="T111" fmla="*/ 433 h 506"/>
                    <a:gd name="T112" fmla="*/ 323 w 661"/>
                    <a:gd name="T113" fmla="*/ 397 h 506"/>
                    <a:gd name="T114" fmla="*/ 250 w 661"/>
                    <a:gd name="T115" fmla="*/ 324 h 506"/>
                    <a:gd name="T116" fmla="*/ 215 w 661"/>
                    <a:gd name="T117" fmla="*/ 324 h 506"/>
                    <a:gd name="T118" fmla="*/ 215 w 661"/>
                    <a:gd name="T119" fmla="*/ 362 h 506"/>
                    <a:gd name="T120" fmla="*/ 250 w 661"/>
                    <a:gd name="T121" fmla="*/ 362 h 506"/>
                    <a:gd name="T122" fmla="*/ 250 w 661"/>
                    <a:gd name="T123" fmla="*/ 324 h 5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661" h="506">
                      <a:moveTo>
                        <a:pt x="179" y="397"/>
                      </a:moveTo>
                      <a:lnTo>
                        <a:pt x="144" y="397"/>
                      </a:lnTo>
                      <a:lnTo>
                        <a:pt x="144" y="433"/>
                      </a:lnTo>
                      <a:lnTo>
                        <a:pt x="179" y="433"/>
                      </a:lnTo>
                      <a:lnTo>
                        <a:pt x="179" y="397"/>
                      </a:lnTo>
                      <a:close/>
                      <a:moveTo>
                        <a:pt x="108" y="324"/>
                      </a:moveTo>
                      <a:lnTo>
                        <a:pt x="70" y="324"/>
                      </a:lnTo>
                      <a:lnTo>
                        <a:pt x="70" y="362"/>
                      </a:lnTo>
                      <a:lnTo>
                        <a:pt x="108" y="362"/>
                      </a:lnTo>
                      <a:lnTo>
                        <a:pt x="108" y="324"/>
                      </a:lnTo>
                      <a:close/>
                      <a:moveTo>
                        <a:pt x="108" y="397"/>
                      </a:moveTo>
                      <a:lnTo>
                        <a:pt x="70" y="397"/>
                      </a:lnTo>
                      <a:lnTo>
                        <a:pt x="70" y="433"/>
                      </a:lnTo>
                      <a:lnTo>
                        <a:pt x="108" y="433"/>
                      </a:lnTo>
                      <a:lnTo>
                        <a:pt x="108" y="397"/>
                      </a:lnTo>
                      <a:close/>
                      <a:moveTo>
                        <a:pt x="250" y="397"/>
                      </a:moveTo>
                      <a:lnTo>
                        <a:pt x="215" y="397"/>
                      </a:lnTo>
                      <a:lnTo>
                        <a:pt x="215" y="433"/>
                      </a:lnTo>
                      <a:lnTo>
                        <a:pt x="250" y="433"/>
                      </a:lnTo>
                      <a:lnTo>
                        <a:pt x="250" y="397"/>
                      </a:lnTo>
                      <a:close/>
                      <a:moveTo>
                        <a:pt x="179" y="324"/>
                      </a:moveTo>
                      <a:lnTo>
                        <a:pt x="144" y="324"/>
                      </a:lnTo>
                      <a:lnTo>
                        <a:pt x="144" y="362"/>
                      </a:lnTo>
                      <a:lnTo>
                        <a:pt x="179" y="362"/>
                      </a:lnTo>
                      <a:lnTo>
                        <a:pt x="179" y="324"/>
                      </a:lnTo>
                      <a:close/>
                      <a:moveTo>
                        <a:pt x="576" y="352"/>
                      </a:moveTo>
                      <a:lnTo>
                        <a:pt x="432" y="352"/>
                      </a:lnTo>
                      <a:lnTo>
                        <a:pt x="432" y="407"/>
                      </a:lnTo>
                      <a:lnTo>
                        <a:pt x="576" y="407"/>
                      </a:lnTo>
                      <a:lnTo>
                        <a:pt x="576" y="352"/>
                      </a:lnTo>
                      <a:close/>
                      <a:moveTo>
                        <a:pt x="661" y="253"/>
                      </a:moveTo>
                      <a:lnTo>
                        <a:pt x="661" y="253"/>
                      </a:lnTo>
                      <a:lnTo>
                        <a:pt x="543" y="0"/>
                      </a:lnTo>
                      <a:lnTo>
                        <a:pt x="115" y="0"/>
                      </a:lnTo>
                      <a:lnTo>
                        <a:pt x="0" y="253"/>
                      </a:lnTo>
                      <a:lnTo>
                        <a:pt x="0" y="253"/>
                      </a:lnTo>
                      <a:lnTo>
                        <a:pt x="0" y="506"/>
                      </a:lnTo>
                      <a:lnTo>
                        <a:pt x="661" y="506"/>
                      </a:lnTo>
                      <a:lnTo>
                        <a:pt x="661" y="506"/>
                      </a:lnTo>
                      <a:lnTo>
                        <a:pt x="661" y="506"/>
                      </a:lnTo>
                      <a:lnTo>
                        <a:pt x="661" y="253"/>
                      </a:lnTo>
                      <a:lnTo>
                        <a:pt x="661" y="253"/>
                      </a:lnTo>
                      <a:close/>
                      <a:moveTo>
                        <a:pt x="626" y="468"/>
                      </a:moveTo>
                      <a:lnTo>
                        <a:pt x="35" y="468"/>
                      </a:lnTo>
                      <a:lnTo>
                        <a:pt x="35" y="288"/>
                      </a:lnTo>
                      <a:lnTo>
                        <a:pt x="626" y="288"/>
                      </a:lnTo>
                      <a:lnTo>
                        <a:pt x="626" y="468"/>
                      </a:lnTo>
                      <a:close/>
                      <a:moveTo>
                        <a:pt x="323" y="324"/>
                      </a:moveTo>
                      <a:lnTo>
                        <a:pt x="288" y="324"/>
                      </a:lnTo>
                      <a:lnTo>
                        <a:pt x="288" y="362"/>
                      </a:lnTo>
                      <a:lnTo>
                        <a:pt x="323" y="362"/>
                      </a:lnTo>
                      <a:lnTo>
                        <a:pt x="323" y="324"/>
                      </a:lnTo>
                      <a:close/>
                      <a:moveTo>
                        <a:pt x="323" y="397"/>
                      </a:moveTo>
                      <a:lnTo>
                        <a:pt x="288" y="397"/>
                      </a:lnTo>
                      <a:lnTo>
                        <a:pt x="288" y="433"/>
                      </a:lnTo>
                      <a:lnTo>
                        <a:pt x="323" y="433"/>
                      </a:lnTo>
                      <a:lnTo>
                        <a:pt x="323" y="397"/>
                      </a:lnTo>
                      <a:close/>
                      <a:moveTo>
                        <a:pt x="250" y="324"/>
                      </a:moveTo>
                      <a:lnTo>
                        <a:pt x="215" y="324"/>
                      </a:lnTo>
                      <a:lnTo>
                        <a:pt x="215" y="362"/>
                      </a:lnTo>
                      <a:lnTo>
                        <a:pt x="250" y="362"/>
                      </a:lnTo>
                      <a:lnTo>
                        <a:pt x="250" y="32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defRPr/>
                  </a:pPr>
                  <a:endParaRPr lang="zh-CN" altLang="en-US" sz="1000" b="1" kern="0">
                    <a:solidFill>
                      <a:srgbClr val="000000"/>
                    </a:solidFill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2" name="直线箭头连接符 11">
                <a:extLst>
                  <a:ext uri="{FF2B5EF4-FFF2-40B4-BE49-F238E27FC236}">
                    <a16:creationId xmlns:a16="http://schemas.microsoft.com/office/drawing/2014/main" id="{2E45C460-5508-384C-8623-E8AA4E5CBF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8422" y="1412834"/>
                <a:ext cx="0" cy="4553251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161305C3-976B-9045-8F1F-90B6A883D34C}"/>
                </a:ext>
              </a:extLst>
            </p:cNvPr>
            <p:cNvGrpSpPr/>
            <p:nvPr/>
          </p:nvGrpSpPr>
          <p:grpSpPr>
            <a:xfrm>
              <a:off x="3907353" y="553147"/>
              <a:ext cx="2806996" cy="5432517"/>
              <a:chOff x="3907353" y="533568"/>
              <a:chExt cx="2806996" cy="5432517"/>
            </a:xfrm>
          </p:grpSpPr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3D05DD68-9874-8444-9797-D0B07750CBD2}"/>
                  </a:ext>
                </a:extLst>
              </p:cNvPr>
              <p:cNvGrpSpPr/>
              <p:nvPr/>
            </p:nvGrpSpPr>
            <p:grpSpPr>
              <a:xfrm>
                <a:off x="3907353" y="533568"/>
                <a:ext cx="2806996" cy="730172"/>
                <a:chOff x="3907353" y="533568"/>
                <a:chExt cx="2806996" cy="730172"/>
              </a:xfrm>
            </p:grpSpPr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73D978CA-D627-E44A-9069-7C0994B0D6C4}"/>
                    </a:ext>
                  </a:extLst>
                </p:cNvPr>
                <p:cNvSpPr/>
                <p:nvPr/>
              </p:nvSpPr>
              <p:spPr>
                <a:xfrm>
                  <a:off x="3907353" y="533568"/>
                  <a:ext cx="2806996" cy="730172"/>
                </a:xfrm>
                <a:prstGeom prst="rect">
                  <a:avLst/>
                </a:prstGeom>
                <a:solidFill>
                  <a:srgbClr val="383C57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/>
                </a:p>
              </p:txBody>
            </p:sp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25168820-F233-3045-A821-ACC050D5E6D7}"/>
                    </a:ext>
                  </a:extLst>
                </p:cNvPr>
                <p:cNvSpPr txBox="1"/>
                <p:nvPr/>
              </p:nvSpPr>
              <p:spPr>
                <a:xfrm>
                  <a:off x="5127480" y="729377"/>
                  <a:ext cx="95684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dirty="0">
                      <a:solidFill>
                        <a:schemeClr val="bg1"/>
                      </a:solidFill>
                      <a:latin typeface="Helvetica" pitchFamily="2" charset="0"/>
                    </a:rPr>
                    <a:t>IoT</a:t>
                  </a:r>
                  <a:r>
                    <a:rPr kumimoji="1" lang="zh-CN" altLang="en-US" sz="1600" dirty="0">
                      <a:solidFill>
                        <a:schemeClr val="bg1"/>
                      </a:solidFill>
                      <a:latin typeface="Helvetica" pitchFamily="2" charset="0"/>
                    </a:rPr>
                    <a:t> </a:t>
                  </a:r>
                  <a:r>
                    <a:rPr kumimoji="1" lang="en-US" altLang="zh-CN" sz="1600" dirty="0">
                      <a:solidFill>
                        <a:schemeClr val="bg1"/>
                      </a:solidFill>
                      <a:latin typeface="Helvetica" pitchFamily="2" charset="0"/>
                    </a:rPr>
                    <a:t>Hub</a:t>
                  </a:r>
                  <a:endParaRPr kumimoji="1" lang="zh-CN" altLang="en-US" sz="1600" dirty="0">
                    <a:solidFill>
                      <a:schemeClr val="bg1"/>
                    </a:solidFill>
                    <a:latin typeface="Helvetica" pitchFamily="2" charset="0"/>
                  </a:endParaRPr>
                </a:p>
              </p:txBody>
            </p:sp>
            <p:pic>
              <p:nvPicPr>
                <p:cNvPr id="14" name="图形 13">
                  <a:extLst>
                    <a:ext uri="{FF2B5EF4-FFF2-40B4-BE49-F238E27FC236}">
                      <a16:creationId xmlns:a16="http://schemas.microsoft.com/office/drawing/2014/main" id="{4449EE3F-3F7D-AA40-B21D-E6FBE2C36B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22433" y="771578"/>
                  <a:ext cx="324000" cy="249231"/>
                </a:xfrm>
                <a:prstGeom prst="rect">
                  <a:avLst/>
                </a:prstGeom>
              </p:spPr>
            </p:pic>
          </p:grpSp>
          <p:cxnSp>
            <p:nvCxnSpPr>
              <p:cNvPr id="17" name="直线箭头连接符 16">
                <a:extLst>
                  <a:ext uri="{FF2B5EF4-FFF2-40B4-BE49-F238E27FC236}">
                    <a16:creationId xmlns:a16="http://schemas.microsoft.com/office/drawing/2014/main" id="{00DB081A-E630-0647-9D75-0F9956EE3B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10851" y="1412834"/>
                <a:ext cx="0" cy="4553251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945CFED3-89F1-DC4A-BDAE-3D3585468DF3}"/>
                </a:ext>
              </a:extLst>
            </p:cNvPr>
            <p:cNvGrpSpPr/>
            <p:nvPr/>
          </p:nvGrpSpPr>
          <p:grpSpPr>
            <a:xfrm>
              <a:off x="7639782" y="553147"/>
              <a:ext cx="2806996" cy="5432517"/>
              <a:chOff x="7639782" y="533568"/>
              <a:chExt cx="2806996" cy="5432517"/>
            </a:xfrm>
          </p:grpSpPr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89A4D8B4-F1D0-D748-AF40-614FB75FD6BC}"/>
                  </a:ext>
                </a:extLst>
              </p:cNvPr>
              <p:cNvGrpSpPr/>
              <p:nvPr/>
            </p:nvGrpSpPr>
            <p:grpSpPr>
              <a:xfrm>
                <a:off x="7639782" y="533568"/>
                <a:ext cx="2806996" cy="730172"/>
                <a:chOff x="7639782" y="533568"/>
                <a:chExt cx="2806996" cy="730172"/>
              </a:xfrm>
            </p:grpSpPr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41486518-6AE5-A844-A66F-18E9FFFF397F}"/>
                    </a:ext>
                  </a:extLst>
                </p:cNvPr>
                <p:cNvSpPr/>
                <p:nvPr/>
              </p:nvSpPr>
              <p:spPr>
                <a:xfrm>
                  <a:off x="7639782" y="533568"/>
                  <a:ext cx="2806996" cy="730172"/>
                </a:xfrm>
                <a:prstGeom prst="rect">
                  <a:avLst/>
                </a:prstGeom>
                <a:solidFill>
                  <a:srgbClr val="383C57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/>
                </a:p>
              </p:txBody>
            </p:sp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A4E88F3D-8E98-0640-9809-AF9E5D0DE337}"/>
                    </a:ext>
                  </a:extLst>
                </p:cNvPr>
                <p:cNvSpPr txBox="1"/>
                <p:nvPr/>
              </p:nvSpPr>
              <p:spPr>
                <a:xfrm>
                  <a:off x="8778443" y="729377"/>
                  <a:ext cx="108166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dirty="0" err="1">
                      <a:solidFill>
                        <a:schemeClr val="bg1"/>
                      </a:solidFill>
                      <a:latin typeface="Helvetica" pitchFamily="2" charset="0"/>
                    </a:rPr>
                    <a:t>EnOS</a:t>
                  </a:r>
                  <a:r>
                    <a:rPr kumimoji="1" lang="zh-CN" altLang="en-US" sz="1600" dirty="0">
                      <a:solidFill>
                        <a:schemeClr val="bg1"/>
                      </a:solidFill>
                      <a:latin typeface="Helvetica" pitchFamily="2" charset="0"/>
                    </a:rPr>
                    <a:t> </a:t>
                  </a:r>
                  <a:r>
                    <a:rPr kumimoji="1" lang="en-US" altLang="zh-CN" sz="1600" dirty="0">
                      <a:solidFill>
                        <a:schemeClr val="bg1"/>
                      </a:solidFill>
                      <a:latin typeface="Helvetica" pitchFamily="2" charset="0"/>
                    </a:rPr>
                    <a:t>CA</a:t>
                  </a:r>
                  <a:endParaRPr kumimoji="1" lang="zh-CN" altLang="en-US" sz="1600" dirty="0">
                    <a:solidFill>
                      <a:schemeClr val="bg1"/>
                    </a:solidFill>
                    <a:latin typeface="Helvetica" pitchFamily="2" charset="0"/>
                  </a:endParaRPr>
                </a:p>
              </p:txBody>
            </p:sp>
            <p:pic>
              <p:nvPicPr>
                <p:cNvPr id="16" name="图形 15">
                  <a:extLst>
                    <a:ext uri="{FF2B5EF4-FFF2-40B4-BE49-F238E27FC236}">
                      <a16:creationId xmlns:a16="http://schemas.microsoft.com/office/drawing/2014/main" id="{014C34BF-C4F4-C547-B3BE-B4EEB28A1A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74353" y="737766"/>
                  <a:ext cx="330165" cy="330165"/>
                </a:xfrm>
                <a:prstGeom prst="rect">
                  <a:avLst/>
                </a:prstGeom>
              </p:spPr>
            </p:pic>
          </p:grpSp>
          <p:cxnSp>
            <p:nvCxnSpPr>
              <p:cNvPr id="18" name="直线箭头连接符 17">
                <a:extLst>
                  <a:ext uri="{FF2B5EF4-FFF2-40B4-BE49-F238E27FC236}">
                    <a16:creationId xmlns:a16="http://schemas.microsoft.com/office/drawing/2014/main" id="{DD6A3384-AE60-2545-8ECD-78EDF69053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3280" y="1412834"/>
                <a:ext cx="0" cy="4553251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B0749F5-1C8F-3F4F-9468-2503D28B6E6D}"/>
                </a:ext>
              </a:extLst>
            </p:cNvPr>
            <p:cNvSpPr/>
            <p:nvPr/>
          </p:nvSpPr>
          <p:spPr>
            <a:xfrm>
              <a:off x="4108435" y="2355919"/>
              <a:ext cx="2404832" cy="644727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28848F8B-C258-5E41-BCD6-320943AF0178}"/>
                </a:ext>
              </a:extLst>
            </p:cNvPr>
            <p:cNvSpPr txBox="1"/>
            <p:nvPr/>
          </p:nvSpPr>
          <p:spPr>
            <a:xfrm>
              <a:off x="4381195" y="2489610"/>
              <a:ext cx="2310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2b. –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创建设备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84A9D1A-1253-DB48-AADD-BC3C0E0ECAD5}"/>
                </a:ext>
              </a:extLst>
            </p:cNvPr>
            <p:cNvSpPr/>
            <p:nvPr/>
          </p:nvSpPr>
          <p:spPr>
            <a:xfrm>
              <a:off x="7846221" y="4318580"/>
              <a:ext cx="2404832" cy="644727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C7D825C-D8A8-C243-80AD-7FD6E8CF350B}"/>
                </a:ext>
              </a:extLst>
            </p:cNvPr>
            <p:cNvSpPr txBox="1"/>
            <p:nvPr/>
          </p:nvSpPr>
          <p:spPr>
            <a:xfrm>
              <a:off x="7904631" y="4487054"/>
              <a:ext cx="231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2e.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颁发证书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CF904DE-7C5F-5049-90E5-FAA59196AA42}"/>
                </a:ext>
              </a:extLst>
            </p:cNvPr>
            <p:cNvSpPr txBox="1"/>
            <p:nvPr/>
          </p:nvSpPr>
          <p:spPr>
            <a:xfrm>
              <a:off x="6777937" y="3696678"/>
              <a:ext cx="23497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转发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证书申请</a:t>
              </a:r>
            </a:p>
          </p:txBody>
        </p: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C541B5B6-79EF-DB4D-8D45-5798DDF55A09}"/>
                </a:ext>
              </a:extLst>
            </p:cNvPr>
            <p:cNvCxnSpPr>
              <a:cxnSpLocks/>
            </p:cNvCxnSpPr>
            <p:nvPr/>
          </p:nvCxnSpPr>
          <p:spPr>
            <a:xfrm>
              <a:off x="1581364" y="5320768"/>
              <a:ext cx="2308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494DB92-0B84-864B-9EA3-509A31BEC0B6}"/>
                </a:ext>
              </a:extLst>
            </p:cNvPr>
            <p:cNvSpPr txBox="1"/>
            <p:nvPr/>
          </p:nvSpPr>
          <p:spPr>
            <a:xfrm>
              <a:off x="2084947" y="5041437"/>
              <a:ext cx="16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证书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5A67F39-1A9A-1947-B169-8722BC025904}"/>
                </a:ext>
              </a:extLst>
            </p:cNvPr>
            <p:cNvSpPr/>
            <p:nvPr/>
          </p:nvSpPr>
          <p:spPr>
            <a:xfrm>
              <a:off x="4127430" y="3673853"/>
              <a:ext cx="2404832" cy="644727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6EA218D-240A-3843-9B38-1F59826A1A88}"/>
                </a:ext>
              </a:extLst>
            </p:cNvPr>
            <p:cNvSpPr txBox="1"/>
            <p:nvPr/>
          </p:nvSpPr>
          <p:spPr>
            <a:xfrm>
              <a:off x="4381195" y="3816333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2d.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激活设备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438C162-64FD-6347-88B0-7CF59A6A8881}"/>
                </a:ext>
              </a:extLst>
            </p:cNvPr>
            <p:cNvSpPr/>
            <p:nvPr/>
          </p:nvSpPr>
          <p:spPr>
            <a:xfrm>
              <a:off x="381134" y="1706502"/>
              <a:ext cx="2404832" cy="644727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AE717A9-447E-854B-B7E0-F4F53636F6AE}"/>
                </a:ext>
              </a:extLst>
            </p:cNvPr>
            <p:cNvSpPr txBox="1"/>
            <p:nvPr/>
          </p:nvSpPr>
          <p:spPr>
            <a:xfrm>
              <a:off x="365643" y="1899735"/>
              <a:ext cx="21602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2a.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预配</a:t>
              </a:r>
            </a:p>
          </p:txBody>
        </p: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29EF85AA-4542-8541-BFB3-8DA9F09E725D}"/>
                </a:ext>
              </a:extLst>
            </p:cNvPr>
            <p:cNvCxnSpPr>
              <a:cxnSpLocks/>
            </p:cNvCxnSpPr>
            <p:nvPr/>
          </p:nvCxnSpPr>
          <p:spPr>
            <a:xfrm>
              <a:off x="3001126" y="1992492"/>
              <a:ext cx="2309725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FDE6292-10CD-E942-B2B3-80C6190D8470}"/>
                </a:ext>
              </a:extLst>
            </p:cNvPr>
            <p:cNvSpPr/>
            <p:nvPr/>
          </p:nvSpPr>
          <p:spPr>
            <a:xfrm>
              <a:off x="376006" y="3029126"/>
              <a:ext cx="2404832" cy="644727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F20F12BA-6051-6F44-8093-5C7FC025FF19}"/>
                </a:ext>
              </a:extLst>
            </p:cNvPr>
            <p:cNvSpPr txBox="1"/>
            <p:nvPr/>
          </p:nvSpPr>
          <p:spPr>
            <a:xfrm>
              <a:off x="365643" y="3201316"/>
              <a:ext cx="24836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2c.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创建钥匙对和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CSR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文件</a:t>
              </a:r>
            </a:p>
          </p:txBody>
        </p:sp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BCFE35EF-BD9C-8541-8FB4-7619C6ADA1CE}"/>
                </a:ext>
              </a:extLst>
            </p:cNvPr>
            <p:cNvCxnSpPr>
              <a:cxnSpLocks/>
            </p:cNvCxnSpPr>
            <p:nvPr/>
          </p:nvCxnSpPr>
          <p:spPr>
            <a:xfrm>
              <a:off x="1578422" y="2682217"/>
              <a:ext cx="2309725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08380552-DCC5-CD4A-94A7-F76575A68B9C}"/>
                </a:ext>
              </a:extLst>
            </p:cNvPr>
            <p:cNvSpPr txBox="1"/>
            <p:nvPr/>
          </p:nvSpPr>
          <p:spPr>
            <a:xfrm>
              <a:off x="2605775" y="2419668"/>
              <a:ext cx="455982" cy="278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OK</a:t>
              </a:r>
              <a:endParaRPr kumimoji="1" lang="zh-CN" altLang="en-US" sz="1200" dirty="0">
                <a:solidFill>
                  <a:srgbClr val="5E628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B96054B4-4258-654E-9DB8-945A25389E8E}"/>
                </a:ext>
              </a:extLst>
            </p:cNvPr>
            <p:cNvSpPr/>
            <p:nvPr/>
          </p:nvSpPr>
          <p:spPr>
            <a:xfrm>
              <a:off x="4132891" y="4963307"/>
              <a:ext cx="2404832" cy="644727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1E5A7CA-F1B8-4A42-A1DC-1BCA0BB7AF03}"/>
                </a:ext>
              </a:extLst>
            </p:cNvPr>
            <p:cNvSpPr txBox="1"/>
            <p:nvPr/>
          </p:nvSpPr>
          <p:spPr>
            <a:xfrm>
              <a:off x="4381195" y="5131781"/>
              <a:ext cx="231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2f.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绑定证书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7EA28F56-41BC-384A-A949-2C03E9AE4A36}"/>
                </a:ext>
              </a:extLst>
            </p:cNvPr>
            <p:cNvSpPr/>
            <p:nvPr/>
          </p:nvSpPr>
          <p:spPr>
            <a:xfrm>
              <a:off x="380261" y="5609839"/>
              <a:ext cx="2404832" cy="644727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7340C1B7-D501-014F-B1D1-A11893DE5D96}"/>
                </a:ext>
              </a:extLst>
            </p:cNvPr>
            <p:cNvSpPr txBox="1"/>
            <p:nvPr/>
          </p:nvSpPr>
          <p:spPr>
            <a:xfrm>
              <a:off x="365643" y="5778313"/>
              <a:ext cx="231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2g.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保存证书</a:t>
              </a:r>
            </a:p>
          </p:txBody>
        </p:sp>
        <p:cxnSp>
          <p:nvCxnSpPr>
            <p:cNvPr id="53" name="直线箭头连接符 52">
              <a:extLst>
                <a:ext uri="{FF2B5EF4-FFF2-40B4-BE49-F238E27FC236}">
                  <a16:creationId xmlns:a16="http://schemas.microsoft.com/office/drawing/2014/main" id="{1D37ACBE-903D-6148-AC5E-0454B23DE7CA}"/>
                </a:ext>
              </a:extLst>
            </p:cNvPr>
            <p:cNvCxnSpPr>
              <a:cxnSpLocks/>
            </p:cNvCxnSpPr>
            <p:nvPr/>
          </p:nvCxnSpPr>
          <p:spPr>
            <a:xfrm>
              <a:off x="5315735" y="4679046"/>
              <a:ext cx="2308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4ADC5646-23E8-FA41-8301-C39724D1DC20}"/>
                </a:ext>
              </a:extLst>
            </p:cNvPr>
            <p:cNvSpPr txBox="1"/>
            <p:nvPr/>
          </p:nvSpPr>
          <p:spPr>
            <a:xfrm>
              <a:off x="5819318" y="4399715"/>
              <a:ext cx="16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证书</a:t>
              </a:r>
            </a:p>
          </p:txBody>
        </p:sp>
        <p:cxnSp>
          <p:nvCxnSpPr>
            <p:cNvPr id="55" name="直线箭头连接符 54">
              <a:extLst>
                <a:ext uri="{FF2B5EF4-FFF2-40B4-BE49-F238E27FC236}">
                  <a16:creationId xmlns:a16="http://schemas.microsoft.com/office/drawing/2014/main" id="{C43631CE-5AE6-CE47-AB01-5F726079DCCC}"/>
                </a:ext>
              </a:extLst>
            </p:cNvPr>
            <p:cNvCxnSpPr>
              <a:cxnSpLocks/>
            </p:cNvCxnSpPr>
            <p:nvPr/>
          </p:nvCxnSpPr>
          <p:spPr>
            <a:xfrm>
              <a:off x="2996450" y="3335741"/>
              <a:ext cx="2308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1DCA9C59-5C3B-C741-9E6B-34A060BADA2D}"/>
                </a:ext>
              </a:extLst>
            </p:cNvPr>
            <p:cNvSpPr txBox="1"/>
            <p:nvPr/>
          </p:nvSpPr>
          <p:spPr>
            <a:xfrm>
              <a:off x="3019860" y="3016976"/>
              <a:ext cx="1929919" cy="581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kumimoji="1" lang="zh-CN" altLang="en-US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激活设备</a:t>
              </a:r>
              <a:endParaRPr kumimoji="1" lang="en-US" altLang="zh-CN" sz="1200" dirty="0">
                <a:solidFill>
                  <a:srgbClr val="5E628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  <a:p>
              <a:pPr>
                <a:lnSpc>
                  <a:spcPts val="2040"/>
                </a:lnSpc>
              </a:pPr>
              <a:r>
                <a:rPr kumimoji="1" lang="zh-CN" altLang="en-US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获取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证书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0662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B9A8E083-70ED-DB4F-BD48-53B33F66C262}"/>
              </a:ext>
            </a:extLst>
          </p:cNvPr>
          <p:cNvGrpSpPr/>
          <p:nvPr/>
        </p:nvGrpSpPr>
        <p:grpSpPr>
          <a:xfrm>
            <a:off x="174924" y="533568"/>
            <a:ext cx="10271854" cy="5432517"/>
            <a:chOff x="174924" y="533568"/>
            <a:chExt cx="10271854" cy="5432517"/>
          </a:xfrm>
        </p:grpSpPr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id="{8CCADEC6-C1C8-BA49-9031-14CC4D7B7812}"/>
                </a:ext>
              </a:extLst>
            </p:cNvPr>
            <p:cNvCxnSpPr>
              <a:cxnSpLocks/>
            </p:cNvCxnSpPr>
            <p:nvPr/>
          </p:nvCxnSpPr>
          <p:spPr>
            <a:xfrm>
              <a:off x="1578422" y="2724153"/>
              <a:ext cx="373242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2FBA59B4-5460-5941-9226-18DFE6DA17B0}"/>
                </a:ext>
              </a:extLst>
            </p:cNvPr>
            <p:cNvGrpSpPr/>
            <p:nvPr/>
          </p:nvGrpSpPr>
          <p:grpSpPr>
            <a:xfrm>
              <a:off x="174924" y="533568"/>
              <a:ext cx="2806996" cy="5432517"/>
              <a:chOff x="174924" y="533568"/>
              <a:chExt cx="2806996" cy="5432517"/>
            </a:xfrm>
          </p:grpSpPr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00BED53C-FE53-B244-933A-A7ABB9567439}"/>
                  </a:ext>
                </a:extLst>
              </p:cNvPr>
              <p:cNvGrpSpPr/>
              <p:nvPr/>
            </p:nvGrpSpPr>
            <p:grpSpPr>
              <a:xfrm>
                <a:off x="174924" y="533568"/>
                <a:ext cx="2806996" cy="730172"/>
                <a:chOff x="174924" y="533568"/>
                <a:chExt cx="2806996" cy="730172"/>
              </a:xfrm>
            </p:grpSpPr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2FB6553F-32DF-E646-AFDC-4824B2F0A065}"/>
                    </a:ext>
                  </a:extLst>
                </p:cNvPr>
                <p:cNvSpPr/>
                <p:nvPr/>
              </p:nvSpPr>
              <p:spPr>
                <a:xfrm>
                  <a:off x="174924" y="533568"/>
                  <a:ext cx="2806996" cy="730172"/>
                </a:xfrm>
                <a:prstGeom prst="rect">
                  <a:avLst/>
                </a:prstGeom>
                <a:solidFill>
                  <a:srgbClr val="383C57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/>
                </a:p>
              </p:txBody>
            </p: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79F3CCED-05F0-6148-BF40-A71B7648187D}"/>
                    </a:ext>
                  </a:extLst>
                </p:cNvPr>
                <p:cNvSpPr txBox="1"/>
                <p:nvPr/>
              </p:nvSpPr>
              <p:spPr>
                <a:xfrm>
                  <a:off x="1511518" y="729377"/>
                  <a:ext cx="7236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dirty="0">
                      <a:solidFill>
                        <a:schemeClr val="bg1"/>
                      </a:solidFill>
                      <a:latin typeface="Helvetica" pitchFamily="2" charset="0"/>
                    </a:rPr>
                    <a:t>Edge</a:t>
                  </a:r>
                  <a:endParaRPr kumimoji="1" lang="zh-CN" altLang="en-US" sz="1600" dirty="0">
                    <a:solidFill>
                      <a:schemeClr val="bg1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25" name="Freeform 65">
                  <a:extLst>
                    <a:ext uri="{FF2B5EF4-FFF2-40B4-BE49-F238E27FC236}">
                      <a16:creationId xmlns:a16="http://schemas.microsoft.com/office/drawing/2014/main" id="{A5662E76-D7BC-C54A-840F-57091B603CB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00357" y="774642"/>
                  <a:ext cx="324000" cy="248024"/>
                </a:xfrm>
                <a:custGeom>
                  <a:avLst/>
                  <a:gdLst>
                    <a:gd name="T0" fmla="*/ 179 w 661"/>
                    <a:gd name="T1" fmla="*/ 397 h 506"/>
                    <a:gd name="T2" fmla="*/ 144 w 661"/>
                    <a:gd name="T3" fmla="*/ 397 h 506"/>
                    <a:gd name="T4" fmla="*/ 144 w 661"/>
                    <a:gd name="T5" fmla="*/ 433 h 506"/>
                    <a:gd name="T6" fmla="*/ 179 w 661"/>
                    <a:gd name="T7" fmla="*/ 433 h 506"/>
                    <a:gd name="T8" fmla="*/ 179 w 661"/>
                    <a:gd name="T9" fmla="*/ 397 h 506"/>
                    <a:gd name="T10" fmla="*/ 108 w 661"/>
                    <a:gd name="T11" fmla="*/ 324 h 506"/>
                    <a:gd name="T12" fmla="*/ 70 w 661"/>
                    <a:gd name="T13" fmla="*/ 324 h 506"/>
                    <a:gd name="T14" fmla="*/ 70 w 661"/>
                    <a:gd name="T15" fmla="*/ 362 h 506"/>
                    <a:gd name="T16" fmla="*/ 108 w 661"/>
                    <a:gd name="T17" fmla="*/ 362 h 506"/>
                    <a:gd name="T18" fmla="*/ 108 w 661"/>
                    <a:gd name="T19" fmla="*/ 324 h 506"/>
                    <a:gd name="T20" fmla="*/ 108 w 661"/>
                    <a:gd name="T21" fmla="*/ 397 h 506"/>
                    <a:gd name="T22" fmla="*/ 70 w 661"/>
                    <a:gd name="T23" fmla="*/ 397 h 506"/>
                    <a:gd name="T24" fmla="*/ 70 w 661"/>
                    <a:gd name="T25" fmla="*/ 433 h 506"/>
                    <a:gd name="T26" fmla="*/ 108 w 661"/>
                    <a:gd name="T27" fmla="*/ 433 h 506"/>
                    <a:gd name="T28" fmla="*/ 108 w 661"/>
                    <a:gd name="T29" fmla="*/ 397 h 506"/>
                    <a:gd name="T30" fmla="*/ 250 w 661"/>
                    <a:gd name="T31" fmla="*/ 397 h 506"/>
                    <a:gd name="T32" fmla="*/ 215 w 661"/>
                    <a:gd name="T33" fmla="*/ 397 h 506"/>
                    <a:gd name="T34" fmla="*/ 215 w 661"/>
                    <a:gd name="T35" fmla="*/ 433 h 506"/>
                    <a:gd name="T36" fmla="*/ 250 w 661"/>
                    <a:gd name="T37" fmla="*/ 433 h 506"/>
                    <a:gd name="T38" fmla="*/ 250 w 661"/>
                    <a:gd name="T39" fmla="*/ 397 h 506"/>
                    <a:gd name="T40" fmla="*/ 179 w 661"/>
                    <a:gd name="T41" fmla="*/ 324 h 506"/>
                    <a:gd name="T42" fmla="*/ 144 w 661"/>
                    <a:gd name="T43" fmla="*/ 324 h 506"/>
                    <a:gd name="T44" fmla="*/ 144 w 661"/>
                    <a:gd name="T45" fmla="*/ 362 h 506"/>
                    <a:gd name="T46" fmla="*/ 179 w 661"/>
                    <a:gd name="T47" fmla="*/ 362 h 506"/>
                    <a:gd name="T48" fmla="*/ 179 w 661"/>
                    <a:gd name="T49" fmla="*/ 324 h 506"/>
                    <a:gd name="T50" fmla="*/ 576 w 661"/>
                    <a:gd name="T51" fmla="*/ 352 h 506"/>
                    <a:gd name="T52" fmla="*/ 432 w 661"/>
                    <a:gd name="T53" fmla="*/ 352 h 506"/>
                    <a:gd name="T54" fmla="*/ 432 w 661"/>
                    <a:gd name="T55" fmla="*/ 407 h 506"/>
                    <a:gd name="T56" fmla="*/ 576 w 661"/>
                    <a:gd name="T57" fmla="*/ 407 h 506"/>
                    <a:gd name="T58" fmla="*/ 576 w 661"/>
                    <a:gd name="T59" fmla="*/ 352 h 506"/>
                    <a:gd name="T60" fmla="*/ 661 w 661"/>
                    <a:gd name="T61" fmla="*/ 253 h 506"/>
                    <a:gd name="T62" fmla="*/ 661 w 661"/>
                    <a:gd name="T63" fmla="*/ 253 h 506"/>
                    <a:gd name="T64" fmla="*/ 543 w 661"/>
                    <a:gd name="T65" fmla="*/ 0 h 506"/>
                    <a:gd name="T66" fmla="*/ 115 w 661"/>
                    <a:gd name="T67" fmla="*/ 0 h 506"/>
                    <a:gd name="T68" fmla="*/ 0 w 661"/>
                    <a:gd name="T69" fmla="*/ 253 h 506"/>
                    <a:gd name="T70" fmla="*/ 0 w 661"/>
                    <a:gd name="T71" fmla="*/ 253 h 506"/>
                    <a:gd name="T72" fmla="*/ 0 w 661"/>
                    <a:gd name="T73" fmla="*/ 506 h 506"/>
                    <a:gd name="T74" fmla="*/ 661 w 661"/>
                    <a:gd name="T75" fmla="*/ 506 h 506"/>
                    <a:gd name="T76" fmla="*/ 661 w 661"/>
                    <a:gd name="T77" fmla="*/ 506 h 506"/>
                    <a:gd name="T78" fmla="*/ 661 w 661"/>
                    <a:gd name="T79" fmla="*/ 506 h 506"/>
                    <a:gd name="T80" fmla="*/ 661 w 661"/>
                    <a:gd name="T81" fmla="*/ 253 h 506"/>
                    <a:gd name="T82" fmla="*/ 661 w 661"/>
                    <a:gd name="T83" fmla="*/ 253 h 506"/>
                    <a:gd name="T84" fmla="*/ 626 w 661"/>
                    <a:gd name="T85" fmla="*/ 468 h 506"/>
                    <a:gd name="T86" fmla="*/ 35 w 661"/>
                    <a:gd name="T87" fmla="*/ 468 h 506"/>
                    <a:gd name="T88" fmla="*/ 35 w 661"/>
                    <a:gd name="T89" fmla="*/ 288 h 506"/>
                    <a:gd name="T90" fmla="*/ 626 w 661"/>
                    <a:gd name="T91" fmla="*/ 288 h 506"/>
                    <a:gd name="T92" fmla="*/ 626 w 661"/>
                    <a:gd name="T93" fmla="*/ 468 h 506"/>
                    <a:gd name="T94" fmla="*/ 323 w 661"/>
                    <a:gd name="T95" fmla="*/ 324 h 506"/>
                    <a:gd name="T96" fmla="*/ 288 w 661"/>
                    <a:gd name="T97" fmla="*/ 324 h 506"/>
                    <a:gd name="T98" fmla="*/ 288 w 661"/>
                    <a:gd name="T99" fmla="*/ 362 h 506"/>
                    <a:gd name="T100" fmla="*/ 323 w 661"/>
                    <a:gd name="T101" fmla="*/ 362 h 506"/>
                    <a:gd name="T102" fmla="*/ 323 w 661"/>
                    <a:gd name="T103" fmla="*/ 324 h 506"/>
                    <a:gd name="T104" fmla="*/ 323 w 661"/>
                    <a:gd name="T105" fmla="*/ 397 h 506"/>
                    <a:gd name="T106" fmla="*/ 288 w 661"/>
                    <a:gd name="T107" fmla="*/ 397 h 506"/>
                    <a:gd name="T108" fmla="*/ 288 w 661"/>
                    <a:gd name="T109" fmla="*/ 433 h 506"/>
                    <a:gd name="T110" fmla="*/ 323 w 661"/>
                    <a:gd name="T111" fmla="*/ 433 h 506"/>
                    <a:gd name="T112" fmla="*/ 323 w 661"/>
                    <a:gd name="T113" fmla="*/ 397 h 506"/>
                    <a:gd name="T114" fmla="*/ 250 w 661"/>
                    <a:gd name="T115" fmla="*/ 324 h 506"/>
                    <a:gd name="T116" fmla="*/ 215 w 661"/>
                    <a:gd name="T117" fmla="*/ 324 h 506"/>
                    <a:gd name="T118" fmla="*/ 215 w 661"/>
                    <a:gd name="T119" fmla="*/ 362 h 506"/>
                    <a:gd name="T120" fmla="*/ 250 w 661"/>
                    <a:gd name="T121" fmla="*/ 362 h 506"/>
                    <a:gd name="T122" fmla="*/ 250 w 661"/>
                    <a:gd name="T123" fmla="*/ 324 h 5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661" h="506">
                      <a:moveTo>
                        <a:pt x="179" y="397"/>
                      </a:moveTo>
                      <a:lnTo>
                        <a:pt x="144" y="397"/>
                      </a:lnTo>
                      <a:lnTo>
                        <a:pt x="144" y="433"/>
                      </a:lnTo>
                      <a:lnTo>
                        <a:pt x="179" y="433"/>
                      </a:lnTo>
                      <a:lnTo>
                        <a:pt x="179" y="397"/>
                      </a:lnTo>
                      <a:close/>
                      <a:moveTo>
                        <a:pt x="108" y="324"/>
                      </a:moveTo>
                      <a:lnTo>
                        <a:pt x="70" y="324"/>
                      </a:lnTo>
                      <a:lnTo>
                        <a:pt x="70" y="362"/>
                      </a:lnTo>
                      <a:lnTo>
                        <a:pt x="108" y="362"/>
                      </a:lnTo>
                      <a:lnTo>
                        <a:pt x="108" y="324"/>
                      </a:lnTo>
                      <a:close/>
                      <a:moveTo>
                        <a:pt x="108" y="397"/>
                      </a:moveTo>
                      <a:lnTo>
                        <a:pt x="70" y="397"/>
                      </a:lnTo>
                      <a:lnTo>
                        <a:pt x="70" y="433"/>
                      </a:lnTo>
                      <a:lnTo>
                        <a:pt x="108" y="433"/>
                      </a:lnTo>
                      <a:lnTo>
                        <a:pt x="108" y="397"/>
                      </a:lnTo>
                      <a:close/>
                      <a:moveTo>
                        <a:pt x="250" y="397"/>
                      </a:moveTo>
                      <a:lnTo>
                        <a:pt x="215" y="397"/>
                      </a:lnTo>
                      <a:lnTo>
                        <a:pt x="215" y="433"/>
                      </a:lnTo>
                      <a:lnTo>
                        <a:pt x="250" y="433"/>
                      </a:lnTo>
                      <a:lnTo>
                        <a:pt x="250" y="397"/>
                      </a:lnTo>
                      <a:close/>
                      <a:moveTo>
                        <a:pt x="179" y="324"/>
                      </a:moveTo>
                      <a:lnTo>
                        <a:pt x="144" y="324"/>
                      </a:lnTo>
                      <a:lnTo>
                        <a:pt x="144" y="362"/>
                      </a:lnTo>
                      <a:lnTo>
                        <a:pt x="179" y="362"/>
                      </a:lnTo>
                      <a:lnTo>
                        <a:pt x="179" y="324"/>
                      </a:lnTo>
                      <a:close/>
                      <a:moveTo>
                        <a:pt x="576" y="352"/>
                      </a:moveTo>
                      <a:lnTo>
                        <a:pt x="432" y="352"/>
                      </a:lnTo>
                      <a:lnTo>
                        <a:pt x="432" y="407"/>
                      </a:lnTo>
                      <a:lnTo>
                        <a:pt x="576" y="407"/>
                      </a:lnTo>
                      <a:lnTo>
                        <a:pt x="576" y="352"/>
                      </a:lnTo>
                      <a:close/>
                      <a:moveTo>
                        <a:pt x="661" y="253"/>
                      </a:moveTo>
                      <a:lnTo>
                        <a:pt x="661" y="253"/>
                      </a:lnTo>
                      <a:lnTo>
                        <a:pt x="543" y="0"/>
                      </a:lnTo>
                      <a:lnTo>
                        <a:pt x="115" y="0"/>
                      </a:lnTo>
                      <a:lnTo>
                        <a:pt x="0" y="253"/>
                      </a:lnTo>
                      <a:lnTo>
                        <a:pt x="0" y="253"/>
                      </a:lnTo>
                      <a:lnTo>
                        <a:pt x="0" y="506"/>
                      </a:lnTo>
                      <a:lnTo>
                        <a:pt x="661" y="506"/>
                      </a:lnTo>
                      <a:lnTo>
                        <a:pt x="661" y="506"/>
                      </a:lnTo>
                      <a:lnTo>
                        <a:pt x="661" y="506"/>
                      </a:lnTo>
                      <a:lnTo>
                        <a:pt x="661" y="253"/>
                      </a:lnTo>
                      <a:lnTo>
                        <a:pt x="661" y="253"/>
                      </a:lnTo>
                      <a:close/>
                      <a:moveTo>
                        <a:pt x="626" y="468"/>
                      </a:moveTo>
                      <a:lnTo>
                        <a:pt x="35" y="468"/>
                      </a:lnTo>
                      <a:lnTo>
                        <a:pt x="35" y="288"/>
                      </a:lnTo>
                      <a:lnTo>
                        <a:pt x="626" y="288"/>
                      </a:lnTo>
                      <a:lnTo>
                        <a:pt x="626" y="468"/>
                      </a:lnTo>
                      <a:close/>
                      <a:moveTo>
                        <a:pt x="323" y="324"/>
                      </a:moveTo>
                      <a:lnTo>
                        <a:pt x="288" y="324"/>
                      </a:lnTo>
                      <a:lnTo>
                        <a:pt x="288" y="362"/>
                      </a:lnTo>
                      <a:lnTo>
                        <a:pt x="323" y="362"/>
                      </a:lnTo>
                      <a:lnTo>
                        <a:pt x="323" y="324"/>
                      </a:lnTo>
                      <a:close/>
                      <a:moveTo>
                        <a:pt x="323" y="397"/>
                      </a:moveTo>
                      <a:lnTo>
                        <a:pt x="288" y="397"/>
                      </a:lnTo>
                      <a:lnTo>
                        <a:pt x="288" y="433"/>
                      </a:lnTo>
                      <a:lnTo>
                        <a:pt x="323" y="433"/>
                      </a:lnTo>
                      <a:lnTo>
                        <a:pt x="323" y="397"/>
                      </a:lnTo>
                      <a:close/>
                      <a:moveTo>
                        <a:pt x="250" y="324"/>
                      </a:moveTo>
                      <a:lnTo>
                        <a:pt x="215" y="324"/>
                      </a:lnTo>
                      <a:lnTo>
                        <a:pt x="215" y="362"/>
                      </a:lnTo>
                      <a:lnTo>
                        <a:pt x="250" y="362"/>
                      </a:lnTo>
                      <a:lnTo>
                        <a:pt x="250" y="32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defRPr/>
                  </a:pPr>
                  <a:endParaRPr lang="zh-CN" altLang="en-US" sz="1000" b="1" kern="0">
                    <a:solidFill>
                      <a:srgbClr val="000000"/>
                    </a:solidFill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0" name="直线箭头连接符 9">
                <a:extLst>
                  <a:ext uri="{FF2B5EF4-FFF2-40B4-BE49-F238E27FC236}">
                    <a16:creationId xmlns:a16="http://schemas.microsoft.com/office/drawing/2014/main" id="{63A76EB6-F5BC-594B-AA6D-4B51EC92D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8422" y="1412834"/>
                <a:ext cx="0" cy="4553251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933D2D44-A7FE-7F4B-AC7C-13A01732CD26}"/>
                </a:ext>
              </a:extLst>
            </p:cNvPr>
            <p:cNvGrpSpPr/>
            <p:nvPr/>
          </p:nvGrpSpPr>
          <p:grpSpPr>
            <a:xfrm>
              <a:off x="3907353" y="533568"/>
              <a:ext cx="2806996" cy="730172"/>
              <a:chOff x="3907353" y="533568"/>
              <a:chExt cx="2806996" cy="730172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A4CD1B8-4022-8C42-9E52-2EA7213D5CA6}"/>
                  </a:ext>
                </a:extLst>
              </p:cNvPr>
              <p:cNvSpPr/>
              <p:nvPr/>
            </p:nvSpPr>
            <p:spPr>
              <a:xfrm>
                <a:off x="3907353" y="533568"/>
                <a:ext cx="2806996" cy="730172"/>
              </a:xfrm>
              <a:prstGeom prst="rect">
                <a:avLst/>
              </a:prstGeom>
              <a:solidFill>
                <a:srgbClr val="383C57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EB0C588-28A6-6547-975F-76DD15AE08BE}"/>
                  </a:ext>
                </a:extLst>
              </p:cNvPr>
              <p:cNvSpPr txBox="1"/>
              <p:nvPr/>
            </p:nvSpPr>
            <p:spPr>
              <a:xfrm>
                <a:off x="5127480" y="729377"/>
                <a:ext cx="95684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 dirty="0">
                    <a:solidFill>
                      <a:schemeClr val="bg1"/>
                    </a:solidFill>
                    <a:latin typeface="Helvetica" pitchFamily="2" charset="0"/>
                  </a:rPr>
                  <a:t>IoT</a:t>
                </a:r>
                <a:r>
                  <a:rPr kumimoji="1" lang="zh-CN" alt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bg1"/>
                    </a:solidFill>
                    <a:latin typeface="Helvetica" pitchFamily="2" charset="0"/>
                  </a:rPr>
                  <a:t>Hub</a:t>
                </a:r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  <p:pic>
            <p:nvPicPr>
              <p:cNvPr id="12" name="图形 11">
                <a:extLst>
                  <a:ext uri="{FF2B5EF4-FFF2-40B4-BE49-F238E27FC236}">
                    <a16:creationId xmlns:a16="http://schemas.microsoft.com/office/drawing/2014/main" id="{AD72CCD4-4618-EF46-9EB9-FD71EC3AB7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722433" y="771578"/>
                <a:ext cx="324000" cy="249231"/>
              </a:xfrm>
              <a:prstGeom prst="rect">
                <a:avLst/>
              </a:prstGeom>
            </p:spPr>
          </p:pic>
        </p:grpSp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D59DD152-57C6-8E4E-AB3A-2DD9560140D1}"/>
                </a:ext>
              </a:extLst>
            </p:cNvPr>
            <p:cNvCxnSpPr>
              <a:cxnSpLocks/>
            </p:cNvCxnSpPr>
            <p:nvPr/>
          </p:nvCxnSpPr>
          <p:spPr>
            <a:xfrm>
              <a:off x="5310851" y="1412834"/>
              <a:ext cx="0" cy="4553251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9AC19E04-348D-6E42-92A7-54E2920364F2}"/>
                </a:ext>
              </a:extLst>
            </p:cNvPr>
            <p:cNvGrpSpPr/>
            <p:nvPr/>
          </p:nvGrpSpPr>
          <p:grpSpPr>
            <a:xfrm>
              <a:off x="7639782" y="533568"/>
              <a:ext cx="2806996" cy="5432517"/>
              <a:chOff x="7639782" y="533568"/>
              <a:chExt cx="2806996" cy="5432517"/>
            </a:xfrm>
          </p:grpSpPr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2231B574-2DA4-0E42-9248-B28991764AE2}"/>
                  </a:ext>
                </a:extLst>
              </p:cNvPr>
              <p:cNvGrpSpPr/>
              <p:nvPr/>
            </p:nvGrpSpPr>
            <p:grpSpPr>
              <a:xfrm>
                <a:off x="7639782" y="533568"/>
                <a:ext cx="2806996" cy="730172"/>
                <a:chOff x="7639782" y="533568"/>
                <a:chExt cx="2806996" cy="730172"/>
              </a:xfrm>
            </p:grpSpPr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6A0EC123-4F26-B248-A143-5CCC86E8E29E}"/>
                    </a:ext>
                  </a:extLst>
                </p:cNvPr>
                <p:cNvSpPr/>
                <p:nvPr/>
              </p:nvSpPr>
              <p:spPr>
                <a:xfrm>
                  <a:off x="7639782" y="533568"/>
                  <a:ext cx="2806996" cy="730172"/>
                </a:xfrm>
                <a:prstGeom prst="rect">
                  <a:avLst/>
                </a:prstGeom>
                <a:noFill/>
                <a:ln w="19050">
                  <a:solidFill>
                    <a:srgbClr val="D8D9E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/>
                </a:p>
              </p:txBody>
            </p:sp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2A4BD372-19C7-5D40-BB1E-A0ED668E8457}"/>
                    </a:ext>
                  </a:extLst>
                </p:cNvPr>
                <p:cNvSpPr txBox="1"/>
                <p:nvPr/>
              </p:nvSpPr>
              <p:spPr>
                <a:xfrm>
                  <a:off x="8778443" y="729377"/>
                  <a:ext cx="108166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dirty="0" err="1">
                      <a:solidFill>
                        <a:srgbClr val="383C57"/>
                      </a:solidFill>
                      <a:latin typeface="Helvetica" pitchFamily="2" charset="0"/>
                    </a:rPr>
                    <a:t>EnOS</a:t>
                  </a:r>
                  <a:r>
                    <a:rPr kumimoji="1" lang="zh-CN" altLang="en-US" sz="1600" dirty="0">
                      <a:solidFill>
                        <a:srgbClr val="383C57"/>
                      </a:solidFill>
                      <a:latin typeface="Helvetica" pitchFamily="2" charset="0"/>
                    </a:rPr>
                    <a:t> </a:t>
                  </a:r>
                  <a:r>
                    <a:rPr kumimoji="1" lang="en-US" altLang="zh-CN" sz="1600" dirty="0">
                      <a:solidFill>
                        <a:srgbClr val="383C57"/>
                      </a:solidFill>
                      <a:latin typeface="Helvetica" pitchFamily="2" charset="0"/>
                    </a:rPr>
                    <a:t>CA</a:t>
                  </a:r>
                  <a:endParaRPr kumimoji="1" lang="zh-CN" altLang="en-US" sz="1600" dirty="0">
                    <a:solidFill>
                      <a:srgbClr val="383C57"/>
                    </a:solidFill>
                    <a:latin typeface="Helvetica" pitchFamily="2" charset="0"/>
                  </a:endParaRPr>
                </a:p>
              </p:txBody>
            </p:sp>
            <p:pic>
              <p:nvPicPr>
                <p:cNvPr id="14" name="图形 13">
                  <a:extLst>
                    <a:ext uri="{FF2B5EF4-FFF2-40B4-BE49-F238E27FC236}">
                      <a16:creationId xmlns:a16="http://schemas.microsoft.com/office/drawing/2014/main" id="{8E4EC208-13EA-4B42-AA76-54FC47B79A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74353" y="737766"/>
                  <a:ext cx="330165" cy="330165"/>
                </a:xfrm>
                <a:prstGeom prst="rect">
                  <a:avLst/>
                </a:prstGeom>
              </p:spPr>
            </p:pic>
          </p:grpSp>
          <p:cxnSp>
            <p:nvCxnSpPr>
              <p:cNvPr id="16" name="直线箭头连接符 15">
                <a:extLst>
                  <a:ext uri="{FF2B5EF4-FFF2-40B4-BE49-F238E27FC236}">
                    <a16:creationId xmlns:a16="http://schemas.microsoft.com/office/drawing/2014/main" id="{EA1970DD-2374-3B4C-A28C-D0E19A607F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3280" y="1412834"/>
                <a:ext cx="0" cy="4553251"/>
              </a:xfrm>
              <a:prstGeom prst="straightConnector1">
                <a:avLst/>
              </a:prstGeom>
              <a:ln w="25400">
                <a:solidFill>
                  <a:srgbClr val="D8D9E7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108D838-69B7-AE45-B65B-9E56BF2C6D13}"/>
                </a:ext>
              </a:extLst>
            </p:cNvPr>
            <p:cNvSpPr/>
            <p:nvPr/>
          </p:nvSpPr>
          <p:spPr>
            <a:xfrm>
              <a:off x="376006" y="1624356"/>
              <a:ext cx="2404832" cy="644727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D916BDA-3DA8-DF43-A8BC-9B99C37DC802}"/>
                </a:ext>
              </a:extLst>
            </p:cNvPr>
            <p:cNvSpPr txBox="1"/>
            <p:nvPr/>
          </p:nvSpPr>
          <p:spPr>
            <a:xfrm>
              <a:off x="452824" y="1792830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3a.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验证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IoT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HuB</a:t>
              </a:r>
              <a:endParaRPr kumimoji="1" lang="zh-CN" altLang="en-US" sz="1400" dirty="0">
                <a:solidFill>
                  <a:srgbClr val="383C57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27880DA7-001A-7541-BDB1-682D8E4E867B}"/>
                </a:ext>
              </a:extLst>
            </p:cNvPr>
            <p:cNvCxnSpPr>
              <a:cxnSpLocks/>
            </p:cNvCxnSpPr>
            <p:nvPr/>
          </p:nvCxnSpPr>
          <p:spPr>
            <a:xfrm>
              <a:off x="1578420" y="4331899"/>
              <a:ext cx="2308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9A49A71-A34A-6B4E-89EE-60111A472473}"/>
                </a:ext>
              </a:extLst>
            </p:cNvPr>
            <p:cNvSpPr txBox="1"/>
            <p:nvPr/>
          </p:nvSpPr>
          <p:spPr>
            <a:xfrm>
              <a:off x="2358849" y="4039241"/>
              <a:ext cx="11622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MQTT(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数据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)</a:t>
              </a:r>
              <a:endParaRPr kumimoji="1" lang="zh-CN" altLang="en-US" sz="1200" dirty="0">
                <a:solidFill>
                  <a:srgbClr val="5E628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4741C6F9-64B0-594D-818B-8FBDD9EF2D08}"/>
                </a:ext>
              </a:extLst>
            </p:cNvPr>
            <p:cNvSpPr/>
            <p:nvPr/>
          </p:nvSpPr>
          <p:spPr>
            <a:xfrm>
              <a:off x="4114725" y="1624356"/>
              <a:ext cx="2404832" cy="644727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20FA785-451B-814F-976C-038A5391F60F}"/>
                </a:ext>
              </a:extLst>
            </p:cNvPr>
            <p:cNvSpPr txBox="1"/>
            <p:nvPr/>
          </p:nvSpPr>
          <p:spPr>
            <a:xfrm>
              <a:off x="4105661" y="1792830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3b.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验证设备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 </a:t>
              </a:r>
              <a:endParaRPr kumimoji="1" lang="zh-CN" altLang="en-US" sz="1400" dirty="0">
                <a:solidFill>
                  <a:srgbClr val="383C57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EC5D0F5-889F-E746-B04B-80DEF71F27D5}"/>
                </a:ext>
              </a:extLst>
            </p:cNvPr>
            <p:cNvSpPr/>
            <p:nvPr/>
          </p:nvSpPr>
          <p:spPr>
            <a:xfrm>
              <a:off x="376006" y="3318969"/>
              <a:ext cx="2404832" cy="644727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A458FA8B-6C48-D047-B99A-838E379C3C00}"/>
                </a:ext>
              </a:extLst>
            </p:cNvPr>
            <p:cNvSpPr txBox="1"/>
            <p:nvPr/>
          </p:nvSpPr>
          <p:spPr>
            <a:xfrm>
              <a:off x="452824" y="3487443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3c.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设备数据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D201058-95F9-7A46-AA32-6DBC50BC74AA}"/>
                </a:ext>
              </a:extLst>
            </p:cNvPr>
            <p:cNvSpPr/>
            <p:nvPr/>
          </p:nvSpPr>
          <p:spPr>
            <a:xfrm>
              <a:off x="4108434" y="3966359"/>
              <a:ext cx="2404832" cy="644727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31F66294-710C-0A42-8214-C06232E98B32}"/>
                </a:ext>
              </a:extLst>
            </p:cNvPr>
            <p:cNvSpPr txBox="1"/>
            <p:nvPr/>
          </p:nvSpPr>
          <p:spPr>
            <a:xfrm>
              <a:off x="4095855" y="4050425"/>
              <a:ext cx="24174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3d.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配置或控制信号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C4AB2FB4-1AE2-C942-A264-C523C6AF842E}"/>
                </a:ext>
              </a:extLst>
            </p:cNvPr>
            <p:cNvSpPr txBox="1"/>
            <p:nvPr/>
          </p:nvSpPr>
          <p:spPr>
            <a:xfrm>
              <a:off x="2167628" y="2426439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通过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X509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证书进行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TLS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握手</a:t>
              </a:r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35A02E42-C90B-2842-9092-50D7DD5506CE}"/>
                </a:ext>
              </a:extLst>
            </p:cNvPr>
            <p:cNvCxnSpPr>
              <a:cxnSpLocks/>
            </p:cNvCxnSpPr>
            <p:nvPr/>
          </p:nvCxnSpPr>
          <p:spPr>
            <a:xfrm>
              <a:off x="1578421" y="2938467"/>
              <a:ext cx="373242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BAF4F8F2-E70B-CF43-B53A-52F93890F9FA}"/>
                </a:ext>
              </a:extLst>
            </p:cNvPr>
            <p:cNvCxnSpPr>
              <a:cxnSpLocks/>
            </p:cNvCxnSpPr>
            <p:nvPr/>
          </p:nvCxnSpPr>
          <p:spPr>
            <a:xfrm>
              <a:off x="3008473" y="3643758"/>
              <a:ext cx="2308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21243A63-8533-B742-8C0F-8E16FB5B2191}"/>
                </a:ext>
              </a:extLst>
            </p:cNvPr>
            <p:cNvSpPr txBox="1"/>
            <p:nvPr/>
          </p:nvSpPr>
          <p:spPr>
            <a:xfrm>
              <a:off x="3788902" y="3351100"/>
              <a:ext cx="1231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MQTT(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数据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)</a:t>
              </a:r>
              <a:endParaRPr kumimoji="1" lang="zh-CN" altLang="en-US" sz="1200" dirty="0">
                <a:solidFill>
                  <a:srgbClr val="5E628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0668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998B55E-9F6A-A749-822B-3BAFB19D649A}"/>
              </a:ext>
            </a:extLst>
          </p:cNvPr>
          <p:cNvGrpSpPr/>
          <p:nvPr/>
        </p:nvGrpSpPr>
        <p:grpSpPr>
          <a:xfrm>
            <a:off x="174924" y="533568"/>
            <a:ext cx="10271854" cy="5432517"/>
            <a:chOff x="174924" y="533568"/>
            <a:chExt cx="10271854" cy="5432517"/>
          </a:xfrm>
        </p:grpSpPr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D55D9AB0-C0FF-F942-8BAC-BAB00166317A}"/>
                </a:ext>
              </a:extLst>
            </p:cNvPr>
            <p:cNvCxnSpPr>
              <a:cxnSpLocks/>
            </p:cNvCxnSpPr>
            <p:nvPr/>
          </p:nvCxnSpPr>
          <p:spPr>
            <a:xfrm>
              <a:off x="6785734" y="2331620"/>
              <a:ext cx="2308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C43AD38-B82C-D54C-A2D6-57FF5F96D1B2}"/>
                </a:ext>
              </a:extLst>
            </p:cNvPr>
            <p:cNvGrpSpPr/>
            <p:nvPr/>
          </p:nvGrpSpPr>
          <p:grpSpPr>
            <a:xfrm>
              <a:off x="174924" y="533568"/>
              <a:ext cx="2806996" cy="730172"/>
              <a:chOff x="174924" y="533568"/>
              <a:chExt cx="2806996" cy="730172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DB5F19B-ECA8-EF4D-A937-E2CE8F0B9E29}"/>
                  </a:ext>
                </a:extLst>
              </p:cNvPr>
              <p:cNvSpPr/>
              <p:nvPr/>
            </p:nvSpPr>
            <p:spPr>
              <a:xfrm>
                <a:off x="174924" y="533568"/>
                <a:ext cx="2806996" cy="730172"/>
              </a:xfrm>
              <a:prstGeom prst="rect">
                <a:avLst/>
              </a:prstGeom>
              <a:noFill/>
              <a:ln w="19050">
                <a:solidFill>
                  <a:srgbClr val="D8D9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05DAD02-8FDB-9E41-847C-68627FE1E8C9}"/>
                  </a:ext>
                </a:extLst>
              </p:cNvPr>
              <p:cNvSpPr txBox="1"/>
              <p:nvPr/>
            </p:nvSpPr>
            <p:spPr>
              <a:xfrm>
                <a:off x="1511518" y="729377"/>
                <a:ext cx="7236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 dirty="0">
                    <a:solidFill>
                      <a:srgbClr val="393C57"/>
                    </a:solidFill>
                    <a:latin typeface="Helvetica" pitchFamily="2" charset="0"/>
                  </a:rPr>
                  <a:t>Edge</a:t>
                </a:r>
                <a:endParaRPr kumimoji="1" lang="zh-CN" altLang="en-US" sz="1600" dirty="0">
                  <a:solidFill>
                    <a:srgbClr val="393C57"/>
                  </a:solidFill>
                  <a:latin typeface="Helvetica" pitchFamily="2" charset="0"/>
                </a:endParaRPr>
              </a:p>
            </p:txBody>
          </p:sp>
          <p:sp>
            <p:nvSpPr>
              <p:cNvPr id="9" name="Freeform 65">
                <a:extLst>
                  <a:ext uri="{FF2B5EF4-FFF2-40B4-BE49-F238E27FC236}">
                    <a16:creationId xmlns:a16="http://schemas.microsoft.com/office/drawing/2014/main" id="{4667BE48-FC15-6548-B375-8B181A8AEE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357" y="774642"/>
                <a:ext cx="324000" cy="248024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rgbClr val="383C57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F996D84-EA52-B24D-8911-85E52184F84F}"/>
                </a:ext>
              </a:extLst>
            </p:cNvPr>
            <p:cNvSpPr/>
            <p:nvPr/>
          </p:nvSpPr>
          <p:spPr>
            <a:xfrm>
              <a:off x="3907353" y="533568"/>
              <a:ext cx="2806996" cy="730172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6DF3AE6-5357-3844-8A91-7CA83C3C0B28}"/>
                </a:ext>
              </a:extLst>
            </p:cNvPr>
            <p:cNvSpPr/>
            <p:nvPr/>
          </p:nvSpPr>
          <p:spPr>
            <a:xfrm>
              <a:off x="7639782" y="533568"/>
              <a:ext cx="2806996" cy="730172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A3DA4C79-697F-5647-A9B0-305508D34BCA}"/>
                </a:ext>
              </a:extLst>
            </p:cNvPr>
            <p:cNvCxnSpPr>
              <a:cxnSpLocks/>
            </p:cNvCxnSpPr>
            <p:nvPr/>
          </p:nvCxnSpPr>
          <p:spPr>
            <a:xfrm>
              <a:off x="1578422" y="1412834"/>
              <a:ext cx="0" cy="4553251"/>
            </a:xfrm>
            <a:prstGeom prst="straightConnector1">
              <a:avLst/>
            </a:prstGeom>
            <a:ln w="25400">
              <a:solidFill>
                <a:srgbClr val="D8D9E7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60099CE-0E83-FD4E-994B-01437645DA46}"/>
                </a:ext>
              </a:extLst>
            </p:cNvPr>
            <p:cNvSpPr txBox="1"/>
            <p:nvPr/>
          </p:nvSpPr>
          <p:spPr>
            <a:xfrm>
              <a:off x="5127480" y="729377"/>
              <a:ext cx="9568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solidFill>
                    <a:schemeClr val="bg1"/>
                  </a:solidFill>
                  <a:latin typeface="Helvetica" pitchFamily="2" charset="0"/>
                </a:rPr>
                <a:t>IoT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600" dirty="0">
                  <a:solidFill>
                    <a:schemeClr val="bg1"/>
                  </a:solidFill>
                  <a:latin typeface="Helvetica" pitchFamily="2" charset="0"/>
                </a:rPr>
                <a:t>Hub</a:t>
              </a:r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pic>
          <p:nvPicPr>
            <p:cNvPr id="14" name="图形 13">
              <a:extLst>
                <a:ext uri="{FF2B5EF4-FFF2-40B4-BE49-F238E27FC236}">
                  <a16:creationId xmlns:a16="http://schemas.microsoft.com/office/drawing/2014/main" id="{A990F750-18E9-0E44-BE5F-12ED577A4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22433" y="771578"/>
              <a:ext cx="324000" cy="249231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21657A7-96F9-4048-A437-20BBE04887A0}"/>
                </a:ext>
              </a:extLst>
            </p:cNvPr>
            <p:cNvSpPr txBox="1"/>
            <p:nvPr/>
          </p:nvSpPr>
          <p:spPr>
            <a:xfrm>
              <a:off x="8778443" y="729377"/>
              <a:ext cx="10816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 err="1">
                  <a:solidFill>
                    <a:schemeClr val="bg1"/>
                  </a:solidFill>
                  <a:latin typeface="Helvetica" pitchFamily="2" charset="0"/>
                </a:rPr>
                <a:t>EnOS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600" dirty="0">
                  <a:solidFill>
                    <a:schemeClr val="bg1"/>
                  </a:solidFill>
                  <a:latin typeface="Helvetica" pitchFamily="2" charset="0"/>
                </a:rPr>
                <a:t>CA</a:t>
              </a:r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pic>
          <p:nvPicPr>
            <p:cNvPr id="16" name="图形 15">
              <a:extLst>
                <a:ext uri="{FF2B5EF4-FFF2-40B4-BE49-F238E27FC236}">
                  <a16:creationId xmlns:a16="http://schemas.microsoft.com/office/drawing/2014/main" id="{E7EE26E2-C9D2-024A-9FF1-ED7C23881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74353" y="737766"/>
              <a:ext cx="330165" cy="330165"/>
            </a:xfrm>
            <a:prstGeom prst="rect">
              <a:avLst/>
            </a:prstGeom>
          </p:spPr>
        </p:pic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705DB340-3C7B-BC4E-BDB7-087AAFE07223}"/>
                </a:ext>
              </a:extLst>
            </p:cNvPr>
            <p:cNvCxnSpPr>
              <a:cxnSpLocks/>
            </p:cNvCxnSpPr>
            <p:nvPr/>
          </p:nvCxnSpPr>
          <p:spPr>
            <a:xfrm>
              <a:off x="5368093" y="1412834"/>
              <a:ext cx="0" cy="4553251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26848C94-8C4F-9247-B964-E6D2B3A98F40}"/>
                </a:ext>
              </a:extLst>
            </p:cNvPr>
            <p:cNvCxnSpPr>
              <a:cxnSpLocks/>
            </p:cNvCxnSpPr>
            <p:nvPr/>
          </p:nvCxnSpPr>
          <p:spPr>
            <a:xfrm>
              <a:off x="9110338" y="1412834"/>
              <a:ext cx="0" cy="4553251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39E4E75-31D5-CB42-A4D6-8346BE66EBFC}"/>
                </a:ext>
              </a:extLst>
            </p:cNvPr>
            <p:cNvSpPr/>
            <p:nvPr/>
          </p:nvSpPr>
          <p:spPr>
            <a:xfrm>
              <a:off x="4201011" y="2028866"/>
              <a:ext cx="2404832" cy="644727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9576A57-CBCF-6146-AE48-FFF05FCB0210}"/>
                </a:ext>
              </a:extLst>
            </p:cNvPr>
            <p:cNvSpPr txBox="1"/>
            <p:nvPr/>
          </p:nvSpPr>
          <p:spPr>
            <a:xfrm>
              <a:off x="4113819" y="2171346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4a.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撤销证书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F4D73D8-C37F-EE4D-8EC4-BBCCE7F7EA01}"/>
                </a:ext>
              </a:extLst>
            </p:cNvPr>
            <p:cNvSpPr/>
            <p:nvPr/>
          </p:nvSpPr>
          <p:spPr>
            <a:xfrm>
              <a:off x="7908730" y="2760980"/>
              <a:ext cx="2404832" cy="644727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C8D5107-3B94-D240-B747-24AC3CDA52F3}"/>
                </a:ext>
              </a:extLst>
            </p:cNvPr>
            <p:cNvSpPr txBox="1"/>
            <p:nvPr/>
          </p:nvSpPr>
          <p:spPr>
            <a:xfrm>
              <a:off x="7911752" y="2828671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4b.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撤销证书和更新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CRL</a:t>
              </a:r>
              <a:endParaRPr kumimoji="1" lang="zh-CN" altLang="en-US" sz="1400" dirty="0">
                <a:solidFill>
                  <a:srgbClr val="383C57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55D7527C-5D7B-BD40-B7B4-CD808FFB9BD0}"/>
                </a:ext>
              </a:extLst>
            </p:cNvPr>
            <p:cNvCxnSpPr>
              <a:cxnSpLocks/>
            </p:cNvCxnSpPr>
            <p:nvPr/>
          </p:nvCxnSpPr>
          <p:spPr>
            <a:xfrm>
              <a:off x="5376742" y="3133947"/>
              <a:ext cx="2308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38A3CE4-BADC-E149-8C4B-0E49662DFB72}"/>
                </a:ext>
              </a:extLst>
            </p:cNvPr>
            <p:cNvSpPr txBox="1"/>
            <p:nvPr/>
          </p:nvSpPr>
          <p:spPr>
            <a:xfrm>
              <a:off x="6441045" y="2854616"/>
              <a:ext cx="689377" cy="27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OK</a:t>
              </a:r>
              <a:endParaRPr kumimoji="1" lang="zh-CN" altLang="en-US" sz="1200" dirty="0">
                <a:solidFill>
                  <a:srgbClr val="5E628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8304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>
            <a:extLst>
              <a:ext uri="{FF2B5EF4-FFF2-40B4-BE49-F238E27FC236}">
                <a16:creationId xmlns:a16="http://schemas.microsoft.com/office/drawing/2014/main" id="{D2D6D75C-D3B7-EC45-A330-FBBD7AE1F605}"/>
              </a:ext>
            </a:extLst>
          </p:cNvPr>
          <p:cNvGrpSpPr/>
          <p:nvPr/>
        </p:nvGrpSpPr>
        <p:grpSpPr>
          <a:xfrm>
            <a:off x="1048381" y="397091"/>
            <a:ext cx="6539425" cy="5432517"/>
            <a:chOff x="174924" y="533568"/>
            <a:chExt cx="6539425" cy="5432517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1DA3FE6-5068-EA47-8517-E8166877B007}"/>
                </a:ext>
              </a:extLst>
            </p:cNvPr>
            <p:cNvGrpSpPr/>
            <p:nvPr/>
          </p:nvGrpSpPr>
          <p:grpSpPr>
            <a:xfrm>
              <a:off x="174924" y="533568"/>
              <a:ext cx="2806996" cy="5432517"/>
              <a:chOff x="174924" y="533568"/>
              <a:chExt cx="2806996" cy="5432517"/>
            </a:xfrm>
          </p:grpSpPr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99DCB1F8-F3F2-AB47-8423-5BC2BE57C539}"/>
                  </a:ext>
                </a:extLst>
              </p:cNvPr>
              <p:cNvGrpSpPr/>
              <p:nvPr/>
            </p:nvGrpSpPr>
            <p:grpSpPr>
              <a:xfrm>
                <a:off x="174924" y="533568"/>
                <a:ext cx="2806996" cy="730172"/>
                <a:chOff x="174924" y="533568"/>
                <a:chExt cx="2806996" cy="730172"/>
              </a:xfrm>
            </p:grpSpPr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E7C57486-8693-7E48-93B6-66326C02C911}"/>
                    </a:ext>
                  </a:extLst>
                </p:cNvPr>
                <p:cNvSpPr/>
                <p:nvPr/>
              </p:nvSpPr>
              <p:spPr>
                <a:xfrm>
                  <a:off x="174924" y="533568"/>
                  <a:ext cx="2806996" cy="730172"/>
                </a:xfrm>
                <a:prstGeom prst="rect">
                  <a:avLst/>
                </a:prstGeom>
                <a:solidFill>
                  <a:srgbClr val="383C57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/>
                </a:p>
              </p:txBody>
            </p:sp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4C04ADAB-E07F-EC49-A886-157828A724C3}"/>
                    </a:ext>
                  </a:extLst>
                </p:cNvPr>
                <p:cNvSpPr txBox="1"/>
                <p:nvPr/>
              </p:nvSpPr>
              <p:spPr>
                <a:xfrm>
                  <a:off x="1511518" y="729377"/>
                  <a:ext cx="7236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dirty="0">
                      <a:solidFill>
                        <a:schemeClr val="bg1"/>
                      </a:solidFill>
                      <a:latin typeface="Helvetica" pitchFamily="2" charset="0"/>
                    </a:rPr>
                    <a:t>Edge</a:t>
                  </a:r>
                  <a:endParaRPr kumimoji="1" lang="zh-CN" altLang="en-US" sz="1600" dirty="0">
                    <a:solidFill>
                      <a:schemeClr val="bg1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37" name="Freeform 65">
                  <a:extLst>
                    <a:ext uri="{FF2B5EF4-FFF2-40B4-BE49-F238E27FC236}">
                      <a16:creationId xmlns:a16="http://schemas.microsoft.com/office/drawing/2014/main" id="{EC787291-F0A2-CF49-A478-9FA9DC1239B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00357" y="774642"/>
                  <a:ext cx="324000" cy="248024"/>
                </a:xfrm>
                <a:custGeom>
                  <a:avLst/>
                  <a:gdLst>
                    <a:gd name="T0" fmla="*/ 179 w 661"/>
                    <a:gd name="T1" fmla="*/ 397 h 506"/>
                    <a:gd name="T2" fmla="*/ 144 w 661"/>
                    <a:gd name="T3" fmla="*/ 397 h 506"/>
                    <a:gd name="T4" fmla="*/ 144 w 661"/>
                    <a:gd name="T5" fmla="*/ 433 h 506"/>
                    <a:gd name="T6" fmla="*/ 179 w 661"/>
                    <a:gd name="T7" fmla="*/ 433 h 506"/>
                    <a:gd name="T8" fmla="*/ 179 w 661"/>
                    <a:gd name="T9" fmla="*/ 397 h 506"/>
                    <a:gd name="T10" fmla="*/ 108 w 661"/>
                    <a:gd name="T11" fmla="*/ 324 h 506"/>
                    <a:gd name="T12" fmla="*/ 70 w 661"/>
                    <a:gd name="T13" fmla="*/ 324 h 506"/>
                    <a:gd name="T14" fmla="*/ 70 w 661"/>
                    <a:gd name="T15" fmla="*/ 362 h 506"/>
                    <a:gd name="T16" fmla="*/ 108 w 661"/>
                    <a:gd name="T17" fmla="*/ 362 h 506"/>
                    <a:gd name="T18" fmla="*/ 108 w 661"/>
                    <a:gd name="T19" fmla="*/ 324 h 506"/>
                    <a:gd name="T20" fmla="*/ 108 w 661"/>
                    <a:gd name="T21" fmla="*/ 397 h 506"/>
                    <a:gd name="T22" fmla="*/ 70 w 661"/>
                    <a:gd name="T23" fmla="*/ 397 h 506"/>
                    <a:gd name="T24" fmla="*/ 70 w 661"/>
                    <a:gd name="T25" fmla="*/ 433 h 506"/>
                    <a:gd name="T26" fmla="*/ 108 w 661"/>
                    <a:gd name="T27" fmla="*/ 433 h 506"/>
                    <a:gd name="T28" fmla="*/ 108 w 661"/>
                    <a:gd name="T29" fmla="*/ 397 h 506"/>
                    <a:gd name="T30" fmla="*/ 250 w 661"/>
                    <a:gd name="T31" fmla="*/ 397 h 506"/>
                    <a:gd name="T32" fmla="*/ 215 w 661"/>
                    <a:gd name="T33" fmla="*/ 397 h 506"/>
                    <a:gd name="T34" fmla="*/ 215 w 661"/>
                    <a:gd name="T35" fmla="*/ 433 h 506"/>
                    <a:gd name="T36" fmla="*/ 250 w 661"/>
                    <a:gd name="T37" fmla="*/ 433 h 506"/>
                    <a:gd name="T38" fmla="*/ 250 w 661"/>
                    <a:gd name="T39" fmla="*/ 397 h 506"/>
                    <a:gd name="T40" fmla="*/ 179 w 661"/>
                    <a:gd name="T41" fmla="*/ 324 h 506"/>
                    <a:gd name="T42" fmla="*/ 144 w 661"/>
                    <a:gd name="T43" fmla="*/ 324 h 506"/>
                    <a:gd name="T44" fmla="*/ 144 w 661"/>
                    <a:gd name="T45" fmla="*/ 362 h 506"/>
                    <a:gd name="T46" fmla="*/ 179 w 661"/>
                    <a:gd name="T47" fmla="*/ 362 h 506"/>
                    <a:gd name="T48" fmla="*/ 179 w 661"/>
                    <a:gd name="T49" fmla="*/ 324 h 506"/>
                    <a:gd name="T50" fmla="*/ 576 w 661"/>
                    <a:gd name="T51" fmla="*/ 352 h 506"/>
                    <a:gd name="T52" fmla="*/ 432 w 661"/>
                    <a:gd name="T53" fmla="*/ 352 h 506"/>
                    <a:gd name="T54" fmla="*/ 432 w 661"/>
                    <a:gd name="T55" fmla="*/ 407 h 506"/>
                    <a:gd name="T56" fmla="*/ 576 w 661"/>
                    <a:gd name="T57" fmla="*/ 407 h 506"/>
                    <a:gd name="T58" fmla="*/ 576 w 661"/>
                    <a:gd name="T59" fmla="*/ 352 h 506"/>
                    <a:gd name="T60" fmla="*/ 661 w 661"/>
                    <a:gd name="T61" fmla="*/ 253 h 506"/>
                    <a:gd name="T62" fmla="*/ 661 w 661"/>
                    <a:gd name="T63" fmla="*/ 253 h 506"/>
                    <a:gd name="T64" fmla="*/ 543 w 661"/>
                    <a:gd name="T65" fmla="*/ 0 h 506"/>
                    <a:gd name="T66" fmla="*/ 115 w 661"/>
                    <a:gd name="T67" fmla="*/ 0 h 506"/>
                    <a:gd name="T68" fmla="*/ 0 w 661"/>
                    <a:gd name="T69" fmla="*/ 253 h 506"/>
                    <a:gd name="T70" fmla="*/ 0 w 661"/>
                    <a:gd name="T71" fmla="*/ 253 h 506"/>
                    <a:gd name="T72" fmla="*/ 0 w 661"/>
                    <a:gd name="T73" fmla="*/ 506 h 506"/>
                    <a:gd name="T74" fmla="*/ 661 w 661"/>
                    <a:gd name="T75" fmla="*/ 506 h 506"/>
                    <a:gd name="T76" fmla="*/ 661 w 661"/>
                    <a:gd name="T77" fmla="*/ 506 h 506"/>
                    <a:gd name="T78" fmla="*/ 661 w 661"/>
                    <a:gd name="T79" fmla="*/ 506 h 506"/>
                    <a:gd name="T80" fmla="*/ 661 w 661"/>
                    <a:gd name="T81" fmla="*/ 253 h 506"/>
                    <a:gd name="T82" fmla="*/ 661 w 661"/>
                    <a:gd name="T83" fmla="*/ 253 h 506"/>
                    <a:gd name="T84" fmla="*/ 626 w 661"/>
                    <a:gd name="T85" fmla="*/ 468 h 506"/>
                    <a:gd name="T86" fmla="*/ 35 w 661"/>
                    <a:gd name="T87" fmla="*/ 468 h 506"/>
                    <a:gd name="T88" fmla="*/ 35 w 661"/>
                    <a:gd name="T89" fmla="*/ 288 h 506"/>
                    <a:gd name="T90" fmla="*/ 626 w 661"/>
                    <a:gd name="T91" fmla="*/ 288 h 506"/>
                    <a:gd name="T92" fmla="*/ 626 w 661"/>
                    <a:gd name="T93" fmla="*/ 468 h 506"/>
                    <a:gd name="T94" fmla="*/ 323 w 661"/>
                    <a:gd name="T95" fmla="*/ 324 h 506"/>
                    <a:gd name="T96" fmla="*/ 288 w 661"/>
                    <a:gd name="T97" fmla="*/ 324 h 506"/>
                    <a:gd name="T98" fmla="*/ 288 w 661"/>
                    <a:gd name="T99" fmla="*/ 362 h 506"/>
                    <a:gd name="T100" fmla="*/ 323 w 661"/>
                    <a:gd name="T101" fmla="*/ 362 h 506"/>
                    <a:gd name="T102" fmla="*/ 323 w 661"/>
                    <a:gd name="T103" fmla="*/ 324 h 506"/>
                    <a:gd name="T104" fmla="*/ 323 w 661"/>
                    <a:gd name="T105" fmla="*/ 397 h 506"/>
                    <a:gd name="T106" fmla="*/ 288 w 661"/>
                    <a:gd name="T107" fmla="*/ 397 h 506"/>
                    <a:gd name="T108" fmla="*/ 288 w 661"/>
                    <a:gd name="T109" fmla="*/ 433 h 506"/>
                    <a:gd name="T110" fmla="*/ 323 w 661"/>
                    <a:gd name="T111" fmla="*/ 433 h 506"/>
                    <a:gd name="T112" fmla="*/ 323 w 661"/>
                    <a:gd name="T113" fmla="*/ 397 h 506"/>
                    <a:gd name="T114" fmla="*/ 250 w 661"/>
                    <a:gd name="T115" fmla="*/ 324 h 506"/>
                    <a:gd name="T116" fmla="*/ 215 w 661"/>
                    <a:gd name="T117" fmla="*/ 324 h 506"/>
                    <a:gd name="T118" fmla="*/ 215 w 661"/>
                    <a:gd name="T119" fmla="*/ 362 h 506"/>
                    <a:gd name="T120" fmla="*/ 250 w 661"/>
                    <a:gd name="T121" fmla="*/ 362 h 506"/>
                    <a:gd name="T122" fmla="*/ 250 w 661"/>
                    <a:gd name="T123" fmla="*/ 324 h 5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661" h="506">
                      <a:moveTo>
                        <a:pt x="179" y="397"/>
                      </a:moveTo>
                      <a:lnTo>
                        <a:pt x="144" y="397"/>
                      </a:lnTo>
                      <a:lnTo>
                        <a:pt x="144" y="433"/>
                      </a:lnTo>
                      <a:lnTo>
                        <a:pt x="179" y="433"/>
                      </a:lnTo>
                      <a:lnTo>
                        <a:pt x="179" y="397"/>
                      </a:lnTo>
                      <a:close/>
                      <a:moveTo>
                        <a:pt x="108" y="324"/>
                      </a:moveTo>
                      <a:lnTo>
                        <a:pt x="70" y="324"/>
                      </a:lnTo>
                      <a:lnTo>
                        <a:pt x="70" y="362"/>
                      </a:lnTo>
                      <a:lnTo>
                        <a:pt x="108" y="362"/>
                      </a:lnTo>
                      <a:lnTo>
                        <a:pt x="108" y="324"/>
                      </a:lnTo>
                      <a:close/>
                      <a:moveTo>
                        <a:pt x="108" y="397"/>
                      </a:moveTo>
                      <a:lnTo>
                        <a:pt x="70" y="397"/>
                      </a:lnTo>
                      <a:lnTo>
                        <a:pt x="70" y="433"/>
                      </a:lnTo>
                      <a:lnTo>
                        <a:pt x="108" y="433"/>
                      </a:lnTo>
                      <a:lnTo>
                        <a:pt x="108" y="397"/>
                      </a:lnTo>
                      <a:close/>
                      <a:moveTo>
                        <a:pt x="250" y="397"/>
                      </a:moveTo>
                      <a:lnTo>
                        <a:pt x="215" y="397"/>
                      </a:lnTo>
                      <a:lnTo>
                        <a:pt x="215" y="433"/>
                      </a:lnTo>
                      <a:lnTo>
                        <a:pt x="250" y="433"/>
                      </a:lnTo>
                      <a:lnTo>
                        <a:pt x="250" y="397"/>
                      </a:lnTo>
                      <a:close/>
                      <a:moveTo>
                        <a:pt x="179" y="324"/>
                      </a:moveTo>
                      <a:lnTo>
                        <a:pt x="144" y="324"/>
                      </a:lnTo>
                      <a:lnTo>
                        <a:pt x="144" y="362"/>
                      </a:lnTo>
                      <a:lnTo>
                        <a:pt x="179" y="362"/>
                      </a:lnTo>
                      <a:lnTo>
                        <a:pt x="179" y="324"/>
                      </a:lnTo>
                      <a:close/>
                      <a:moveTo>
                        <a:pt x="576" y="352"/>
                      </a:moveTo>
                      <a:lnTo>
                        <a:pt x="432" y="352"/>
                      </a:lnTo>
                      <a:lnTo>
                        <a:pt x="432" y="407"/>
                      </a:lnTo>
                      <a:lnTo>
                        <a:pt x="576" y="407"/>
                      </a:lnTo>
                      <a:lnTo>
                        <a:pt x="576" y="352"/>
                      </a:lnTo>
                      <a:close/>
                      <a:moveTo>
                        <a:pt x="661" y="253"/>
                      </a:moveTo>
                      <a:lnTo>
                        <a:pt x="661" y="253"/>
                      </a:lnTo>
                      <a:lnTo>
                        <a:pt x="543" y="0"/>
                      </a:lnTo>
                      <a:lnTo>
                        <a:pt x="115" y="0"/>
                      </a:lnTo>
                      <a:lnTo>
                        <a:pt x="0" y="253"/>
                      </a:lnTo>
                      <a:lnTo>
                        <a:pt x="0" y="253"/>
                      </a:lnTo>
                      <a:lnTo>
                        <a:pt x="0" y="506"/>
                      </a:lnTo>
                      <a:lnTo>
                        <a:pt x="661" y="506"/>
                      </a:lnTo>
                      <a:lnTo>
                        <a:pt x="661" y="506"/>
                      </a:lnTo>
                      <a:lnTo>
                        <a:pt x="661" y="506"/>
                      </a:lnTo>
                      <a:lnTo>
                        <a:pt x="661" y="253"/>
                      </a:lnTo>
                      <a:lnTo>
                        <a:pt x="661" y="253"/>
                      </a:lnTo>
                      <a:close/>
                      <a:moveTo>
                        <a:pt x="626" y="468"/>
                      </a:moveTo>
                      <a:lnTo>
                        <a:pt x="35" y="468"/>
                      </a:lnTo>
                      <a:lnTo>
                        <a:pt x="35" y="288"/>
                      </a:lnTo>
                      <a:lnTo>
                        <a:pt x="626" y="288"/>
                      </a:lnTo>
                      <a:lnTo>
                        <a:pt x="626" y="468"/>
                      </a:lnTo>
                      <a:close/>
                      <a:moveTo>
                        <a:pt x="323" y="324"/>
                      </a:moveTo>
                      <a:lnTo>
                        <a:pt x="288" y="324"/>
                      </a:lnTo>
                      <a:lnTo>
                        <a:pt x="288" y="362"/>
                      </a:lnTo>
                      <a:lnTo>
                        <a:pt x="323" y="362"/>
                      </a:lnTo>
                      <a:lnTo>
                        <a:pt x="323" y="324"/>
                      </a:lnTo>
                      <a:close/>
                      <a:moveTo>
                        <a:pt x="323" y="397"/>
                      </a:moveTo>
                      <a:lnTo>
                        <a:pt x="288" y="397"/>
                      </a:lnTo>
                      <a:lnTo>
                        <a:pt x="288" y="433"/>
                      </a:lnTo>
                      <a:lnTo>
                        <a:pt x="323" y="433"/>
                      </a:lnTo>
                      <a:lnTo>
                        <a:pt x="323" y="397"/>
                      </a:lnTo>
                      <a:close/>
                      <a:moveTo>
                        <a:pt x="250" y="324"/>
                      </a:moveTo>
                      <a:lnTo>
                        <a:pt x="215" y="324"/>
                      </a:lnTo>
                      <a:lnTo>
                        <a:pt x="215" y="362"/>
                      </a:lnTo>
                      <a:lnTo>
                        <a:pt x="250" y="362"/>
                      </a:lnTo>
                      <a:lnTo>
                        <a:pt x="250" y="32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defRPr/>
                  </a:pPr>
                  <a:endParaRPr lang="zh-CN" altLang="en-US" sz="1000" b="1" kern="0">
                    <a:solidFill>
                      <a:srgbClr val="000000"/>
                    </a:solidFill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34" name="直线箭头连接符 33">
                <a:extLst>
                  <a:ext uri="{FF2B5EF4-FFF2-40B4-BE49-F238E27FC236}">
                    <a16:creationId xmlns:a16="http://schemas.microsoft.com/office/drawing/2014/main" id="{9FB4808B-5B21-9942-88EB-52604BCC09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8422" y="1412834"/>
                <a:ext cx="0" cy="4553251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69D9E05D-B086-B94F-A3B1-2A5E5FF12367}"/>
                </a:ext>
              </a:extLst>
            </p:cNvPr>
            <p:cNvGrpSpPr/>
            <p:nvPr/>
          </p:nvGrpSpPr>
          <p:grpSpPr>
            <a:xfrm>
              <a:off x="3907353" y="533568"/>
              <a:ext cx="2806996" cy="730172"/>
              <a:chOff x="3907353" y="533568"/>
              <a:chExt cx="2806996" cy="730172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7A1FBE86-472C-0147-BAF7-2C84B4A86A6C}"/>
                  </a:ext>
                </a:extLst>
              </p:cNvPr>
              <p:cNvSpPr/>
              <p:nvPr/>
            </p:nvSpPr>
            <p:spPr>
              <a:xfrm>
                <a:off x="3907353" y="533568"/>
                <a:ext cx="2806996" cy="730172"/>
              </a:xfrm>
              <a:prstGeom prst="rect">
                <a:avLst/>
              </a:prstGeom>
              <a:solidFill>
                <a:srgbClr val="383C57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5D0FDBD-3E86-0943-AA7B-25DA3082AFAB}"/>
                  </a:ext>
                </a:extLst>
              </p:cNvPr>
              <p:cNvSpPr txBox="1"/>
              <p:nvPr/>
            </p:nvSpPr>
            <p:spPr>
              <a:xfrm>
                <a:off x="5127480" y="729377"/>
                <a:ext cx="95684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 dirty="0">
                    <a:solidFill>
                      <a:schemeClr val="bg1"/>
                    </a:solidFill>
                    <a:latin typeface="Helvetica" pitchFamily="2" charset="0"/>
                  </a:rPr>
                  <a:t>IoT</a:t>
                </a:r>
                <a:r>
                  <a:rPr kumimoji="1" lang="zh-CN" alt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bg1"/>
                    </a:solidFill>
                    <a:latin typeface="Helvetica" pitchFamily="2" charset="0"/>
                  </a:rPr>
                  <a:t>Hub</a:t>
                </a:r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  <p:pic>
            <p:nvPicPr>
              <p:cNvPr id="32" name="图形 31">
                <a:extLst>
                  <a:ext uri="{FF2B5EF4-FFF2-40B4-BE49-F238E27FC236}">
                    <a16:creationId xmlns:a16="http://schemas.microsoft.com/office/drawing/2014/main" id="{4665A9C7-6EDB-CE4F-864D-08B18C14D8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722433" y="771578"/>
                <a:ext cx="324000" cy="249231"/>
              </a:xfrm>
              <a:prstGeom prst="rect">
                <a:avLst/>
              </a:prstGeom>
            </p:spPr>
          </p:pic>
        </p:grp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C11F2184-B290-A742-AB6A-AF8BC03F7D01}"/>
                </a:ext>
              </a:extLst>
            </p:cNvPr>
            <p:cNvCxnSpPr>
              <a:cxnSpLocks/>
            </p:cNvCxnSpPr>
            <p:nvPr/>
          </p:nvCxnSpPr>
          <p:spPr>
            <a:xfrm>
              <a:off x="5310851" y="1412834"/>
              <a:ext cx="0" cy="4553251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64B8D35-67AC-224D-B0BD-70D25ED0C2E6}"/>
                </a:ext>
              </a:extLst>
            </p:cNvPr>
            <p:cNvSpPr/>
            <p:nvPr/>
          </p:nvSpPr>
          <p:spPr>
            <a:xfrm>
              <a:off x="376006" y="2326489"/>
              <a:ext cx="2404832" cy="644727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BB9E78C-A144-2F49-AA18-4E7E1E77415F}"/>
                </a:ext>
              </a:extLst>
            </p:cNvPr>
            <p:cNvSpPr txBox="1"/>
            <p:nvPr/>
          </p:nvSpPr>
          <p:spPr>
            <a:xfrm>
              <a:off x="452824" y="2494963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b.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预配</a:t>
              </a:r>
            </a:p>
          </p:txBody>
        </p: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2BF35DB1-54E3-1942-BC94-7D4261C94A1C}"/>
                </a:ext>
              </a:extLst>
            </p:cNvPr>
            <p:cNvCxnSpPr>
              <a:cxnSpLocks/>
            </p:cNvCxnSpPr>
            <p:nvPr/>
          </p:nvCxnSpPr>
          <p:spPr>
            <a:xfrm>
              <a:off x="1578420" y="4740112"/>
              <a:ext cx="2308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4874EB7-A677-4D49-95B3-F80542F67CCA}"/>
                </a:ext>
              </a:extLst>
            </p:cNvPr>
            <p:cNvSpPr txBox="1"/>
            <p:nvPr/>
          </p:nvSpPr>
          <p:spPr>
            <a:xfrm>
              <a:off x="2358849" y="4447454"/>
              <a:ext cx="1244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MQTT(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数据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)</a:t>
              </a:r>
              <a:endParaRPr kumimoji="1" lang="zh-CN" altLang="en-US" sz="1200" dirty="0">
                <a:solidFill>
                  <a:srgbClr val="5E628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326B78D-0D72-234A-9F94-E4388E4C3634}"/>
                </a:ext>
              </a:extLst>
            </p:cNvPr>
            <p:cNvSpPr/>
            <p:nvPr/>
          </p:nvSpPr>
          <p:spPr>
            <a:xfrm>
              <a:off x="4108434" y="1653257"/>
              <a:ext cx="2404832" cy="644727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37F7980-AE6E-3041-8031-2C161A8EA80E}"/>
                </a:ext>
              </a:extLst>
            </p:cNvPr>
            <p:cNvSpPr txBox="1"/>
            <p:nvPr/>
          </p:nvSpPr>
          <p:spPr>
            <a:xfrm>
              <a:off x="4099370" y="1821731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a.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创建设备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8EFA971-4639-AB49-8638-00B32D70B00F}"/>
                </a:ext>
              </a:extLst>
            </p:cNvPr>
            <p:cNvSpPr/>
            <p:nvPr/>
          </p:nvSpPr>
          <p:spPr>
            <a:xfrm>
              <a:off x="376006" y="3727182"/>
              <a:ext cx="2404832" cy="644727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B2F666F-83FC-1742-8485-9206114B21C4}"/>
                </a:ext>
              </a:extLst>
            </p:cNvPr>
            <p:cNvSpPr txBox="1"/>
            <p:nvPr/>
          </p:nvSpPr>
          <p:spPr>
            <a:xfrm>
              <a:off x="452824" y="3895656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d.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设备数据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05DEF14-4617-C540-9C88-DDEFADEAF3C2}"/>
                </a:ext>
              </a:extLst>
            </p:cNvPr>
            <p:cNvSpPr/>
            <p:nvPr/>
          </p:nvSpPr>
          <p:spPr>
            <a:xfrm>
              <a:off x="4108434" y="4374572"/>
              <a:ext cx="2404832" cy="644727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F523DC8-AB0B-4C46-9555-BB685096A722}"/>
                </a:ext>
              </a:extLst>
            </p:cNvPr>
            <p:cNvSpPr txBox="1"/>
            <p:nvPr/>
          </p:nvSpPr>
          <p:spPr>
            <a:xfrm>
              <a:off x="4084131" y="4539176"/>
              <a:ext cx="261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e.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配置或者控制信号</a:t>
              </a:r>
            </a:p>
          </p:txBody>
        </p: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12F064AD-1F81-084F-997D-0A8D0E40AE9B}"/>
                </a:ext>
              </a:extLst>
            </p:cNvPr>
            <p:cNvCxnSpPr>
              <a:cxnSpLocks/>
            </p:cNvCxnSpPr>
            <p:nvPr/>
          </p:nvCxnSpPr>
          <p:spPr>
            <a:xfrm>
              <a:off x="3008473" y="4051971"/>
              <a:ext cx="2308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18E079A-E27B-9047-89E0-4D39BA903EA3}"/>
                </a:ext>
              </a:extLst>
            </p:cNvPr>
            <p:cNvSpPr txBox="1"/>
            <p:nvPr/>
          </p:nvSpPr>
          <p:spPr>
            <a:xfrm>
              <a:off x="3788902" y="3759313"/>
              <a:ext cx="1294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MQTT(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数据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)</a:t>
              </a:r>
              <a:endParaRPr kumimoji="1" lang="zh-CN" altLang="en-US" sz="1200" dirty="0">
                <a:solidFill>
                  <a:srgbClr val="5E628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7C9BBE3-60C0-DF48-B7C1-B1F71F6AD940}"/>
                </a:ext>
              </a:extLst>
            </p:cNvPr>
            <p:cNvSpPr/>
            <p:nvPr/>
          </p:nvSpPr>
          <p:spPr>
            <a:xfrm>
              <a:off x="376004" y="5085785"/>
              <a:ext cx="2404832" cy="644727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B96218B-3AFB-DF40-BC8F-3A792980A8A6}"/>
                </a:ext>
              </a:extLst>
            </p:cNvPr>
            <p:cNvSpPr txBox="1"/>
            <p:nvPr/>
          </p:nvSpPr>
          <p:spPr>
            <a:xfrm>
              <a:off x="452822" y="5254259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f.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执行命令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5214418B-0538-1C4D-85C2-6181FD107186}"/>
                </a:ext>
              </a:extLst>
            </p:cNvPr>
            <p:cNvSpPr/>
            <p:nvPr/>
          </p:nvSpPr>
          <p:spPr>
            <a:xfrm>
              <a:off x="4108434" y="2965592"/>
              <a:ext cx="2404832" cy="644727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9D18769B-4F16-6342-BD10-161A2183731A}"/>
                </a:ext>
              </a:extLst>
            </p:cNvPr>
            <p:cNvSpPr txBox="1"/>
            <p:nvPr/>
          </p:nvSpPr>
          <p:spPr>
            <a:xfrm>
              <a:off x="4099370" y="3134066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c.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验证设备</a:t>
              </a:r>
            </a:p>
          </p:txBody>
        </p: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90186B32-8127-D547-85F8-397BF1A9191D}"/>
                </a:ext>
              </a:extLst>
            </p:cNvPr>
            <p:cNvCxnSpPr>
              <a:cxnSpLocks/>
            </p:cNvCxnSpPr>
            <p:nvPr/>
          </p:nvCxnSpPr>
          <p:spPr>
            <a:xfrm>
              <a:off x="1599353" y="2001103"/>
              <a:ext cx="2308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BEBFB099-7A9E-8745-98F8-1E22049422F0}"/>
                </a:ext>
              </a:extLst>
            </p:cNvPr>
            <p:cNvSpPr txBox="1"/>
            <p:nvPr/>
          </p:nvSpPr>
          <p:spPr>
            <a:xfrm>
              <a:off x="2265186" y="1708445"/>
              <a:ext cx="1228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钥匙和密码</a:t>
              </a:r>
            </a:p>
          </p:txBody>
        </p:sp>
        <p:cxnSp>
          <p:nvCxnSpPr>
            <p:cNvPr id="44" name="直线箭头连接符 43">
              <a:extLst>
                <a:ext uri="{FF2B5EF4-FFF2-40B4-BE49-F238E27FC236}">
                  <a16:creationId xmlns:a16="http://schemas.microsoft.com/office/drawing/2014/main" id="{78B051E0-A8F4-2B41-BFCC-311BA63C8AAB}"/>
                </a:ext>
              </a:extLst>
            </p:cNvPr>
            <p:cNvCxnSpPr>
              <a:cxnSpLocks/>
            </p:cNvCxnSpPr>
            <p:nvPr/>
          </p:nvCxnSpPr>
          <p:spPr>
            <a:xfrm>
              <a:off x="2981920" y="2669937"/>
              <a:ext cx="2308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0F4141B2-D207-1444-A5DC-D164B01A1687}"/>
                </a:ext>
              </a:extLst>
            </p:cNvPr>
            <p:cNvSpPr txBox="1"/>
            <p:nvPr/>
          </p:nvSpPr>
          <p:spPr>
            <a:xfrm>
              <a:off x="2841187" y="2344072"/>
              <a:ext cx="2589465" cy="569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kumimoji="1" lang="zh-CN" altLang="en-US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登录。</a:t>
              </a:r>
              <a:r>
                <a:rPr kumimoji="1" lang="zh-CN" altLang="en-US" sz="10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三元组</a:t>
              </a:r>
              <a:r>
                <a:rPr kumimoji="1" lang="en-US" altLang="zh-CN" sz="1000" dirty="0" err="1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productkey</a:t>
              </a:r>
              <a:r>
                <a:rPr kumimoji="1" lang="en-US" altLang="zh-CN" sz="10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,</a:t>
              </a:r>
              <a:r>
                <a:rPr kumimoji="1" lang="zh-CN" altLang="en-US" sz="10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 </a:t>
              </a:r>
              <a:r>
                <a:rPr kumimoji="1" lang="en-US" altLang="zh-CN" sz="1000" dirty="0" err="1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devicekey</a:t>
              </a:r>
              <a:r>
                <a:rPr kumimoji="1" lang="en-US" altLang="zh-CN" sz="10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,</a:t>
              </a:r>
              <a:r>
                <a:rPr kumimoji="1" lang="zh-CN" altLang="en-US" sz="10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 </a:t>
              </a:r>
              <a:r>
                <a:rPr kumimoji="1" lang="en-US" altLang="zh-CN" sz="1000" dirty="0" err="1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devicesecret</a:t>
              </a:r>
              <a:endParaRPr kumimoji="1" lang="zh-CN" altLang="en-US" sz="1000" dirty="0">
                <a:solidFill>
                  <a:srgbClr val="5E628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18762B54-564B-FE41-985E-91EF1B6F0849}"/>
                </a:ext>
              </a:extLst>
            </p:cNvPr>
            <p:cNvCxnSpPr>
              <a:cxnSpLocks/>
            </p:cNvCxnSpPr>
            <p:nvPr/>
          </p:nvCxnSpPr>
          <p:spPr>
            <a:xfrm>
              <a:off x="1599353" y="3339419"/>
              <a:ext cx="2308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B06F74EC-BD29-A94B-AB2C-91CF82544F30}"/>
                </a:ext>
              </a:extLst>
            </p:cNvPr>
            <p:cNvSpPr txBox="1"/>
            <p:nvPr/>
          </p:nvSpPr>
          <p:spPr>
            <a:xfrm>
              <a:off x="2379782" y="3046761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</a:rPr>
                <a:t>成功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596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1B94B240-8717-BA40-B792-A04A9A56BFE8}"/>
              </a:ext>
            </a:extLst>
          </p:cNvPr>
          <p:cNvSpPr/>
          <p:nvPr/>
        </p:nvSpPr>
        <p:spPr>
          <a:xfrm>
            <a:off x="109731" y="159800"/>
            <a:ext cx="4009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edge_connection_task_description.png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FC5F862-70FD-3D49-930C-79EA109A05D8}"/>
              </a:ext>
            </a:extLst>
          </p:cNvPr>
          <p:cNvGrpSpPr/>
          <p:nvPr/>
        </p:nvGrpSpPr>
        <p:grpSpPr>
          <a:xfrm>
            <a:off x="-1381256" y="1676796"/>
            <a:ext cx="14333819" cy="3309490"/>
            <a:chOff x="-1381256" y="1676796"/>
            <a:chExt cx="14333819" cy="3309490"/>
          </a:xfrm>
        </p:grpSpPr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A689C26C-FBBF-9E43-B590-382F20568BF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357694" y="3338094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7CAEC85E-77F0-3043-B0AF-59353FF090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23268" y="4361633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箭头连接符 48">
              <a:extLst>
                <a:ext uri="{FF2B5EF4-FFF2-40B4-BE49-F238E27FC236}">
                  <a16:creationId xmlns:a16="http://schemas.microsoft.com/office/drawing/2014/main" id="{C8166DA9-1322-D74A-94F2-AAB70834E2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06014" y="437150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6F594EBE-8E14-B743-B623-10FC87835A1B}"/>
                </a:ext>
              </a:extLst>
            </p:cNvPr>
            <p:cNvSpPr/>
            <p:nvPr/>
          </p:nvSpPr>
          <p:spPr>
            <a:xfrm>
              <a:off x="-1342418" y="1681270"/>
              <a:ext cx="215474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3A16009-5FD2-804D-9A39-E3E82EF1EC6A}"/>
                </a:ext>
              </a:extLst>
            </p:cNvPr>
            <p:cNvSpPr/>
            <p:nvPr/>
          </p:nvSpPr>
          <p:spPr>
            <a:xfrm>
              <a:off x="1713741" y="1681270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807B906B-B401-1B4D-9773-7F21D32FF678}"/>
                </a:ext>
              </a:extLst>
            </p:cNvPr>
            <p:cNvCxnSpPr>
              <a:cxnSpLocks/>
            </p:cNvCxnSpPr>
            <p:nvPr/>
          </p:nvCxnSpPr>
          <p:spPr>
            <a:xfrm>
              <a:off x="1030038" y="2292846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C1BC07C-E286-7C4B-B0D0-4585B72A3B11}"/>
                </a:ext>
              </a:extLst>
            </p:cNvPr>
            <p:cNvSpPr/>
            <p:nvPr/>
          </p:nvSpPr>
          <p:spPr>
            <a:xfrm>
              <a:off x="4656980" y="1685063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C0D51958-08E9-324A-A6FC-E72B71EA6EF0}"/>
                </a:ext>
              </a:extLst>
            </p:cNvPr>
            <p:cNvCxnSpPr>
              <a:cxnSpLocks/>
            </p:cNvCxnSpPr>
            <p:nvPr/>
          </p:nvCxnSpPr>
          <p:spPr>
            <a:xfrm>
              <a:off x="3973277" y="2296639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F8258564-7BAC-994A-9F0E-398E9A68E617}"/>
                </a:ext>
              </a:extLst>
            </p:cNvPr>
            <p:cNvSpPr/>
            <p:nvPr/>
          </p:nvSpPr>
          <p:spPr>
            <a:xfrm>
              <a:off x="7600219" y="1685063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8BDC6E6D-FB8D-EB4C-A0B9-CF3D6357C3B1}"/>
                </a:ext>
              </a:extLst>
            </p:cNvPr>
            <p:cNvCxnSpPr>
              <a:cxnSpLocks/>
            </p:cNvCxnSpPr>
            <p:nvPr/>
          </p:nvCxnSpPr>
          <p:spPr>
            <a:xfrm>
              <a:off x="6916516" y="2296639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41EEA4AD-4204-CD40-B158-F26EB119D9B4}"/>
                </a:ext>
              </a:extLst>
            </p:cNvPr>
            <p:cNvSpPr/>
            <p:nvPr/>
          </p:nvSpPr>
          <p:spPr>
            <a:xfrm>
              <a:off x="10548862" y="1676796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cxnSp>
          <p:nvCxnSpPr>
            <p:cNvPr id="90" name="直线箭头连接符 89">
              <a:extLst>
                <a:ext uri="{FF2B5EF4-FFF2-40B4-BE49-F238E27FC236}">
                  <a16:creationId xmlns:a16="http://schemas.microsoft.com/office/drawing/2014/main" id="{721F3970-E298-9A48-B4D1-0AE661BB90E6}"/>
                </a:ext>
              </a:extLst>
            </p:cNvPr>
            <p:cNvCxnSpPr>
              <a:cxnSpLocks/>
            </p:cNvCxnSpPr>
            <p:nvPr/>
          </p:nvCxnSpPr>
          <p:spPr>
            <a:xfrm>
              <a:off x="9865159" y="2288372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箭头连接符 92">
              <a:extLst>
                <a:ext uri="{FF2B5EF4-FFF2-40B4-BE49-F238E27FC236}">
                  <a16:creationId xmlns:a16="http://schemas.microsoft.com/office/drawing/2014/main" id="{8911DDDD-E490-2941-B270-006B2D2107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0865" y="437150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B96C1479-DB17-664C-94C7-837BCB390BAA}"/>
                </a:ext>
              </a:extLst>
            </p:cNvPr>
            <p:cNvSpPr/>
            <p:nvPr/>
          </p:nvSpPr>
          <p:spPr>
            <a:xfrm>
              <a:off x="-1353271" y="375672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41EF3F3C-EADD-0C42-9F51-6F0D2A10CAB8}"/>
                </a:ext>
              </a:extLst>
            </p:cNvPr>
            <p:cNvSpPr/>
            <p:nvPr/>
          </p:nvSpPr>
          <p:spPr>
            <a:xfrm>
              <a:off x="2363887" y="375672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1B50F2A1-E59C-7F4A-977B-AB4B313FAB41}"/>
                </a:ext>
              </a:extLst>
            </p:cNvPr>
            <p:cNvSpPr/>
            <p:nvPr/>
          </p:nvSpPr>
          <p:spPr>
            <a:xfrm>
              <a:off x="6081045" y="375672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0920838B-FDBC-C24E-9818-0454FDFC1611}"/>
                </a:ext>
              </a:extLst>
            </p:cNvPr>
            <p:cNvSpPr/>
            <p:nvPr/>
          </p:nvSpPr>
          <p:spPr>
            <a:xfrm>
              <a:off x="9798204" y="375672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0EB4F7D9-B79C-8E4D-9FFD-149C5E4396A4}"/>
                </a:ext>
              </a:extLst>
            </p:cNvPr>
            <p:cNvSpPr txBox="1"/>
            <p:nvPr/>
          </p:nvSpPr>
          <p:spPr>
            <a:xfrm>
              <a:off x="-1381256" y="1719177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1 -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云端创建模型网关、子设备</a:t>
              </a: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3BB40D0A-5E8C-0441-A477-37A2F49CABAA}"/>
                </a:ext>
              </a:extLst>
            </p:cNvPr>
            <p:cNvSpPr txBox="1"/>
            <p:nvPr/>
          </p:nvSpPr>
          <p:spPr>
            <a:xfrm>
              <a:off x="1638623" y="1691351"/>
              <a:ext cx="22288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2 -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云端创建产品网关、子设备</a:t>
              </a: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99B33E3B-9CCA-7949-A965-0924510A29CE}"/>
                </a:ext>
              </a:extLst>
            </p:cNvPr>
            <p:cNvSpPr txBox="1"/>
            <p:nvPr/>
          </p:nvSpPr>
          <p:spPr>
            <a:xfrm>
              <a:off x="4583089" y="1694599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3 -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云端创建网关、子设备实例</a:t>
              </a: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39937FC1-D085-824C-A10C-485B05D2E2B8}"/>
                </a:ext>
              </a:extLst>
            </p:cNvPr>
            <p:cNvSpPr txBox="1"/>
            <p:nvPr/>
          </p:nvSpPr>
          <p:spPr>
            <a:xfrm>
              <a:off x="7532238" y="1722430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4 -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实体网关、子设备出厂烧录</a:t>
              </a: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491A7A41-30EC-A54F-B994-437026BC2603}"/>
                </a:ext>
              </a:extLst>
            </p:cNvPr>
            <p:cNvSpPr txBox="1"/>
            <p:nvPr/>
          </p:nvSpPr>
          <p:spPr>
            <a:xfrm>
              <a:off x="10543458" y="1728318"/>
              <a:ext cx="2329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5 –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网关联网</a:t>
              </a: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DC5A14BF-A846-1B40-881C-A8385680CB43}"/>
                </a:ext>
              </a:extLst>
            </p:cNvPr>
            <p:cNvSpPr txBox="1"/>
            <p:nvPr/>
          </p:nvSpPr>
          <p:spPr>
            <a:xfrm>
              <a:off x="1678951" y="2180630"/>
              <a:ext cx="2085616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创建产品，获取</a:t>
              </a:r>
              <a:r>
                <a:rPr kumimoji="1" lang="en-US" altLang="zh-CN" sz="1300" dirty="0" err="1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ProductKey</a:t>
              </a:r>
              <a:r>
                <a:rPr kumimoji="1" lang="zh-CN" altLang="en-US" sz="13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和</a:t>
              </a:r>
              <a:r>
                <a:rPr kumimoji="1" lang="en-US" altLang="zh-CN" sz="1300" dirty="0" err="1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ProductSecret</a:t>
              </a:r>
              <a:endParaRPr kumimoji="1" lang="zh-CN" altLang="en-US" sz="1300" dirty="0">
                <a:solidFill>
                  <a:srgbClr val="383B55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FAC3752D-AD97-7747-88FE-786C4C2D962B}"/>
                </a:ext>
              </a:extLst>
            </p:cNvPr>
            <p:cNvSpPr txBox="1"/>
            <p:nvPr/>
          </p:nvSpPr>
          <p:spPr>
            <a:xfrm>
              <a:off x="4597999" y="2212063"/>
              <a:ext cx="204182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在</a:t>
              </a:r>
              <a:r>
                <a:rPr kumimoji="1" lang="en-US" altLang="zh-CN" sz="13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Portal</a:t>
              </a:r>
              <a:r>
                <a:rPr kumimoji="1" lang="zh-CN" altLang="en-US" sz="13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界面创建设备，获得设备三元组</a:t>
              </a: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BD95C785-9323-7D49-B604-08C55B772F88}"/>
                </a:ext>
              </a:extLst>
            </p:cNvPr>
            <p:cNvSpPr txBox="1"/>
            <p:nvPr/>
          </p:nvSpPr>
          <p:spPr>
            <a:xfrm>
              <a:off x="-1354110" y="2214732"/>
              <a:ext cx="212624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定义设备属性、测点、服务、事件四要素</a:t>
              </a: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C0C39FB5-81FD-5D4F-8932-A39F39D3488D}"/>
                </a:ext>
              </a:extLst>
            </p:cNvPr>
            <p:cNvSpPr txBox="1"/>
            <p:nvPr/>
          </p:nvSpPr>
          <p:spPr>
            <a:xfrm>
              <a:off x="7574228" y="2223846"/>
              <a:ext cx="205226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烧录三元组</a:t>
              </a: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3FCD200B-1E65-C94A-9007-846BFF89979D}"/>
                </a:ext>
              </a:extLst>
            </p:cNvPr>
            <p:cNvSpPr txBox="1"/>
            <p:nvPr/>
          </p:nvSpPr>
          <p:spPr>
            <a:xfrm>
              <a:off x="10556055" y="2087617"/>
              <a:ext cx="239650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设备上电联网，携带三元组请求登录云端</a:t>
              </a: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982D11FB-3DB0-1C4D-AC90-27066289975F}"/>
                </a:ext>
              </a:extLst>
            </p:cNvPr>
            <p:cNvSpPr txBox="1"/>
            <p:nvPr/>
          </p:nvSpPr>
          <p:spPr>
            <a:xfrm>
              <a:off x="9859130" y="3844595"/>
              <a:ext cx="2025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6 –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网关登录</a:t>
              </a: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CA8BF69D-CDFD-8E4A-A087-F365B720B1C7}"/>
                </a:ext>
              </a:extLst>
            </p:cNvPr>
            <p:cNvSpPr txBox="1"/>
            <p:nvPr/>
          </p:nvSpPr>
          <p:spPr>
            <a:xfrm>
              <a:off x="9859130" y="4240239"/>
              <a:ext cx="281761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云端鉴权，鉴权通过后设备登录，第一次登录即可激活设备</a:t>
              </a: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D7CA00C4-A8F7-8744-9278-29DFA7D582C0}"/>
                </a:ext>
              </a:extLst>
            </p:cNvPr>
            <p:cNvSpPr txBox="1"/>
            <p:nvPr/>
          </p:nvSpPr>
          <p:spPr>
            <a:xfrm>
              <a:off x="6136504" y="3844595"/>
              <a:ext cx="2652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7 –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添加拓扑</a:t>
              </a: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A16D2B97-B543-D64C-B34A-030C915036D0}"/>
                </a:ext>
              </a:extLst>
            </p:cNvPr>
            <p:cNvSpPr txBox="1"/>
            <p:nvPr/>
          </p:nvSpPr>
          <p:spPr>
            <a:xfrm>
              <a:off x="6136504" y="4292611"/>
              <a:ext cx="243071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将子设备添加到网关拓扑下</a:t>
              </a: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CC164743-7CAC-1A4F-BB63-909126D3A2CB}"/>
                </a:ext>
              </a:extLst>
            </p:cNvPr>
            <p:cNvSpPr txBox="1"/>
            <p:nvPr/>
          </p:nvSpPr>
          <p:spPr>
            <a:xfrm>
              <a:off x="2424396" y="3836926"/>
              <a:ext cx="2718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8 –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网关代理子设备登录</a:t>
              </a: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59E72106-682C-6E4A-801A-AC37A94FEA9C}"/>
                </a:ext>
              </a:extLst>
            </p:cNvPr>
            <p:cNvSpPr txBox="1"/>
            <p:nvPr/>
          </p:nvSpPr>
          <p:spPr>
            <a:xfrm>
              <a:off x="2433619" y="4240239"/>
              <a:ext cx="27115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网关使用子设备三元组代理登录子设备</a:t>
              </a: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12C683E6-683F-6248-9E3F-623505BB5CD4}"/>
                </a:ext>
              </a:extLst>
            </p:cNvPr>
            <p:cNvSpPr txBox="1"/>
            <p:nvPr/>
          </p:nvSpPr>
          <p:spPr>
            <a:xfrm>
              <a:off x="-1192176" y="3813999"/>
              <a:ext cx="2025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9 –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数据传输</a:t>
              </a: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0B8200E5-47BA-0A4F-A491-49AB39755767}"/>
                </a:ext>
              </a:extLst>
            </p:cNvPr>
            <p:cNvSpPr txBox="1"/>
            <p:nvPr/>
          </p:nvSpPr>
          <p:spPr>
            <a:xfrm>
              <a:off x="-1228763" y="4240239"/>
              <a:ext cx="257372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子设备登录后，网关代理子设备发送数据至云端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2646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02A88F78-3F74-BC4A-8969-EF03982F4114}"/>
              </a:ext>
            </a:extLst>
          </p:cNvPr>
          <p:cNvGrpSpPr/>
          <p:nvPr/>
        </p:nvGrpSpPr>
        <p:grpSpPr>
          <a:xfrm>
            <a:off x="-1620091" y="1228392"/>
            <a:ext cx="16752639" cy="3555352"/>
            <a:chOff x="-1620091" y="1214537"/>
            <a:chExt cx="16752639" cy="355535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BF1D44C-EEDD-7D41-9288-2B1A88112353}"/>
                </a:ext>
              </a:extLst>
            </p:cNvPr>
            <p:cNvSpPr/>
            <p:nvPr/>
          </p:nvSpPr>
          <p:spPr>
            <a:xfrm>
              <a:off x="-1620091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8EFECE0-8573-AE49-BF35-BC9FD4BA5010}"/>
                </a:ext>
              </a:extLst>
            </p:cNvPr>
            <p:cNvSpPr/>
            <p:nvPr/>
          </p:nvSpPr>
          <p:spPr>
            <a:xfrm>
              <a:off x="1323148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94BBE5-8FEA-CF42-825C-68D7DB317C03}"/>
                </a:ext>
              </a:extLst>
            </p:cNvPr>
            <p:cNvSpPr txBox="1"/>
            <p:nvPr/>
          </p:nvSpPr>
          <p:spPr>
            <a:xfrm>
              <a:off x="1581779" y="2699808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子设备</a:t>
              </a:r>
            </a:p>
          </p:txBody>
        </p: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7B2726AC-E719-984A-A18C-FC06CED1B356}"/>
                </a:ext>
              </a:extLst>
            </p:cNvPr>
            <p:cNvCxnSpPr>
              <a:cxnSpLocks/>
            </p:cNvCxnSpPr>
            <p:nvPr/>
          </p:nvCxnSpPr>
          <p:spPr>
            <a:xfrm>
              <a:off x="639445" y="2954176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D8E6944-A6B6-7D4F-993E-3D37D138F997}"/>
                </a:ext>
              </a:extLst>
            </p:cNvPr>
            <p:cNvSpPr txBox="1"/>
            <p:nvPr/>
          </p:nvSpPr>
          <p:spPr>
            <a:xfrm>
              <a:off x="-1529891" y="2783489"/>
              <a:ext cx="1861425" cy="32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数据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3D643D2-0CE4-444C-9784-427884732760}"/>
                </a:ext>
              </a:extLst>
            </p:cNvPr>
            <p:cNvSpPr txBox="1"/>
            <p:nvPr/>
          </p:nvSpPr>
          <p:spPr>
            <a:xfrm>
              <a:off x="583697" y="26449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737893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传输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F3C22C3-C59B-9E43-951B-9786C870F471}"/>
                </a:ext>
              </a:extLst>
            </p:cNvPr>
            <p:cNvSpPr txBox="1"/>
            <p:nvPr/>
          </p:nvSpPr>
          <p:spPr>
            <a:xfrm>
              <a:off x="1405342" y="2979278"/>
              <a:ext cx="1877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子设备无需烧录任何内容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467B16A-44F6-5A42-A04D-2DB9522AE304}"/>
                </a:ext>
              </a:extLst>
            </p:cNvPr>
            <p:cNvSpPr/>
            <p:nvPr/>
          </p:nvSpPr>
          <p:spPr>
            <a:xfrm>
              <a:off x="4266387" y="121490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BF3E3FE-D88D-DF40-AF33-65DAD5E33505}"/>
                </a:ext>
              </a:extLst>
            </p:cNvPr>
            <p:cNvSpPr txBox="1"/>
            <p:nvPr/>
          </p:nvSpPr>
          <p:spPr>
            <a:xfrm>
              <a:off x="4764487" y="1431766"/>
              <a:ext cx="10689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网关</a:t>
              </a:r>
              <a:endParaRPr kumimoji="1" lang="en-US" altLang="zh-CN" sz="1400" dirty="0">
                <a:solidFill>
                  <a:srgbClr val="383B55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IoT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edge</a:t>
              </a:r>
              <a:endParaRPr kumimoji="1" lang="zh-CN" altLang="en-US" sz="1400" dirty="0">
                <a:solidFill>
                  <a:srgbClr val="383B55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032538D-5299-B44F-B9AE-9A348E50D664}"/>
                </a:ext>
              </a:extLst>
            </p:cNvPr>
            <p:cNvSpPr/>
            <p:nvPr/>
          </p:nvSpPr>
          <p:spPr>
            <a:xfrm>
              <a:off x="4266387" y="3715383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66D2E31-7125-E649-9976-65B960F2E573}"/>
                </a:ext>
              </a:extLst>
            </p:cNvPr>
            <p:cNvSpPr txBox="1"/>
            <p:nvPr/>
          </p:nvSpPr>
          <p:spPr>
            <a:xfrm>
              <a:off x="4659909" y="3957772"/>
              <a:ext cx="12547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网关</a:t>
              </a:r>
              <a:endParaRPr kumimoji="1" lang="en-US" altLang="zh-CN" sz="1400" dirty="0">
                <a:solidFill>
                  <a:srgbClr val="383B55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Edge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logger</a:t>
              </a:r>
              <a:endParaRPr kumimoji="1" lang="zh-CN" altLang="en-US" sz="1400" dirty="0">
                <a:solidFill>
                  <a:srgbClr val="383B55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cxnSp>
          <p:nvCxnSpPr>
            <p:cNvPr id="20" name="肘形连接符 19">
              <a:extLst>
                <a:ext uri="{FF2B5EF4-FFF2-40B4-BE49-F238E27FC236}">
                  <a16:creationId xmlns:a16="http://schemas.microsoft.com/office/drawing/2014/main" id="{989AA595-37EF-5B4F-A197-9F4547934F59}"/>
                </a:ext>
              </a:extLst>
            </p:cNvPr>
            <p:cNvCxnSpPr>
              <a:stCxn id="6" idx="2"/>
              <a:endCxn id="17" idx="1"/>
            </p:cNvCxnSpPr>
            <p:nvPr/>
          </p:nvCxnSpPr>
          <p:spPr>
            <a:xfrm rot="16200000" flipH="1">
              <a:off x="2884061" y="3103382"/>
              <a:ext cx="576000" cy="1656000"/>
            </a:xfrm>
            <a:prstGeom prst="bentConnector2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肘形连接符 20">
              <a:extLst>
                <a:ext uri="{FF2B5EF4-FFF2-40B4-BE49-F238E27FC236}">
                  <a16:creationId xmlns:a16="http://schemas.microsoft.com/office/drawing/2014/main" id="{4163D847-8BF1-BF4A-B97F-4D44A8FD467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884060" y="1154062"/>
              <a:ext cx="576000" cy="1656000"/>
            </a:xfrm>
            <a:prstGeom prst="bentConnector2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F7179DE-72E2-BC42-B0C3-3264D2638C7A}"/>
                </a:ext>
              </a:extLst>
            </p:cNvPr>
            <p:cNvSpPr txBox="1"/>
            <p:nvPr/>
          </p:nvSpPr>
          <p:spPr>
            <a:xfrm>
              <a:off x="1912629" y="1214537"/>
              <a:ext cx="21771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子设备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Product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开启动态注册</a:t>
              </a:r>
              <a:endParaRPr kumimoji="1" lang="en-US" altLang="zh-CN" sz="1200" dirty="0">
                <a:solidFill>
                  <a:srgbClr val="5E628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Edge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烧录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SA</a:t>
              </a:r>
              <a:endParaRPr kumimoji="1" lang="zh-CN" altLang="en-US" sz="1200" dirty="0">
                <a:solidFill>
                  <a:srgbClr val="5E628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A3C4F0E-CC9C-764B-B13E-40F70EE1AA25}"/>
                </a:ext>
              </a:extLst>
            </p:cNvPr>
            <p:cNvSpPr txBox="1"/>
            <p:nvPr/>
          </p:nvSpPr>
          <p:spPr>
            <a:xfrm>
              <a:off x="2149316" y="4266088"/>
              <a:ext cx="17235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子设备已在平台预注册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CB49FDD-1299-BA47-BC24-87D7F2D9816A}"/>
                </a:ext>
              </a:extLst>
            </p:cNvPr>
            <p:cNvSpPr/>
            <p:nvPr/>
          </p:nvSpPr>
          <p:spPr>
            <a:xfrm>
              <a:off x="7209626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5E3BCDD-133A-534B-8D7A-5668AD08AE95}"/>
                </a:ext>
              </a:extLst>
            </p:cNvPr>
            <p:cNvSpPr txBox="1"/>
            <p:nvPr/>
          </p:nvSpPr>
          <p:spPr>
            <a:xfrm>
              <a:off x="7559866" y="279105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添加拓扑关系</a:t>
              </a:r>
            </a:p>
          </p:txBody>
        </p:sp>
        <p:cxnSp>
          <p:nvCxnSpPr>
            <p:cNvPr id="27" name="肘形连接符 26">
              <a:extLst>
                <a:ext uri="{FF2B5EF4-FFF2-40B4-BE49-F238E27FC236}">
                  <a16:creationId xmlns:a16="http://schemas.microsoft.com/office/drawing/2014/main" id="{48793944-05E2-D045-9E6F-0FFA36D41A3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019945" y="1154062"/>
              <a:ext cx="576000" cy="1656000"/>
            </a:xfrm>
            <a:prstGeom prst="bentConnector2">
              <a:avLst/>
            </a:prstGeom>
            <a:ln w="25400">
              <a:solidFill>
                <a:srgbClr val="A2A5B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肘形连接符 27">
              <a:extLst>
                <a:ext uri="{FF2B5EF4-FFF2-40B4-BE49-F238E27FC236}">
                  <a16:creationId xmlns:a16="http://schemas.microsoft.com/office/drawing/2014/main" id="{BFD6A25D-0F92-3047-8AE0-9679BD3C6D8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14539" y="3103382"/>
              <a:ext cx="576000" cy="1656000"/>
            </a:xfrm>
            <a:prstGeom prst="bentConnector2">
              <a:avLst/>
            </a:prstGeom>
            <a:ln w="25400">
              <a:solidFill>
                <a:srgbClr val="A2A5B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E7DC86D-9065-984E-B276-DB3A6244A688}"/>
                </a:ext>
              </a:extLst>
            </p:cNvPr>
            <p:cNvSpPr/>
            <p:nvPr/>
          </p:nvSpPr>
          <p:spPr>
            <a:xfrm>
              <a:off x="10150174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109BF7FA-E432-3F48-9E8B-2C4175C8158D}"/>
                </a:ext>
              </a:extLst>
            </p:cNvPr>
            <p:cNvSpPr txBox="1"/>
            <p:nvPr/>
          </p:nvSpPr>
          <p:spPr>
            <a:xfrm>
              <a:off x="10500414" y="279105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设备上线</a:t>
              </a:r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273113E4-6D86-0447-8A1F-21BF90BDFB3E}"/>
                </a:ext>
              </a:extLst>
            </p:cNvPr>
            <p:cNvCxnSpPr>
              <a:cxnSpLocks/>
            </p:cNvCxnSpPr>
            <p:nvPr/>
          </p:nvCxnSpPr>
          <p:spPr>
            <a:xfrm>
              <a:off x="9451957" y="2954176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DA02923-AEC8-7344-9574-5D9EEB34BA41}"/>
                </a:ext>
              </a:extLst>
            </p:cNvPr>
            <p:cNvSpPr/>
            <p:nvPr/>
          </p:nvSpPr>
          <p:spPr>
            <a:xfrm>
              <a:off x="13090722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ABD66C2-2BE4-0449-ACE8-300EFF02530B}"/>
                </a:ext>
              </a:extLst>
            </p:cNvPr>
            <p:cNvSpPr txBox="1"/>
            <p:nvPr/>
          </p:nvSpPr>
          <p:spPr>
            <a:xfrm>
              <a:off x="13440962" y="279105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上报数据</a:t>
              </a:r>
            </a:p>
          </p:txBody>
        </p:sp>
        <p:cxnSp>
          <p:nvCxnSpPr>
            <p:cNvPr id="43" name="直线箭头连接符 42">
              <a:extLst>
                <a:ext uri="{FF2B5EF4-FFF2-40B4-BE49-F238E27FC236}">
                  <a16:creationId xmlns:a16="http://schemas.microsoft.com/office/drawing/2014/main" id="{A2B3DC0D-5350-1146-95F7-418DF6277015}"/>
                </a:ext>
              </a:extLst>
            </p:cNvPr>
            <p:cNvCxnSpPr>
              <a:cxnSpLocks/>
            </p:cNvCxnSpPr>
            <p:nvPr/>
          </p:nvCxnSpPr>
          <p:spPr>
            <a:xfrm>
              <a:off x="12392505" y="2954176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16701EE5-0BC9-2642-B5C8-69A92933EDCD}"/>
                </a:ext>
              </a:extLst>
            </p:cNvPr>
            <p:cNvSpPr txBox="1"/>
            <p:nvPr/>
          </p:nvSpPr>
          <p:spPr>
            <a:xfrm>
              <a:off x="6479945" y="1398773"/>
              <a:ext cx="26388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网关已提前拿到子设备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Product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信息</a:t>
              </a:r>
              <a:endParaRPr kumimoji="1" lang="en-US" altLang="zh-CN" sz="1200" dirty="0">
                <a:solidFill>
                  <a:srgbClr val="5E628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9F229FE4-1F21-194D-AEC1-C736BD731E19}"/>
                </a:ext>
              </a:extLst>
            </p:cNvPr>
            <p:cNvSpPr txBox="1"/>
            <p:nvPr/>
          </p:nvSpPr>
          <p:spPr>
            <a:xfrm>
              <a:off x="6565549" y="3757717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网关已提前拿到子设备</a:t>
              </a:r>
              <a:endParaRPr kumimoji="1" lang="en-US" altLang="zh-CN" sz="1200" dirty="0">
                <a:solidFill>
                  <a:srgbClr val="5E628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  <a:p>
              <a:r>
                <a:rPr kumimoji="1" lang="zh-CN" altLang="en-US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三元组</a:t>
              </a:r>
              <a:endParaRPr kumimoji="1" lang="en-US" altLang="zh-CN" sz="1200" dirty="0">
                <a:solidFill>
                  <a:srgbClr val="5E628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F9882ECA-2A1C-9443-8989-2A348CE133CD}"/>
                </a:ext>
              </a:extLst>
            </p:cNvPr>
            <p:cNvSpPr txBox="1"/>
            <p:nvPr/>
          </p:nvSpPr>
          <p:spPr>
            <a:xfrm>
              <a:off x="6484892" y="1785974"/>
              <a:ext cx="17315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使用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http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接口动态注册</a:t>
              </a:r>
              <a:endParaRPr kumimoji="1" lang="en-US" altLang="zh-CN" sz="1200" dirty="0">
                <a:solidFill>
                  <a:srgbClr val="5E628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  <a:p>
              <a:r>
                <a:rPr kumimoji="1" lang="zh-CN" altLang="en-US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子设备</a:t>
              </a:r>
              <a:endParaRPr kumimoji="1" lang="en-US" altLang="zh-CN" sz="1200" dirty="0">
                <a:solidFill>
                  <a:srgbClr val="5E628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AAEA4F0A-B342-A946-93E6-D918C5AA8299}"/>
                </a:ext>
              </a:extLst>
            </p:cNvPr>
            <p:cNvSpPr txBox="1"/>
            <p:nvPr/>
          </p:nvSpPr>
          <p:spPr>
            <a:xfrm>
              <a:off x="6565549" y="4308224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子设备经由网关代理上线，</a:t>
              </a:r>
              <a:endParaRPr kumimoji="1" lang="en-US" altLang="zh-CN" sz="1200" dirty="0">
                <a:solidFill>
                  <a:srgbClr val="5E628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  <a:p>
              <a:r>
                <a:rPr kumimoji="1" lang="zh-CN" altLang="en-US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上线前会添加拓扑结构</a:t>
              </a:r>
              <a:endParaRPr kumimoji="1" lang="en-US" altLang="zh-CN" sz="1200" dirty="0">
                <a:solidFill>
                  <a:srgbClr val="5E628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712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AC0445C-4248-2A42-A2C6-F634EAB65EFD}"/>
              </a:ext>
            </a:extLst>
          </p:cNvPr>
          <p:cNvGrpSpPr/>
          <p:nvPr/>
        </p:nvGrpSpPr>
        <p:grpSpPr>
          <a:xfrm>
            <a:off x="-1620091" y="1222784"/>
            <a:ext cx="16752639" cy="3554988"/>
            <a:chOff x="-1620091" y="1222784"/>
            <a:chExt cx="16752639" cy="3554988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D88A1D47-2A6C-E44F-8BAC-0664C98ECD6C}"/>
                </a:ext>
              </a:extLst>
            </p:cNvPr>
            <p:cNvGrpSpPr/>
            <p:nvPr/>
          </p:nvGrpSpPr>
          <p:grpSpPr>
            <a:xfrm>
              <a:off x="-1620091" y="1222784"/>
              <a:ext cx="16752639" cy="3554988"/>
              <a:chOff x="-1620091" y="1214901"/>
              <a:chExt cx="16752639" cy="3554988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06F07E7-1BF5-A946-BFFE-A93E4FD3D926}"/>
                  </a:ext>
                </a:extLst>
              </p:cNvPr>
              <p:cNvSpPr/>
              <p:nvPr/>
            </p:nvSpPr>
            <p:spPr>
              <a:xfrm>
                <a:off x="-1620091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F5171BA-B226-8648-A6A4-D3E51AA3C96E}"/>
                  </a:ext>
                </a:extLst>
              </p:cNvPr>
              <p:cNvSpPr/>
              <p:nvPr/>
            </p:nvSpPr>
            <p:spPr>
              <a:xfrm>
                <a:off x="1323148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637BA5B-C8DD-EB46-80E5-DA825547D731}"/>
                  </a:ext>
                </a:extLst>
              </p:cNvPr>
              <p:cNvSpPr txBox="1"/>
              <p:nvPr/>
            </p:nvSpPr>
            <p:spPr>
              <a:xfrm>
                <a:off x="1581779" y="2646178"/>
                <a:ext cx="15245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子设备</a:t>
                </a:r>
              </a:p>
            </p:txBody>
          </p:sp>
          <p:cxnSp>
            <p:nvCxnSpPr>
              <p:cNvPr id="9" name="直线箭头连接符 8">
                <a:extLst>
                  <a:ext uri="{FF2B5EF4-FFF2-40B4-BE49-F238E27FC236}">
                    <a16:creationId xmlns:a16="http://schemas.microsoft.com/office/drawing/2014/main" id="{AAC1384E-5D26-EA45-BCBD-13F6311AA8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445" y="2954176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77E901F-8F5A-3B4D-8D0F-0E6C8E267FE5}"/>
                  </a:ext>
                </a:extLst>
              </p:cNvPr>
              <p:cNvSpPr txBox="1"/>
              <p:nvPr/>
            </p:nvSpPr>
            <p:spPr>
              <a:xfrm>
                <a:off x="-1529891" y="2783489"/>
                <a:ext cx="1861425" cy="32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zh-CN" altLang="en-US" sz="1400" dirty="0">
                    <a:solidFill>
                      <a:srgbClr val="383B55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数据</a:t>
                </a: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E29841B-54BB-8743-999A-6D85CF52921A}"/>
                  </a:ext>
                </a:extLst>
              </p:cNvPr>
              <p:cNvSpPr txBox="1"/>
              <p:nvPr/>
            </p:nvSpPr>
            <p:spPr>
              <a:xfrm>
                <a:off x="583697" y="2644989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传输</a:t>
                </a: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AFBEEBA-8DFE-5240-8376-14E4029185A5}"/>
                  </a:ext>
                </a:extLst>
              </p:cNvPr>
              <p:cNvSpPr txBox="1"/>
              <p:nvPr/>
            </p:nvSpPr>
            <p:spPr>
              <a:xfrm>
                <a:off x="1405342" y="2925648"/>
                <a:ext cx="18774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383B55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子设备无需烧录任何内容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637B7C5-64A5-274B-8067-5479D050439E}"/>
                  </a:ext>
                </a:extLst>
              </p:cNvPr>
              <p:cNvSpPr/>
              <p:nvPr/>
            </p:nvSpPr>
            <p:spPr>
              <a:xfrm>
                <a:off x="4266387" y="1214901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AC7E7E7-641E-574A-A509-DAAB85C0D58A}"/>
                  </a:ext>
                </a:extLst>
              </p:cNvPr>
              <p:cNvSpPr txBox="1"/>
              <p:nvPr/>
            </p:nvSpPr>
            <p:spPr>
              <a:xfrm>
                <a:off x="4845767" y="1472406"/>
                <a:ext cx="8830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网关</a:t>
                </a:r>
                <a:endParaRPr kumimoji="1" lang="en-US" altLang="zh-CN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Edge</a:t>
                </a:r>
                <a:endParaRPr kumimoji="1" lang="zh-CN" altLang="en-US" sz="1400" dirty="0">
                  <a:solidFill>
                    <a:srgbClr val="393C57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802AE65-7A13-6B4D-86CB-19A57B9B90D6}"/>
                  </a:ext>
                </a:extLst>
              </p:cNvPr>
              <p:cNvSpPr/>
              <p:nvPr/>
            </p:nvSpPr>
            <p:spPr>
              <a:xfrm>
                <a:off x="4266387" y="3715383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0D75CEC-9E01-E54C-9CAE-B2EE7E300EEB}"/>
                  </a:ext>
                </a:extLst>
              </p:cNvPr>
              <p:cNvSpPr txBox="1"/>
              <p:nvPr/>
            </p:nvSpPr>
            <p:spPr>
              <a:xfrm>
                <a:off x="4659909" y="3957772"/>
                <a:ext cx="1254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网关</a:t>
                </a:r>
                <a:endParaRPr kumimoji="1" lang="en-US" altLang="zh-CN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Edge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 </a:t>
                </a:r>
              </a:p>
            </p:txBody>
          </p:sp>
          <p:cxnSp>
            <p:nvCxnSpPr>
              <p:cNvPr id="17" name="肘形连接符 16">
                <a:extLst>
                  <a:ext uri="{FF2B5EF4-FFF2-40B4-BE49-F238E27FC236}">
                    <a16:creationId xmlns:a16="http://schemas.microsoft.com/office/drawing/2014/main" id="{BAC338D6-BF56-454D-BB33-164A9793E830}"/>
                  </a:ext>
                </a:extLst>
              </p:cNvPr>
              <p:cNvCxnSpPr>
                <a:stCxn id="7" idx="2"/>
                <a:endCxn id="15" idx="1"/>
              </p:cNvCxnSpPr>
              <p:nvPr/>
            </p:nvCxnSpPr>
            <p:spPr>
              <a:xfrm rot="16200000" flipH="1">
                <a:off x="2884061" y="3103382"/>
                <a:ext cx="576000" cy="16560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肘形连接符 17">
                <a:extLst>
                  <a:ext uri="{FF2B5EF4-FFF2-40B4-BE49-F238E27FC236}">
                    <a16:creationId xmlns:a16="http://schemas.microsoft.com/office/drawing/2014/main" id="{FF7921ED-69D7-B24D-96C2-38E219EDC59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884060" y="1154062"/>
                <a:ext cx="576000" cy="16560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5D0924C-2285-BF42-B9FA-D6B951B9E9CD}"/>
                  </a:ext>
                </a:extLst>
              </p:cNvPr>
              <p:cNvSpPr txBox="1"/>
              <p:nvPr/>
            </p:nvSpPr>
            <p:spPr>
              <a:xfrm>
                <a:off x="2287955" y="1380507"/>
                <a:ext cx="15696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子设备未在云端注册</a:t>
                </a:r>
                <a:endParaRPr kumimoji="1" lang="en-US" altLang="zh-CN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85B4F6F-474F-FA44-A126-CDBAD2FE5C61}"/>
                  </a:ext>
                </a:extLst>
              </p:cNvPr>
              <p:cNvSpPr txBox="1"/>
              <p:nvPr/>
            </p:nvSpPr>
            <p:spPr>
              <a:xfrm>
                <a:off x="2287955" y="4250846"/>
                <a:ext cx="15696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子设备已在云端注册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0AADB4FD-5F59-C24C-A283-4800B6A36296}"/>
                  </a:ext>
                </a:extLst>
              </p:cNvPr>
              <p:cNvSpPr/>
              <p:nvPr/>
            </p:nvSpPr>
            <p:spPr>
              <a:xfrm>
                <a:off x="7209626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78A7E70-61D5-9E46-8F17-FFE5D36EE190}"/>
                  </a:ext>
                </a:extLst>
              </p:cNvPr>
              <p:cNvSpPr txBox="1"/>
              <p:nvPr/>
            </p:nvSpPr>
            <p:spPr>
              <a:xfrm>
                <a:off x="7559866" y="2791053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添加拓扑关系</a:t>
                </a:r>
              </a:p>
            </p:txBody>
          </p:sp>
          <p:cxnSp>
            <p:nvCxnSpPr>
              <p:cNvPr id="23" name="肘形连接符 22">
                <a:extLst>
                  <a:ext uri="{FF2B5EF4-FFF2-40B4-BE49-F238E27FC236}">
                    <a16:creationId xmlns:a16="http://schemas.microsoft.com/office/drawing/2014/main" id="{9F8FBEEE-5DB2-114D-AD6B-E61492FAAAF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019945" y="1154062"/>
                <a:ext cx="576000" cy="16560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肘形连接符 23">
                <a:extLst>
                  <a:ext uri="{FF2B5EF4-FFF2-40B4-BE49-F238E27FC236}">
                    <a16:creationId xmlns:a16="http://schemas.microsoft.com/office/drawing/2014/main" id="{047C2779-B62C-EE4D-9187-B9A2B9407EB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14539" y="3103382"/>
                <a:ext cx="576000" cy="16560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88823B9-00D7-304C-A8D8-DC721DE2852D}"/>
                  </a:ext>
                </a:extLst>
              </p:cNvPr>
              <p:cNvSpPr/>
              <p:nvPr/>
            </p:nvSpPr>
            <p:spPr>
              <a:xfrm>
                <a:off x="10150174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A56BA85-98E3-BA41-9E0E-6FC995865881}"/>
                  </a:ext>
                </a:extLst>
              </p:cNvPr>
              <p:cNvSpPr txBox="1"/>
              <p:nvPr/>
            </p:nvSpPr>
            <p:spPr>
              <a:xfrm>
                <a:off x="10500414" y="2791053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设备上线</a:t>
                </a:r>
              </a:p>
            </p:txBody>
          </p:sp>
          <p:cxnSp>
            <p:nvCxnSpPr>
              <p:cNvPr id="27" name="直线箭头连接符 26">
                <a:extLst>
                  <a:ext uri="{FF2B5EF4-FFF2-40B4-BE49-F238E27FC236}">
                    <a16:creationId xmlns:a16="http://schemas.microsoft.com/office/drawing/2014/main" id="{305F50B7-9617-B249-97FA-D143BDDA10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1957" y="2954176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39C99F8-EFD4-9048-85C7-94A13240B660}"/>
                  </a:ext>
                </a:extLst>
              </p:cNvPr>
              <p:cNvSpPr/>
              <p:nvPr/>
            </p:nvSpPr>
            <p:spPr>
              <a:xfrm>
                <a:off x="13090722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F2A6F2A-A769-5F4E-A116-0AD71A31F4B3}"/>
                  </a:ext>
                </a:extLst>
              </p:cNvPr>
              <p:cNvSpPr txBox="1"/>
              <p:nvPr/>
            </p:nvSpPr>
            <p:spPr>
              <a:xfrm>
                <a:off x="13440962" y="2791053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上报数据</a:t>
                </a:r>
              </a:p>
            </p:txBody>
          </p:sp>
          <p:cxnSp>
            <p:nvCxnSpPr>
              <p:cNvPr id="30" name="直线箭头连接符 29">
                <a:extLst>
                  <a:ext uri="{FF2B5EF4-FFF2-40B4-BE49-F238E27FC236}">
                    <a16:creationId xmlns:a16="http://schemas.microsoft.com/office/drawing/2014/main" id="{F46E6695-4C0B-0649-8B8E-DBCBCAD98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92505" y="2954176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1618B4CE-4D1A-EA4A-9EED-3056A2FC707C}"/>
                  </a:ext>
                </a:extLst>
              </p:cNvPr>
              <p:cNvSpPr txBox="1"/>
              <p:nvPr/>
            </p:nvSpPr>
            <p:spPr>
              <a:xfrm>
                <a:off x="6462724" y="1221395"/>
                <a:ext cx="25250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使用</a:t>
                </a:r>
                <a:r>
                  <a:rPr kumimoji="1" lang="en-US" altLang="zh-CN" sz="1200" dirty="0">
                    <a:solidFill>
                      <a:srgbClr val="5E6280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restful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接口动态注册子设备，</a:t>
                </a:r>
                <a:endParaRPr kumimoji="1" lang="en-US" altLang="zh-CN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接口返回子设备三元组</a:t>
                </a:r>
                <a:endParaRPr kumimoji="1" lang="en-US" altLang="zh-CN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40327EC-0A5E-3D44-9AFD-A06C252FD733}"/>
                  </a:ext>
                </a:extLst>
              </p:cNvPr>
              <p:cNvSpPr txBox="1"/>
              <p:nvPr/>
            </p:nvSpPr>
            <p:spPr>
              <a:xfrm>
                <a:off x="6565548" y="3931382"/>
                <a:ext cx="18774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网关烧录子设备三元组</a:t>
                </a:r>
                <a:endParaRPr kumimoji="1" lang="en-US" altLang="zh-CN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26A7061-A2D7-9846-9A3F-5ED3ACBA1926}"/>
                  </a:ext>
                </a:extLst>
              </p:cNvPr>
              <p:cNvSpPr txBox="1"/>
              <p:nvPr/>
            </p:nvSpPr>
            <p:spPr>
              <a:xfrm>
                <a:off x="6565549" y="4308224"/>
                <a:ext cx="18774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子设备由网关代理上线，</a:t>
                </a:r>
                <a:endParaRPr kumimoji="1" lang="en-US" altLang="zh-CN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上报子设备三元组</a:t>
                </a:r>
                <a:endParaRPr kumimoji="1" lang="en-US" altLang="zh-CN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FBE48421-41A8-2A49-A804-5DAD7FA24E69}"/>
                  </a:ext>
                </a:extLst>
              </p:cNvPr>
              <p:cNvSpPr/>
              <p:nvPr/>
            </p:nvSpPr>
            <p:spPr>
              <a:xfrm>
                <a:off x="2344060" y="1670633"/>
                <a:ext cx="163538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Edge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烧录</a:t>
                </a:r>
                <a:r>
                  <a:rPr kumimoji="1" lang="en-US" altLang="zh-CN" sz="1200" dirty="0">
                    <a:solidFill>
                      <a:srgbClr val="5E6280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SA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、</a:t>
                </a:r>
                <a:endParaRPr kumimoji="1" lang="en-US" altLang="zh-CN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edge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 </a:t>
                </a:r>
                <a:r>
                  <a:rPr kumimoji="1" lang="en-US" altLang="zh-CN" sz="1200" dirty="0" err="1">
                    <a:solidFill>
                      <a:srgbClr val="5E6280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productkey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、</a:t>
                </a:r>
                <a:endParaRPr kumimoji="1" lang="en-US" altLang="zh-CN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子设备</a:t>
                </a:r>
                <a:r>
                  <a:rPr kumimoji="1" lang="en-US" altLang="zh-CN" sz="1200" dirty="0" err="1">
                    <a:solidFill>
                      <a:srgbClr val="5E6280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productkey</a:t>
                </a:r>
                <a:endParaRPr kumimoji="1" lang="zh-CN" altLang="en-US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3F1E5CF-94F3-F748-990C-B27027C31DC7}"/>
                  </a:ext>
                </a:extLst>
              </p:cNvPr>
              <p:cNvSpPr txBox="1"/>
              <p:nvPr/>
            </p:nvSpPr>
            <p:spPr>
              <a:xfrm>
                <a:off x="6422789" y="1700731"/>
                <a:ext cx="18774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子设备由网关代理上线，</a:t>
                </a:r>
                <a:endParaRPr kumimoji="1" lang="en-US" altLang="zh-CN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上报子设备三元组</a:t>
                </a:r>
                <a:endParaRPr kumimoji="1" lang="en-US" altLang="zh-CN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</p:txBody>
          </p:sp>
        </p:grpSp>
        <p:pic>
          <p:nvPicPr>
            <p:cNvPr id="33" name="图形 32">
              <a:extLst>
                <a:ext uri="{FF2B5EF4-FFF2-40B4-BE49-F238E27FC236}">
                  <a16:creationId xmlns:a16="http://schemas.microsoft.com/office/drawing/2014/main" id="{6360128A-B859-8B41-98B2-9C9B63DC0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17612" y="1398980"/>
              <a:ext cx="300579" cy="273742"/>
            </a:xfrm>
            <a:prstGeom prst="rect">
              <a:avLst/>
            </a:prstGeom>
          </p:spPr>
        </p:pic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C9D8EB82-834E-6245-ABBC-D1E84B3C88E2}"/>
                </a:ext>
              </a:extLst>
            </p:cNvPr>
            <p:cNvSpPr txBox="1"/>
            <p:nvPr/>
          </p:nvSpPr>
          <p:spPr>
            <a:xfrm>
              <a:off x="1847686" y="1396273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1.1</a:t>
              </a:r>
              <a:endParaRPr kumimoji="1" lang="zh-CN" altLang="en-US" sz="1200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pic>
          <p:nvPicPr>
            <p:cNvPr id="39" name="图形 38">
              <a:extLst>
                <a:ext uri="{FF2B5EF4-FFF2-40B4-BE49-F238E27FC236}">
                  <a16:creationId xmlns:a16="http://schemas.microsoft.com/office/drawing/2014/main" id="{B5039B09-FEF2-C24B-B356-452067DB2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17612" y="4285642"/>
              <a:ext cx="300579" cy="273742"/>
            </a:xfrm>
            <a:prstGeom prst="rect">
              <a:avLst/>
            </a:prstGeom>
          </p:spPr>
        </p:pic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BF7447A-263E-7B49-8474-104CF5918A01}"/>
                </a:ext>
              </a:extLst>
            </p:cNvPr>
            <p:cNvSpPr txBox="1"/>
            <p:nvPr/>
          </p:nvSpPr>
          <p:spPr>
            <a:xfrm>
              <a:off x="1839803" y="4282935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1.2</a:t>
              </a:r>
              <a:endParaRPr kumimoji="1" lang="zh-CN" altLang="en-US" sz="1200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264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6F80D972-1AE9-5049-ABA2-31A7A25BA473}"/>
              </a:ext>
            </a:extLst>
          </p:cNvPr>
          <p:cNvGrpSpPr/>
          <p:nvPr/>
        </p:nvGrpSpPr>
        <p:grpSpPr>
          <a:xfrm>
            <a:off x="-1620091" y="1214901"/>
            <a:ext cx="13812091" cy="3244666"/>
            <a:chOff x="-1620091" y="1214901"/>
            <a:chExt cx="13812091" cy="324466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37E1A41-D2FB-724A-8D7F-4EF73D78D2E0}"/>
                </a:ext>
              </a:extLst>
            </p:cNvPr>
            <p:cNvSpPr/>
            <p:nvPr/>
          </p:nvSpPr>
          <p:spPr>
            <a:xfrm>
              <a:off x="-1620091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B1EBC1E-255E-8444-890A-77589BFBDDCA}"/>
                </a:ext>
              </a:extLst>
            </p:cNvPr>
            <p:cNvSpPr/>
            <p:nvPr/>
          </p:nvSpPr>
          <p:spPr>
            <a:xfrm>
              <a:off x="1323148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79FCB00-3A0F-0D49-8695-7B972B157509}"/>
                </a:ext>
              </a:extLst>
            </p:cNvPr>
            <p:cNvSpPr txBox="1"/>
            <p:nvPr/>
          </p:nvSpPr>
          <p:spPr>
            <a:xfrm>
              <a:off x="1581779" y="2660588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直连设备</a:t>
              </a:r>
            </a:p>
          </p:txBody>
        </p: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CF0AD1CB-71FB-5D4B-98FF-E820ABB7A45E}"/>
                </a:ext>
              </a:extLst>
            </p:cNvPr>
            <p:cNvCxnSpPr>
              <a:cxnSpLocks/>
            </p:cNvCxnSpPr>
            <p:nvPr/>
          </p:nvCxnSpPr>
          <p:spPr>
            <a:xfrm>
              <a:off x="639445" y="2954176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A28A504-893A-8241-9F24-68CFD558D94E}"/>
                </a:ext>
              </a:extLst>
            </p:cNvPr>
            <p:cNvSpPr txBox="1"/>
            <p:nvPr/>
          </p:nvSpPr>
          <p:spPr>
            <a:xfrm>
              <a:off x="-1529891" y="2783489"/>
              <a:ext cx="1861425" cy="32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数据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5AD27A0-C503-5B48-818A-3D57BFA261C3}"/>
                </a:ext>
              </a:extLst>
            </p:cNvPr>
            <p:cNvSpPr txBox="1"/>
            <p:nvPr/>
          </p:nvSpPr>
          <p:spPr>
            <a:xfrm>
              <a:off x="583697" y="26449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传输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6646B37-150C-6848-B7DB-3CB4BD61FEB1}"/>
                </a:ext>
              </a:extLst>
            </p:cNvPr>
            <p:cNvSpPr txBox="1"/>
            <p:nvPr/>
          </p:nvSpPr>
          <p:spPr>
            <a:xfrm>
              <a:off x="1293932" y="2982251"/>
              <a:ext cx="21771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子设备需要烧录</a:t>
              </a:r>
              <a:r>
                <a:rPr kumimoji="1" lang="en-US" altLang="zh-CN" sz="12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Product</a:t>
              </a:r>
              <a:r>
                <a:rPr kumimoji="1" lang="zh-CN" altLang="en-US" sz="12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信息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CF0A4AA-624F-0749-AB9C-FE4B97CC24B2}"/>
                </a:ext>
              </a:extLst>
            </p:cNvPr>
            <p:cNvSpPr/>
            <p:nvPr/>
          </p:nvSpPr>
          <p:spPr>
            <a:xfrm>
              <a:off x="4266387" y="121490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9B102D4-EDC8-2D4B-BF13-FCC8F6279691}"/>
                </a:ext>
              </a:extLst>
            </p:cNvPr>
            <p:cNvSpPr txBox="1"/>
            <p:nvPr/>
          </p:nvSpPr>
          <p:spPr>
            <a:xfrm>
              <a:off x="4651782" y="1565012"/>
              <a:ext cx="1462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设备动态注册</a:t>
              </a:r>
            </a:p>
          </p:txBody>
        </p:sp>
        <p:cxnSp>
          <p:nvCxnSpPr>
            <p:cNvPr id="18" name="肘形连接符 17">
              <a:extLst>
                <a:ext uri="{FF2B5EF4-FFF2-40B4-BE49-F238E27FC236}">
                  <a16:creationId xmlns:a16="http://schemas.microsoft.com/office/drawing/2014/main" id="{041BA1DA-C96C-C144-80FC-708458EF921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884060" y="1154062"/>
              <a:ext cx="576000" cy="1656000"/>
            </a:xfrm>
            <a:prstGeom prst="bentConnector2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A8A9D37-821E-834A-82C2-1775F4925AF5}"/>
                </a:ext>
              </a:extLst>
            </p:cNvPr>
            <p:cNvSpPr txBox="1"/>
            <p:nvPr/>
          </p:nvSpPr>
          <p:spPr>
            <a:xfrm>
              <a:off x="2247099" y="1398773"/>
              <a:ext cx="17155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Product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开启动态注册</a:t>
              </a:r>
              <a:endParaRPr kumimoji="1" lang="en-US" altLang="zh-CN" sz="1200" dirty="0">
                <a:solidFill>
                  <a:srgbClr val="5E628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E574A92-1CE6-0244-ADD2-155EE8AF8B73}"/>
                </a:ext>
              </a:extLst>
            </p:cNvPr>
            <p:cNvSpPr/>
            <p:nvPr/>
          </p:nvSpPr>
          <p:spPr>
            <a:xfrm>
              <a:off x="7209626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E53E0D0-3606-7D4B-9F3E-FE2F4AD65F5E}"/>
                </a:ext>
              </a:extLst>
            </p:cNvPr>
            <p:cNvSpPr txBox="1"/>
            <p:nvPr/>
          </p:nvSpPr>
          <p:spPr>
            <a:xfrm>
              <a:off x="7559866" y="279105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设备上线</a:t>
              </a:r>
            </a:p>
          </p:txBody>
        </p:sp>
        <p:cxnSp>
          <p:nvCxnSpPr>
            <p:cNvPr id="23" name="肘形连接符 22">
              <a:extLst>
                <a:ext uri="{FF2B5EF4-FFF2-40B4-BE49-F238E27FC236}">
                  <a16:creationId xmlns:a16="http://schemas.microsoft.com/office/drawing/2014/main" id="{C8FB3705-0357-0D49-AD03-2B51BC1E1B5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019945" y="1154062"/>
              <a:ext cx="576000" cy="1656000"/>
            </a:xfrm>
            <a:prstGeom prst="bentConnector2">
              <a:avLst/>
            </a:prstGeom>
            <a:ln w="25400">
              <a:solidFill>
                <a:srgbClr val="A2A5B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7AF7D2C-E721-F442-AFA2-75213CB18D33}"/>
                </a:ext>
              </a:extLst>
            </p:cNvPr>
            <p:cNvSpPr/>
            <p:nvPr/>
          </p:nvSpPr>
          <p:spPr>
            <a:xfrm>
              <a:off x="10150174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FA15C20-16E3-E54B-ADB4-C7D34FF2BC01}"/>
                </a:ext>
              </a:extLst>
            </p:cNvPr>
            <p:cNvSpPr txBox="1"/>
            <p:nvPr/>
          </p:nvSpPr>
          <p:spPr>
            <a:xfrm>
              <a:off x="10500414" y="279105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上报数据</a:t>
              </a:r>
            </a:p>
          </p:txBody>
        </p:sp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43D2BBA0-A08A-E742-AE4C-8FD1584A50B5}"/>
                </a:ext>
              </a:extLst>
            </p:cNvPr>
            <p:cNvCxnSpPr>
              <a:cxnSpLocks/>
            </p:cNvCxnSpPr>
            <p:nvPr/>
          </p:nvCxnSpPr>
          <p:spPr>
            <a:xfrm>
              <a:off x="9451957" y="2954176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肘形连接符 42">
              <a:extLst>
                <a:ext uri="{FF2B5EF4-FFF2-40B4-BE49-F238E27FC236}">
                  <a16:creationId xmlns:a16="http://schemas.microsoft.com/office/drawing/2014/main" id="{EFD86EEA-C232-B247-BC42-6562224A452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260059" y="654661"/>
              <a:ext cx="36000" cy="5868000"/>
            </a:xfrm>
            <a:prstGeom prst="bentConnector3">
              <a:avLst>
                <a:gd name="adj1" fmla="val -1575281"/>
              </a:avLst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CFC3CF68-77BC-4943-B722-8CD60AB6CACD}"/>
                </a:ext>
              </a:extLst>
            </p:cNvPr>
            <p:cNvSpPr txBox="1"/>
            <p:nvPr/>
          </p:nvSpPr>
          <p:spPr>
            <a:xfrm>
              <a:off x="4348581" y="3881555"/>
              <a:ext cx="1877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云端已经预注册直连设备</a:t>
              </a:r>
              <a:endParaRPr kumimoji="1" lang="en-US" altLang="zh-CN" sz="1200" dirty="0">
                <a:solidFill>
                  <a:srgbClr val="5E628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398A7613-4209-B245-BC34-63F659F3B21C}"/>
                </a:ext>
              </a:extLst>
            </p:cNvPr>
            <p:cNvSpPr txBox="1"/>
            <p:nvPr/>
          </p:nvSpPr>
          <p:spPr>
            <a:xfrm>
              <a:off x="3751090" y="4182568"/>
              <a:ext cx="33826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上报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productkey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，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devicekey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，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devicesecret</a:t>
              </a:r>
              <a:endParaRPr kumimoji="1" lang="en-US" altLang="zh-CN" sz="1200" dirty="0">
                <a:solidFill>
                  <a:srgbClr val="5E628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254699B-D786-9F45-9B28-B0CDB5E52C02}"/>
                </a:ext>
              </a:extLst>
            </p:cNvPr>
            <p:cNvSpPr txBox="1"/>
            <p:nvPr/>
          </p:nvSpPr>
          <p:spPr>
            <a:xfrm>
              <a:off x="2344059" y="1780292"/>
              <a:ext cx="2053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上报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productkey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，</a:t>
              </a:r>
              <a:endParaRPr kumimoji="1" lang="en-US" altLang="zh-CN" sz="1200" dirty="0">
                <a:solidFill>
                  <a:srgbClr val="5E628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  <a:p>
              <a:r>
                <a:rPr kumimoji="1" lang="en-US" altLang="zh-CN" sz="1200" dirty="0" err="1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devicekey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，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devicesecret</a:t>
              </a:r>
              <a:endParaRPr kumimoji="1" lang="en-US" altLang="zh-CN" sz="1200" dirty="0">
                <a:solidFill>
                  <a:srgbClr val="5E628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406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5C724FA-492F-7449-A36F-97A92112A5AD}"/>
              </a:ext>
            </a:extLst>
          </p:cNvPr>
          <p:cNvGrpSpPr/>
          <p:nvPr/>
        </p:nvGrpSpPr>
        <p:grpSpPr>
          <a:xfrm>
            <a:off x="-1620091" y="1048780"/>
            <a:ext cx="13812091" cy="3714228"/>
            <a:chOff x="-1620091" y="1048780"/>
            <a:chExt cx="13812091" cy="3714228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59A88012-526F-ED49-8DEE-F7518C7CF2C7}"/>
                </a:ext>
              </a:extLst>
            </p:cNvPr>
            <p:cNvGrpSpPr/>
            <p:nvPr/>
          </p:nvGrpSpPr>
          <p:grpSpPr>
            <a:xfrm>
              <a:off x="-1620091" y="1048780"/>
              <a:ext cx="13812091" cy="3714228"/>
              <a:chOff x="-1620091" y="1048780"/>
              <a:chExt cx="13812091" cy="3714228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38DB5F4-7228-424B-8D9B-0A2CA19686E4}"/>
                  </a:ext>
                </a:extLst>
              </p:cNvPr>
              <p:cNvSpPr/>
              <p:nvPr/>
            </p:nvSpPr>
            <p:spPr>
              <a:xfrm>
                <a:off x="-1620091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3FAA0CF-D1E7-F046-99FE-2CE381064E65}"/>
                  </a:ext>
                </a:extLst>
              </p:cNvPr>
              <p:cNvSpPr/>
              <p:nvPr/>
            </p:nvSpPr>
            <p:spPr>
              <a:xfrm>
                <a:off x="1323148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DC55932-01C0-F541-BB14-DE73326C431C}"/>
                  </a:ext>
                </a:extLst>
              </p:cNvPr>
              <p:cNvSpPr txBox="1"/>
              <p:nvPr/>
            </p:nvSpPr>
            <p:spPr>
              <a:xfrm>
                <a:off x="1581779" y="2658394"/>
                <a:ext cx="15245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直连设备</a:t>
                </a:r>
              </a:p>
            </p:txBody>
          </p:sp>
          <p:cxnSp>
            <p:nvCxnSpPr>
              <p:cNvPr id="9" name="直线箭头连接符 8">
                <a:extLst>
                  <a:ext uri="{FF2B5EF4-FFF2-40B4-BE49-F238E27FC236}">
                    <a16:creationId xmlns:a16="http://schemas.microsoft.com/office/drawing/2014/main" id="{B1C233A4-6C76-CA4E-A4F2-086C7C5D47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445" y="2954176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557281F-B5FE-8A4E-A0CD-BE6C251D378D}"/>
                  </a:ext>
                </a:extLst>
              </p:cNvPr>
              <p:cNvSpPr txBox="1"/>
              <p:nvPr/>
            </p:nvSpPr>
            <p:spPr>
              <a:xfrm>
                <a:off x="-1529891" y="2783489"/>
                <a:ext cx="1861425" cy="32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zh-CN" altLang="en-US" sz="1400" dirty="0">
                    <a:solidFill>
                      <a:srgbClr val="383B55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数据</a:t>
                </a: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09A00C8-6564-3241-9766-454CB8D1AF4F}"/>
                  </a:ext>
                </a:extLst>
              </p:cNvPr>
              <p:cNvSpPr txBox="1"/>
              <p:nvPr/>
            </p:nvSpPr>
            <p:spPr>
              <a:xfrm>
                <a:off x="583697" y="2644989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传输</a:t>
                </a: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1BF433C-37E1-1F49-93C4-D1253C58C7DD}"/>
                  </a:ext>
                </a:extLst>
              </p:cNvPr>
              <p:cNvSpPr txBox="1"/>
              <p:nvPr/>
            </p:nvSpPr>
            <p:spPr>
              <a:xfrm>
                <a:off x="1293932" y="2980057"/>
                <a:ext cx="21771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383B55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子设备需要烧录</a:t>
                </a:r>
                <a:r>
                  <a:rPr kumimoji="1" lang="en-US" altLang="zh-CN" sz="1200" dirty="0">
                    <a:solidFill>
                      <a:srgbClr val="383B55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Product</a:t>
                </a:r>
                <a:r>
                  <a:rPr kumimoji="1" lang="zh-CN" altLang="en-US" sz="1200" dirty="0">
                    <a:solidFill>
                      <a:srgbClr val="383B55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信息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14CBEB3-E0F3-A74A-AD05-B3DAAA509A8C}"/>
                  </a:ext>
                </a:extLst>
              </p:cNvPr>
              <p:cNvSpPr/>
              <p:nvPr/>
            </p:nvSpPr>
            <p:spPr>
              <a:xfrm>
                <a:off x="4266387" y="1214901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7B0B654-1BAB-F247-857E-89AC3CAD4F7E}"/>
                  </a:ext>
                </a:extLst>
              </p:cNvPr>
              <p:cNvSpPr txBox="1"/>
              <p:nvPr/>
            </p:nvSpPr>
            <p:spPr>
              <a:xfrm>
                <a:off x="4550917" y="1564545"/>
                <a:ext cx="14624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设备动态注册</a:t>
                </a:r>
              </a:p>
            </p:txBody>
          </p:sp>
          <p:cxnSp>
            <p:nvCxnSpPr>
              <p:cNvPr id="15" name="肘形连接符 14">
                <a:extLst>
                  <a:ext uri="{FF2B5EF4-FFF2-40B4-BE49-F238E27FC236}">
                    <a16:creationId xmlns:a16="http://schemas.microsoft.com/office/drawing/2014/main" id="{D227F402-EB36-5245-B49A-72A1A0A2EC3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884060" y="1154062"/>
                <a:ext cx="576000" cy="16560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A5FEA74-6071-424C-99AF-B348D4FD6E1E}"/>
                  </a:ext>
                </a:extLst>
              </p:cNvPr>
              <p:cNvSpPr txBox="1"/>
              <p:nvPr/>
            </p:nvSpPr>
            <p:spPr>
              <a:xfrm>
                <a:off x="2325139" y="1253713"/>
                <a:ext cx="17155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设备已在云端注册</a:t>
                </a:r>
                <a:endParaRPr kumimoji="1" lang="en-US" altLang="zh-CN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Product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开启动态注册</a:t>
                </a:r>
                <a:endParaRPr kumimoji="1" lang="en-US" altLang="zh-CN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BA19DBD-BBCB-7941-9E2E-6D2E4030E19C}"/>
                  </a:ext>
                </a:extLst>
              </p:cNvPr>
              <p:cNvSpPr/>
              <p:nvPr/>
            </p:nvSpPr>
            <p:spPr>
              <a:xfrm>
                <a:off x="7209626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551879D-A39D-EC4D-B6CD-CB9344D2D7B7}"/>
                  </a:ext>
                </a:extLst>
              </p:cNvPr>
              <p:cNvSpPr txBox="1"/>
              <p:nvPr/>
            </p:nvSpPr>
            <p:spPr>
              <a:xfrm>
                <a:off x="7559866" y="2791053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设备上线</a:t>
                </a:r>
              </a:p>
            </p:txBody>
          </p:sp>
          <p:cxnSp>
            <p:nvCxnSpPr>
              <p:cNvPr id="19" name="肘形连接符 18">
                <a:extLst>
                  <a:ext uri="{FF2B5EF4-FFF2-40B4-BE49-F238E27FC236}">
                    <a16:creationId xmlns:a16="http://schemas.microsoft.com/office/drawing/2014/main" id="{AA5E0AEE-67A1-A141-B6E5-DABF245D01B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163945" y="1322142"/>
                <a:ext cx="396000" cy="17640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F027058A-BE38-B14F-8E0C-A328313E9E09}"/>
                  </a:ext>
                </a:extLst>
              </p:cNvPr>
              <p:cNvSpPr/>
              <p:nvPr/>
            </p:nvSpPr>
            <p:spPr>
              <a:xfrm>
                <a:off x="10150174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1D61C56-B7F4-B34C-9E08-BEBC248BFA38}"/>
                  </a:ext>
                </a:extLst>
              </p:cNvPr>
              <p:cNvSpPr txBox="1"/>
              <p:nvPr/>
            </p:nvSpPr>
            <p:spPr>
              <a:xfrm>
                <a:off x="10500414" y="2791053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上报数据</a:t>
                </a:r>
              </a:p>
            </p:txBody>
          </p:sp>
          <p:cxnSp>
            <p:nvCxnSpPr>
              <p:cNvPr id="22" name="直线箭头连接符 21">
                <a:extLst>
                  <a:ext uri="{FF2B5EF4-FFF2-40B4-BE49-F238E27FC236}">
                    <a16:creationId xmlns:a16="http://schemas.microsoft.com/office/drawing/2014/main" id="{6CE8C334-1EEB-EA47-BC24-782FDCBE74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1957" y="2954176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35002D2-9BD2-D54D-9662-0B8E0C1F6E18}"/>
                  </a:ext>
                </a:extLst>
              </p:cNvPr>
              <p:cNvSpPr txBox="1"/>
              <p:nvPr/>
            </p:nvSpPr>
            <p:spPr>
              <a:xfrm>
                <a:off x="2344059" y="1780292"/>
                <a:ext cx="20537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设备烧录</a:t>
                </a:r>
                <a:r>
                  <a:rPr kumimoji="1" lang="en-US" altLang="zh-CN" sz="1200" dirty="0" err="1">
                    <a:solidFill>
                      <a:srgbClr val="5E6280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productkey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，</a:t>
                </a:r>
                <a:endParaRPr kumimoji="1" lang="en-US" altLang="zh-CN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  <a:p>
                <a:r>
                  <a:rPr kumimoji="1" lang="en-US" altLang="zh-CN" sz="1200" dirty="0" err="1">
                    <a:solidFill>
                      <a:srgbClr val="5E6280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devicekey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，</a:t>
                </a:r>
                <a:r>
                  <a:rPr kumimoji="1" lang="en-US" altLang="zh-CN" sz="1200" dirty="0" err="1">
                    <a:solidFill>
                      <a:srgbClr val="5E6280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devicesecret</a:t>
                </a:r>
                <a:endParaRPr kumimoji="1" lang="en-US" altLang="zh-CN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</p:txBody>
          </p:sp>
          <p:cxnSp>
            <p:nvCxnSpPr>
              <p:cNvPr id="27" name="直线箭头连接符 26">
                <a:extLst>
                  <a:ext uri="{FF2B5EF4-FFF2-40B4-BE49-F238E27FC236}">
                    <a16:creationId xmlns:a16="http://schemas.microsoft.com/office/drawing/2014/main" id="{C9B7D6E8-55DB-A540-BA7D-BBEE9D7703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4067" y="2977241"/>
                <a:ext cx="351311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0021CDD-1A0F-5343-8B23-203FB70FEB7A}"/>
                  </a:ext>
                </a:extLst>
              </p:cNvPr>
              <p:cNvSpPr txBox="1"/>
              <p:nvPr/>
            </p:nvSpPr>
            <p:spPr>
              <a:xfrm>
                <a:off x="3978468" y="2660308"/>
                <a:ext cx="26468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设备已在云端注册，烧录设备三元组</a:t>
                </a:r>
                <a:endParaRPr kumimoji="1" lang="en-US" altLang="zh-CN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ECDE4CB-A8A5-5E4E-996B-AB9BDD0B5005}"/>
                  </a:ext>
                </a:extLst>
              </p:cNvPr>
              <p:cNvSpPr txBox="1"/>
              <p:nvPr/>
            </p:nvSpPr>
            <p:spPr>
              <a:xfrm>
                <a:off x="3858388" y="2983451"/>
                <a:ext cx="33826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上报</a:t>
                </a:r>
                <a:r>
                  <a:rPr kumimoji="1" lang="en-US" altLang="zh-CN" sz="1200" dirty="0" err="1">
                    <a:solidFill>
                      <a:srgbClr val="5E6280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productkey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，</a:t>
                </a:r>
                <a:r>
                  <a:rPr kumimoji="1" lang="en-US" altLang="zh-CN" sz="1200" dirty="0" err="1">
                    <a:solidFill>
                      <a:srgbClr val="5E6280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devicekey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，</a:t>
                </a:r>
                <a:r>
                  <a:rPr kumimoji="1" lang="en-US" altLang="zh-CN" sz="1200" dirty="0" err="1">
                    <a:solidFill>
                      <a:srgbClr val="5E6280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devicesecret</a:t>
                </a:r>
                <a:endParaRPr kumimoji="1" lang="en-US" altLang="zh-CN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797BDE8-DCE7-A14C-A982-AD94BE2E8390}"/>
                  </a:ext>
                </a:extLst>
              </p:cNvPr>
              <p:cNvSpPr txBox="1"/>
              <p:nvPr/>
            </p:nvSpPr>
            <p:spPr>
              <a:xfrm>
                <a:off x="6433372" y="1718434"/>
                <a:ext cx="18614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1.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设备激活，上报三元组</a:t>
                </a:r>
                <a:endParaRPr kumimoji="1" lang="en-US" altLang="zh-CN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</p:txBody>
          </p:sp>
          <p:cxnSp>
            <p:nvCxnSpPr>
              <p:cNvPr id="34" name="肘形连接符 33">
                <a:extLst>
                  <a:ext uri="{FF2B5EF4-FFF2-40B4-BE49-F238E27FC236}">
                    <a16:creationId xmlns:a16="http://schemas.microsoft.com/office/drawing/2014/main" id="{30227687-3CD5-D748-9481-4095694B62F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069002" y="1010796"/>
                <a:ext cx="720000" cy="19800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F82ECEF-1641-6C4A-86D2-3F696C0DBFA1}"/>
                  </a:ext>
                </a:extLst>
              </p:cNvPr>
              <p:cNvSpPr txBox="1"/>
              <p:nvPr/>
            </p:nvSpPr>
            <p:spPr>
              <a:xfrm>
                <a:off x="6437346" y="1359173"/>
                <a:ext cx="210826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2.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 仅返回一次</a:t>
                </a:r>
                <a:r>
                  <a:rPr kumimoji="1" lang="en-US" altLang="zh-CN" sz="1200" dirty="0" err="1">
                    <a:solidFill>
                      <a:srgbClr val="5E6280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devicesecret</a:t>
                </a:r>
                <a:endParaRPr kumimoji="1" lang="en-US" altLang="zh-CN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</p:txBody>
          </p:sp>
          <p:cxnSp>
            <p:nvCxnSpPr>
              <p:cNvPr id="36" name="肘形连接符 35">
                <a:extLst>
                  <a:ext uri="{FF2B5EF4-FFF2-40B4-BE49-F238E27FC236}">
                    <a16:creationId xmlns:a16="http://schemas.microsoft.com/office/drawing/2014/main" id="{015D9493-8E25-5542-B7F4-7ABF1E0E707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140703" y="646879"/>
                <a:ext cx="1080000" cy="24120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8588338-1173-2F43-BEF7-B805FC6C403B}"/>
                  </a:ext>
                </a:extLst>
              </p:cNvPr>
              <p:cNvSpPr txBox="1"/>
              <p:nvPr/>
            </p:nvSpPr>
            <p:spPr>
              <a:xfrm>
                <a:off x="6437346" y="1048780"/>
                <a:ext cx="1912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3.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 设备上线，上报三元组</a:t>
                </a:r>
                <a:endParaRPr kumimoji="1" lang="en-US" altLang="zh-CN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0AC975AC-E287-0643-88EA-4BAD1274280F}"/>
                  </a:ext>
                </a:extLst>
              </p:cNvPr>
              <p:cNvSpPr/>
              <p:nvPr/>
            </p:nvSpPr>
            <p:spPr>
              <a:xfrm>
                <a:off x="4271577" y="3729573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60005A5-C57C-9D4A-B3AD-B93324A7A89D}"/>
                  </a:ext>
                </a:extLst>
              </p:cNvPr>
              <p:cNvSpPr txBox="1"/>
              <p:nvPr/>
            </p:nvSpPr>
            <p:spPr>
              <a:xfrm>
                <a:off x="4556077" y="4117947"/>
                <a:ext cx="14624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可插拔采集芯片</a:t>
                </a:r>
              </a:p>
            </p:txBody>
          </p:sp>
          <p:cxnSp>
            <p:nvCxnSpPr>
              <p:cNvPr id="40" name="肘形连接符 39">
                <a:extLst>
                  <a:ext uri="{FF2B5EF4-FFF2-40B4-BE49-F238E27FC236}">
                    <a16:creationId xmlns:a16="http://schemas.microsoft.com/office/drawing/2014/main" id="{AF43F40C-57DE-DF46-952C-8245127D499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84060" y="3064097"/>
                <a:ext cx="576000" cy="16560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F42269F-2504-7D4A-B687-288FF3A83DF8}"/>
                  </a:ext>
                </a:extLst>
              </p:cNvPr>
              <p:cNvSpPr txBox="1"/>
              <p:nvPr/>
            </p:nvSpPr>
            <p:spPr>
              <a:xfrm>
                <a:off x="2319779" y="3877209"/>
                <a:ext cx="16049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子设备未在云端注册</a:t>
                </a:r>
                <a:endParaRPr kumimoji="1" lang="en-US" altLang="zh-CN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736C30B-EA95-9C46-8494-A144C0280AAD}"/>
                  </a:ext>
                </a:extLst>
              </p:cNvPr>
              <p:cNvSpPr txBox="1"/>
              <p:nvPr/>
            </p:nvSpPr>
            <p:spPr>
              <a:xfrm>
                <a:off x="2312538" y="4211267"/>
                <a:ext cx="1513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采集芯片烧录</a:t>
                </a:r>
                <a:r>
                  <a:rPr kumimoji="1" lang="en-US" altLang="zh-CN" sz="1200" dirty="0">
                    <a:solidFill>
                      <a:srgbClr val="5E6280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SA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、</a:t>
                </a:r>
                <a:endParaRPr kumimoji="1" lang="en-US" altLang="zh-CN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子设备</a:t>
                </a:r>
                <a:r>
                  <a:rPr kumimoji="1" lang="en-US" altLang="zh-CN" sz="1200" dirty="0" err="1">
                    <a:solidFill>
                      <a:srgbClr val="5E6280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productkey</a:t>
                </a:r>
                <a:endParaRPr kumimoji="1" lang="en-US" altLang="zh-CN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D57D553-F362-4D40-BADF-C355D39A53D6}"/>
                  </a:ext>
                </a:extLst>
              </p:cNvPr>
              <p:cNvSpPr txBox="1"/>
              <p:nvPr/>
            </p:nvSpPr>
            <p:spPr>
              <a:xfrm>
                <a:off x="6492174" y="4301343"/>
                <a:ext cx="25250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使用</a:t>
                </a:r>
                <a:r>
                  <a:rPr kumimoji="1" lang="en-US" altLang="zh-CN" sz="1200" dirty="0">
                    <a:solidFill>
                      <a:srgbClr val="5E6280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restful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接口动态注册子设备，</a:t>
                </a:r>
                <a:endParaRPr kumimoji="1" lang="en-US" altLang="zh-CN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接口返回子设备三元组</a:t>
                </a:r>
                <a:endParaRPr kumimoji="1" lang="en-US" altLang="zh-CN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</p:txBody>
          </p:sp>
          <p:cxnSp>
            <p:nvCxnSpPr>
              <p:cNvPr id="50" name="肘形连接符 49">
                <a:extLst>
                  <a:ext uri="{FF2B5EF4-FFF2-40B4-BE49-F238E27FC236}">
                    <a16:creationId xmlns:a16="http://schemas.microsoft.com/office/drawing/2014/main" id="{61613BA2-C24B-1949-A5D4-546B4C25E7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56337" y="3096836"/>
                <a:ext cx="576000" cy="16560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06C16074-D94B-E343-A037-26BCB51F9038}"/>
                  </a:ext>
                </a:extLst>
              </p:cNvPr>
              <p:cNvSpPr txBox="1"/>
              <p:nvPr/>
            </p:nvSpPr>
            <p:spPr>
              <a:xfrm>
                <a:off x="6525466" y="3895002"/>
                <a:ext cx="12618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上报设备三元组</a:t>
                </a:r>
                <a:endParaRPr kumimoji="1" lang="en-US" altLang="zh-CN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</p:txBody>
          </p:sp>
        </p:grpSp>
        <p:pic>
          <p:nvPicPr>
            <p:cNvPr id="42" name="图形 41">
              <a:extLst>
                <a:ext uri="{FF2B5EF4-FFF2-40B4-BE49-F238E27FC236}">
                  <a16:creationId xmlns:a16="http://schemas.microsoft.com/office/drawing/2014/main" id="{1B052540-13A2-A64A-BC84-89F6814BC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69175" y="4294888"/>
              <a:ext cx="300579" cy="273742"/>
            </a:xfrm>
            <a:prstGeom prst="rect">
              <a:avLst/>
            </a:prstGeom>
          </p:spPr>
        </p:pic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C82B724-5152-FE48-A559-3E68AA5F0B53}"/>
                </a:ext>
              </a:extLst>
            </p:cNvPr>
            <p:cNvSpPr txBox="1"/>
            <p:nvPr/>
          </p:nvSpPr>
          <p:spPr>
            <a:xfrm>
              <a:off x="1904624" y="4305080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2.1</a:t>
              </a:r>
              <a:endParaRPr kumimoji="1" lang="zh-CN" altLang="en-US" sz="1200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pic>
          <p:nvPicPr>
            <p:cNvPr id="45" name="图形 44">
              <a:extLst>
                <a:ext uri="{FF2B5EF4-FFF2-40B4-BE49-F238E27FC236}">
                  <a16:creationId xmlns:a16="http://schemas.microsoft.com/office/drawing/2014/main" id="{6742FE90-68D4-B245-BE6E-FC92BAE41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81574" y="2655579"/>
              <a:ext cx="300579" cy="273742"/>
            </a:xfrm>
            <a:prstGeom prst="rect">
              <a:avLst/>
            </a:prstGeom>
          </p:spPr>
        </p:pic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74EC3B0-B3E2-6245-91E2-C3169FED66C8}"/>
                </a:ext>
              </a:extLst>
            </p:cNvPr>
            <p:cNvSpPr txBox="1"/>
            <p:nvPr/>
          </p:nvSpPr>
          <p:spPr>
            <a:xfrm>
              <a:off x="3517023" y="2655380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2.2</a:t>
              </a:r>
              <a:endParaRPr kumimoji="1" lang="zh-CN" altLang="en-US" sz="1200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pic>
          <p:nvPicPr>
            <p:cNvPr id="47" name="图形 46">
              <a:extLst>
                <a:ext uri="{FF2B5EF4-FFF2-40B4-BE49-F238E27FC236}">
                  <a16:creationId xmlns:a16="http://schemas.microsoft.com/office/drawing/2014/main" id="{C15AE8DD-9553-4A47-901C-2FE3BCE4A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68725" y="1326202"/>
              <a:ext cx="300579" cy="273742"/>
            </a:xfrm>
            <a:prstGeom prst="rect">
              <a:avLst/>
            </a:prstGeom>
          </p:spPr>
        </p:pic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E1B543D3-9E15-A74F-A1D9-79C8A2812D8E}"/>
                </a:ext>
              </a:extLst>
            </p:cNvPr>
            <p:cNvSpPr txBox="1"/>
            <p:nvPr/>
          </p:nvSpPr>
          <p:spPr>
            <a:xfrm>
              <a:off x="1893783" y="1336394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2.3</a:t>
              </a:r>
              <a:endParaRPr kumimoji="1" lang="zh-CN" altLang="en-US" sz="1200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5082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41A90FA-7B42-FA4D-A173-FB280616859E}"/>
              </a:ext>
            </a:extLst>
          </p:cNvPr>
          <p:cNvGrpSpPr/>
          <p:nvPr/>
        </p:nvGrpSpPr>
        <p:grpSpPr>
          <a:xfrm>
            <a:off x="466823" y="275299"/>
            <a:ext cx="11749074" cy="6422295"/>
            <a:chOff x="466823" y="275299"/>
            <a:chExt cx="11749074" cy="6422295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5F7A279-DE6A-5F4D-84A5-224814B5EFB9}"/>
                </a:ext>
              </a:extLst>
            </p:cNvPr>
            <p:cNvSpPr/>
            <p:nvPr/>
          </p:nvSpPr>
          <p:spPr>
            <a:xfrm>
              <a:off x="1740347" y="275299"/>
              <a:ext cx="9154500" cy="684000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40EE443D-48D7-754C-80BE-92B9EEBC07A6}"/>
                </a:ext>
              </a:extLst>
            </p:cNvPr>
            <p:cNvSpPr/>
            <p:nvPr/>
          </p:nvSpPr>
          <p:spPr>
            <a:xfrm>
              <a:off x="1740346" y="2431579"/>
              <a:ext cx="9150919" cy="828000"/>
            </a:xfrm>
            <a:prstGeom prst="rect">
              <a:avLst/>
            </a:prstGeom>
            <a:solidFill>
              <a:srgbClr val="D8D9E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 err="1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EnOS</a:t>
              </a:r>
              <a:r>
                <a:rPr kumimoji="1" lang="zh-CN" altLang="en-US" sz="1600" b="1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 </a:t>
              </a:r>
              <a:r>
                <a:rPr kumimoji="1" lang="en-US" altLang="zh-CN" sz="1600" b="1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Cloud</a:t>
              </a:r>
              <a:endParaRPr kumimoji="1" lang="zh-CN" altLang="en-US" sz="1600" b="1" dirty="0">
                <a:solidFill>
                  <a:srgbClr val="383B55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2B7EB18A-02EC-4544-992D-86AF9A0D621A}"/>
                </a:ext>
              </a:extLst>
            </p:cNvPr>
            <p:cNvGrpSpPr/>
            <p:nvPr/>
          </p:nvGrpSpPr>
          <p:grpSpPr>
            <a:xfrm>
              <a:off x="3400692" y="383299"/>
              <a:ext cx="5833811" cy="468000"/>
              <a:chOff x="2775224" y="609667"/>
              <a:chExt cx="5833811" cy="468000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A49387D3-59D8-4147-9920-F8170DCCD514}"/>
                  </a:ext>
                </a:extLst>
              </p:cNvPr>
              <p:cNvSpPr/>
              <p:nvPr/>
            </p:nvSpPr>
            <p:spPr>
              <a:xfrm>
                <a:off x="2775224" y="609667"/>
                <a:ext cx="1152000" cy="46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  <a:cs typeface="Arial" panose="020B0604020202020204" pitchFamily="34" charset="0"/>
                  </a:rPr>
                  <a:t>应用</a:t>
                </a: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2568EEB5-9BAA-AD44-BF36-EE9E34775278}"/>
                  </a:ext>
                </a:extLst>
              </p:cNvPr>
              <p:cNvSpPr/>
              <p:nvPr/>
            </p:nvSpPr>
            <p:spPr>
              <a:xfrm>
                <a:off x="4158413" y="609667"/>
                <a:ext cx="1152000" cy="46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  <a:cs typeface="Arial" panose="020B0604020202020204" pitchFamily="34" charset="0"/>
                  </a:rPr>
                  <a:t>应用</a:t>
                </a: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C16929E-A3A8-7244-BE77-02ABC218ACBA}"/>
                  </a:ext>
                </a:extLst>
              </p:cNvPr>
              <p:cNvSpPr/>
              <p:nvPr/>
            </p:nvSpPr>
            <p:spPr>
              <a:xfrm>
                <a:off x="5541602" y="609667"/>
                <a:ext cx="1152000" cy="46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  <a:cs typeface="Arial" panose="020B0604020202020204" pitchFamily="34" charset="0"/>
                  </a:rPr>
                  <a:t>应用</a:t>
                </a:r>
              </a:p>
            </p:txBody>
          </p: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733EDA87-20FD-184D-BF4B-34F715ADB6A6}"/>
                  </a:ext>
                </a:extLst>
              </p:cNvPr>
              <p:cNvGrpSpPr/>
              <p:nvPr/>
            </p:nvGrpSpPr>
            <p:grpSpPr>
              <a:xfrm>
                <a:off x="6924791" y="807667"/>
                <a:ext cx="301055" cy="72000"/>
                <a:chOff x="4938623" y="1775577"/>
                <a:chExt cx="301055" cy="72000"/>
              </a:xfrm>
            </p:grpSpPr>
            <p:sp>
              <p:nvSpPr>
                <p:cNvPr id="59" name="椭圆 58">
                  <a:extLst>
                    <a:ext uri="{FF2B5EF4-FFF2-40B4-BE49-F238E27FC236}">
                      <a16:creationId xmlns:a16="http://schemas.microsoft.com/office/drawing/2014/main" id="{E9B7C719-1FBC-7D49-BC76-A53DAF8B97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8623" y="1775577"/>
                  <a:ext cx="70089" cy="72000"/>
                </a:xfrm>
                <a:prstGeom prst="ellipse">
                  <a:avLst/>
                </a:prstGeom>
                <a:solidFill>
                  <a:srgbClr val="B8BB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latin typeface="Hiragino Sans GB W3" panose="020B0300000000000000" pitchFamily="34" charset="-128"/>
                    <a:ea typeface="Hiragino Sans GB W3" panose="020B0300000000000000" pitchFamily="34" charset="-128"/>
                  </a:endParaRPr>
                </a:p>
              </p:txBody>
            </p:sp>
            <p:sp>
              <p:nvSpPr>
                <p:cNvPr id="60" name="椭圆 59">
                  <a:extLst>
                    <a:ext uri="{FF2B5EF4-FFF2-40B4-BE49-F238E27FC236}">
                      <a16:creationId xmlns:a16="http://schemas.microsoft.com/office/drawing/2014/main" id="{48132AF7-40BA-904E-9E4A-4D3C33B48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55080" y="1775577"/>
                  <a:ext cx="70089" cy="72000"/>
                </a:xfrm>
                <a:prstGeom prst="ellipse">
                  <a:avLst/>
                </a:prstGeom>
                <a:solidFill>
                  <a:srgbClr val="B8BB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Hiragino Sans GB W3" panose="020B0300000000000000" pitchFamily="34" charset="-128"/>
                    <a:ea typeface="Hiragino Sans GB W3" panose="020B0300000000000000" pitchFamily="34" charset="-128"/>
                  </a:endParaRPr>
                </a:p>
              </p:txBody>
            </p:sp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A4710D09-D2AE-7A4D-BAD3-54C247231F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69589" y="1775577"/>
                  <a:ext cx="70089" cy="72000"/>
                </a:xfrm>
                <a:prstGeom prst="ellipse">
                  <a:avLst/>
                </a:prstGeom>
                <a:solidFill>
                  <a:srgbClr val="B8BB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Hiragino Sans GB W3" panose="020B0300000000000000" pitchFamily="34" charset="-128"/>
                    <a:ea typeface="Hiragino Sans GB W3" panose="020B0300000000000000" pitchFamily="34" charset="-128"/>
                  </a:endParaRPr>
                </a:p>
              </p:txBody>
            </p:sp>
          </p:grp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6805D6CA-90D5-1349-92D9-796F866D69D9}"/>
                  </a:ext>
                </a:extLst>
              </p:cNvPr>
              <p:cNvSpPr/>
              <p:nvPr/>
            </p:nvSpPr>
            <p:spPr>
              <a:xfrm>
                <a:off x="7457035" y="609667"/>
                <a:ext cx="1152000" cy="46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  <a:cs typeface="Arial" panose="020B0604020202020204" pitchFamily="34" charset="0"/>
                  </a:rPr>
                  <a:t>应用</a:t>
                </a:r>
              </a:p>
            </p:txBody>
          </p:sp>
        </p:grp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0A4EF11A-0686-9F4F-8EED-A5852A59B0F6}"/>
                </a:ext>
              </a:extLst>
            </p:cNvPr>
            <p:cNvSpPr/>
            <p:nvPr/>
          </p:nvSpPr>
          <p:spPr>
            <a:xfrm>
              <a:off x="6468348" y="4556950"/>
              <a:ext cx="1152000" cy="47903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Edge</a:t>
              </a:r>
              <a:endParaRPr kumimoji="1" lang="zh-CN" altLang="en-US" sz="1400" dirty="0">
                <a:solidFill>
                  <a:srgbClr val="383B55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24539D17-5F4D-4744-9296-77B737C00D87}"/>
                </a:ext>
              </a:extLst>
            </p:cNvPr>
            <p:cNvSpPr txBox="1"/>
            <p:nvPr/>
          </p:nvSpPr>
          <p:spPr>
            <a:xfrm>
              <a:off x="1866942" y="4758989"/>
              <a:ext cx="6511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MQTT</a:t>
              </a:r>
              <a:endParaRPr kumimoji="1" lang="zh-CN" altLang="en-US" sz="1200" dirty="0">
                <a:solidFill>
                  <a:srgbClr val="5E628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D048FA3D-FCB6-BA41-86DA-EC5C13276A2F}"/>
                </a:ext>
              </a:extLst>
            </p:cNvPr>
            <p:cNvSpPr/>
            <p:nvPr/>
          </p:nvSpPr>
          <p:spPr>
            <a:xfrm>
              <a:off x="1747297" y="5298295"/>
              <a:ext cx="9143969" cy="1399299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4853C6F3-DFA1-B64D-8B7B-5E5B24DFB4C0}"/>
                </a:ext>
              </a:extLst>
            </p:cNvPr>
            <p:cNvSpPr/>
            <p:nvPr/>
          </p:nvSpPr>
          <p:spPr>
            <a:xfrm>
              <a:off x="1882262" y="538399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C30C9278-8265-C440-852E-BAA024D21B03}"/>
                </a:ext>
              </a:extLst>
            </p:cNvPr>
            <p:cNvSpPr/>
            <p:nvPr/>
          </p:nvSpPr>
          <p:spPr>
            <a:xfrm>
              <a:off x="3387256" y="538399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D3866862-E394-2745-ACD6-A8F5A157A4F8}"/>
                </a:ext>
              </a:extLst>
            </p:cNvPr>
            <p:cNvSpPr/>
            <p:nvPr/>
          </p:nvSpPr>
          <p:spPr>
            <a:xfrm>
              <a:off x="4888797" y="538399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84B87D5C-552E-E64C-A0F9-2E6AD3A8DCFF}"/>
                </a:ext>
              </a:extLst>
            </p:cNvPr>
            <p:cNvSpPr/>
            <p:nvPr/>
          </p:nvSpPr>
          <p:spPr>
            <a:xfrm>
              <a:off x="6397244" y="538399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76BE27FF-F719-1A48-A9E5-2E323CD9BE55}"/>
                </a:ext>
              </a:extLst>
            </p:cNvPr>
            <p:cNvSpPr/>
            <p:nvPr/>
          </p:nvSpPr>
          <p:spPr>
            <a:xfrm>
              <a:off x="4969430" y="4199983"/>
              <a:ext cx="1152000" cy="47903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Edge</a:t>
              </a:r>
              <a:endParaRPr kumimoji="1" lang="zh-CN" altLang="en-US" sz="1400" dirty="0">
                <a:solidFill>
                  <a:srgbClr val="383B55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F726FB9A-1BC7-AD45-85B9-6B1D87BD1EE3}"/>
                </a:ext>
              </a:extLst>
            </p:cNvPr>
            <p:cNvSpPr txBox="1"/>
            <p:nvPr/>
          </p:nvSpPr>
          <p:spPr>
            <a:xfrm>
              <a:off x="466823" y="4193447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设备注册服务</a:t>
              </a:r>
            </a:p>
          </p:txBody>
        </p:sp>
        <p:cxnSp>
          <p:nvCxnSpPr>
            <p:cNvPr id="73" name="直线箭头连接符 72">
              <a:extLst>
                <a:ext uri="{FF2B5EF4-FFF2-40B4-BE49-F238E27FC236}">
                  <a16:creationId xmlns:a16="http://schemas.microsoft.com/office/drawing/2014/main" id="{B87C5C8C-D59B-7541-95BF-635655A64AEF}"/>
                </a:ext>
              </a:extLst>
            </p:cNvPr>
            <p:cNvCxnSpPr>
              <a:cxnSpLocks/>
              <a:stCxn id="53" idx="2"/>
              <a:endCxn id="95" idx="0"/>
            </p:cNvCxnSpPr>
            <p:nvPr/>
          </p:nvCxnSpPr>
          <p:spPr>
            <a:xfrm>
              <a:off x="6317597" y="959299"/>
              <a:ext cx="5160" cy="612993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箭头连接符 74">
              <a:extLst>
                <a:ext uri="{FF2B5EF4-FFF2-40B4-BE49-F238E27FC236}">
                  <a16:creationId xmlns:a16="http://schemas.microsoft.com/office/drawing/2014/main" id="{3AC71106-A475-3643-86EE-629B456A27D4}"/>
                </a:ext>
              </a:extLst>
            </p:cNvPr>
            <p:cNvCxnSpPr>
              <a:cxnSpLocks/>
              <a:endCxn id="63" idx="0"/>
            </p:cNvCxnSpPr>
            <p:nvPr/>
          </p:nvCxnSpPr>
          <p:spPr>
            <a:xfrm>
              <a:off x="7044348" y="4168709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箭头连接符 75">
              <a:extLst>
                <a:ext uri="{FF2B5EF4-FFF2-40B4-BE49-F238E27FC236}">
                  <a16:creationId xmlns:a16="http://schemas.microsoft.com/office/drawing/2014/main" id="{E1629BCC-C4F1-CE48-BC4A-ED165CC6DE9C}"/>
                </a:ext>
              </a:extLst>
            </p:cNvPr>
            <p:cNvCxnSpPr>
              <a:cxnSpLocks/>
              <a:stCxn id="63" idx="2"/>
            </p:cNvCxnSpPr>
            <p:nvPr/>
          </p:nvCxnSpPr>
          <p:spPr>
            <a:xfrm>
              <a:off x="7044348" y="5035988"/>
              <a:ext cx="0" cy="259269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箭头连接符 76">
              <a:extLst>
                <a:ext uri="{FF2B5EF4-FFF2-40B4-BE49-F238E27FC236}">
                  <a16:creationId xmlns:a16="http://schemas.microsoft.com/office/drawing/2014/main" id="{61658543-6B6F-E543-B863-3B0F31BE6A5C}"/>
                </a:ext>
              </a:extLst>
            </p:cNvPr>
            <p:cNvCxnSpPr>
              <a:cxnSpLocks/>
              <a:stCxn id="70" idx="2"/>
            </p:cNvCxnSpPr>
            <p:nvPr/>
          </p:nvCxnSpPr>
          <p:spPr>
            <a:xfrm>
              <a:off x="5545430" y="4679021"/>
              <a:ext cx="0" cy="64032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7C8857AA-6356-0F4F-97E3-44C3F32094A7}"/>
                </a:ext>
              </a:extLst>
            </p:cNvPr>
            <p:cNvSpPr txBox="1"/>
            <p:nvPr/>
          </p:nvSpPr>
          <p:spPr>
            <a:xfrm>
              <a:off x="2290968" y="5986110"/>
              <a:ext cx="543739" cy="324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设备</a:t>
              </a: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15F282D0-CA43-2D44-9720-FE17556D2B3B}"/>
                </a:ext>
              </a:extLst>
            </p:cNvPr>
            <p:cNvSpPr txBox="1"/>
            <p:nvPr/>
          </p:nvSpPr>
          <p:spPr>
            <a:xfrm>
              <a:off x="3523155" y="5986110"/>
              <a:ext cx="1082349" cy="324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第三方系统</a:t>
              </a:r>
            </a:p>
          </p:txBody>
        </p:sp>
        <p:pic>
          <p:nvPicPr>
            <p:cNvPr id="82" name="图形 81">
              <a:extLst>
                <a:ext uri="{FF2B5EF4-FFF2-40B4-BE49-F238E27FC236}">
                  <a16:creationId xmlns:a16="http://schemas.microsoft.com/office/drawing/2014/main" id="{8591D811-3113-7E47-B446-808D74F8F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00837" y="5570455"/>
              <a:ext cx="324000" cy="324000"/>
            </a:xfrm>
            <a:prstGeom prst="rect">
              <a:avLst/>
            </a:prstGeom>
          </p:spPr>
        </p:pic>
        <p:pic>
          <p:nvPicPr>
            <p:cNvPr id="83" name="图形 82">
              <a:extLst>
                <a:ext uri="{FF2B5EF4-FFF2-40B4-BE49-F238E27FC236}">
                  <a16:creationId xmlns:a16="http://schemas.microsoft.com/office/drawing/2014/main" id="{149E8586-8B0C-9641-B51D-B85085414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05831" y="5570455"/>
              <a:ext cx="324000" cy="324000"/>
            </a:xfrm>
            <a:prstGeom prst="rect">
              <a:avLst/>
            </a:prstGeom>
          </p:spPr>
        </p:pic>
        <p:pic>
          <p:nvPicPr>
            <p:cNvPr id="84" name="图形 83">
              <a:extLst>
                <a:ext uri="{FF2B5EF4-FFF2-40B4-BE49-F238E27FC236}">
                  <a16:creationId xmlns:a16="http://schemas.microsoft.com/office/drawing/2014/main" id="{09DC9538-44DE-B347-82E7-3E726CA67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07372" y="5570455"/>
              <a:ext cx="324000" cy="324000"/>
            </a:xfrm>
            <a:prstGeom prst="rect">
              <a:avLst/>
            </a:prstGeom>
          </p:spPr>
        </p:pic>
        <p:pic>
          <p:nvPicPr>
            <p:cNvPr id="85" name="图形 84">
              <a:extLst>
                <a:ext uri="{FF2B5EF4-FFF2-40B4-BE49-F238E27FC236}">
                  <a16:creationId xmlns:a16="http://schemas.microsoft.com/office/drawing/2014/main" id="{0A600157-5F1A-1341-92E2-F0050C516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15819" y="5570455"/>
              <a:ext cx="324000" cy="324000"/>
            </a:xfrm>
            <a:prstGeom prst="rect">
              <a:avLst/>
            </a:prstGeom>
          </p:spPr>
        </p:pic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BBDA6AD2-2C1E-F341-AD8D-AA3B36AA85F8}"/>
                </a:ext>
              </a:extLst>
            </p:cNvPr>
            <p:cNvSpPr/>
            <p:nvPr/>
          </p:nvSpPr>
          <p:spPr>
            <a:xfrm>
              <a:off x="7905358" y="538399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23266928-0A34-F145-932E-ECAFAF945E59}"/>
                </a:ext>
              </a:extLst>
            </p:cNvPr>
            <p:cNvSpPr/>
            <p:nvPr/>
          </p:nvSpPr>
          <p:spPr>
            <a:xfrm>
              <a:off x="9413805" y="538399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pic>
          <p:nvPicPr>
            <p:cNvPr id="90" name="图形 89">
              <a:extLst>
                <a:ext uri="{FF2B5EF4-FFF2-40B4-BE49-F238E27FC236}">
                  <a16:creationId xmlns:a16="http://schemas.microsoft.com/office/drawing/2014/main" id="{C96D6FC2-89BE-B240-B212-A7706A12C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23933" y="5570455"/>
              <a:ext cx="324000" cy="324000"/>
            </a:xfrm>
            <a:prstGeom prst="rect">
              <a:avLst/>
            </a:prstGeom>
          </p:spPr>
        </p:pic>
        <p:pic>
          <p:nvPicPr>
            <p:cNvPr id="91" name="图形 90">
              <a:extLst>
                <a:ext uri="{FF2B5EF4-FFF2-40B4-BE49-F238E27FC236}">
                  <a16:creationId xmlns:a16="http://schemas.microsoft.com/office/drawing/2014/main" id="{FE83F533-C6D8-EA4E-BECF-D55111E58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32380" y="5570455"/>
              <a:ext cx="324000" cy="324000"/>
            </a:xfrm>
            <a:prstGeom prst="rect">
              <a:avLst/>
            </a:prstGeom>
          </p:spPr>
        </p:pic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43E1C17F-E4CE-7F4B-910C-196374DA5E9E}"/>
                </a:ext>
              </a:extLst>
            </p:cNvPr>
            <p:cNvSpPr/>
            <p:nvPr/>
          </p:nvSpPr>
          <p:spPr>
            <a:xfrm>
              <a:off x="1747297" y="1572292"/>
              <a:ext cx="9150919" cy="540855"/>
            </a:xfrm>
            <a:prstGeom prst="rect">
              <a:avLst/>
            </a:prstGeom>
            <a:solidFill>
              <a:srgbClr val="F5F5F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API</a:t>
              </a:r>
              <a:r>
                <a:rPr kumimoji="1" lang="zh-CN" altLang="en-US" sz="1600" b="1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 网关</a:t>
              </a: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244CF6B1-51B4-F845-87F6-F710BF453BEB}"/>
                </a:ext>
              </a:extLst>
            </p:cNvPr>
            <p:cNvSpPr/>
            <p:nvPr/>
          </p:nvSpPr>
          <p:spPr>
            <a:xfrm>
              <a:off x="2042936" y="400895"/>
              <a:ext cx="1152000" cy="46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应用</a:t>
              </a: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C628B3CF-B957-154C-9A74-67404ABC4CED}"/>
                </a:ext>
              </a:extLst>
            </p:cNvPr>
            <p:cNvSpPr/>
            <p:nvPr/>
          </p:nvSpPr>
          <p:spPr>
            <a:xfrm>
              <a:off x="9473045" y="400895"/>
              <a:ext cx="1152000" cy="46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应用</a:t>
              </a: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6715F977-B08E-AF45-AD3C-03E2408AD512}"/>
                </a:ext>
              </a:extLst>
            </p:cNvPr>
            <p:cNvSpPr/>
            <p:nvPr/>
          </p:nvSpPr>
          <p:spPr>
            <a:xfrm>
              <a:off x="1740345" y="3619867"/>
              <a:ext cx="7526163" cy="540855"/>
            </a:xfrm>
            <a:prstGeom prst="rect">
              <a:avLst/>
            </a:prstGeom>
            <a:solidFill>
              <a:srgbClr val="F5F5F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IoT</a:t>
              </a:r>
              <a:r>
                <a:rPr kumimoji="1" lang="zh-CN" altLang="en-US" sz="1600" b="1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 </a:t>
              </a:r>
              <a:r>
                <a:rPr kumimoji="1" lang="en-US" altLang="zh-CN" sz="1600" b="1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Hub</a:t>
              </a:r>
              <a:endParaRPr kumimoji="1" lang="zh-CN" altLang="en-US" sz="1600" b="1" dirty="0">
                <a:solidFill>
                  <a:srgbClr val="383B55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cxnSp>
          <p:nvCxnSpPr>
            <p:cNvPr id="101" name="直线箭头连接符 100">
              <a:extLst>
                <a:ext uri="{FF2B5EF4-FFF2-40B4-BE49-F238E27FC236}">
                  <a16:creationId xmlns:a16="http://schemas.microsoft.com/office/drawing/2014/main" id="{48F1D16D-E86D-D441-9B26-5EF0A7C261CC}"/>
                </a:ext>
              </a:extLst>
            </p:cNvPr>
            <p:cNvCxnSpPr>
              <a:cxnSpLocks/>
            </p:cNvCxnSpPr>
            <p:nvPr/>
          </p:nvCxnSpPr>
          <p:spPr>
            <a:xfrm>
              <a:off x="2561217" y="4142792"/>
              <a:ext cx="0" cy="1155503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CFF4B532-0D85-DC41-BFB2-EEC77FA3AC7E}"/>
                </a:ext>
              </a:extLst>
            </p:cNvPr>
            <p:cNvSpPr/>
            <p:nvPr/>
          </p:nvSpPr>
          <p:spPr>
            <a:xfrm>
              <a:off x="9413805" y="3619866"/>
              <a:ext cx="1475097" cy="540855"/>
            </a:xfrm>
            <a:prstGeom prst="rect">
              <a:avLst/>
            </a:prstGeom>
            <a:solidFill>
              <a:srgbClr val="F5F5F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Cloud</a:t>
              </a:r>
              <a:r>
                <a:rPr lang="zh-CN" altLang="en-US" sz="1600" b="1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 </a:t>
              </a:r>
              <a:r>
                <a:rPr lang="en-US" altLang="zh-CN" sz="1600" b="1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Edge</a:t>
              </a:r>
            </a:p>
            <a:p>
              <a:pPr algn="ctr"/>
              <a:r>
                <a:rPr lang="zh-CN" altLang="en-US" sz="1600" b="1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集群</a:t>
              </a: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7497A709-4168-C849-938F-34A76F4A384D}"/>
                </a:ext>
              </a:extLst>
            </p:cNvPr>
            <p:cNvSpPr/>
            <p:nvPr/>
          </p:nvSpPr>
          <p:spPr>
            <a:xfrm>
              <a:off x="7988006" y="4551300"/>
              <a:ext cx="1152000" cy="47903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Edge</a:t>
              </a:r>
              <a:endParaRPr kumimoji="1" lang="zh-CN" altLang="en-US" sz="1400" dirty="0">
                <a:solidFill>
                  <a:srgbClr val="383B55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06" name="直线箭头连接符 105">
              <a:extLst>
                <a:ext uri="{FF2B5EF4-FFF2-40B4-BE49-F238E27FC236}">
                  <a16:creationId xmlns:a16="http://schemas.microsoft.com/office/drawing/2014/main" id="{551C6FD1-2DFD-7943-8169-931CD3FD7DBB}"/>
                </a:ext>
              </a:extLst>
            </p:cNvPr>
            <p:cNvCxnSpPr>
              <a:cxnSpLocks/>
              <a:endCxn id="105" idx="0"/>
            </p:cNvCxnSpPr>
            <p:nvPr/>
          </p:nvCxnSpPr>
          <p:spPr>
            <a:xfrm>
              <a:off x="8564006" y="4163059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箭头连接符 106">
              <a:extLst>
                <a:ext uri="{FF2B5EF4-FFF2-40B4-BE49-F238E27FC236}">
                  <a16:creationId xmlns:a16="http://schemas.microsoft.com/office/drawing/2014/main" id="{52ABDF32-6730-6346-ADA5-E809E48852AD}"/>
                </a:ext>
              </a:extLst>
            </p:cNvPr>
            <p:cNvCxnSpPr>
              <a:cxnSpLocks/>
              <a:stCxn id="105" idx="2"/>
            </p:cNvCxnSpPr>
            <p:nvPr/>
          </p:nvCxnSpPr>
          <p:spPr>
            <a:xfrm>
              <a:off x="8564006" y="5030338"/>
              <a:ext cx="0" cy="259269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A5864BF9-E2D1-E74C-BFA3-39A62458868B}"/>
                </a:ext>
              </a:extLst>
            </p:cNvPr>
            <p:cNvSpPr/>
            <p:nvPr/>
          </p:nvSpPr>
          <p:spPr>
            <a:xfrm>
              <a:off x="3435093" y="4196700"/>
              <a:ext cx="1152000" cy="47903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Edge</a:t>
              </a:r>
              <a:endParaRPr kumimoji="1" lang="zh-CN" altLang="en-US" sz="1400" dirty="0">
                <a:solidFill>
                  <a:srgbClr val="383B55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09" name="直线箭头连接符 108">
              <a:extLst>
                <a:ext uri="{FF2B5EF4-FFF2-40B4-BE49-F238E27FC236}">
                  <a16:creationId xmlns:a16="http://schemas.microsoft.com/office/drawing/2014/main" id="{001884AA-0CD4-7643-B5F6-2D1DDF31BB39}"/>
                </a:ext>
              </a:extLst>
            </p:cNvPr>
            <p:cNvCxnSpPr>
              <a:cxnSpLocks/>
              <a:stCxn id="108" idx="2"/>
            </p:cNvCxnSpPr>
            <p:nvPr/>
          </p:nvCxnSpPr>
          <p:spPr>
            <a:xfrm>
              <a:off x="4011093" y="4675738"/>
              <a:ext cx="0" cy="64032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箭头连接符 110">
              <a:extLst>
                <a:ext uri="{FF2B5EF4-FFF2-40B4-BE49-F238E27FC236}">
                  <a16:creationId xmlns:a16="http://schemas.microsoft.com/office/drawing/2014/main" id="{416D3B23-A72C-FE4B-A86B-FC46315A9FEC}"/>
                </a:ext>
              </a:extLst>
            </p:cNvPr>
            <p:cNvCxnSpPr>
              <a:cxnSpLocks/>
            </p:cNvCxnSpPr>
            <p:nvPr/>
          </p:nvCxnSpPr>
          <p:spPr>
            <a:xfrm>
              <a:off x="10064676" y="4134104"/>
              <a:ext cx="0" cy="1155503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线箭头连接符 111">
              <a:extLst>
                <a:ext uri="{FF2B5EF4-FFF2-40B4-BE49-F238E27FC236}">
                  <a16:creationId xmlns:a16="http://schemas.microsoft.com/office/drawing/2014/main" id="{20843FEB-7DB4-154C-B5B1-1AA358351A9C}"/>
                </a:ext>
              </a:extLst>
            </p:cNvPr>
            <p:cNvCxnSpPr>
              <a:cxnSpLocks/>
            </p:cNvCxnSpPr>
            <p:nvPr/>
          </p:nvCxnSpPr>
          <p:spPr>
            <a:xfrm>
              <a:off x="8564006" y="3231443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箭头连接符 112">
              <a:extLst>
                <a:ext uri="{FF2B5EF4-FFF2-40B4-BE49-F238E27FC236}">
                  <a16:creationId xmlns:a16="http://schemas.microsoft.com/office/drawing/2014/main" id="{63584301-570C-4E40-87F8-53F201EF4C86}"/>
                </a:ext>
              </a:extLst>
            </p:cNvPr>
            <p:cNvCxnSpPr>
              <a:cxnSpLocks/>
            </p:cNvCxnSpPr>
            <p:nvPr/>
          </p:nvCxnSpPr>
          <p:spPr>
            <a:xfrm>
              <a:off x="2549506" y="3231625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113">
              <a:extLst>
                <a:ext uri="{FF2B5EF4-FFF2-40B4-BE49-F238E27FC236}">
                  <a16:creationId xmlns:a16="http://schemas.microsoft.com/office/drawing/2014/main" id="{10BA67CB-5553-9844-A54D-411C88F670C5}"/>
                </a:ext>
              </a:extLst>
            </p:cNvPr>
            <p:cNvCxnSpPr>
              <a:cxnSpLocks/>
            </p:cNvCxnSpPr>
            <p:nvPr/>
          </p:nvCxnSpPr>
          <p:spPr>
            <a:xfrm>
              <a:off x="4011093" y="3231625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线箭头连接符 114">
              <a:extLst>
                <a:ext uri="{FF2B5EF4-FFF2-40B4-BE49-F238E27FC236}">
                  <a16:creationId xmlns:a16="http://schemas.microsoft.com/office/drawing/2014/main" id="{79411979-FA59-6B42-A824-6F7248CF8317}"/>
                </a:ext>
              </a:extLst>
            </p:cNvPr>
            <p:cNvCxnSpPr>
              <a:cxnSpLocks/>
            </p:cNvCxnSpPr>
            <p:nvPr/>
          </p:nvCxnSpPr>
          <p:spPr>
            <a:xfrm>
              <a:off x="7044348" y="3231625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线箭头连接符 115">
              <a:extLst>
                <a:ext uri="{FF2B5EF4-FFF2-40B4-BE49-F238E27FC236}">
                  <a16:creationId xmlns:a16="http://schemas.microsoft.com/office/drawing/2014/main" id="{1133E05C-7754-9B43-957F-3881187A754D}"/>
                </a:ext>
              </a:extLst>
            </p:cNvPr>
            <p:cNvCxnSpPr>
              <a:cxnSpLocks/>
            </p:cNvCxnSpPr>
            <p:nvPr/>
          </p:nvCxnSpPr>
          <p:spPr>
            <a:xfrm>
              <a:off x="5545430" y="3231625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肘形连接符 117">
              <a:extLst>
                <a:ext uri="{FF2B5EF4-FFF2-40B4-BE49-F238E27FC236}">
                  <a16:creationId xmlns:a16="http://schemas.microsoft.com/office/drawing/2014/main" id="{509158BA-9E4A-DB4F-8EB1-C762B2AA8202}"/>
                </a:ext>
              </a:extLst>
            </p:cNvPr>
            <p:cNvCxnSpPr>
              <a:stCxn id="65" idx="1"/>
              <a:endCxn id="95" idx="1"/>
            </p:cNvCxnSpPr>
            <p:nvPr/>
          </p:nvCxnSpPr>
          <p:spPr>
            <a:xfrm rot="10800000">
              <a:off x="1747297" y="1842721"/>
              <a:ext cx="12700" cy="4155225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肘形连接符 118">
              <a:extLst>
                <a:ext uri="{FF2B5EF4-FFF2-40B4-BE49-F238E27FC236}">
                  <a16:creationId xmlns:a16="http://schemas.microsoft.com/office/drawing/2014/main" id="{F7BFDBCB-EAE8-654F-9173-959E978A6898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0872216" y="1842719"/>
              <a:ext cx="12700" cy="4155225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82228FE2-0F20-914E-A04F-206AAF590486}"/>
                </a:ext>
              </a:extLst>
            </p:cNvPr>
            <p:cNvSpPr/>
            <p:nvPr/>
          </p:nvSpPr>
          <p:spPr>
            <a:xfrm>
              <a:off x="10090072" y="4261195"/>
              <a:ext cx="94517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Devanagari MT" panose="02000500020000000000" pitchFamily="2" charset="0"/>
                </a:rPr>
                <a:t>专有协议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Devanagari MT" panose="02000500020000000000" pitchFamily="2" charset="0"/>
                </a:rPr>
                <a:t>SN</a:t>
              </a:r>
              <a:endParaRPr kumimoji="1" lang="zh-CN" altLang="en-US" sz="1200" dirty="0">
                <a:solidFill>
                  <a:srgbClr val="5E628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Devanagari MT" panose="02000500020000000000" pitchFamily="2" charset="0"/>
              </a:endParaRPr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04EA3B6B-4174-8648-8A13-2E48DAD291C1}"/>
                </a:ext>
              </a:extLst>
            </p:cNvPr>
            <p:cNvSpPr/>
            <p:nvPr/>
          </p:nvSpPr>
          <p:spPr>
            <a:xfrm>
              <a:off x="2637415" y="4404155"/>
              <a:ext cx="294289" cy="294289"/>
            </a:xfrm>
            <a:prstGeom prst="ellipse">
              <a:avLst/>
            </a:prstGeom>
            <a:noFill/>
            <a:ln w="19050">
              <a:solidFill>
                <a:srgbClr val="D8D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1</a:t>
              </a:r>
              <a:endParaRPr lang="zh-CN" altLang="en-US" dirty="0">
                <a:solidFill>
                  <a:srgbClr val="383B55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AD3B1D6E-E6F6-4B46-B317-A623635A1C60}"/>
                </a:ext>
              </a:extLst>
            </p:cNvPr>
            <p:cNvSpPr/>
            <p:nvPr/>
          </p:nvSpPr>
          <p:spPr>
            <a:xfrm>
              <a:off x="7649381" y="4661477"/>
              <a:ext cx="294289" cy="294289"/>
            </a:xfrm>
            <a:prstGeom prst="ellipse">
              <a:avLst/>
            </a:prstGeom>
            <a:noFill/>
            <a:ln w="19050">
              <a:solidFill>
                <a:srgbClr val="D8D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3</a:t>
              </a:r>
              <a:endParaRPr lang="zh-CN" altLang="en-US" dirty="0">
                <a:solidFill>
                  <a:srgbClr val="383B55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9497EF22-2591-5F40-8BF9-1786E425C3C6}"/>
                </a:ext>
              </a:extLst>
            </p:cNvPr>
            <p:cNvSpPr/>
            <p:nvPr/>
          </p:nvSpPr>
          <p:spPr>
            <a:xfrm>
              <a:off x="4607118" y="4303373"/>
              <a:ext cx="294289" cy="294289"/>
            </a:xfrm>
            <a:prstGeom prst="ellipse">
              <a:avLst/>
            </a:prstGeom>
            <a:noFill/>
            <a:ln w="19050">
              <a:solidFill>
                <a:srgbClr val="D8D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2</a:t>
              </a:r>
              <a:endParaRPr lang="zh-CN" altLang="en-US" dirty="0">
                <a:solidFill>
                  <a:srgbClr val="383B55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80AA1B59-EB71-024A-8DF0-842CD713ABA8}"/>
                </a:ext>
              </a:extLst>
            </p:cNvPr>
            <p:cNvSpPr/>
            <p:nvPr/>
          </p:nvSpPr>
          <p:spPr>
            <a:xfrm>
              <a:off x="9729386" y="4347179"/>
              <a:ext cx="294289" cy="294289"/>
            </a:xfrm>
            <a:prstGeom prst="ellipse">
              <a:avLst/>
            </a:prstGeom>
            <a:noFill/>
            <a:ln w="19050">
              <a:solidFill>
                <a:srgbClr val="D8D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4</a:t>
              </a:r>
              <a:endParaRPr lang="zh-CN" altLang="en-US" dirty="0">
                <a:solidFill>
                  <a:srgbClr val="383B55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9A218EF6-14B0-634F-8FFB-D6BE70B1CE8A}"/>
                </a:ext>
              </a:extLst>
            </p:cNvPr>
            <p:cNvSpPr txBox="1"/>
            <p:nvPr/>
          </p:nvSpPr>
          <p:spPr>
            <a:xfrm>
              <a:off x="11107901" y="4196413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设备注册服务</a:t>
              </a: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3B291F1-7C94-4743-82C1-713C50FFA748}"/>
                </a:ext>
              </a:extLst>
            </p:cNvPr>
            <p:cNvSpPr txBox="1"/>
            <p:nvPr/>
          </p:nvSpPr>
          <p:spPr>
            <a:xfrm>
              <a:off x="5299542" y="5989071"/>
              <a:ext cx="543739" cy="324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设备</a:t>
              </a: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C6C9B782-EBAB-0947-854F-436ED6B29CB9}"/>
                </a:ext>
              </a:extLst>
            </p:cNvPr>
            <p:cNvSpPr txBox="1"/>
            <p:nvPr/>
          </p:nvSpPr>
          <p:spPr>
            <a:xfrm>
              <a:off x="6531729" y="5989071"/>
              <a:ext cx="1082349" cy="324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第三方系统</a:t>
              </a: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37FFB857-2467-014E-80AC-5409A5262D56}"/>
                </a:ext>
              </a:extLst>
            </p:cNvPr>
            <p:cNvSpPr txBox="1"/>
            <p:nvPr/>
          </p:nvSpPr>
          <p:spPr>
            <a:xfrm>
              <a:off x="8311328" y="5989071"/>
              <a:ext cx="543739" cy="324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设备</a:t>
              </a: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ACD32FC0-CD54-A146-8199-1780C1C30FAD}"/>
                </a:ext>
              </a:extLst>
            </p:cNvPr>
            <p:cNvSpPr txBox="1"/>
            <p:nvPr/>
          </p:nvSpPr>
          <p:spPr>
            <a:xfrm>
              <a:off x="9543515" y="5989071"/>
              <a:ext cx="1082349" cy="324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第三方系统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2605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EB93B07-5B89-3A43-AB21-FC09EA7135C0}"/>
              </a:ext>
            </a:extLst>
          </p:cNvPr>
          <p:cNvGrpSpPr/>
          <p:nvPr/>
        </p:nvGrpSpPr>
        <p:grpSpPr>
          <a:xfrm>
            <a:off x="1159709" y="983329"/>
            <a:ext cx="6126951" cy="3665426"/>
            <a:chOff x="1159709" y="983329"/>
            <a:chExt cx="6126951" cy="366542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5C02717-B778-0C42-8223-5D0CB36070F3}"/>
                </a:ext>
              </a:extLst>
            </p:cNvPr>
            <p:cNvSpPr/>
            <p:nvPr/>
          </p:nvSpPr>
          <p:spPr>
            <a:xfrm>
              <a:off x="1159709" y="983329"/>
              <a:ext cx="6120000" cy="684000"/>
            </a:xfrm>
            <a:prstGeom prst="rect">
              <a:avLst/>
            </a:prstGeom>
            <a:solidFill>
              <a:srgbClr val="D8D9E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 err="1">
                  <a:solidFill>
                    <a:srgbClr val="383B55"/>
                  </a:solidFill>
                  <a:latin typeface="Helvetica" pitchFamily="2" charset="0"/>
                </a:rPr>
                <a:t>EnOS</a:t>
              </a:r>
              <a:r>
                <a:rPr kumimoji="1" lang="zh-CN" altLang="en-US" sz="1600" b="1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600" b="1" dirty="0">
                  <a:solidFill>
                    <a:srgbClr val="383B55"/>
                  </a:solidFill>
                  <a:latin typeface="Helvetica" pitchFamily="2" charset="0"/>
                </a:rPr>
                <a:t>IoT</a:t>
              </a:r>
              <a:r>
                <a:rPr kumimoji="1" lang="zh-CN" altLang="en-US" sz="1600" b="1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600" b="1" dirty="0">
                  <a:solidFill>
                    <a:srgbClr val="383B55"/>
                  </a:solidFill>
                  <a:latin typeface="Helvetica" pitchFamily="2" charset="0"/>
                </a:rPr>
                <a:t>Hub</a:t>
              </a:r>
              <a:endParaRPr kumimoji="1" lang="zh-CN" altLang="en-US" sz="1600" b="1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4F93763-90E5-D54D-914F-A825D0A226C4}"/>
                </a:ext>
              </a:extLst>
            </p:cNvPr>
            <p:cNvSpPr/>
            <p:nvPr/>
          </p:nvSpPr>
          <p:spPr>
            <a:xfrm>
              <a:off x="1159709" y="2285695"/>
              <a:ext cx="6120000" cy="568731"/>
            </a:xfrm>
            <a:prstGeom prst="rect">
              <a:avLst/>
            </a:prstGeom>
            <a:solidFill>
              <a:srgbClr val="F5F5F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rgbClr val="383B55"/>
                  </a:solidFill>
                  <a:latin typeface="Helvetica" pitchFamily="2" charset="0"/>
                </a:rPr>
                <a:t>Edge</a:t>
              </a:r>
              <a:endParaRPr kumimoji="1" lang="zh-CN" altLang="en-US" sz="1600" b="1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84F257F-F0A1-304E-A2FA-261A57F24525}"/>
                </a:ext>
              </a:extLst>
            </p:cNvPr>
            <p:cNvSpPr/>
            <p:nvPr/>
          </p:nvSpPr>
          <p:spPr>
            <a:xfrm>
              <a:off x="1166660" y="3249456"/>
              <a:ext cx="6120000" cy="1399299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5EF82FF-CADA-1147-BADA-3EE4E06A6FC7}"/>
                </a:ext>
              </a:extLst>
            </p:cNvPr>
            <p:cNvSpPr/>
            <p:nvPr/>
          </p:nvSpPr>
          <p:spPr>
            <a:xfrm>
              <a:off x="1301624" y="3335158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A821589-3249-4744-A9D1-7E5A639F37E2}"/>
                </a:ext>
              </a:extLst>
            </p:cNvPr>
            <p:cNvSpPr/>
            <p:nvPr/>
          </p:nvSpPr>
          <p:spPr>
            <a:xfrm>
              <a:off x="2806618" y="3335158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4E56485-B4BB-0540-B085-C9771138C0B0}"/>
                </a:ext>
              </a:extLst>
            </p:cNvPr>
            <p:cNvSpPr/>
            <p:nvPr/>
          </p:nvSpPr>
          <p:spPr>
            <a:xfrm>
              <a:off x="4308159" y="3335158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D9772EB-5952-8540-8EFF-3CC8C344C587}"/>
                </a:ext>
              </a:extLst>
            </p:cNvPr>
            <p:cNvSpPr/>
            <p:nvPr/>
          </p:nvSpPr>
          <p:spPr>
            <a:xfrm>
              <a:off x="5816606" y="3335158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" name="直线箭头连接符 13">
              <a:extLst>
                <a:ext uri="{FF2B5EF4-FFF2-40B4-BE49-F238E27FC236}">
                  <a16:creationId xmlns:a16="http://schemas.microsoft.com/office/drawing/2014/main" id="{6481A45E-0761-574B-8A70-192D322FCC1B}"/>
                </a:ext>
              </a:extLst>
            </p:cNvPr>
            <p:cNvCxnSpPr>
              <a:cxnSpLocks/>
            </p:cNvCxnSpPr>
            <p:nvPr/>
          </p:nvCxnSpPr>
          <p:spPr>
            <a:xfrm>
              <a:off x="2434573" y="1667329"/>
              <a:ext cx="0" cy="61836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47A2A0DF-6B57-2A4F-90AA-66895F2C9CFB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4219709" y="1667329"/>
              <a:ext cx="0" cy="61836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E614011F-9AFB-BF45-BDCC-17AD3CDAD587}"/>
                </a:ext>
              </a:extLst>
            </p:cNvPr>
            <p:cNvCxnSpPr>
              <a:cxnSpLocks/>
            </p:cNvCxnSpPr>
            <p:nvPr/>
          </p:nvCxnSpPr>
          <p:spPr>
            <a:xfrm>
              <a:off x="6053918" y="1667331"/>
              <a:ext cx="0" cy="618364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6E263907-7E88-CD49-8F43-B521D203C890}"/>
                </a:ext>
              </a:extLst>
            </p:cNvPr>
            <p:cNvCxnSpPr>
              <a:cxnSpLocks/>
            </p:cNvCxnSpPr>
            <p:nvPr/>
          </p:nvCxnSpPr>
          <p:spPr>
            <a:xfrm>
              <a:off x="2939133" y="2854427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AA5B19F-9754-9A43-9422-FB997163DED3}"/>
                </a:ext>
              </a:extLst>
            </p:cNvPr>
            <p:cNvSpPr txBox="1"/>
            <p:nvPr/>
          </p:nvSpPr>
          <p:spPr>
            <a:xfrm>
              <a:off x="1620567" y="4000275"/>
              <a:ext cx="723275" cy="324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逆变器</a:t>
              </a:r>
            </a:p>
          </p:txBody>
        </p:sp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854718C4-1CB8-434C-A05C-166399A953FB}"/>
                </a:ext>
              </a:extLst>
            </p:cNvPr>
            <p:cNvCxnSpPr>
              <a:cxnSpLocks/>
            </p:cNvCxnSpPr>
            <p:nvPr/>
          </p:nvCxnSpPr>
          <p:spPr>
            <a:xfrm>
              <a:off x="5567648" y="2853074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reeform 48">
              <a:extLst>
                <a:ext uri="{FF2B5EF4-FFF2-40B4-BE49-F238E27FC236}">
                  <a16:creationId xmlns:a16="http://schemas.microsoft.com/office/drawing/2014/main" id="{60BC6AFD-74A4-9F45-A9D8-1ED6D3CB9D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12890" y="3566597"/>
              <a:ext cx="338618" cy="337424"/>
            </a:xfrm>
            <a:custGeom>
              <a:avLst/>
              <a:gdLst>
                <a:gd name="T0" fmla="*/ 132 w 240"/>
                <a:gd name="T1" fmla="*/ 44 h 239"/>
                <a:gd name="T2" fmla="*/ 124 w 240"/>
                <a:gd name="T3" fmla="*/ 118 h 239"/>
                <a:gd name="T4" fmla="*/ 139 w 240"/>
                <a:gd name="T5" fmla="*/ 118 h 239"/>
                <a:gd name="T6" fmla="*/ 157 w 240"/>
                <a:gd name="T7" fmla="*/ 100 h 239"/>
                <a:gd name="T8" fmla="*/ 138 w 240"/>
                <a:gd name="T9" fmla="*/ 155 h 239"/>
                <a:gd name="T10" fmla="*/ 177 w 240"/>
                <a:gd name="T11" fmla="*/ 155 h 239"/>
                <a:gd name="T12" fmla="*/ 157 w 240"/>
                <a:gd name="T13" fmla="*/ 100 h 239"/>
                <a:gd name="T14" fmla="*/ 83 w 240"/>
                <a:gd name="T15" fmla="*/ 120 h 239"/>
                <a:gd name="T16" fmla="*/ 89 w 240"/>
                <a:gd name="T17" fmla="*/ 117 h 239"/>
                <a:gd name="T18" fmla="*/ 82 w 240"/>
                <a:gd name="T19" fmla="*/ 45 h 239"/>
                <a:gd name="T20" fmla="*/ 65 w 240"/>
                <a:gd name="T21" fmla="*/ 44 h 239"/>
                <a:gd name="T22" fmla="*/ 43 w 240"/>
                <a:gd name="T23" fmla="*/ 120 h 239"/>
                <a:gd name="T24" fmla="*/ 65 w 240"/>
                <a:gd name="T25" fmla="*/ 101 h 239"/>
                <a:gd name="T26" fmla="*/ 84 w 240"/>
                <a:gd name="T27" fmla="*/ 196 h 239"/>
                <a:gd name="T28" fmla="*/ 126 w 240"/>
                <a:gd name="T29" fmla="*/ 155 h 239"/>
                <a:gd name="T30" fmla="*/ 107 w 240"/>
                <a:gd name="T31" fmla="*/ 100 h 239"/>
                <a:gd name="T32" fmla="*/ 86 w 240"/>
                <a:gd name="T33" fmla="*/ 131 h 239"/>
                <a:gd name="T34" fmla="*/ 65 w 240"/>
                <a:gd name="T35" fmla="*/ 149 h 239"/>
                <a:gd name="T36" fmla="*/ 43 w 240"/>
                <a:gd name="T37" fmla="*/ 131 h 239"/>
                <a:gd name="T38" fmla="*/ 65 w 240"/>
                <a:gd name="T39" fmla="*/ 196 h 239"/>
                <a:gd name="T40" fmla="*/ 157 w 240"/>
                <a:gd name="T41" fmla="*/ 207 h 239"/>
                <a:gd name="T42" fmla="*/ 107 w 240"/>
                <a:gd name="T43" fmla="*/ 207 h 239"/>
                <a:gd name="T44" fmla="*/ 65 w 240"/>
                <a:gd name="T45" fmla="*/ 225 h 239"/>
                <a:gd name="T46" fmla="*/ 43 w 240"/>
                <a:gd name="T47" fmla="*/ 207 h 239"/>
                <a:gd name="T48" fmla="*/ 60 w 240"/>
                <a:gd name="T49" fmla="*/ 239 h 239"/>
                <a:gd name="T50" fmla="*/ 195 w 240"/>
                <a:gd name="T51" fmla="*/ 223 h 239"/>
                <a:gd name="T52" fmla="*/ 182 w 240"/>
                <a:gd name="T53" fmla="*/ 170 h 239"/>
                <a:gd name="T54" fmla="*/ 65 w 240"/>
                <a:gd name="T55" fmla="*/ 14 h 239"/>
                <a:gd name="T56" fmla="*/ 107 w 240"/>
                <a:gd name="T57" fmla="*/ 69 h 239"/>
                <a:gd name="T58" fmla="*/ 157 w 240"/>
                <a:gd name="T59" fmla="*/ 69 h 239"/>
                <a:gd name="T60" fmla="*/ 195 w 240"/>
                <a:gd name="T61" fmla="*/ 43 h 239"/>
                <a:gd name="T62" fmla="*/ 179 w 240"/>
                <a:gd name="T63" fmla="*/ 0 h 239"/>
                <a:gd name="T64" fmla="*/ 43 w 240"/>
                <a:gd name="T65" fmla="*/ 17 h 239"/>
                <a:gd name="T66" fmla="*/ 65 w 240"/>
                <a:gd name="T67" fmla="*/ 33 h 239"/>
                <a:gd name="T68" fmla="*/ 195 w 240"/>
                <a:gd name="T69" fmla="*/ 173 h 239"/>
                <a:gd name="T70" fmla="*/ 188 w 240"/>
                <a:gd name="T71" fmla="*/ 155 h 239"/>
                <a:gd name="T72" fmla="*/ 182 w 240"/>
                <a:gd name="T73" fmla="*/ 44 h 239"/>
                <a:gd name="T74" fmla="*/ 175 w 240"/>
                <a:gd name="T75" fmla="*/ 118 h 239"/>
                <a:gd name="T76" fmla="*/ 190 w 240"/>
                <a:gd name="T77" fmla="*/ 118 h 239"/>
                <a:gd name="T78" fmla="*/ 195 w 240"/>
                <a:gd name="T79" fmla="*/ 67 h 239"/>
                <a:gd name="T80" fmla="*/ 0 w 240"/>
                <a:gd name="T81" fmla="*/ 33 h 239"/>
                <a:gd name="T82" fmla="*/ 43 w 240"/>
                <a:gd name="T83" fmla="*/ 44 h 239"/>
                <a:gd name="T84" fmla="*/ 0 w 240"/>
                <a:gd name="T85" fmla="*/ 33 h 239"/>
                <a:gd name="T86" fmla="*/ 0 w 240"/>
                <a:gd name="T87" fmla="*/ 131 h 239"/>
                <a:gd name="T88" fmla="*/ 43 w 240"/>
                <a:gd name="T89" fmla="*/ 120 h 239"/>
                <a:gd name="T90" fmla="*/ 0 w 240"/>
                <a:gd name="T91" fmla="*/ 196 h 239"/>
                <a:gd name="T92" fmla="*/ 43 w 240"/>
                <a:gd name="T93" fmla="*/ 207 h 239"/>
                <a:gd name="T94" fmla="*/ 0 w 240"/>
                <a:gd name="T95" fmla="*/ 196 h 239"/>
                <a:gd name="T96" fmla="*/ 237 w 240"/>
                <a:gd name="T97" fmla="*/ 151 h 239"/>
                <a:gd name="T98" fmla="*/ 214 w 240"/>
                <a:gd name="T99" fmla="*/ 85 h 239"/>
                <a:gd name="T100" fmla="*/ 239 w 240"/>
                <a:gd name="T101" fmla="*/ 44 h 239"/>
                <a:gd name="T102" fmla="*/ 233 w 240"/>
                <a:gd name="T103" fmla="*/ 33 h 239"/>
                <a:gd name="T104" fmla="*/ 195 w 240"/>
                <a:gd name="T105" fmla="*/ 43 h 239"/>
                <a:gd name="T106" fmla="*/ 202 w 240"/>
                <a:gd name="T107" fmla="*/ 85 h 239"/>
                <a:gd name="T108" fmla="*/ 195 w 240"/>
                <a:gd name="T109" fmla="*/ 136 h 239"/>
                <a:gd name="T110" fmla="*/ 208 w 240"/>
                <a:gd name="T111" fmla="*/ 100 h 239"/>
                <a:gd name="T112" fmla="*/ 227 w 240"/>
                <a:gd name="T113" fmla="*/ 155 h 239"/>
                <a:gd name="T114" fmla="*/ 195 w 240"/>
                <a:gd name="T115" fmla="*/ 173 h 239"/>
                <a:gd name="T116" fmla="*/ 208 w 240"/>
                <a:gd name="T117" fmla="*/ 207 h 239"/>
                <a:gd name="T118" fmla="*/ 240 w 240"/>
                <a:gd name="T119" fmla="*/ 159 h 239"/>
                <a:gd name="T120" fmla="*/ 240 w 240"/>
                <a:gd name="T121" fmla="*/ 15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0" h="239">
                  <a:moveTo>
                    <a:pt x="151" y="85"/>
                  </a:moveTo>
                  <a:cubicBezTo>
                    <a:pt x="144" y="65"/>
                    <a:pt x="136" y="47"/>
                    <a:pt x="132" y="44"/>
                  </a:cubicBezTo>
                  <a:cubicBezTo>
                    <a:pt x="127" y="47"/>
                    <a:pt x="120" y="65"/>
                    <a:pt x="112" y="85"/>
                  </a:cubicBezTo>
                  <a:cubicBezTo>
                    <a:pt x="116" y="94"/>
                    <a:pt x="120" y="105"/>
                    <a:pt x="124" y="118"/>
                  </a:cubicBezTo>
                  <a:cubicBezTo>
                    <a:pt x="127" y="125"/>
                    <a:pt x="129" y="132"/>
                    <a:pt x="132" y="140"/>
                  </a:cubicBezTo>
                  <a:cubicBezTo>
                    <a:pt x="135" y="132"/>
                    <a:pt x="137" y="125"/>
                    <a:pt x="139" y="118"/>
                  </a:cubicBezTo>
                  <a:cubicBezTo>
                    <a:pt x="144" y="105"/>
                    <a:pt x="148" y="94"/>
                    <a:pt x="151" y="85"/>
                  </a:cubicBezTo>
                  <a:close/>
                  <a:moveTo>
                    <a:pt x="157" y="100"/>
                  </a:moveTo>
                  <a:cubicBezTo>
                    <a:pt x="154" y="108"/>
                    <a:pt x="152" y="115"/>
                    <a:pt x="150" y="122"/>
                  </a:cubicBezTo>
                  <a:cubicBezTo>
                    <a:pt x="145" y="135"/>
                    <a:pt x="141" y="146"/>
                    <a:pt x="138" y="155"/>
                  </a:cubicBezTo>
                  <a:cubicBezTo>
                    <a:pt x="145" y="175"/>
                    <a:pt x="153" y="193"/>
                    <a:pt x="157" y="196"/>
                  </a:cubicBezTo>
                  <a:cubicBezTo>
                    <a:pt x="162" y="193"/>
                    <a:pt x="169" y="175"/>
                    <a:pt x="177" y="155"/>
                  </a:cubicBezTo>
                  <a:cubicBezTo>
                    <a:pt x="173" y="146"/>
                    <a:pt x="169" y="135"/>
                    <a:pt x="165" y="122"/>
                  </a:cubicBezTo>
                  <a:cubicBezTo>
                    <a:pt x="162" y="115"/>
                    <a:pt x="160" y="108"/>
                    <a:pt x="157" y="100"/>
                  </a:cubicBezTo>
                  <a:close/>
                  <a:moveTo>
                    <a:pt x="65" y="101"/>
                  </a:move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7" y="120"/>
                    <a:pt x="89" y="119"/>
                    <a:pt x="89" y="117"/>
                  </a:cubicBezTo>
                  <a:cubicBezTo>
                    <a:pt x="93" y="105"/>
                    <a:pt x="97" y="94"/>
                    <a:pt x="101" y="85"/>
                  </a:cubicBezTo>
                  <a:cubicBezTo>
                    <a:pt x="94" y="66"/>
                    <a:pt x="87" y="50"/>
                    <a:pt x="82" y="45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65" y="120"/>
                    <a:pt x="65" y="120"/>
                    <a:pt x="65" y="120"/>
                  </a:cubicBezTo>
                  <a:lnTo>
                    <a:pt x="65" y="101"/>
                  </a:lnTo>
                  <a:close/>
                  <a:moveTo>
                    <a:pt x="65" y="177"/>
                  </a:moveTo>
                  <a:cubicBezTo>
                    <a:pt x="84" y="196"/>
                    <a:pt x="84" y="196"/>
                    <a:pt x="84" y="196"/>
                  </a:cubicBezTo>
                  <a:cubicBezTo>
                    <a:pt x="107" y="196"/>
                    <a:pt x="107" y="196"/>
                    <a:pt x="107" y="196"/>
                  </a:cubicBezTo>
                  <a:cubicBezTo>
                    <a:pt x="111" y="194"/>
                    <a:pt x="118" y="176"/>
                    <a:pt x="126" y="155"/>
                  </a:cubicBezTo>
                  <a:cubicBezTo>
                    <a:pt x="123" y="146"/>
                    <a:pt x="119" y="135"/>
                    <a:pt x="114" y="122"/>
                  </a:cubicBezTo>
                  <a:cubicBezTo>
                    <a:pt x="112" y="115"/>
                    <a:pt x="109" y="108"/>
                    <a:pt x="107" y="100"/>
                  </a:cubicBezTo>
                  <a:cubicBezTo>
                    <a:pt x="104" y="108"/>
                    <a:pt x="102" y="115"/>
                    <a:pt x="99" y="121"/>
                  </a:cubicBezTo>
                  <a:cubicBezTo>
                    <a:pt x="97" y="127"/>
                    <a:pt x="92" y="131"/>
                    <a:pt x="86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5" y="131"/>
                    <a:pt x="65" y="131"/>
                    <a:pt x="65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96"/>
                    <a:pt x="43" y="196"/>
                    <a:pt x="43" y="196"/>
                  </a:cubicBezTo>
                  <a:cubicBezTo>
                    <a:pt x="65" y="196"/>
                    <a:pt x="65" y="196"/>
                    <a:pt x="65" y="196"/>
                  </a:cubicBezTo>
                  <a:lnTo>
                    <a:pt x="65" y="177"/>
                  </a:lnTo>
                  <a:close/>
                  <a:moveTo>
                    <a:pt x="157" y="207"/>
                  </a:moveTo>
                  <a:cubicBezTo>
                    <a:pt x="149" y="207"/>
                    <a:pt x="142" y="196"/>
                    <a:pt x="132" y="170"/>
                  </a:cubicBezTo>
                  <a:cubicBezTo>
                    <a:pt x="122" y="196"/>
                    <a:pt x="115" y="207"/>
                    <a:pt x="107" y="207"/>
                  </a:cubicBezTo>
                  <a:cubicBezTo>
                    <a:pt x="84" y="207"/>
                    <a:pt x="84" y="207"/>
                    <a:pt x="84" y="207"/>
                  </a:cubicBezTo>
                  <a:cubicBezTo>
                    <a:pt x="65" y="225"/>
                    <a:pt x="65" y="225"/>
                    <a:pt x="65" y="225"/>
                  </a:cubicBezTo>
                  <a:cubicBezTo>
                    <a:pt x="65" y="207"/>
                    <a:pt x="65" y="207"/>
                    <a:pt x="65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223"/>
                    <a:pt x="43" y="223"/>
                    <a:pt x="43" y="223"/>
                  </a:cubicBezTo>
                  <a:cubicBezTo>
                    <a:pt x="43" y="232"/>
                    <a:pt x="51" y="239"/>
                    <a:pt x="60" y="239"/>
                  </a:cubicBezTo>
                  <a:cubicBezTo>
                    <a:pt x="179" y="239"/>
                    <a:pt x="179" y="239"/>
                    <a:pt x="179" y="239"/>
                  </a:cubicBezTo>
                  <a:cubicBezTo>
                    <a:pt x="188" y="239"/>
                    <a:pt x="195" y="232"/>
                    <a:pt x="195" y="22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1" y="191"/>
                    <a:pt x="187" y="182"/>
                    <a:pt x="182" y="170"/>
                  </a:cubicBezTo>
                  <a:cubicBezTo>
                    <a:pt x="172" y="196"/>
                    <a:pt x="165" y="207"/>
                    <a:pt x="157" y="207"/>
                  </a:cubicBezTo>
                  <a:close/>
                  <a:moveTo>
                    <a:pt x="65" y="14"/>
                  </a:moveTo>
                  <a:cubicBezTo>
                    <a:pt x="84" y="34"/>
                    <a:pt x="84" y="34"/>
                    <a:pt x="84" y="34"/>
                  </a:cubicBezTo>
                  <a:cubicBezTo>
                    <a:pt x="91" y="36"/>
                    <a:pt x="98" y="47"/>
                    <a:pt x="107" y="69"/>
                  </a:cubicBezTo>
                  <a:cubicBezTo>
                    <a:pt x="117" y="44"/>
                    <a:pt x="124" y="33"/>
                    <a:pt x="132" y="33"/>
                  </a:cubicBezTo>
                  <a:cubicBezTo>
                    <a:pt x="140" y="33"/>
                    <a:pt x="147" y="44"/>
                    <a:pt x="157" y="69"/>
                  </a:cubicBezTo>
                  <a:cubicBezTo>
                    <a:pt x="167" y="44"/>
                    <a:pt x="174" y="33"/>
                    <a:pt x="182" y="33"/>
                  </a:cubicBezTo>
                  <a:cubicBezTo>
                    <a:pt x="187" y="33"/>
                    <a:pt x="191" y="36"/>
                    <a:pt x="195" y="43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8"/>
                    <a:pt x="188" y="0"/>
                    <a:pt x="17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1" y="0"/>
                    <a:pt x="43" y="8"/>
                    <a:pt x="43" y="17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65" y="33"/>
                    <a:pt x="65" y="33"/>
                    <a:pt x="65" y="33"/>
                  </a:cubicBezTo>
                  <a:lnTo>
                    <a:pt x="65" y="14"/>
                  </a:lnTo>
                  <a:close/>
                  <a:moveTo>
                    <a:pt x="195" y="173"/>
                  </a:moveTo>
                  <a:cubicBezTo>
                    <a:pt x="195" y="136"/>
                    <a:pt x="195" y="136"/>
                    <a:pt x="195" y="136"/>
                  </a:cubicBezTo>
                  <a:cubicBezTo>
                    <a:pt x="193" y="143"/>
                    <a:pt x="190" y="149"/>
                    <a:pt x="188" y="155"/>
                  </a:cubicBezTo>
                  <a:cubicBezTo>
                    <a:pt x="191" y="161"/>
                    <a:pt x="193" y="167"/>
                    <a:pt x="195" y="173"/>
                  </a:cubicBezTo>
                  <a:close/>
                  <a:moveTo>
                    <a:pt x="182" y="44"/>
                  </a:moveTo>
                  <a:cubicBezTo>
                    <a:pt x="178" y="47"/>
                    <a:pt x="170" y="65"/>
                    <a:pt x="163" y="85"/>
                  </a:cubicBezTo>
                  <a:cubicBezTo>
                    <a:pt x="167" y="94"/>
                    <a:pt x="170" y="105"/>
                    <a:pt x="175" y="118"/>
                  </a:cubicBezTo>
                  <a:cubicBezTo>
                    <a:pt x="177" y="125"/>
                    <a:pt x="180" y="132"/>
                    <a:pt x="182" y="140"/>
                  </a:cubicBezTo>
                  <a:cubicBezTo>
                    <a:pt x="185" y="132"/>
                    <a:pt x="188" y="125"/>
                    <a:pt x="190" y="118"/>
                  </a:cubicBezTo>
                  <a:cubicBezTo>
                    <a:pt x="192" y="113"/>
                    <a:pt x="193" y="108"/>
                    <a:pt x="195" y="104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0" y="55"/>
                    <a:pt x="186" y="46"/>
                    <a:pt x="182" y="44"/>
                  </a:cubicBezTo>
                  <a:close/>
                  <a:moveTo>
                    <a:pt x="0" y="33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33"/>
                    <a:pt x="43" y="33"/>
                    <a:pt x="43" y="33"/>
                  </a:cubicBezTo>
                  <a:lnTo>
                    <a:pt x="0" y="33"/>
                  </a:lnTo>
                  <a:close/>
                  <a:moveTo>
                    <a:pt x="0" y="120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20"/>
                    <a:pt x="43" y="120"/>
                    <a:pt x="43" y="120"/>
                  </a:cubicBezTo>
                  <a:lnTo>
                    <a:pt x="0" y="120"/>
                  </a:lnTo>
                  <a:close/>
                  <a:moveTo>
                    <a:pt x="0" y="196"/>
                  </a:moveTo>
                  <a:cubicBezTo>
                    <a:pt x="0" y="207"/>
                    <a:pt x="0" y="207"/>
                    <a:pt x="0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196"/>
                    <a:pt x="43" y="196"/>
                    <a:pt x="43" y="196"/>
                  </a:cubicBezTo>
                  <a:lnTo>
                    <a:pt x="0" y="196"/>
                  </a:lnTo>
                  <a:close/>
                  <a:moveTo>
                    <a:pt x="240" y="152"/>
                  </a:moveTo>
                  <a:cubicBezTo>
                    <a:pt x="237" y="151"/>
                    <a:pt x="237" y="151"/>
                    <a:pt x="237" y="151"/>
                  </a:cubicBezTo>
                  <a:cubicBezTo>
                    <a:pt x="233" y="141"/>
                    <a:pt x="229" y="129"/>
                    <a:pt x="225" y="118"/>
                  </a:cubicBezTo>
                  <a:cubicBezTo>
                    <a:pt x="221" y="105"/>
                    <a:pt x="217" y="94"/>
                    <a:pt x="214" y="85"/>
                  </a:cubicBezTo>
                  <a:cubicBezTo>
                    <a:pt x="221" y="64"/>
                    <a:pt x="229" y="46"/>
                    <a:pt x="233" y="44"/>
                  </a:cubicBezTo>
                  <a:cubicBezTo>
                    <a:pt x="239" y="44"/>
                    <a:pt x="239" y="44"/>
                    <a:pt x="239" y="44"/>
                  </a:cubicBezTo>
                  <a:cubicBezTo>
                    <a:pt x="238" y="33"/>
                    <a:pt x="238" y="33"/>
                    <a:pt x="238" y="33"/>
                  </a:cubicBezTo>
                  <a:cubicBezTo>
                    <a:pt x="233" y="33"/>
                    <a:pt x="233" y="33"/>
                    <a:pt x="233" y="33"/>
                  </a:cubicBezTo>
                  <a:cubicBezTo>
                    <a:pt x="225" y="33"/>
                    <a:pt x="218" y="44"/>
                    <a:pt x="208" y="69"/>
                  </a:cubicBezTo>
                  <a:cubicBezTo>
                    <a:pt x="203" y="58"/>
                    <a:pt x="199" y="49"/>
                    <a:pt x="195" y="43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7" y="73"/>
                    <a:pt x="200" y="78"/>
                    <a:pt x="202" y="85"/>
                  </a:cubicBezTo>
                  <a:cubicBezTo>
                    <a:pt x="200" y="90"/>
                    <a:pt x="198" y="97"/>
                    <a:pt x="195" y="104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7" y="132"/>
                    <a:pt x="198" y="127"/>
                    <a:pt x="200" y="122"/>
                  </a:cubicBezTo>
                  <a:cubicBezTo>
                    <a:pt x="203" y="115"/>
                    <a:pt x="205" y="108"/>
                    <a:pt x="208" y="100"/>
                  </a:cubicBezTo>
                  <a:cubicBezTo>
                    <a:pt x="210" y="108"/>
                    <a:pt x="213" y="115"/>
                    <a:pt x="215" y="122"/>
                  </a:cubicBezTo>
                  <a:cubicBezTo>
                    <a:pt x="219" y="133"/>
                    <a:pt x="223" y="145"/>
                    <a:pt x="227" y="155"/>
                  </a:cubicBezTo>
                  <a:cubicBezTo>
                    <a:pt x="215" y="187"/>
                    <a:pt x="210" y="194"/>
                    <a:pt x="208" y="196"/>
                  </a:cubicBezTo>
                  <a:cubicBezTo>
                    <a:pt x="205" y="194"/>
                    <a:pt x="200" y="185"/>
                    <a:pt x="195" y="17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9" y="204"/>
                    <a:pt x="203" y="207"/>
                    <a:pt x="208" y="207"/>
                  </a:cubicBezTo>
                  <a:cubicBezTo>
                    <a:pt x="216" y="207"/>
                    <a:pt x="224" y="195"/>
                    <a:pt x="237" y="16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39" y="155"/>
                    <a:pt x="239" y="155"/>
                    <a:pt x="239" y="155"/>
                  </a:cubicBezTo>
                  <a:lnTo>
                    <a:pt x="240" y="152"/>
                  </a:lnTo>
                  <a:close/>
                </a:path>
              </a:pathLst>
            </a:custGeom>
            <a:solidFill>
              <a:srgbClr val="A2A5B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3" name="Freeform 48">
              <a:extLst>
                <a:ext uri="{FF2B5EF4-FFF2-40B4-BE49-F238E27FC236}">
                  <a16:creationId xmlns:a16="http://schemas.microsoft.com/office/drawing/2014/main" id="{CE394F34-FF5B-314A-A540-3CF488898C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17884" y="3566597"/>
              <a:ext cx="338618" cy="337424"/>
            </a:xfrm>
            <a:custGeom>
              <a:avLst/>
              <a:gdLst>
                <a:gd name="T0" fmla="*/ 132 w 240"/>
                <a:gd name="T1" fmla="*/ 44 h 239"/>
                <a:gd name="T2" fmla="*/ 124 w 240"/>
                <a:gd name="T3" fmla="*/ 118 h 239"/>
                <a:gd name="T4" fmla="*/ 139 w 240"/>
                <a:gd name="T5" fmla="*/ 118 h 239"/>
                <a:gd name="T6" fmla="*/ 157 w 240"/>
                <a:gd name="T7" fmla="*/ 100 h 239"/>
                <a:gd name="T8" fmla="*/ 138 w 240"/>
                <a:gd name="T9" fmla="*/ 155 h 239"/>
                <a:gd name="T10" fmla="*/ 177 w 240"/>
                <a:gd name="T11" fmla="*/ 155 h 239"/>
                <a:gd name="T12" fmla="*/ 157 w 240"/>
                <a:gd name="T13" fmla="*/ 100 h 239"/>
                <a:gd name="T14" fmla="*/ 83 w 240"/>
                <a:gd name="T15" fmla="*/ 120 h 239"/>
                <a:gd name="T16" fmla="*/ 89 w 240"/>
                <a:gd name="T17" fmla="*/ 117 h 239"/>
                <a:gd name="T18" fmla="*/ 82 w 240"/>
                <a:gd name="T19" fmla="*/ 45 h 239"/>
                <a:gd name="T20" fmla="*/ 65 w 240"/>
                <a:gd name="T21" fmla="*/ 44 h 239"/>
                <a:gd name="T22" fmla="*/ 43 w 240"/>
                <a:gd name="T23" fmla="*/ 120 h 239"/>
                <a:gd name="T24" fmla="*/ 65 w 240"/>
                <a:gd name="T25" fmla="*/ 101 h 239"/>
                <a:gd name="T26" fmla="*/ 84 w 240"/>
                <a:gd name="T27" fmla="*/ 196 h 239"/>
                <a:gd name="T28" fmla="*/ 126 w 240"/>
                <a:gd name="T29" fmla="*/ 155 h 239"/>
                <a:gd name="T30" fmla="*/ 107 w 240"/>
                <a:gd name="T31" fmla="*/ 100 h 239"/>
                <a:gd name="T32" fmla="*/ 86 w 240"/>
                <a:gd name="T33" fmla="*/ 131 h 239"/>
                <a:gd name="T34" fmla="*/ 65 w 240"/>
                <a:gd name="T35" fmla="*/ 149 h 239"/>
                <a:gd name="T36" fmla="*/ 43 w 240"/>
                <a:gd name="T37" fmla="*/ 131 h 239"/>
                <a:gd name="T38" fmla="*/ 65 w 240"/>
                <a:gd name="T39" fmla="*/ 196 h 239"/>
                <a:gd name="T40" fmla="*/ 157 w 240"/>
                <a:gd name="T41" fmla="*/ 207 h 239"/>
                <a:gd name="T42" fmla="*/ 107 w 240"/>
                <a:gd name="T43" fmla="*/ 207 h 239"/>
                <a:gd name="T44" fmla="*/ 65 w 240"/>
                <a:gd name="T45" fmla="*/ 225 h 239"/>
                <a:gd name="T46" fmla="*/ 43 w 240"/>
                <a:gd name="T47" fmla="*/ 207 h 239"/>
                <a:gd name="T48" fmla="*/ 60 w 240"/>
                <a:gd name="T49" fmla="*/ 239 h 239"/>
                <a:gd name="T50" fmla="*/ 195 w 240"/>
                <a:gd name="T51" fmla="*/ 223 h 239"/>
                <a:gd name="T52" fmla="*/ 182 w 240"/>
                <a:gd name="T53" fmla="*/ 170 h 239"/>
                <a:gd name="T54" fmla="*/ 65 w 240"/>
                <a:gd name="T55" fmla="*/ 14 h 239"/>
                <a:gd name="T56" fmla="*/ 107 w 240"/>
                <a:gd name="T57" fmla="*/ 69 h 239"/>
                <a:gd name="T58" fmla="*/ 157 w 240"/>
                <a:gd name="T59" fmla="*/ 69 h 239"/>
                <a:gd name="T60" fmla="*/ 195 w 240"/>
                <a:gd name="T61" fmla="*/ 43 h 239"/>
                <a:gd name="T62" fmla="*/ 179 w 240"/>
                <a:gd name="T63" fmla="*/ 0 h 239"/>
                <a:gd name="T64" fmla="*/ 43 w 240"/>
                <a:gd name="T65" fmla="*/ 17 h 239"/>
                <a:gd name="T66" fmla="*/ 65 w 240"/>
                <a:gd name="T67" fmla="*/ 33 h 239"/>
                <a:gd name="T68" fmla="*/ 195 w 240"/>
                <a:gd name="T69" fmla="*/ 173 h 239"/>
                <a:gd name="T70" fmla="*/ 188 w 240"/>
                <a:gd name="T71" fmla="*/ 155 h 239"/>
                <a:gd name="T72" fmla="*/ 182 w 240"/>
                <a:gd name="T73" fmla="*/ 44 h 239"/>
                <a:gd name="T74" fmla="*/ 175 w 240"/>
                <a:gd name="T75" fmla="*/ 118 h 239"/>
                <a:gd name="T76" fmla="*/ 190 w 240"/>
                <a:gd name="T77" fmla="*/ 118 h 239"/>
                <a:gd name="T78" fmla="*/ 195 w 240"/>
                <a:gd name="T79" fmla="*/ 67 h 239"/>
                <a:gd name="T80" fmla="*/ 0 w 240"/>
                <a:gd name="T81" fmla="*/ 33 h 239"/>
                <a:gd name="T82" fmla="*/ 43 w 240"/>
                <a:gd name="T83" fmla="*/ 44 h 239"/>
                <a:gd name="T84" fmla="*/ 0 w 240"/>
                <a:gd name="T85" fmla="*/ 33 h 239"/>
                <a:gd name="T86" fmla="*/ 0 w 240"/>
                <a:gd name="T87" fmla="*/ 131 h 239"/>
                <a:gd name="T88" fmla="*/ 43 w 240"/>
                <a:gd name="T89" fmla="*/ 120 h 239"/>
                <a:gd name="T90" fmla="*/ 0 w 240"/>
                <a:gd name="T91" fmla="*/ 196 h 239"/>
                <a:gd name="T92" fmla="*/ 43 w 240"/>
                <a:gd name="T93" fmla="*/ 207 h 239"/>
                <a:gd name="T94" fmla="*/ 0 w 240"/>
                <a:gd name="T95" fmla="*/ 196 h 239"/>
                <a:gd name="T96" fmla="*/ 237 w 240"/>
                <a:gd name="T97" fmla="*/ 151 h 239"/>
                <a:gd name="T98" fmla="*/ 214 w 240"/>
                <a:gd name="T99" fmla="*/ 85 h 239"/>
                <a:gd name="T100" fmla="*/ 239 w 240"/>
                <a:gd name="T101" fmla="*/ 44 h 239"/>
                <a:gd name="T102" fmla="*/ 233 w 240"/>
                <a:gd name="T103" fmla="*/ 33 h 239"/>
                <a:gd name="T104" fmla="*/ 195 w 240"/>
                <a:gd name="T105" fmla="*/ 43 h 239"/>
                <a:gd name="T106" fmla="*/ 202 w 240"/>
                <a:gd name="T107" fmla="*/ 85 h 239"/>
                <a:gd name="T108" fmla="*/ 195 w 240"/>
                <a:gd name="T109" fmla="*/ 136 h 239"/>
                <a:gd name="T110" fmla="*/ 208 w 240"/>
                <a:gd name="T111" fmla="*/ 100 h 239"/>
                <a:gd name="T112" fmla="*/ 227 w 240"/>
                <a:gd name="T113" fmla="*/ 155 h 239"/>
                <a:gd name="T114" fmla="*/ 195 w 240"/>
                <a:gd name="T115" fmla="*/ 173 h 239"/>
                <a:gd name="T116" fmla="*/ 208 w 240"/>
                <a:gd name="T117" fmla="*/ 207 h 239"/>
                <a:gd name="T118" fmla="*/ 240 w 240"/>
                <a:gd name="T119" fmla="*/ 159 h 239"/>
                <a:gd name="T120" fmla="*/ 240 w 240"/>
                <a:gd name="T121" fmla="*/ 15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0" h="239">
                  <a:moveTo>
                    <a:pt x="151" y="85"/>
                  </a:moveTo>
                  <a:cubicBezTo>
                    <a:pt x="144" y="65"/>
                    <a:pt x="136" y="47"/>
                    <a:pt x="132" y="44"/>
                  </a:cubicBezTo>
                  <a:cubicBezTo>
                    <a:pt x="127" y="47"/>
                    <a:pt x="120" y="65"/>
                    <a:pt x="112" y="85"/>
                  </a:cubicBezTo>
                  <a:cubicBezTo>
                    <a:pt x="116" y="94"/>
                    <a:pt x="120" y="105"/>
                    <a:pt x="124" y="118"/>
                  </a:cubicBezTo>
                  <a:cubicBezTo>
                    <a:pt x="127" y="125"/>
                    <a:pt x="129" y="132"/>
                    <a:pt x="132" y="140"/>
                  </a:cubicBezTo>
                  <a:cubicBezTo>
                    <a:pt x="135" y="132"/>
                    <a:pt x="137" y="125"/>
                    <a:pt x="139" y="118"/>
                  </a:cubicBezTo>
                  <a:cubicBezTo>
                    <a:pt x="144" y="105"/>
                    <a:pt x="148" y="94"/>
                    <a:pt x="151" y="85"/>
                  </a:cubicBezTo>
                  <a:close/>
                  <a:moveTo>
                    <a:pt x="157" y="100"/>
                  </a:moveTo>
                  <a:cubicBezTo>
                    <a:pt x="154" y="108"/>
                    <a:pt x="152" y="115"/>
                    <a:pt x="150" y="122"/>
                  </a:cubicBezTo>
                  <a:cubicBezTo>
                    <a:pt x="145" y="135"/>
                    <a:pt x="141" y="146"/>
                    <a:pt x="138" y="155"/>
                  </a:cubicBezTo>
                  <a:cubicBezTo>
                    <a:pt x="145" y="175"/>
                    <a:pt x="153" y="193"/>
                    <a:pt x="157" y="196"/>
                  </a:cubicBezTo>
                  <a:cubicBezTo>
                    <a:pt x="162" y="193"/>
                    <a:pt x="169" y="175"/>
                    <a:pt x="177" y="155"/>
                  </a:cubicBezTo>
                  <a:cubicBezTo>
                    <a:pt x="173" y="146"/>
                    <a:pt x="169" y="135"/>
                    <a:pt x="165" y="122"/>
                  </a:cubicBezTo>
                  <a:cubicBezTo>
                    <a:pt x="162" y="115"/>
                    <a:pt x="160" y="108"/>
                    <a:pt x="157" y="100"/>
                  </a:cubicBezTo>
                  <a:close/>
                  <a:moveTo>
                    <a:pt x="65" y="101"/>
                  </a:move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7" y="120"/>
                    <a:pt x="89" y="119"/>
                    <a:pt x="89" y="117"/>
                  </a:cubicBezTo>
                  <a:cubicBezTo>
                    <a:pt x="93" y="105"/>
                    <a:pt x="97" y="94"/>
                    <a:pt x="101" y="85"/>
                  </a:cubicBezTo>
                  <a:cubicBezTo>
                    <a:pt x="94" y="66"/>
                    <a:pt x="87" y="50"/>
                    <a:pt x="82" y="45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65" y="120"/>
                    <a:pt x="65" y="120"/>
                    <a:pt x="65" y="120"/>
                  </a:cubicBezTo>
                  <a:lnTo>
                    <a:pt x="65" y="101"/>
                  </a:lnTo>
                  <a:close/>
                  <a:moveTo>
                    <a:pt x="65" y="177"/>
                  </a:moveTo>
                  <a:cubicBezTo>
                    <a:pt x="84" y="196"/>
                    <a:pt x="84" y="196"/>
                    <a:pt x="84" y="196"/>
                  </a:cubicBezTo>
                  <a:cubicBezTo>
                    <a:pt x="107" y="196"/>
                    <a:pt x="107" y="196"/>
                    <a:pt x="107" y="196"/>
                  </a:cubicBezTo>
                  <a:cubicBezTo>
                    <a:pt x="111" y="194"/>
                    <a:pt x="118" y="176"/>
                    <a:pt x="126" y="155"/>
                  </a:cubicBezTo>
                  <a:cubicBezTo>
                    <a:pt x="123" y="146"/>
                    <a:pt x="119" y="135"/>
                    <a:pt x="114" y="122"/>
                  </a:cubicBezTo>
                  <a:cubicBezTo>
                    <a:pt x="112" y="115"/>
                    <a:pt x="109" y="108"/>
                    <a:pt x="107" y="100"/>
                  </a:cubicBezTo>
                  <a:cubicBezTo>
                    <a:pt x="104" y="108"/>
                    <a:pt x="102" y="115"/>
                    <a:pt x="99" y="121"/>
                  </a:cubicBezTo>
                  <a:cubicBezTo>
                    <a:pt x="97" y="127"/>
                    <a:pt x="92" y="131"/>
                    <a:pt x="86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5" y="131"/>
                    <a:pt x="65" y="131"/>
                    <a:pt x="65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96"/>
                    <a:pt x="43" y="196"/>
                    <a:pt x="43" y="196"/>
                  </a:cubicBezTo>
                  <a:cubicBezTo>
                    <a:pt x="65" y="196"/>
                    <a:pt x="65" y="196"/>
                    <a:pt x="65" y="196"/>
                  </a:cubicBezTo>
                  <a:lnTo>
                    <a:pt x="65" y="177"/>
                  </a:lnTo>
                  <a:close/>
                  <a:moveTo>
                    <a:pt x="157" y="207"/>
                  </a:moveTo>
                  <a:cubicBezTo>
                    <a:pt x="149" y="207"/>
                    <a:pt x="142" y="196"/>
                    <a:pt x="132" y="170"/>
                  </a:cubicBezTo>
                  <a:cubicBezTo>
                    <a:pt x="122" y="196"/>
                    <a:pt x="115" y="207"/>
                    <a:pt x="107" y="207"/>
                  </a:cubicBezTo>
                  <a:cubicBezTo>
                    <a:pt x="84" y="207"/>
                    <a:pt x="84" y="207"/>
                    <a:pt x="84" y="207"/>
                  </a:cubicBezTo>
                  <a:cubicBezTo>
                    <a:pt x="65" y="225"/>
                    <a:pt x="65" y="225"/>
                    <a:pt x="65" y="225"/>
                  </a:cubicBezTo>
                  <a:cubicBezTo>
                    <a:pt x="65" y="207"/>
                    <a:pt x="65" y="207"/>
                    <a:pt x="65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223"/>
                    <a:pt x="43" y="223"/>
                    <a:pt x="43" y="223"/>
                  </a:cubicBezTo>
                  <a:cubicBezTo>
                    <a:pt x="43" y="232"/>
                    <a:pt x="51" y="239"/>
                    <a:pt x="60" y="239"/>
                  </a:cubicBezTo>
                  <a:cubicBezTo>
                    <a:pt x="179" y="239"/>
                    <a:pt x="179" y="239"/>
                    <a:pt x="179" y="239"/>
                  </a:cubicBezTo>
                  <a:cubicBezTo>
                    <a:pt x="188" y="239"/>
                    <a:pt x="195" y="232"/>
                    <a:pt x="195" y="22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1" y="191"/>
                    <a:pt x="187" y="182"/>
                    <a:pt x="182" y="170"/>
                  </a:cubicBezTo>
                  <a:cubicBezTo>
                    <a:pt x="172" y="196"/>
                    <a:pt x="165" y="207"/>
                    <a:pt x="157" y="207"/>
                  </a:cubicBezTo>
                  <a:close/>
                  <a:moveTo>
                    <a:pt x="65" y="14"/>
                  </a:moveTo>
                  <a:cubicBezTo>
                    <a:pt x="84" y="34"/>
                    <a:pt x="84" y="34"/>
                    <a:pt x="84" y="34"/>
                  </a:cubicBezTo>
                  <a:cubicBezTo>
                    <a:pt x="91" y="36"/>
                    <a:pt x="98" y="47"/>
                    <a:pt x="107" y="69"/>
                  </a:cubicBezTo>
                  <a:cubicBezTo>
                    <a:pt x="117" y="44"/>
                    <a:pt x="124" y="33"/>
                    <a:pt x="132" y="33"/>
                  </a:cubicBezTo>
                  <a:cubicBezTo>
                    <a:pt x="140" y="33"/>
                    <a:pt x="147" y="44"/>
                    <a:pt x="157" y="69"/>
                  </a:cubicBezTo>
                  <a:cubicBezTo>
                    <a:pt x="167" y="44"/>
                    <a:pt x="174" y="33"/>
                    <a:pt x="182" y="33"/>
                  </a:cubicBezTo>
                  <a:cubicBezTo>
                    <a:pt x="187" y="33"/>
                    <a:pt x="191" y="36"/>
                    <a:pt x="195" y="43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8"/>
                    <a:pt x="188" y="0"/>
                    <a:pt x="17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1" y="0"/>
                    <a:pt x="43" y="8"/>
                    <a:pt x="43" y="17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65" y="33"/>
                    <a:pt x="65" y="33"/>
                    <a:pt x="65" y="33"/>
                  </a:cubicBezTo>
                  <a:lnTo>
                    <a:pt x="65" y="14"/>
                  </a:lnTo>
                  <a:close/>
                  <a:moveTo>
                    <a:pt x="195" y="173"/>
                  </a:moveTo>
                  <a:cubicBezTo>
                    <a:pt x="195" y="136"/>
                    <a:pt x="195" y="136"/>
                    <a:pt x="195" y="136"/>
                  </a:cubicBezTo>
                  <a:cubicBezTo>
                    <a:pt x="193" y="143"/>
                    <a:pt x="190" y="149"/>
                    <a:pt x="188" y="155"/>
                  </a:cubicBezTo>
                  <a:cubicBezTo>
                    <a:pt x="191" y="161"/>
                    <a:pt x="193" y="167"/>
                    <a:pt x="195" y="173"/>
                  </a:cubicBezTo>
                  <a:close/>
                  <a:moveTo>
                    <a:pt x="182" y="44"/>
                  </a:moveTo>
                  <a:cubicBezTo>
                    <a:pt x="178" y="47"/>
                    <a:pt x="170" y="65"/>
                    <a:pt x="163" y="85"/>
                  </a:cubicBezTo>
                  <a:cubicBezTo>
                    <a:pt x="167" y="94"/>
                    <a:pt x="170" y="105"/>
                    <a:pt x="175" y="118"/>
                  </a:cubicBezTo>
                  <a:cubicBezTo>
                    <a:pt x="177" y="125"/>
                    <a:pt x="180" y="132"/>
                    <a:pt x="182" y="140"/>
                  </a:cubicBezTo>
                  <a:cubicBezTo>
                    <a:pt x="185" y="132"/>
                    <a:pt x="188" y="125"/>
                    <a:pt x="190" y="118"/>
                  </a:cubicBezTo>
                  <a:cubicBezTo>
                    <a:pt x="192" y="113"/>
                    <a:pt x="193" y="108"/>
                    <a:pt x="195" y="104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0" y="55"/>
                    <a:pt x="186" y="46"/>
                    <a:pt x="182" y="44"/>
                  </a:cubicBezTo>
                  <a:close/>
                  <a:moveTo>
                    <a:pt x="0" y="33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33"/>
                    <a:pt x="43" y="33"/>
                    <a:pt x="43" y="33"/>
                  </a:cubicBezTo>
                  <a:lnTo>
                    <a:pt x="0" y="33"/>
                  </a:lnTo>
                  <a:close/>
                  <a:moveTo>
                    <a:pt x="0" y="120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20"/>
                    <a:pt x="43" y="120"/>
                    <a:pt x="43" y="120"/>
                  </a:cubicBezTo>
                  <a:lnTo>
                    <a:pt x="0" y="120"/>
                  </a:lnTo>
                  <a:close/>
                  <a:moveTo>
                    <a:pt x="0" y="196"/>
                  </a:moveTo>
                  <a:cubicBezTo>
                    <a:pt x="0" y="207"/>
                    <a:pt x="0" y="207"/>
                    <a:pt x="0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196"/>
                    <a:pt x="43" y="196"/>
                    <a:pt x="43" y="196"/>
                  </a:cubicBezTo>
                  <a:lnTo>
                    <a:pt x="0" y="196"/>
                  </a:lnTo>
                  <a:close/>
                  <a:moveTo>
                    <a:pt x="240" y="152"/>
                  </a:moveTo>
                  <a:cubicBezTo>
                    <a:pt x="237" y="151"/>
                    <a:pt x="237" y="151"/>
                    <a:pt x="237" y="151"/>
                  </a:cubicBezTo>
                  <a:cubicBezTo>
                    <a:pt x="233" y="141"/>
                    <a:pt x="229" y="129"/>
                    <a:pt x="225" y="118"/>
                  </a:cubicBezTo>
                  <a:cubicBezTo>
                    <a:pt x="221" y="105"/>
                    <a:pt x="217" y="94"/>
                    <a:pt x="214" y="85"/>
                  </a:cubicBezTo>
                  <a:cubicBezTo>
                    <a:pt x="221" y="64"/>
                    <a:pt x="229" y="46"/>
                    <a:pt x="233" y="44"/>
                  </a:cubicBezTo>
                  <a:cubicBezTo>
                    <a:pt x="239" y="44"/>
                    <a:pt x="239" y="44"/>
                    <a:pt x="239" y="44"/>
                  </a:cubicBezTo>
                  <a:cubicBezTo>
                    <a:pt x="238" y="33"/>
                    <a:pt x="238" y="33"/>
                    <a:pt x="238" y="33"/>
                  </a:cubicBezTo>
                  <a:cubicBezTo>
                    <a:pt x="233" y="33"/>
                    <a:pt x="233" y="33"/>
                    <a:pt x="233" y="33"/>
                  </a:cubicBezTo>
                  <a:cubicBezTo>
                    <a:pt x="225" y="33"/>
                    <a:pt x="218" y="44"/>
                    <a:pt x="208" y="69"/>
                  </a:cubicBezTo>
                  <a:cubicBezTo>
                    <a:pt x="203" y="58"/>
                    <a:pt x="199" y="49"/>
                    <a:pt x="195" y="43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7" y="73"/>
                    <a:pt x="200" y="78"/>
                    <a:pt x="202" y="85"/>
                  </a:cubicBezTo>
                  <a:cubicBezTo>
                    <a:pt x="200" y="90"/>
                    <a:pt x="198" y="97"/>
                    <a:pt x="195" y="104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7" y="132"/>
                    <a:pt x="198" y="127"/>
                    <a:pt x="200" y="122"/>
                  </a:cubicBezTo>
                  <a:cubicBezTo>
                    <a:pt x="203" y="115"/>
                    <a:pt x="205" y="108"/>
                    <a:pt x="208" y="100"/>
                  </a:cubicBezTo>
                  <a:cubicBezTo>
                    <a:pt x="210" y="108"/>
                    <a:pt x="213" y="115"/>
                    <a:pt x="215" y="122"/>
                  </a:cubicBezTo>
                  <a:cubicBezTo>
                    <a:pt x="219" y="133"/>
                    <a:pt x="223" y="145"/>
                    <a:pt x="227" y="155"/>
                  </a:cubicBezTo>
                  <a:cubicBezTo>
                    <a:pt x="215" y="187"/>
                    <a:pt x="210" y="194"/>
                    <a:pt x="208" y="196"/>
                  </a:cubicBezTo>
                  <a:cubicBezTo>
                    <a:pt x="205" y="194"/>
                    <a:pt x="200" y="185"/>
                    <a:pt x="195" y="17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9" y="204"/>
                    <a:pt x="203" y="207"/>
                    <a:pt x="208" y="207"/>
                  </a:cubicBezTo>
                  <a:cubicBezTo>
                    <a:pt x="216" y="207"/>
                    <a:pt x="224" y="195"/>
                    <a:pt x="237" y="16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39" y="155"/>
                    <a:pt x="239" y="155"/>
                    <a:pt x="239" y="155"/>
                  </a:cubicBezTo>
                  <a:lnTo>
                    <a:pt x="240" y="152"/>
                  </a:lnTo>
                  <a:close/>
                </a:path>
              </a:pathLst>
            </a:custGeom>
            <a:solidFill>
              <a:srgbClr val="A2A5B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4" name="Freeform 48">
              <a:extLst>
                <a:ext uri="{FF2B5EF4-FFF2-40B4-BE49-F238E27FC236}">
                  <a16:creationId xmlns:a16="http://schemas.microsoft.com/office/drawing/2014/main" id="{63EAA7CB-0481-D743-957E-44B09DED01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3553" y="3565921"/>
              <a:ext cx="338618" cy="337424"/>
            </a:xfrm>
            <a:custGeom>
              <a:avLst/>
              <a:gdLst>
                <a:gd name="T0" fmla="*/ 132 w 240"/>
                <a:gd name="T1" fmla="*/ 44 h 239"/>
                <a:gd name="T2" fmla="*/ 124 w 240"/>
                <a:gd name="T3" fmla="*/ 118 h 239"/>
                <a:gd name="T4" fmla="*/ 139 w 240"/>
                <a:gd name="T5" fmla="*/ 118 h 239"/>
                <a:gd name="T6" fmla="*/ 157 w 240"/>
                <a:gd name="T7" fmla="*/ 100 h 239"/>
                <a:gd name="T8" fmla="*/ 138 w 240"/>
                <a:gd name="T9" fmla="*/ 155 h 239"/>
                <a:gd name="T10" fmla="*/ 177 w 240"/>
                <a:gd name="T11" fmla="*/ 155 h 239"/>
                <a:gd name="T12" fmla="*/ 157 w 240"/>
                <a:gd name="T13" fmla="*/ 100 h 239"/>
                <a:gd name="T14" fmla="*/ 83 w 240"/>
                <a:gd name="T15" fmla="*/ 120 h 239"/>
                <a:gd name="T16" fmla="*/ 89 w 240"/>
                <a:gd name="T17" fmla="*/ 117 h 239"/>
                <a:gd name="T18" fmla="*/ 82 w 240"/>
                <a:gd name="T19" fmla="*/ 45 h 239"/>
                <a:gd name="T20" fmla="*/ 65 w 240"/>
                <a:gd name="T21" fmla="*/ 44 h 239"/>
                <a:gd name="T22" fmla="*/ 43 w 240"/>
                <a:gd name="T23" fmla="*/ 120 h 239"/>
                <a:gd name="T24" fmla="*/ 65 w 240"/>
                <a:gd name="T25" fmla="*/ 101 h 239"/>
                <a:gd name="T26" fmla="*/ 84 w 240"/>
                <a:gd name="T27" fmla="*/ 196 h 239"/>
                <a:gd name="T28" fmla="*/ 126 w 240"/>
                <a:gd name="T29" fmla="*/ 155 h 239"/>
                <a:gd name="T30" fmla="*/ 107 w 240"/>
                <a:gd name="T31" fmla="*/ 100 h 239"/>
                <a:gd name="T32" fmla="*/ 86 w 240"/>
                <a:gd name="T33" fmla="*/ 131 h 239"/>
                <a:gd name="T34" fmla="*/ 65 w 240"/>
                <a:gd name="T35" fmla="*/ 149 h 239"/>
                <a:gd name="T36" fmla="*/ 43 w 240"/>
                <a:gd name="T37" fmla="*/ 131 h 239"/>
                <a:gd name="T38" fmla="*/ 65 w 240"/>
                <a:gd name="T39" fmla="*/ 196 h 239"/>
                <a:gd name="T40" fmla="*/ 157 w 240"/>
                <a:gd name="T41" fmla="*/ 207 h 239"/>
                <a:gd name="T42" fmla="*/ 107 w 240"/>
                <a:gd name="T43" fmla="*/ 207 h 239"/>
                <a:gd name="T44" fmla="*/ 65 w 240"/>
                <a:gd name="T45" fmla="*/ 225 h 239"/>
                <a:gd name="T46" fmla="*/ 43 w 240"/>
                <a:gd name="T47" fmla="*/ 207 h 239"/>
                <a:gd name="T48" fmla="*/ 60 w 240"/>
                <a:gd name="T49" fmla="*/ 239 h 239"/>
                <a:gd name="T50" fmla="*/ 195 w 240"/>
                <a:gd name="T51" fmla="*/ 223 h 239"/>
                <a:gd name="T52" fmla="*/ 182 w 240"/>
                <a:gd name="T53" fmla="*/ 170 h 239"/>
                <a:gd name="T54" fmla="*/ 65 w 240"/>
                <a:gd name="T55" fmla="*/ 14 h 239"/>
                <a:gd name="T56" fmla="*/ 107 w 240"/>
                <a:gd name="T57" fmla="*/ 69 h 239"/>
                <a:gd name="T58" fmla="*/ 157 w 240"/>
                <a:gd name="T59" fmla="*/ 69 h 239"/>
                <a:gd name="T60" fmla="*/ 195 w 240"/>
                <a:gd name="T61" fmla="*/ 43 h 239"/>
                <a:gd name="T62" fmla="*/ 179 w 240"/>
                <a:gd name="T63" fmla="*/ 0 h 239"/>
                <a:gd name="T64" fmla="*/ 43 w 240"/>
                <a:gd name="T65" fmla="*/ 17 h 239"/>
                <a:gd name="T66" fmla="*/ 65 w 240"/>
                <a:gd name="T67" fmla="*/ 33 h 239"/>
                <a:gd name="T68" fmla="*/ 195 w 240"/>
                <a:gd name="T69" fmla="*/ 173 h 239"/>
                <a:gd name="T70" fmla="*/ 188 w 240"/>
                <a:gd name="T71" fmla="*/ 155 h 239"/>
                <a:gd name="T72" fmla="*/ 182 w 240"/>
                <a:gd name="T73" fmla="*/ 44 h 239"/>
                <a:gd name="T74" fmla="*/ 175 w 240"/>
                <a:gd name="T75" fmla="*/ 118 h 239"/>
                <a:gd name="T76" fmla="*/ 190 w 240"/>
                <a:gd name="T77" fmla="*/ 118 h 239"/>
                <a:gd name="T78" fmla="*/ 195 w 240"/>
                <a:gd name="T79" fmla="*/ 67 h 239"/>
                <a:gd name="T80" fmla="*/ 0 w 240"/>
                <a:gd name="T81" fmla="*/ 33 h 239"/>
                <a:gd name="T82" fmla="*/ 43 w 240"/>
                <a:gd name="T83" fmla="*/ 44 h 239"/>
                <a:gd name="T84" fmla="*/ 0 w 240"/>
                <a:gd name="T85" fmla="*/ 33 h 239"/>
                <a:gd name="T86" fmla="*/ 0 w 240"/>
                <a:gd name="T87" fmla="*/ 131 h 239"/>
                <a:gd name="T88" fmla="*/ 43 w 240"/>
                <a:gd name="T89" fmla="*/ 120 h 239"/>
                <a:gd name="T90" fmla="*/ 0 w 240"/>
                <a:gd name="T91" fmla="*/ 196 h 239"/>
                <a:gd name="T92" fmla="*/ 43 w 240"/>
                <a:gd name="T93" fmla="*/ 207 h 239"/>
                <a:gd name="T94" fmla="*/ 0 w 240"/>
                <a:gd name="T95" fmla="*/ 196 h 239"/>
                <a:gd name="T96" fmla="*/ 237 w 240"/>
                <a:gd name="T97" fmla="*/ 151 h 239"/>
                <a:gd name="T98" fmla="*/ 214 w 240"/>
                <a:gd name="T99" fmla="*/ 85 h 239"/>
                <a:gd name="T100" fmla="*/ 239 w 240"/>
                <a:gd name="T101" fmla="*/ 44 h 239"/>
                <a:gd name="T102" fmla="*/ 233 w 240"/>
                <a:gd name="T103" fmla="*/ 33 h 239"/>
                <a:gd name="T104" fmla="*/ 195 w 240"/>
                <a:gd name="T105" fmla="*/ 43 h 239"/>
                <a:gd name="T106" fmla="*/ 202 w 240"/>
                <a:gd name="T107" fmla="*/ 85 h 239"/>
                <a:gd name="T108" fmla="*/ 195 w 240"/>
                <a:gd name="T109" fmla="*/ 136 h 239"/>
                <a:gd name="T110" fmla="*/ 208 w 240"/>
                <a:gd name="T111" fmla="*/ 100 h 239"/>
                <a:gd name="T112" fmla="*/ 227 w 240"/>
                <a:gd name="T113" fmla="*/ 155 h 239"/>
                <a:gd name="T114" fmla="*/ 195 w 240"/>
                <a:gd name="T115" fmla="*/ 173 h 239"/>
                <a:gd name="T116" fmla="*/ 208 w 240"/>
                <a:gd name="T117" fmla="*/ 207 h 239"/>
                <a:gd name="T118" fmla="*/ 240 w 240"/>
                <a:gd name="T119" fmla="*/ 159 h 239"/>
                <a:gd name="T120" fmla="*/ 240 w 240"/>
                <a:gd name="T121" fmla="*/ 15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0" h="239">
                  <a:moveTo>
                    <a:pt x="151" y="85"/>
                  </a:moveTo>
                  <a:cubicBezTo>
                    <a:pt x="144" y="65"/>
                    <a:pt x="136" y="47"/>
                    <a:pt x="132" y="44"/>
                  </a:cubicBezTo>
                  <a:cubicBezTo>
                    <a:pt x="127" y="47"/>
                    <a:pt x="120" y="65"/>
                    <a:pt x="112" y="85"/>
                  </a:cubicBezTo>
                  <a:cubicBezTo>
                    <a:pt x="116" y="94"/>
                    <a:pt x="120" y="105"/>
                    <a:pt x="124" y="118"/>
                  </a:cubicBezTo>
                  <a:cubicBezTo>
                    <a:pt x="127" y="125"/>
                    <a:pt x="129" y="132"/>
                    <a:pt x="132" y="140"/>
                  </a:cubicBezTo>
                  <a:cubicBezTo>
                    <a:pt x="135" y="132"/>
                    <a:pt x="137" y="125"/>
                    <a:pt x="139" y="118"/>
                  </a:cubicBezTo>
                  <a:cubicBezTo>
                    <a:pt x="144" y="105"/>
                    <a:pt x="148" y="94"/>
                    <a:pt x="151" y="85"/>
                  </a:cubicBezTo>
                  <a:close/>
                  <a:moveTo>
                    <a:pt x="157" y="100"/>
                  </a:moveTo>
                  <a:cubicBezTo>
                    <a:pt x="154" y="108"/>
                    <a:pt x="152" y="115"/>
                    <a:pt x="150" y="122"/>
                  </a:cubicBezTo>
                  <a:cubicBezTo>
                    <a:pt x="145" y="135"/>
                    <a:pt x="141" y="146"/>
                    <a:pt x="138" y="155"/>
                  </a:cubicBezTo>
                  <a:cubicBezTo>
                    <a:pt x="145" y="175"/>
                    <a:pt x="153" y="193"/>
                    <a:pt x="157" y="196"/>
                  </a:cubicBezTo>
                  <a:cubicBezTo>
                    <a:pt x="162" y="193"/>
                    <a:pt x="169" y="175"/>
                    <a:pt x="177" y="155"/>
                  </a:cubicBezTo>
                  <a:cubicBezTo>
                    <a:pt x="173" y="146"/>
                    <a:pt x="169" y="135"/>
                    <a:pt x="165" y="122"/>
                  </a:cubicBezTo>
                  <a:cubicBezTo>
                    <a:pt x="162" y="115"/>
                    <a:pt x="160" y="108"/>
                    <a:pt x="157" y="100"/>
                  </a:cubicBezTo>
                  <a:close/>
                  <a:moveTo>
                    <a:pt x="65" y="101"/>
                  </a:move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7" y="120"/>
                    <a:pt x="89" y="119"/>
                    <a:pt x="89" y="117"/>
                  </a:cubicBezTo>
                  <a:cubicBezTo>
                    <a:pt x="93" y="105"/>
                    <a:pt x="97" y="94"/>
                    <a:pt x="101" y="85"/>
                  </a:cubicBezTo>
                  <a:cubicBezTo>
                    <a:pt x="94" y="66"/>
                    <a:pt x="87" y="50"/>
                    <a:pt x="82" y="45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65" y="120"/>
                    <a:pt x="65" y="120"/>
                    <a:pt x="65" y="120"/>
                  </a:cubicBezTo>
                  <a:lnTo>
                    <a:pt x="65" y="101"/>
                  </a:lnTo>
                  <a:close/>
                  <a:moveTo>
                    <a:pt x="65" y="177"/>
                  </a:moveTo>
                  <a:cubicBezTo>
                    <a:pt x="84" y="196"/>
                    <a:pt x="84" y="196"/>
                    <a:pt x="84" y="196"/>
                  </a:cubicBezTo>
                  <a:cubicBezTo>
                    <a:pt x="107" y="196"/>
                    <a:pt x="107" y="196"/>
                    <a:pt x="107" y="196"/>
                  </a:cubicBezTo>
                  <a:cubicBezTo>
                    <a:pt x="111" y="194"/>
                    <a:pt x="118" y="176"/>
                    <a:pt x="126" y="155"/>
                  </a:cubicBezTo>
                  <a:cubicBezTo>
                    <a:pt x="123" y="146"/>
                    <a:pt x="119" y="135"/>
                    <a:pt x="114" y="122"/>
                  </a:cubicBezTo>
                  <a:cubicBezTo>
                    <a:pt x="112" y="115"/>
                    <a:pt x="109" y="108"/>
                    <a:pt x="107" y="100"/>
                  </a:cubicBezTo>
                  <a:cubicBezTo>
                    <a:pt x="104" y="108"/>
                    <a:pt x="102" y="115"/>
                    <a:pt x="99" y="121"/>
                  </a:cubicBezTo>
                  <a:cubicBezTo>
                    <a:pt x="97" y="127"/>
                    <a:pt x="92" y="131"/>
                    <a:pt x="86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5" y="131"/>
                    <a:pt x="65" y="131"/>
                    <a:pt x="65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96"/>
                    <a:pt x="43" y="196"/>
                    <a:pt x="43" y="196"/>
                  </a:cubicBezTo>
                  <a:cubicBezTo>
                    <a:pt x="65" y="196"/>
                    <a:pt x="65" y="196"/>
                    <a:pt x="65" y="196"/>
                  </a:cubicBezTo>
                  <a:lnTo>
                    <a:pt x="65" y="177"/>
                  </a:lnTo>
                  <a:close/>
                  <a:moveTo>
                    <a:pt x="157" y="207"/>
                  </a:moveTo>
                  <a:cubicBezTo>
                    <a:pt x="149" y="207"/>
                    <a:pt x="142" y="196"/>
                    <a:pt x="132" y="170"/>
                  </a:cubicBezTo>
                  <a:cubicBezTo>
                    <a:pt x="122" y="196"/>
                    <a:pt x="115" y="207"/>
                    <a:pt x="107" y="207"/>
                  </a:cubicBezTo>
                  <a:cubicBezTo>
                    <a:pt x="84" y="207"/>
                    <a:pt x="84" y="207"/>
                    <a:pt x="84" y="207"/>
                  </a:cubicBezTo>
                  <a:cubicBezTo>
                    <a:pt x="65" y="225"/>
                    <a:pt x="65" y="225"/>
                    <a:pt x="65" y="225"/>
                  </a:cubicBezTo>
                  <a:cubicBezTo>
                    <a:pt x="65" y="207"/>
                    <a:pt x="65" y="207"/>
                    <a:pt x="65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223"/>
                    <a:pt x="43" y="223"/>
                    <a:pt x="43" y="223"/>
                  </a:cubicBezTo>
                  <a:cubicBezTo>
                    <a:pt x="43" y="232"/>
                    <a:pt x="51" y="239"/>
                    <a:pt x="60" y="239"/>
                  </a:cubicBezTo>
                  <a:cubicBezTo>
                    <a:pt x="179" y="239"/>
                    <a:pt x="179" y="239"/>
                    <a:pt x="179" y="239"/>
                  </a:cubicBezTo>
                  <a:cubicBezTo>
                    <a:pt x="188" y="239"/>
                    <a:pt x="195" y="232"/>
                    <a:pt x="195" y="22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1" y="191"/>
                    <a:pt x="187" y="182"/>
                    <a:pt x="182" y="170"/>
                  </a:cubicBezTo>
                  <a:cubicBezTo>
                    <a:pt x="172" y="196"/>
                    <a:pt x="165" y="207"/>
                    <a:pt x="157" y="207"/>
                  </a:cubicBezTo>
                  <a:close/>
                  <a:moveTo>
                    <a:pt x="65" y="14"/>
                  </a:moveTo>
                  <a:cubicBezTo>
                    <a:pt x="84" y="34"/>
                    <a:pt x="84" y="34"/>
                    <a:pt x="84" y="34"/>
                  </a:cubicBezTo>
                  <a:cubicBezTo>
                    <a:pt x="91" y="36"/>
                    <a:pt x="98" y="47"/>
                    <a:pt x="107" y="69"/>
                  </a:cubicBezTo>
                  <a:cubicBezTo>
                    <a:pt x="117" y="44"/>
                    <a:pt x="124" y="33"/>
                    <a:pt x="132" y="33"/>
                  </a:cubicBezTo>
                  <a:cubicBezTo>
                    <a:pt x="140" y="33"/>
                    <a:pt x="147" y="44"/>
                    <a:pt x="157" y="69"/>
                  </a:cubicBezTo>
                  <a:cubicBezTo>
                    <a:pt x="167" y="44"/>
                    <a:pt x="174" y="33"/>
                    <a:pt x="182" y="33"/>
                  </a:cubicBezTo>
                  <a:cubicBezTo>
                    <a:pt x="187" y="33"/>
                    <a:pt x="191" y="36"/>
                    <a:pt x="195" y="43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8"/>
                    <a:pt x="188" y="0"/>
                    <a:pt x="17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1" y="0"/>
                    <a:pt x="43" y="8"/>
                    <a:pt x="43" y="17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65" y="33"/>
                    <a:pt x="65" y="33"/>
                    <a:pt x="65" y="33"/>
                  </a:cubicBezTo>
                  <a:lnTo>
                    <a:pt x="65" y="14"/>
                  </a:lnTo>
                  <a:close/>
                  <a:moveTo>
                    <a:pt x="195" y="173"/>
                  </a:moveTo>
                  <a:cubicBezTo>
                    <a:pt x="195" y="136"/>
                    <a:pt x="195" y="136"/>
                    <a:pt x="195" y="136"/>
                  </a:cubicBezTo>
                  <a:cubicBezTo>
                    <a:pt x="193" y="143"/>
                    <a:pt x="190" y="149"/>
                    <a:pt x="188" y="155"/>
                  </a:cubicBezTo>
                  <a:cubicBezTo>
                    <a:pt x="191" y="161"/>
                    <a:pt x="193" y="167"/>
                    <a:pt x="195" y="173"/>
                  </a:cubicBezTo>
                  <a:close/>
                  <a:moveTo>
                    <a:pt x="182" y="44"/>
                  </a:moveTo>
                  <a:cubicBezTo>
                    <a:pt x="178" y="47"/>
                    <a:pt x="170" y="65"/>
                    <a:pt x="163" y="85"/>
                  </a:cubicBezTo>
                  <a:cubicBezTo>
                    <a:pt x="167" y="94"/>
                    <a:pt x="170" y="105"/>
                    <a:pt x="175" y="118"/>
                  </a:cubicBezTo>
                  <a:cubicBezTo>
                    <a:pt x="177" y="125"/>
                    <a:pt x="180" y="132"/>
                    <a:pt x="182" y="140"/>
                  </a:cubicBezTo>
                  <a:cubicBezTo>
                    <a:pt x="185" y="132"/>
                    <a:pt x="188" y="125"/>
                    <a:pt x="190" y="118"/>
                  </a:cubicBezTo>
                  <a:cubicBezTo>
                    <a:pt x="192" y="113"/>
                    <a:pt x="193" y="108"/>
                    <a:pt x="195" y="104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0" y="55"/>
                    <a:pt x="186" y="46"/>
                    <a:pt x="182" y="44"/>
                  </a:cubicBezTo>
                  <a:close/>
                  <a:moveTo>
                    <a:pt x="0" y="33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33"/>
                    <a:pt x="43" y="33"/>
                    <a:pt x="43" y="33"/>
                  </a:cubicBezTo>
                  <a:lnTo>
                    <a:pt x="0" y="33"/>
                  </a:lnTo>
                  <a:close/>
                  <a:moveTo>
                    <a:pt x="0" y="120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20"/>
                    <a:pt x="43" y="120"/>
                    <a:pt x="43" y="120"/>
                  </a:cubicBezTo>
                  <a:lnTo>
                    <a:pt x="0" y="120"/>
                  </a:lnTo>
                  <a:close/>
                  <a:moveTo>
                    <a:pt x="0" y="196"/>
                  </a:moveTo>
                  <a:cubicBezTo>
                    <a:pt x="0" y="207"/>
                    <a:pt x="0" y="207"/>
                    <a:pt x="0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196"/>
                    <a:pt x="43" y="196"/>
                    <a:pt x="43" y="196"/>
                  </a:cubicBezTo>
                  <a:lnTo>
                    <a:pt x="0" y="196"/>
                  </a:lnTo>
                  <a:close/>
                  <a:moveTo>
                    <a:pt x="240" y="152"/>
                  </a:moveTo>
                  <a:cubicBezTo>
                    <a:pt x="237" y="151"/>
                    <a:pt x="237" y="151"/>
                    <a:pt x="237" y="151"/>
                  </a:cubicBezTo>
                  <a:cubicBezTo>
                    <a:pt x="233" y="141"/>
                    <a:pt x="229" y="129"/>
                    <a:pt x="225" y="118"/>
                  </a:cubicBezTo>
                  <a:cubicBezTo>
                    <a:pt x="221" y="105"/>
                    <a:pt x="217" y="94"/>
                    <a:pt x="214" y="85"/>
                  </a:cubicBezTo>
                  <a:cubicBezTo>
                    <a:pt x="221" y="64"/>
                    <a:pt x="229" y="46"/>
                    <a:pt x="233" y="44"/>
                  </a:cubicBezTo>
                  <a:cubicBezTo>
                    <a:pt x="239" y="44"/>
                    <a:pt x="239" y="44"/>
                    <a:pt x="239" y="44"/>
                  </a:cubicBezTo>
                  <a:cubicBezTo>
                    <a:pt x="238" y="33"/>
                    <a:pt x="238" y="33"/>
                    <a:pt x="238" y="33"/>
                  </a:cubicBezTo>
                  <a:cubicBezTo>
                    <a:pt x="233" y="33"/>
                    <a:pt x="233" y="33"/>
                    <a:pt x="233" y="33"/>
                  </a:cubicBezTo>
                  <a:cubicBezTo>
                    <a:pt x="225" y="33"/>
                    <a:pt x="218" y="44"/>
                    <a:pt x="208" y="69"/>
                  </a:cubicBezTo>
                  <a:cubicBezTo>
                    <a:pt x="203" y="58"/>
                    <a:pt x="199" y="49"/>
                    <a:pt x="195" y="43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7" y="73"/>
                    <a:pt x="200" y="78"/>
                    <a:pt x="202" y="85"/>
                  </a:cubicBezTo>
                  <a:cubicBezTo>
                    <a:pt x="200" y="90"/>
                    <a:pt x="198" y="97"/>
                    <a:pt x="195" y="104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7" y="132"/>
                    <a:pt x="198" y="127"/>
                    <a:pt x="200" y="122"/>
                  </a:cubicBezTo>
                  <a:cubicBezTo>
                    <a:pt x="203" y="115"/>
                    <a:pt x="205" y="108"/>
                    <a:pt x="208" y="100"/>
                  </a:cubicBezTo>
                  <a:cubicBezTo>
                    <a:pt x="210" y="108"/>
                    <a:pt x="213" y="115"/>
                    <a:pt x="215" y="122"/>
                  </a:cubicBezTo>
                  <a:cubicBezTo>
                    <a:pt x="219" y="133"/>
                    <a:pt x="223" y="145"/>
                    <a:pt x="227" y="155"/>
                  </a:cubicBezTo>
                  <a:cubicBezTo>
                    <a:pt x="215" y="187"/>
                    <a:pt x="210" y="194"/>
                    <a:pt x="208" y="196"/>
                  </a:cubicBezTo>
                  <a:cubicBezTo>
                    <a:pt x="205" y="194"/>
                    <a:pt x="200" y="185"/>
                    <a:pt x="195" y="17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9" y="204"/>
                    <a:pt x="203" y="207"/>
                    <a:pt x="208" y="207"/>
                  </a:cubicBezTo>
                  <a:cubicBezTo>
                    <a:pt x="216" y="207"/>
                    <a:pt x="224" y="195"/>
                    <a:pt x="237" y="16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39" y="155"/>
                    <a:pt x="239" y="155"/>
                    <a:pt x="239" y="155"/>
                  </a:cubicBezTo>
                  <a:lnTo>
                    <a:pt x="240" y="152"/>
                  </a:lnTo>
                  <a:close/>
                </a:path>
              </a:pathLst>
            </a:custGeom>
            <a:solidFill>
              <a:srgbClr val="A2A5B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5" name="Freeform 48">
              <a:extLst>
                <a:ext uri="{FF2B5EF4-FFF2-40B4-BE49-F238E27FC236}">
                  <a16:creationId xmlns:a16="http://schemas.microsoft.com/office/drawing/2014/main" id="{370A1C8C-9EC5-DB45-9F99-DD63589339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27872" y="3572615"/>
              <a:ext cx="338618" cy="337424"/>
            </a:xfrm>
            <a:custGeom>
              <a:avLst/>
              <a:gdLst>
                <a:gd name="T0" fmla="*/ 132 w 240"/>
                <a:gd name="T1" fmla="*/ 44 h 239"/>
                <a:gd name="T2" fmla="*/ 124 w 240"/>
                <a:gd name="T3" fmla="*/ 118 h 239"/>
                <a:gd name="T4" fmla="*/ 139 w 240"/>
                <a:gd name="T5" fmla="*/ 118 h 239"/>
                <a:gd name="T6" fmla="*/ 157 w 240"/>
                <a:gd name="T7" fmla="*/ 100 h 239"/>
                <a:gd name="T8" fmla="*/ 138 w 240"/>
                <a:gd name="T9" fmla="*/ 155 h 239"/>
                <a:gd name="T10" fmla="*/ 177 w 240"/>
                <a:gd name="T11" fmla="*/ 155 h 239"/>
                <a:gd name="T12" fmla="*/ 157 w 240"/>
                <a:gd name="T13" fmla="*/ 100 h 239"/>
                <a:gd name="T14" fmla="*/ 83 w 240"/>
                <a:gd name="T15" fmla="*/ 120 h 239"/>
                <a:gd name="T16" fmla="*/ 89 w 240"/>
                <a:gd name="T17" fmla="*/ 117 h 239"/>
                <a:gd name="T18" fmla="*/ 82 w 240"/>
                <a:gd name="T19" fmla="*/ 45 h 239"/>
                <a:gd name="T20" fmla="*/ 65 w 240"/>
                <a:gd name="T21" fmla="*/ 44 h 239"/>
                <a:gd name="T22" fmla="*/ 43 w 240"/>
                <a:gd name="T23" fmla="*/ 120 h 239"/>
                <a:gd name="T24" fmla="*/ 65 w 240"/>
                <a:gd name="T25" fmla="*/ 101 h 239"/>
                <a:gd name="T26" fmla="*/ 84 w 240"/>
                <a:gd name="T27" fmla="*/ 196 h 239"/>
                <a:gd name="T28" fmla="*/ 126 w 240"/>
                <a:gd name="T29" fmla="*/ 155 h 239"/>
                <a:gd name="T30" fmla="*/ 107 w 240"/>
                <a:gd name="T31" fmla="*/ 100 h 239"/>
                <a:gd name="T32" fmla="*/ 86 w 240"/>
                <a:gd name="T33" fmla="*/ 131 h 239"/>
                <a:gd name="T34" fmla="*/ 65 w 240"/>
                <a:gd name="T35" fmla="*/ 149 h 239"/>
                <a:gd name="T36" fmla="*/ 43 w 240"/>
                <a:gd name="T37" fmla="*/ 131 h 239"/>
                <a:gd name="T38" fmla="*/ 65 w 240"/>
                <a:gd name="T39" fmla="*/ 196 h 239"/>
                <a:gd name="T40" fmla="*/ 157 w 240"/>
                <a:gd name="T41" fmla="*/ 207 h 239"/>
                <a:gd name="T42" fmla="*/ 107 w 240"/>
                <a:gd name="T43" fmla="*/ 207 h 239"/>
                <a:gd name="T44" fmla="*/ 65 w 240"/>
                <a:gd name="T45" fmla="*/ 225 h 239"/>
                <a:gd name="T46" fmla="*/ 43 w 240"/>
                <a:gd name="T47" fmla="*/ 207 h 239"/>
                <a:gd name="T48" fmla="*/ 60 w 240"/>
                <a:gd name="T49" fmla="*/ 239 h 239"/>
                <a:gd name="T50" fmla="*/ 195 w 240"/>
                <a:gd name="T51" fmla="*/ 223 h 239"/>
                <a:gd name="T52" fmla="*/ 182 w 240"/>
                <a:gd name="T53" fmla="*/ 170 h 239"/>
                <a:gd name="T54" fmla="*/ 65 w 240"/>
                <a:gd name="T55" fmla="*/ 14 h 239"/>
                <a:gd name="T56" fmla="*/ 107 w 240"/>
                <a:gd name="T57" fmla="*/ 69 h 239"/>
                <a:gd name="T58" fmla="*/ 157 w 240"/>
                <a:gd name="T59" fmla="*/ 69 h 239"/>
                <a:gd name="T60" fmla="*/ 195 w 240"/>
                <a:gd name="T61" fmla="*/ 43 h 239"/>
                <a:gd name="T62" fmla="*/ 179 w 240"/>
                <a:gd name="T63" fmla="*/ 0 h 239"/>
                <a:gd name="T64" fmla="*/ 43 w 240"/>
                <a:gd name="T65" fmla="*/ 17 h 239"/>
                <a:gd name="T66" fmla="*/ 65 w 240"/>
                <a:gd name="T67" fmla="*/ 33 h 239"/>
                <a:gd name="T68" fmla="*/ 195 w 240"/>
                <a:gd name="T69" fmla="*/ 173 h 239"/>
                <a:gd name="T70" fmla="*/ 188 w 240"/>
                <a:gd name="T71" fmla="*/ 155 h 239"/>
                <a:gd name="T72" fmla="*/ 182 w 240"/>
                <a:gd name="T73" fmla="*/ 44 h 239"/>
                <a:gd name="T74" fmla="*/ 175 w 240"/>
                <a:gd name="T75" fmla="*/ 118 h 239"/>
                <a:gd name="T76" fmla="*/ 190 w 240"/>
                <a:gd name="T77" fmla="*/ 118 h 239"/>
                <a:gd name="T78" fmla="*/ 195 w 240"/>
                <a:gd name="T79" fmla="*/ 67 h 239"/>
                <a:gd name="T80" fmla="*/ 0 w 240"/>
                <a:gd name="T81" fmla="*/ 33 h 239"/>
                <a:gd name="T82" fmla="*/ 43 w 240"/>
                <a:gd name="T83" fmla="*/ 44 h 239"/>
                <a:gd name="T84" fmla="*/ 0 w 240"/>
                <a:gd name="T85" fmla="*/ 33 h 239"/>
                <a:gd name="T86" fmla="*/ 0 w 240"/>
                <a:gd name="T87" fmla="*/ 131 h 239"/>
                <a:gd name="T88" fmla="*/ 43 w 240"/>
                <a:gd name="T89" fmla="*/ 120 h 239"/>
                <a:gd name="T90" fmla="*/ 0 w 240"/>
                <a:gd name="T91" fmla="*/ 196 h 239"/>
                <a:gd name="T92" fmla="*/ 43 w 240"/>
                <a:gd name="T93" fmla="*/ 207 h 239"/>
                <a:gd name="T94" fmla="*/ 0 w 240"/>
                <a:gd name="T95" fmla="*/ 196 h 239"/>
                <a:gd name="T96" fmla="*/ 237 w 240"/>
                <a:gd name="T97" fmla="*/ 151 h 239"/>
                <a:gd name="T98" fmla="*/ 214 w 240"/>
                <a:gd name="T99" fmla="*/ 85 h 239"/>
                <a:gd name="T100" fmla="*/ 239 w 240"/>
                <a:gd name="T101" fmla="*/ 44 h 239"/>
                <a:gd name="T102" fmla="*/ 233 w 240"/>
                <a:gd name="T103" fmla="*/ 33 h 239"/>
                <a:gd name="T104" fmla="*/ 195 w 240"/>
                <a:gd name="T105" fmla="*/ 43 h 239"/>
                <a:gd name="T106" fmla="*/ 202 w 240"/>
                <a:gd name="T107" fmla="*/ 85 h 239"/>
                <a:gd name="T108" fmla="*/ 195 w 240"/>
                <a:gd name="T109" fmla="*/ 136 h 239"/>
                <a:gd name="T110" fmla="*/ 208 w 240"/>
                <a:gd name="T111" fmla="*/ 100 h 239"/>
                <a:gd name="T112" fmla="*/ 227 w 240"/>
                <a:gd name="T113" fmla="*/ 155 h 239"/>
                <a:gd name="T114" fmla="*/ 195 w 240"/>
                <a:gd name="T115" fmla="*/ 173 h 239"/>
                <a:gd name="T116" fmla="*/ 208 w 240"/>
                <a:gd name="T117" fmla="*/ 207 h 239"/>
                <a:gd name="T118" fmla="*/ 240 w 240"/>
                <a:gd name="T119" fmla="*/ 159 h 239"/>
                <a:gd name="T120" fmla="*/ 240 w 240"/>
                <a:gd name="T121" fmla="*/ 15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0" h="239">
                  <a:moveTo>
                    <a:pt x="151" y="85"/>
                  </a:moveTo>
                  <a:cubicBezTo>
                    <a:pt x="144" y="65"/>
                    <a:pt x="136" y="47"/>
                    <a:pt x="132" y="44"/>
                  </a:cubicBezTo>
                  <a:cubicBezTo>
                    <a:pt x="127" y="47"/>
                    <a:pt x="120" y="65"/>
                    <a:pt x="112" y="85"/>
                  </a:cubicBezTo>
                  <a:cubicBezTo>
                    <a:pt x="116" y="94"/>
                    <a:pt x="120" y="105"/>
                    <a:pt x="124" y="118"/>
                  </a:cubicBezTo>
                  <a:cubicBezTo>
                    <a:pt x="127" y="125"/>
                    <a:pt x="129" y="132"/>
                    <a:pt x="132" y="140"/>
                  </a:cubicBezTo>
                  <a:cubicBezTo>
                    <a:pt x="135" y="132"/>
                    <a:pt x="137" y="125"/>
                    <a:pt x="139" y="118"/>
                  </a:cubicBezTo>
                  <a:cubicBezTo>
                    <a:pt x="144" y="105"/>
                    <a:pt x="148" y="94"/>
                    <a:pt x="151" y="85"/>
                  </a:cubicBezTo>
                  <a:close/>
                  <a:moveTo>
                    <a:pt x="157" y="100"/>
                  </a:moveTo>
                  <a:cubicBezTo>
                    <a:pt x="154" y="108"/>
                    <a:pt x="152" y="115"/>
                    <a:pt x="150" y="122"/>
                  </a:cubicBezTo>
                  <a:cubicBezTo>
                    <a:pt x="145" y="135"/>
                    <a:pt x="141" y="146"/>
                    <a:pt x="138" y="155"/>
                  </a:cubicBezTo>
                  <a:cubicBezTo>
                    <a:pt x="145" y="175"/>
                    <a:pt x="153" y="193"/>
                    <a:pt x="157" y="196"/>
                  </a:cubicBezTo>
                  <a:cubicBezTo>
                    <a:pt x="162" y="193"/>
                    <a:pt x="169" y="175"/>
                    <a:pt x="177" y="155"/>
                  </a:cubicBezTo>
                  <a:cubicBezTo>
                    <a:pt x="173" y="146"/>
                    <a:pt x="169" y="135"/>
                    <a:pt x="165" y="122"/>
                  </a:cubicBezTo>
                  <a:cubicBezTo>
                    <a:pt x="162" y="115"/>
                    <a:pt x="160" y="108"/>
                    <a:pt x="157" y="100"/>
                  </a:cubicBezTo>
                  <a:close/>
                  <a:moveTo>
                    <a:pt x="65" y="101"/>
                  </a:move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7" y="120"/>
                    <a:pt x="89" y="119"/>
                    <a:pt x="89" y="117"/>
                  </a:cubicBezTo>
                  <a:cubicBezTo>
                    <a:pt x="93" y="105"/>
                    <a:pt x="97" y="94"/>
                    <a:pt x="101" y="85"/>
                  </a:cubicBezTo>
                  <a:cubicBezTo>
                    <a:pt x="94" y="66"/>
                    <a:pt x="87" y="50"/>
                    <a:pt x="82" y="45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65" y="120"/>
                    <a:pt x="65" y="120"/>
                    <a:pt x="65" y="120"/>
                  </a:cubicBezTo>
                  <a:lnTo>
                    <a:pt x="65" y="101"/>
                  </a:lnTo>
                  <a:close/>
                  <a:moveTo>
                    <a:pt x="65" y="177"/>
                  </a:moveTo>
                  <a:cubicBezTo>
                    <a:pt x="84" y="196"/>
                    <a:pt x="84" y="196"/>
                    <a:pt x="84" y="196"/>
                  </a:cubicBezTo>
                  <a:cubicBezTo>
                    <a:pt x="107" y="196"/>
                    <a:pt x="107" y="196"/>
                    <a:pt x="107" y="196"/>
                  </a:cubicBezTo>
                  <a:cubicBezTo>
                    <a:pt x="111" y="194"/>
                    <a:pt x="118" y="176"/>
                    <a:pt x="126" y="155"/>
                  </a:cubicBezTo>
                  <a:cubicBezTo>
                    <a:pt x="123" y="146"/>
                    <a:pt x="119" y="135"/>
                    <a:pt x="114" y="122"/>
                  </a:cubicBezTo>
                  <a:cubicBezTo>
                    <a:pt x="112" y="115"/>
                    <a:pt x="109" y="108"/>
                    <a:pt x="107" y="100"/>
                  </a:cubicBezTo>
                  <a:cubicBezTo>
                    <a:pt x="104" y="108"/>
                    <a:pt x="102" y="115"/>
                    <a:pt x="99" y="121"/>
                  </a:cubicBezTo>
                  <a:cubicBezTo>
                    <a:pt x="97" y="127"/>
                    <a:pt x="92" y="131"/>
                    <a:pt x="86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5" y="131"/>
                    <a:pt x="65" y="131"/>
                    <a:pt x="65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96"/>
                    <a:pt x="43" y="196"/>
                    <a:pt x="43" y="196"/>
                  </a:cubicBezTo>
                  <a:cubicBezTo>
                    <a:pt x="65" y="196"/>
                    <a:pt x="65" y="196"/>
                    <a:pt x="65" y="196"/>
                  </a:cubicBezTo>
                  <a:lnTo>
                    <a:pt x="65" y="177"/>
                  </a:lnTo>
                  <a:close/>
                  <a:moveTo>
                    <a:pt x="157" y="207"/>
                  </a:moveTo>
                  <a:cubicBezTo>
                    <a:pt x="149" y="207"/>
                    <a:pt x="142" y="196"/>
                    <a:pt x="132" y="170"/>
                  </a:cubicBezTo>
                  <a:cubicBezTo>
                    <a:pt x="122" y="196"/>
                    <a:pt x="115" y="207"/>
                    <a:pt x="107" y="207"/>
                  </a:cubicBezTo>
                  <a:cubicBezTo>
                    <a:pt x="84" y="207"/>
                    <a:pt x="84" y="207"/>
                    <a:pt x="84" y="207"/>
                  </a:cubicBezTo>
                  <a:cubicBezTo>
                    <a:pt x="65" y="225"/>
                    <a:pt x="65" y="225"/>
                    <a:pt x="65" y="225"/>
                  </a:cubicBezTo>
                  <a:cubicBezTo>
                    <a:pt x="65" y="207"/>
                    <a:pt x="65" y="207"/>
                    <a:pt x="65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223"/>
                    <a:pt x="43" y="223"/>
                    <a:pt x="43" y="223"/>
                  </a:cubicBezTo>
                  <a:cubicBezTo>
                    <a:pt x="43" y="232"/>
                    <a:pt x="51" y="239"/>
                    <a:pt x="60" y="239"/>
                  </a:cubicBezTo>
                  <a:cubicBezTo>
                    <a:pt x="179" y="239"/>
                    <a:pt x="179" y="239"/>
                    <a:pt x="179" y="239"/>
                  </a:cubicBezTo>
                  <a:cubicBezTo>
                    <a:pt x="188" y="239"/>
                    <a:pt x="195" y="232"/>
                    <a:pt x="195" y="22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1" y="191"/>
                    <a:pt x="187" y="182"/>
                    <a:pt x="182" y="170"/>
                  </a:cubicBezTo>
                  <a:cubicBezTo>
                    <a:pt x="172" y="196"/>
                    <a:pt x="165" y="207"/>
                    <a:pt x="157" y="207"/>
                  </a:cubicBezTo>
                  <a:close/>
                  <a:moveTo>
                    <a:pt x="65" y="14"/>
                  </a:moveTo>
                  <a:cubicBezTo>
                    <a:pt x="84" y="34"/>
                    <a:pt x="84" y="34"/>
                    <a:pt x="84" y="34"/>
                  </a:cubicBezTo>
                  <a:cubicBezTo>
                    <a:pt x="91" y="36"/>
                    <a:pt x="98" y="47"/>
                    <a:pt x="107" y="69"/>
                  </a:cubicBezTo>
                  <a:cubicBezTo>
                    <a:pt x="117" y="44"/>
                    <a:pt x="124" y="33"/>
                    <a:pt x="132" y="33"/>
                  </a:cubicBezTo>
                  <a:cubicBezTo>
                    <a:pt x="140" y="33"/>
                    <a:pt x="147" y="44"/>
                    <a:pt x="157" y="69"/>
                  </a:cubicBezTo>
                  <a:cubicBezTo>
                    <a:pt x="167" y="44"/>
                    <a:pt x="174" y="33"/>
                    <a:pt x="182" y="33"/>
                  </a:cubicBezTo>
                  <a:cubicBezTo>
                    <a:pt x="187" y="33"/>
                    <a:pt x="191" y="36"/>
                    <a:pt x="195" y="43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8"/>
                    <a:pt x="188" y="0"/>
                    <a:pt x="17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1" y="0"/>
                    <a:pt x="43" y="8"/>
                    <a:pt x="43" y="17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65" y="33"/>
                    <a:pt x="65" y="33"/>
                    <a:pt x="65" y="33"/>
                  </a:cubicBezTo>
                  <a:lnTo>
                    <a:pt x="65" y="14"/>
                  </a:lnTo>
                  <a:close/>
                  <a:moveTo>
                    <a:pt x="195" y="173"/>
                  </a:moveTo>
                  <a:cubicBezTo>
                    <a:pt x="195" y="136"/>
                    <a:pt x="195" y="136"/>
                    <a:pt x="195" y="136"/>
                  </a:cubicBezTo>
                  <a:cubicBezTo>
                    <a:pt x="193" y="143"/>
                    <a:pt x="190" y="149"/>
                    <a:pt x="188" y="155"/>
                  </a:cubicBezTo>
                  <a:cubicBezTo>
                    <a:pt x="191" y="161"/>
                    <a:pt x="193" y="167"/>
                    <a:pt x="195" y="173"/>
                  </a:cubicBezTo>
                  <a:close/>
                  <a:moveTo>
                    <a:pt x="182" y="44"/>
                  </a:moveTo>
                  <a:cubicBezTo>
                    <a:pt x="178" y="47"/>
                    <a:pt x="170" y="65"/>
                    <a:pt x="163" y="85"/>
                  </a:cubicBezTo>
                  <a:cubicBezTo>
                    <a:pt x="167" y="94"/>
                    <a:pt x="170" y="105"/>
                    <a:pt x="175" y="118"/>
                  </a:cubicBezTo>
                  <a:cubicBezTo>
                    <a:pt x="177" y="125"/>
                    <a:pt x="180" y="132"/>
                    <a:pt x="182" y="140"/>
                  </a:cubicBezTo>
                  <a:cubicBezTo>
                    <a:pt x="185" y="132"/>
                    <a:pt x="188" y="125"/>
                    <a:pt x="190" y="118"/>
                  </a:cubicBezTo>
                  <a:cubicBezTo>
                    <a:pt x="192" y="113"/>
                    <a:pt x="193" y="108"/>
                    <a:pt x="195" y="104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0" y="55"/>
                    <a:pt x="186" y="46"/>
                    <a:pt x="182" y="44"/>
                  </a:cubicBezTo>
                  <a:close/>
                  <a:moveTo>
                    <a:pt x="0" y="33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33"/>
                    <a:pt x="43" y="33"/>
                    <a:pt x="43" y="33"/>
                  </a:cubicBezTo>
                  <a:lnTo>
                    <a:pt x="0" y="33"/>
                  </a:lnTo>
                  <a:close/>
                  <a:moveTo>
                    <a:pt x="0" y="120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20"/>
                    <a:pt x="43" y="120"/>
                    <a:pt x="43" y="120"/>
                  </a:cubicBezTo>
                  <a:lnTo>
                    <a:pt x="0" y="120"/>
                  </a:lnTo>
                  <a:close/>
                  <a:moveTo>
                    <a:pt x="0" y="196"/>
                  </a:moveTo>
                  <a:cubicBezTo>
                    <a:pt x="0" y="207"/>
                    <a:pt x="0" y="207"/>
                    <a:pt x="0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196"/>
                    <a:pt x="43" y="196"/>
                    <a:pt x="43" y="196"/>
                  </a:cubicBezTo>
                  <a:lnTo>
                    <a:pt x="0" y="196"/>
                  </a:lnTo>
                  <a:close/>
                  <a:moveTo>
                    <a:pt x="240" y="152"/>
                  </a:moveTo>
                  <a:cubicBezTo>
                    <a:pt x="237" y="151"/>
                    <a:pt x="237" y="151"/>
                    <a:pt x="237" y="151"/>
                  </a:cubicBezTo>
                  <a:cubicBezTo>
                    <a:pt x="233" y="141"/>
                    <a:pt x="229" y="129"/>
                    <a:pt x="225" y="118"/>
                  </a:cubicBezTo>
                  <a:cubicBezTo>
                    <a:pt x="221" y="105"/>
                    <a:pt x="217" y="94"/>
                    <a:pt x="214" y="85"/>
                  </a:cubicBezTo>
                  <a:cubicBezTo>
                    <a:pt x="221" y="64"/>
                    <a:pt x="229" y="46"/>
                    <a:pt x="233" y="44"/>
                  </a:cubicBezTo>
                  <a:cubicBezTo>
                    <a:pt x="239" y="44"/>
                    <a:pt x="239" y="44"/>
                    <a:pt x="239" y="44"/>
                  </a:cubicBezTo>
                  <a:cubicBezTo>
                    <a:pt x="238" y="33"/>
                    <a:pt x="238" y="33"/>
                    <a:pt x="238" y="33"/>
                  </a:cubicBezTo>
                  <a:cubicBezTo>
                    <a:pt x="233" y="33"/>
                    <a:pt x="233" y="33"/>
                    <a:pt x="233" y="33"/>
                  </a:cubicBezTo>
                  <a:cubicBezTo>
                    <a:pt x="225" y="33"/>
                    <a:pt x="218" y="44"/>
                    <a:pt x="208" y="69"/>
                  </a:cubicBezTo>
                  <a:cubicBezTo>
                    <a:pt x="203" y="58"/>
                    <a:pt x="199" y="49"/>
                    <a:pt x="195" y="43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7" y="73"/>
                    <a:pt x="200" y="78"/>
                    <a:pt x="202" y="85"/>
                  </a:cubicBezTo>
                  <a:cubicBezTo>
                    <a:pt x="200" y="90"/>
                    <a:pt x="198" y="97"/>
                    <a:pt x="195" y="104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7" y="132"/>
                    <a:pt x="198" y="127"/>
                    <a:pt x="200" y="122"/>
                  </a:cubicBezTo>
                  <a:cubicBezTo>
                    <a:pt x="203" y="115"/>
                    <a:pt x="205" y="108"/>
                    <a:pt x="208" y="100"/>
                  </a:cubicBezTo>
                  <a:cubicBezTo>
                    <a:pt x="210" y="108"/>
                    <a:pt x="213" y="115"/>
                    <a:pt x="215" y="122"/>
                  </a:cubicBezTo>
                  <a:cubicBezTo>
                    <a:pt x="219" y="133"/>
                    <a:pt x="223" y="145"/>
                    <a:pt x="227" y="155"/>
                  </a:cubicBezTo>
                  <a:cubicBezTo>
                    <a:pt x="215" y="187"/>
                    <a:pt x="210" y="194"/>
                    <a:pt x="208" y="196"/>
                  </a:cubicBezTo>
                  <a:cubicBezTo>
                    <a:pt x="205" y="194"/>
                    <a:pt x="200" y="185"/>
                    <a:pt x="195" y="17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9" y="204"/>
                    <a:pt x="203" y="207"/>
                    <a:pt x="208" y="207"/>
                  </a:cubicBezTo>
                  <a:cubicBezTo>
                    <a:pt x="216" y="207"/>
                    <a:pt x="224" y="195"/>
                    <a:pt x="237" y="16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39" y="155"/>
                    <a:pt x="239" y="155"/>
                    <a:pt x="239" y="155"/>
                  </a:cubicBezTo>
                  <a:lnTo>
                    <a:pt x="240" y="152"/>
                  </a:lnTo>
                  <a:close/>
                </a:path>
              </a:pathLst>
            </a:custGeom>
            <a:solidFill>
              <a:srgbClr val="A2A5B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8C5BC75-35BB-C347-A6C5-C6EB6FD0AF45}"/>
                </a:ext>
              </a:extLst>
            </p:cNvPr>
            <p:cNvSpPr txBox="1"/>
            <p:nvPr/>
          </p:nvSpPr>
          <p:spPr>
            <a:xfrm>
              <a:off x="3125555" y="4000275"/>
              <a:ext cx="723275" cy="324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逆变器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CFBCC1C-58E0-0D4F-8052-066C75AF9147}"/>
                </a:ext>
              </a:extLst>
            </p:cNvPr>
            <p:cNvSpPr txBox="1"/>
            <p:nvPr/>
          </p:nvSpPr>
          <p:spPr>
            <a:xfrm>
              <a:off x="4681224" y="4000275"/>
              <a:ext cx="723275" cy="324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逆变器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6A0685A-CAD1-B443-AD56-76250584865A}"/>
                </a:ext>
              </a:extLst>
            </p:cNvPr>
            <p:cNvSpPr txBox="1"/>
            <p:nvPr/>
          </p:nvSpPr>
          <p:spPr>
            <a:xfrm>
              <a:off x="6135543" y="4000275"/>
              <a:ext cx="723275" cy="324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逆变器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6758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991CD24-3A0F-5A46-89CA-EDF8333F52EB}"/>
              </a:ext>
            </a:extLst>
          </p:cNvPr>
          <p:cNvGrpSpPr/>
          <p:nvPr/>
        </p:nvGrpSpPr>
        <p:grpSpPr>
          <a:xfrm>
            <a:off x="1159709" y="983329"/>
            <a:ext cx="6126951" cy="4396945"/>
            <a:chOff x="1159709" y="983329"/>
            <a:chExt cx="6126951" cy="4396945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AF417EA-983D-A74B-9D6E-F02FD0C059AA}"/>
                </a:ext>
              </a:extLst>
            </p:cNvPr>
            <p:cNvSpPr/>
            <p:nvPr/>
          </p:nvSpPr>
          <p:spPr>
            <a:xfrm>
              <a:off x="1159709" y="983329"/>
              <a:ext cx="6120000" cy="684000"/>
            </a:xfrm>
            <a:prstGeom prst="rect">
              <a:avLst/>
            </a:prstGeom>
            <a:solidFill>
              <a:srgbClr val="D8D9E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 err="1">
                  <a:solidFill>
                    <a:srgbClr val="383B55"/>
                  </a:solidFill>
                  <a:latin typeface="Helvetica" pitchFamily="2" charset="0"/>
                </a:rPr>
                <a:t>EnOS</a:t>
              </a:r>
              <a:r>
                <a:rPr kumimoji="1" lang="zh-CN" altLang="en-US" sz="1600" b="1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600" b="1" dirty="0">
                  <a:solidFill>
                    <a:srgbClr val="383B55"/>
                  </a:solidFill>
                  <a:latin typeface="Helvetica" pitchFamily="2" charset="0"/>
                </a:rPr>
                <a:t>IoT</a:t>
              </a:r>
              <a:r>
                <a:rPr kumimoji="1" lang="zh-CN" altLang="en-US" sz="1600" b="1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600" b="1" dirty="0">
                  <a:solidFill>
                    <a:srgbClr val="383B55"/>
                  </a:solidFill>
                  <a:latin typeface="Helvetica" pitchFamily="2" charset="0"/>
                </a:rPr>
                <a:t>Hub</a:t>
              </a:r>
              <a:endParaRPr kumimoji="1" lang="zh-CN" altLang="en-US" sz="1600" b="1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7B43E50-573B-CC43-9556-09498ED3DD5B}"/>
                </a:ext>
              </a:extLst>
            </p:cNvPr>
            <p:cNvSpPr/>
            <p:nvPr/>
          </p:nvSpPr>
          <p:spPr>
            <a:xfrm>
              <a:off x="1159709" y="2285695"/>
              <a:ext cx="6120000" cy="568731"/>
            </a:xfrm>
            <a:prstGeom prst="rect">
              <a:avLst/>
            </a:prstGeom>
            <a:solidFill>
              <a:srgbClr val="F5F5F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rgbClr val="383B55"/>
                  </a:solidFill>
                  <a:latin typeface="Helvetica" pitchFamily="2" charset="0"/>
                </a:rPr>
                <a:t>Edge</a:t>
              </a:r>
              <a:endParaRPr kumimoji="1" lang="zh-CN" altLang="en-US" sz="1600" b="1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484AC35-CBA1-5E47-B467-697959FF86C6}"/>
                </a:ext>
              </a:extLst>
            </p:cNvPr>
            <p:cNvSpPr/>
            <p:nvPr/>
          </p:nvSpPr>
          <p:spPr>
            <a:xfrm>
              <a:off x="2363133" y="3242668"/>
              <a:ext cx="1152000" cy="47903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SCADA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41761F77-404F-1745-B0EC-E3939708DBF5}"/>
                </a:ext>
              </a:extLst>
            </p:cNvPr>
            <p:cNvSpPr/>
            <p:nvPr/>
          </p:nvSpPr>
          <p:spPr>
            <a:xfrm>
              <a:off x="1166660" y="3980975"/>
              <a:ext cx="6120000" cy="1399299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9E49AF51-4B9E-CE45-BA08-368879B31FB5}"/>
                </a:ext>
              </a:extLst>
            </p:cNvPr>
            <p:cNvSpPr/>
            <p:nvPr/>
          </p:nvSpPr>
          <p:spPr>
            <a:xfrm>
              <a:off x="1301624" y="406667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1758FD2E-5030-4641-8D13-48F623A70308}"/>
                </a:ext>
              </a:extLst>
            </p:cNvPr>
            <p:cNvSpPr/>
            <p:nvPr/>
          </p:nvSpPr>
          <p:spPr>
            <a:xfrm>
              <a:off x="2806618" y="406667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F1E587BA-946A-184D-A827-49EDC8878A5C}"/>
                </a:ext>
              </a:extLst>
            </p:cNvPr>
            <p:cNvSpPr/>
            <p:nvPr/>
          </p:nvSpPr>
          <p:spPr>
            <a:xfrm>
              <a:off x="4308159" y="406667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38F2599D-C029-5649-82F9-38C6532CC3F1}"/>
                </a:ext>
              </a:extLst>
            </p:cNvPr>
            <p:cNvSpPr/>
            <p:nvPr/>
          </p:nvSpPr>
          <p:spPr>
            <a:xfrm>
              <a:off x="5816606" y="406667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23BED644-000D-4B44-A230-F1A35F333BB3}"/>
                </a:ext>
              </a:extLst>
            </p:cNvPr>
            <p:cNvCxnSpPr>
              <a:cxnSpLocks/>
            </p:cNvCxnSpPr>
            <p:nvPr/>
          </p:nvCxnSpPr>
          <p:spPr>
            <a:xfrm>
              <a:off x="2434573" y="1667329"/>
              <a:ext cx="0" cy="61836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64">
              <a:extLst>
                <a:ext uri="{FF2B5EF4-FFF2-40B4-BE49-F238E27FC236}">
                  <a16:creationId xmlns:a16="http://schemas.microsoft.com/office/drawing/2014/main" id="{92252E2B-9DF4-C948-82B7-1E5F2B6852EB}"/>
                </a:ext>
              </a:extLst>
            </p:cNvPr>
            <p:cNvCxnSpPr>
              <a:cxnSpLocks/>
              <a:stCxn id="45" idx="2"/>
              <a:endCxn id="47" idx="0"/>
            </p:cNvCxnSpPr>
            <p:nvPr/>
          </p:nvCxnSpPr>
          <p:spPr>
            <a:xfrm>
              <a:off x="4219709" y="1667329"/>
              <a:ext cx="0" cy="61836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7A3030DA-A792-9848-8AB9-E37F9C184F52}"/>
                </a:ext>
              </a:extLst>
            </p:cNvPr>
            <p:cNvCxnSpPr>
              <a:cxnSpLocks/>
            </p:cNvCxnSpPr>
            <p:nvPr/>
          </p:nvCxnSpPr>
          <p:spPr>
            <a:xfrm>
              <a:off x="6053918" y="1667331"/>
              <a:ext cx="0" cy="618364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箭头连接符 66">
              <a:extLst>
                <a:ext uri="{FF2B5EF4-FFF2-40B4-BE49-F238E27FC236}">
                  <a16:creationId xmlns:a16="http://schemas.microsoft.com/office/drawing/2014/main" id="{CF21D672-C4D4-974F-BDF2-748E72DFC7B0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>
              <a:off x="2939133" y="2854427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67">
              <a:extLst>
                <a:ext uri="{FF2B5EF4-FFF2-40B4-BE49-F238E27FC236}">
                  <a16:creationId xmlns:a16="http://schemas.microsoft.com/office/drawing/2014/main" id="{FB3C23F1-B8AA-F04D-AD60-02646438F47C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>
              <a:off x="2939133" y="3721706"/>
              <a:ext cx="0" cy="259269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1F4ED060-D03E-F243-82F3-468EFAB75B0B}"/>
                </a:ext>
              </a:extLst>
            </p:cNvPr>
            <p:cNvSpPr txBox="1"/>
            <p:nvPr/>
          </p:nvSpPr>
          <p:spPr>
            <a:xfrm>
              <a:off x="1710333" y="4658157"/>
              <a:ext cx="543739" cy="324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风机</a:t>
              </a:r>
            </a:p>
          </p:txBody>
        </p:sp>
        <p:sp>
          <p:nvSpPr>
            <p:cNvPr id="80" name="Freeform 42">
              <a:extLst>
                <a:ext uri="{FF2B5EF4-FFF2-40B4-BE49-F238E27FC236}">
                  <a16:creationId xmlns:a16="http://schemas.microsoft.com/office/drawing/2014/main" id="{1F5BD39A-4C8D-C641-88B2-D45CB65E09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2378" y="4221474"/>
              <a:ext cx="293828" cy="399534"/>
            </a:xfrm>
            <a:custGeom>
              <a:avLst/>
              <a:gdLst>
                <a:gd name="T0" fmla="*/ 123 w 208"/>
                <a:gd name="T1" fmla="*/ 118 h 283"/>
                <a:gd name="T2" fmla="*/ 106 w 208"/>
                <a:gd name="T3" fmla="*/ 94 h 283"/>
                <a:gd name="T4" fmla="*/ 105 w 208"/>
                <a:gd name="T5" fmla="*/ 93 h 283"/>
                <a:gd name="T6" fmla="*/ 111 w 208"/>
                <a:gd name="T7" fmla="*/ 84 h 283"/>
                <a:gd name="T8" fmla="*/ 111 w 208"/>
                <a:gd name="T9" fmla="*/ 78 h 283"/>
                <a:gd name="T10" fmla="*/ 86 w 208"/>
                <a:gd name="T11" fmla="*/ 8 h 283"/>
                <a:gd name="T12" fmla="*/ 77 w 208"/>
                <a:gd name="T13" fmla="*/ 10 h 283"/>
                <a:gd name="T14" fmla="*/ 83 w 208"/>
                <a:gd name="T15" fmla="*/ 96 h 283"/>
                <a:gd name="T16" fmla="*/ 72 w 208"/>
                <a:gd name="T17" fmla="*/ 108 h 283"/>
                <a:gd name="T18" fmla="*/ 70 w 208"/>
                <a:gd name="T19" fmla="*/ 124 h 283"/>
                <a:gd name="T20" fmla="*/ 60 w 208"/>
                <a:gd name="T21" fmla="*/ 123 h 283"/>
                <a:gd name="T22" fmla="*/ 54 w 208"/>
                <a:gd name="T23" fmla="*/ 126 h 283"/>
                <a:gd name="T24" fmla="*/ 6 w 208"/>
                <a:gd name="T25" fmla="*/ 182 h 283"/>
                <a:gd name="T26" fmla="*/ 12 w 208"/>
                <a:gd name="T27" fmla="*/ 190 h 283"/>
                <a:gd name="T28" fmla="*/ 83 w 208"/>
                <a:gd name="T29" fmla="*/ 142 h 283"/>
                <a:gd name="T30" fmla="*/ 86 w 208"/>
                <a:gd name="T31" fmla="*/ 143 h 283"/>
                <a:gd name="T32" fmla="*/ 114 w 208"/>
                <a:gd name="T33" fmla="*/ 138 h 283"/>
                <a:gd name="T34" fmla="*/ 119 w 208"/>
                <a:gd name="T35" fmla="*/ 148 h 283"/>
                <a:gd name="T36" fmla="*/ 124 w 208"/>
                <a:gd name="T37" fmla="*/ 151 h 283"/>
                <a:gd name="T38" fmla="*/ 197 w 208"/>
                <a:gd name="T39" fmla="*/ 165 h 283"/>
                <a:gd name="T40" fmla="*/ 200 w 208"/>
                <a:gd name="T41" fmla="*/ 156 h 283"/>
                <a:gd name="T42" fmla="*/ 123 w 208"/>
                <a:gd name="T43" fmla="*/ 118 h 283"/>
                <a:gd name="T44" fmla="*/ 108 w 208"/>
                <a:gd name="T45" fmla="*/ 123 h 283"/>
                <a:gd name="T46" fmla="*/ 92 w 208"/>
                <a:gd name="T47" fmla="*/ 130 h 283"/>
                <a:gd name="T48" fmla="*/ 85 w 208"/>
                <a:gd name="T49" fmla="*/ 114 h 283"/>
                <a:gd name="T50" fmla="*/ 101 w 208"/>
                <a:gd name="T51" fmla="*/ 107 h 283"/>
                <a:gd name="T52" fmla="*/ 108 w 208"/>
                <a:gd name="T53" fmla="*/ 123 h 283"/>
                <a:gd name="T54" fmla="*/ 88 w 208"/>
                <a:gd name="T55" fmla="*/ 149 h 283"/>
                <a:gd name="T56" fmla="*/ 105 w 208"/>
                <a:gd name="T57" fmla="*/ 149 h 283"/>
                <a:gd name="T58" fmla="*/ 117 w 208"/>
                <a:gd name="T59" fmla="*/ 283 h 283"/>
                <a:gd name="T60" fmla="*/ 76 w 208"/>
                <a:gd name="T61" fmla="*/ 283 h 283"/>
                <a:gd name="T62" fmla="*/ 88 w 208"/>
                <a:gd name="T63" fmla="*/ 1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8" h="283">
                  <a:moveTo>
                    <a:pt x="123" y="118"/>
                  </a:moveTo>
                  <a:cubicBezTo>
                    <a:pt x="123" y="108"/>
                    <a:pt x="117" y="98"/>
                    <a:pt x="106" y="94"/>
                  </a:cubicBezTo>
                  <a:cubicBezTo>
                    <a:pt x="106" y="94"/>
                    <a:pt x="105" y="94"/>
                    <a:pt x="105" y="93"/>
                  </a:cubicBezTo>
                  <a:cubicBezTo>
                    <a:pt x="107" y="90"/>
                    <a:pt x="109" y="87"/>
                    <a:pt x="111" y="84"/>
                  </a:cubicBezTo>
                  <a:cubicBezTo>
                    <a:pt x="112" y="82"/>
                    <a:pt x="112" y="81"/>
                    <a:pt x="111" y="7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4" y="1"/>
                    <a:pt x="77" y="0"/>
                    <a:pt x="77" y="10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78" y="98"/>
                    <a:pt x="74" y="103"/>
                    <a:pt x="72" y="108"/>
                  </a:cubicBezTo>
                  <a:cubicBezTo>
                    <a:pt x="70" y="113"/>
                    <a:pt x="69" y="119"/>
                    <a:pt x="70" y="124"/>
                  </a:cubicBezTo>
                  <a:cubicBezTo>
                    <a:pt x="67" y="123"/>
                    <a:pt x="63" y="123"/>
                    <a:pt x="60" y="123"/>
                  </a:cubicBezTo>
                  <a:cubicBezTo>
                    <a:pt x="57" y="123"/>
                    <a:pt x="56" y="124"/>
                    <a:pt x="54" y="126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0" y="188"/>
                    <a:pt x="4" y="194"/>
                    <a:pt x="12" y="190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4" y="142"/>
                    <a:pt x="85" y="143"/>
                    <a:pt x="86" y="143"/>
                  </a:cubicBezTo>
                  <a:cubicBezTo>
                    <a:pt x="96" y="147"/>
                    <a:pt x="106" y="145"/>
                    <a:pt x="114" y="138"/>
                  </a:cubicBezTo>
                  <a:cubicBezTo>
                    <a:pt x="115" y="142"/>
                    <a:pt x="117" y="145"/>
                    <a:pt x="119" y="148"/>
                  </a:cubicBezTo>
                  <a:cubicBezTo>
                    <a:pt x="120" y="150"/>
                    <a:pt x="121" y="151"/>
                    <a:pt x="124" y="151"/>
                  </a:cubicBezTo>
                  <a:cubicBezTo>
                    <a:pt x="197" y="165"/>
                    <a:pt x="197" y="165"/>
                    <a:pt x="197" y="165"/>
                  </a:cubicBezTo>
                  <a:cubicBezTo>
                    <a:pt x="204" y="167"/>
                    <a:pt x="208" y="161"/>
                    <a:pt x="200" y="156"/>
                  </a:cubicBezTo>
                  <a:cubicBezTo>
                    <a:pt x="123" y="118"/>
                    <a:pt x="123" y="118"/>
                    <a:pt x="123" y="118"/>
                  </a:cubicBezTo>
                  <a:close/>
                  <a:moveTo>
                    <a:pt x="108" y="123"/>
                  </a:moveTo>
                  <a:cubicBezTo>
                    <a:pt x="105" y="129"/>
                    <a:pt x="98" y="132"/>
                    <a:pt x="92" y="130"/>
                  </a:cubicBezTo>
                  <a:cubicBezTo>
                    <a:pt x="85" y="127"/>
                    <a:pt x="82" y="120"/>
                    <a:pt x="85" y="114"/>
                  </a:cubicBezTo>
                  <a:cubicBezTo>
                    <a:pt x="88" y="108"/>
                    <a:pt x="95" y="105"/>
                    <a:pt x="101" y="107"/>
                  </a:cubicBezTo>
                  <a:cubicBezTo>
                    <a:pt x="107" y="110"/>
                    <a:pt x="110" y="117"/>
                    <a:pt x="108" y="123"/>
                  </a:cubicBezTo>
                  <a:close/>
                  <a:moveTo>
                    <a:pt x="88" y="149"/>
                  </a:moveTo>
                  <a:cubicBezTo>
                    <a:pt x="94" y="150"/>
                    <a:pt x="99" y="150"/>
                    <a:pt x="105" y="149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76" y="283"/>
                    <a:pt x="76" y="283"/>
                    <a:pt x="76" y="283"/>
                  </a:cubicBezTo>
                  <a:lnTo>
                    <a:pt x="88" y="149"/>
                  </a:lnTo>
                  <a:close/>
                </a:path>
              </a:pathLst>
            </a:custGeom>
            <a:solidFill>
              <a:srgbClr val="A2A5B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2" name="Freeform 42">
              <a:extLst>
                <a:ext uri="{FF2B5EF4-FFF2-40B4-BE49-F238E27FC236}">
                  <a16:creationId xmlns:a16="http://schemas.microsoft.com/office/drawing/2014/main" id="{7CB72E9C-691B-F745-B353-3E33236346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3303" y="4221474"/>
              <a:ext cx="293828" cy="399534"/>
            </a:xfrm>
            <a:custGeom>
              <a:avLst/>
              <a:gdLst>
                <a:gd name="T0" fmla="*/ 123 w 208"/>
                <a:gd name="T1" fmla="*/ 118 h 283"/>
                <a:gd name="T2" fmla="*/ 106 w 208"/>
                <a:gd name="T3" fmla="*/ 94 h 283"/>
                <a:gd name="T4" fmla="*/ 105 w 208"/>
                <a:gd name="T5" fmla="*/ 93 h 283"/>
                <a:gd name="T6" fmla="*/ 111 w 208"/>
                <a:gd name="T7" fmla="*/ 84 h 283"/>
                <a:gd name="T8" fmla="*/ 111 w 208"/>
                <a:gd name="T9" fmla="*/ 78 h 283"/>
                <a:gd name="T10" fmla="*/ 86 w 208"/>
                <a:gd name="T11" fmla="*/ 8 h 283"/>
                <a:gd name="T12" fmla="*/ 77 w 208"/>
                <a:gd name="T13" fmla="*/ 10 h 283"/>
                <a:gd name="T14" fmla="*/ 83 w 208"/>
                <a:gd name="T15" fmla="*/ 96 h 283"/>
                <a:gd name="T16" fmla="*/ 72 w 208"/>
                <a:gd name="T17" fmla="*/ 108 h 283"/>
                <a:gd name="T18" fmla="*/ 70 w 208"/>
                <a:gd name="T19" fmla="*/ 124 h 283"/>
                <a:gd name="T20" fmla="*/ 60 w 208"/>
                <a:gd name="T21" fmla="*/ 123 h 283"/>
                <a:gd name="T22" fmla="*/ 54 w 208"/>
                <a:gd name="T23" fmla="*/ 126 h 283"/>
                <a:gd name="T24" fmla="*/ 6 w 208"/>
                <a:gd name="T25" fmla="*/ 182 h 283"/>
                <a:gd name="T26" fmla="*/ 12 w 208"/>
                <a:gd name="T27" fmla="*/ 190 h 283"/>
                <a:gd name="T28" fmla="*/ 83 w 208"/>
                <a:gd name="T29" fmla="*/ 142 h 283"/>
                <a:gd name="T30" fmla="*/ 86 w 208"/>
                <a:gd name="T31" fmla="*/ 143 h 283"/>
                <a:gd name="T32" fmla="*/ 114 w 208"/>
                <a:gd name="T33" fmla="*/ 138 h 283"/>
                <a:gd name="T34" fmla="*/ 119 w 208"/>
                <a:gd name="T35" fmla="*/ 148 h 283"/>
                <a:gd name="T36" fmla="*/ 124 w 208"/>
                <a:gd name="T37" fmla="*/ 151 h 283"/>
                <a:gd name="T38" fmla="*/ 197 w 208"/>
                <a:gd name="T39" fmla="*/ 165 h 283"/>
                <a:gd name="T40" fmla="*/ 200 w 208"/>
                <a:gd name="T41" fmla="*/ 156 h 283"/>
                <a:gd name="T42" fmla="*/ 123 w 208"/>
                <a:gd name="T43" fmla="*/ 118 h 283"/>
                <a:gd name="T44" fmla="*/ 108 w 208"/>
                <a:gd name="T45" fmla="*/ 123 h 283"/>
                <a:gd name="T46" fmla="*/ 92 w 208"/>
                <a:gd name="T47" fmla="*/ 130 h 283"/>
                <a:gd name="T48" fmla="*/ 85 w 208"/>
                <a:gd name="T49" fmla="*/ 114 h 283"/>
                <a:gd name="T50" fmla="*/ 101 w 208"/>
                <a:gd name="T51" fmla="*/ 107 h 283"/>
                <a:gd name="T52" fmla="*/ 108 w 208"/>
                <a:gd name="T53" fmla="*/ 123 h 283"/>
                <a:gd name="T54" fmla="*/ 88 w 208"/>
                <a:gd name="T55" fmla="*/ 149 h 283"/>
                <a:gd name="T56" fmla="*/ 105 w 208"/>
                <a:gd name="T57" fmla="*/ 149 h 283"/>
                <a:gd name="T58" fmla="*/ 117 w 208"/>
                <a:gd name="T59" fmla="*/ 283 h 283"/>
                <a:gd name="T60" fmla="*/ 76 w 208"/>
                <a:gd name="T61" fmla="*/ 283 h 283"/>
                <a:gd name="T62" fmla="*/ 88 w 208"/>
                <a:gd name="T63" fmla="*/ 1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8" h="283">
                  <a:moveTo>
                    <a:pt x="123" y="118"/>
                  </a:moveTo>
                  <a:cubicBezTo>
                    <a:pt x="123" y="108"/>
                    <a:pt x="117" y="98"/>
                    <a:pt x="106" y="94"/>
                  </a:cubicBezTo>
                  <a:cubicBezTo>
                    <a:pt x="106" y="94"/>
                    <a:pt x="105" y="94"/>
                    <a:pt x="105" y="93"/>
                  </a:cubicBezTo>
                  <a:cubicBezTo>
                    <a:pt x="107" y="90"/>
                    <a:pt x="109" y="87"/>
                    <a:pt x="111" y="84"/>
                  </a:cubicBezTo>
                  <a:cubicBezTo>
                    <a:pt x="112" y="82"/>
                    <a:pt x="112" y="81"/>
                    <a:pt x="111" y="7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4" y="1"/>
                    <a:pt x="77" y="0"/>
                    <a:pt x="77" y="10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78" y="98"/>
                    <a:pt x="74" y="103"/>
                    <a:pt x="72" y="108"/>
                  </a:cubicBezTo>
                  <a:cubicBezTo>
                    <a:pt x="70" y="113"/>
                    <a:pt x="69" y="119"/>
                    <a:pt x="70" y="124"/>
                  </a:cubicBezTo>
                  <a:cubicBezTo>
                    <a:pt x="67" y="123"/>
                    <a:pt x="63" y="123"/>
                    <a:pt x="60" y="123"/>
                  </a:cubicBezTo>
                  <a:cubicBezTo>
                    <a:pt x="57" y="123"/>
                    <a:pt x="56" y="124"/>
                    <a:pt x="54" y="126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0" y="188"/>
                    <a:pt x="4" y="194"/>
                    <a:pt x="12" y="190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4" y="142"/>
                    <a:pt x="85" y="143"/>
                    <a:pt x="86" y="143"/>
                  </a:cubicBezTo>
                  <a:cubicBezTo>
                    <a:pt x="96" y="147"/>
                    <a:pt x="106" y="145"/>
                    <a:pt x="114" y="138"/>
                  </a:cubicBezTo>
                  <a:cubicBezTo>
                    <a:pt x="115" y="142"/>
                    <a:pt x="117" y="145"/>
                    <a:pt x="119" y="148"/>
                  </a:cubicBezTo>
                  <a:cubicBezTo>
                    <a:pt x="120" y="150"/>
                    <a:pt x="121" y="151"/>
                    <a:pt x="124" y="151"/>
                  </a:cubicBezTo>
                  <a:cubicBezTo>
                    <a:pt x="197" y="165"/>
                    <a:pt x="197" y="165"/>
                    <a:pt x="197" y="165"/>
                  </a:cubicBezTo>
                  <a:cubicBezTo>
                    <a:pt x="204" y="167"/>
                    <a:pt x="208" y="161"/>
                    <a:pt x="200" y="156"/>
                  </a:cubicBezTo>
                  <a:cubicBezTo>
                    <a:pt x="123" y="118"/>
                    <a:pt x="123" y="118"/>
                    <a:pt x="123" y="118"/>
                  </a:cubicBezTo>
                  <a:close/>
                  <a:moveTo>
                    <a:pt x="108" y="123"/>
                  </a:moveTo>
                  <a:cubicBezTo>
                    <a:pt x="105" y="129"/>
                    <a:pt x="98" y="132"/>
                    <a:pt x="92" y="130"/>
                  </a:cubicBezTo>
                  <a:cubicBezTo>
                    <a:pt x="85" y="127"/>
                    <a:pt x="82" y="120"/>
                    <a:pt x="85" y="114"/>
                  </a:cubicBezTo>
                  <a:cubicBezTo>
                    <a:pt x="88" y="108"/>
                    <a:pt x="95" y="105"/>
                    <a:pt x="101" y="107"/>
                  </a:cubicBezTo>
                  <a:cubicBezTo>
                    <a:pt x="107" y="110"/>
                    <a:pt x="110" y="117"/>
                    <a:pt x="108" y="123"/>
                  </a:cubicBezTo>
                  <a:close/>
                  <a:moveTo>
                    <a:pt x="88" y="149"/>
                  </a:moveTo>
                  <a:cubicBezTo>
                    <a:pt x="94" y="150"/>
                    <a:pt x="99" y="150"/>
                    <a:pt x="105" y="149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76" y="283"/>
                    <a:pt x="76" y="283"/>
                    <a:pt x="76" y="283"/>
                  </a:cubicBezTo>
                  <a:lnTo>
                    <a:pt x="88" y="149"/>
                  </a:lnTo>
                  <a:close/>
                </a:path>
              </a:pathLst>
            </a:custGeom>
            <a:solidFill>
              <a:srgbClr val="A2A5B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4" name="Freeform 42">
              <a:extLst>
                <a:ext uri="{FF2B5EF4-FFF2-40B4-BE49-F238E27FC236}">
                  <a16:creationId xmlns:a16="http://schemas.microsoft.com/office/drawing/2014/main" id="{C41078A8-B6DD-9148-886C-4449F02243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93038" y="4221474"/>
              <a:ext cx="293828" cy="399534"/>
            </a:xfrm>
            <a:custGeom>
              <a:avLst/>
              <a:gdLst>
                <a:gd name="T0" fmla="*/ 123 w 208"/>
                <a:gd name="T1" fmla="*/ 118 h 283"/>
                <a:gd name="T2" fmla="*/ 106 w 208"/>
                <a:gd name="T3" fmla="*/ 94 h 283"/>
                <a:gd name="T4" fmla="*/ 105 w 208"/>
                <a:gd name="T5" fmla="*/ 93 h 283"/>
                <a:gd name="T6" fmla="*/ 111 w 208"/>
                <a:gd name="T7" fmla="*/ 84 h 283"/>
                <a:gd name="T8" fmla="*/ 111 w 208"/>
                <a:gd name="T9" fmla="*/ 78 h 283"/>
                <a:gd name="T10" fmla="*/ 86 w 208"/>
                <a:gd name="T11" fmla="*/ 8 h 283"/>
                <a:gd name="T12" fmla="*/ 77 w 208"/>
                <a:gd name="T13" fmla="*/ 10 h 283"/>
                <a:gd name="T14" fmla="*/ 83 w 208"/>
                <a:gd name="T15" fmla="*/ 96 h 283"/>
                <a:gd name="T16" fmla="*/ 72 w 208"/>
                <a:gd name="T17" fmla="*/ 108 h 283"/>
                <a:gd name="T18" fmla="*/ 70 w 208"/>
                <a:gd name="T19" fmla="*/ 124 h 283"/>
                <a:gd name="T20" fmla="*/ 60 w 208"/>
                <a:gd name="T21" fmla="*/ 123 h 283"/>
                <a:gd name="T22" fmla="*/ 54 w 208"/>
                <a:gd name="T23" fmla="*/ 126 h 283"/>
                <a:gd name="T24" fmla="*/ 6 w 208"/>
                <a:gd name="T25" fmla="*/ 182 h 283"/>
                <a:gd name="T26" fmla="*/ 12 w 208"/>
                <a:gd name="T27" fmla="*/ 190 h 283"/>
                <a:gd name="T28" fmla="*/ 83 w 208"/>
                <a:gd name="T29" fmla="*/ 142 h 283"/>
                <a:gd name="T30" fmla="*/ 86 w 208"/>
                <a:gd name="T31" fmla="*/ 143 h 283"/>
                <a:gd name="T32" fmla="*/ 114 w 208"/>
                <a:gd name="T33" fmla="*/ 138 h 283"/>
                <a:gd name="T34" fmla="*/ 119 w 208"/>
                <a:gd name="T35" fmla="*/ 148 h 283"/>
                <a:gd name="T36" fmla="*/ 124 w 208"/>
                <a:gd name="T37" fmla="*/ 151 h 283"/>
                <a:gd name="T38" fmla="*/ 197 w 208"/>
                <a:gd name="T39" fmla="*/ 165 h 283"/>
                <a:gd name="T40" fmla="*/ 200 w 208"/>
                <a:gd name="T41" fmla="*/ 156 h 283"/>
                <a:gd name="T42" fmla="*/ 123 w 208"/>
                <a:gd name="T43" fmla="*/ 118 h 283"/>
                <a:gd name="T44" fmla="*/ 108 w 208"/>
                <a:gd name="T45" fmla="*/ 123 h 283"/>
                <a:gd name="T46" fmla="*/ 92 w 208"/>
                <a:gd name="T47" fmla="*/ 130 h 283"/>
                <a:gd name="T48" fmla="*/ 85 w 208"/>
                <a:gd name="T49" fmla="*/ 114 h 283"/>
                <a:gd name="T50" fmla="*/ 101 w 208"/>
                <a:gd name="T51" fmla="*/ 107 h 283"/>
                <a:gd name="T52" fmla="*/ 108 w 208"/>
                <a:gd name="T53" fmla="*/ 123 h 283"/>
                <a:gd name="T54" fmla="*/ 88 w 208"/>
                <a:gd name="T55" fmla="*/ 149 h 283"/>
                <a:gd name="T56" fmla="*/ 105 w 208"/>
                <a:gd name="T57" fmla="*/ 149 h 283"/>
                <a:gd name="T58" fmla="*/ 117 w 208"/>
                <a:gd name="T59" fmla="*/ 283 h 283"/>
                <a:gd name="T60" fmla="*/ 76 w 208"/>
                <a:gd name="T61" fmla="*/ 283 h 283"/>
                <a:gd name="T62" fmla="*/ 88 w 208"/>
                <a:gd name="T63" fmla="*/ 1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8" h="283">
                  <a:moveTo>
                    <a:pt x="123" y="118"/>
                  </a:moveTo>
                  <a:cubicBezTo>
                    <a:pt x="123" y="108"/>
                    <a:pt x="117" y="98"/>
                    <a:pt x="106" y="94"/>
                  </a:cubicBezTo>
                  <a:cubicBezTo>
                    <a:pt x="106" y="94"/>
                    <a:pt x="105" y="94"/>
                    <a:pt x="105" y="93"/>
                  </a:cubicBezTo>
                  <a:cubicBezTo>
                    <a:pt x="107" y="90"/>
                    <a:pt x="109" y="87"/>
                    <a:pt x="111" y="84"/>
                  </a:cubicBezTo>
                  <a:cubicBezTo>
                    <a:pt x="112" y="82"/>
                    <a:pt x="112" y="81"/>
                    <a:pt x="111" y="7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4" y="1"/>
                    <a:pt x="77" y="0"/>
                    <a:pt x="77" y="10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78" y="98"/>
                    <a:pt x="74" y="103"/>
                    <a:pt x="72" y="108"/>
                  </a:cubicBezTo>
                  <a:cubicBezTo>
                    <a:pt x="70" y="113"/>
                    <a:pt x="69" y="119"/>
                    <a:pt x="70" y="124"/>
                  </a:cubicBezTo>
                  <a:cubicBezTo>
                    <a:pt x="67" y="123"/>
                    <a:pt x="63" y="123"/>
                    <a:pt x="60" y="123"/>
                  </a:cubicBezTo>
                  <a:cubicBezTo>
                    <a:pt x="57" y="123"/>
                    <a:pt x="56" y="124"/>
                    <a:pt x="54" y="126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0" y="188"/>
                    <a:pt x="4" y="194"/>
                    <a:pt x="12" y="190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4" y="142"/>
                    <a:pt x="85" y="143"/>
                    <a:pt x="86" y="143"/>
                  </a:cubicBezTo>
                  <a:cubicBezTo>
                    <a:pt x="96" y="147"/>
                    <a:pt x="106" y="145"/>
                    <a:pt x="114" y="138"/>
                  </a:cubicBezTo>
                  <a:cubicBezTo>
                    <a:pt x="115" y="142"/>
                    <a:pt x="117" y="145"/>
                    <a:pt x="119" y="148"/>
                  </a:cubicBezTo>
                  <a:cubicBezTo>
                    <a:pt x="120" y="150"/>
                    <a:pt x="121" y="151"/>
                    <a:pt x="124" y="151"/>
                  </a:cubicBezTo>
                  <a:cubicBezTo>
                    <a:pt x="197" y="165"/>
                    <a:pt x="197" y="165"/>
                    <a:pt x="197" y="165"/>
                  </a:cubicBezTo>
                  <a:cubicBezTo>
                    <a:pt x="204" y="167"/>
                    <a:pt x="208" y="161"/>
                    <a:pt x="200" y="156"/>
                  </a:cubicBezTo>
                  <a:cubicBezTo>
                    <a:pt x="123" y="118"/>
                    <a:pt x="123" y="118"/>
                    <a:pt x="123" y="118"/>
                  </a:cubicBezTo>
                  <a:close/>
                  <a:moveTo>
                    <a:pt x="108" y="123"/>
                  </a:moveTo>
                  <a:cubicBezTo>
                    <a:pt x="105" y="129"/>
                    <a:pt x="98" y="132"/>
                    <a:pt x="92" y="130"/>
                  </a:cubicBezTo>
                  <a:cubicBezTo>
                    <a:pt x="85" y="127"/>
                    <a:pt x="82" y="120"/>
                    <a:pt x="85" y="114"/>
                  </a:cubicBezTo>
                  <a:cubicBezTo>
                    <a:pt x="88" y="108"/>
                    <a:pt x="95" y="105"/>
                    <a:pt x="101" y="107"/>
                  </a:cubicBezTo>
                  <a:cubicBezTo>
                    <a:pt x="107" y="110"/>
                    <a:pt x="110" y="117"/>
                    <a:pt x="108" y="123"/>
                  </a:cubicBezTo>
                  <a:close/>
                  <a:moveTo>
                    <a:pt x="88" y="149"/>
                  </a:moveTo>
                  <a:cubicBezTo>
                    <a:pt x="94" y="150"/>
                    <a:pt x="99" y="150"/>
                    <a:pt x="105" y="149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76" y="283"/>
                    <a:pt x="76" y="283"/>
                    <a:pt x="76" y="283"/>
                  </a:cubicBezTo>
                  <a:lnTo>
                    <a:pt x="88" y="149"/>
                  </a:lnTo>
                  <a:close/>
                </a:path>
              </a:pathLst>
            </a:custGeom>
            <a:solidFill>
              <a:srgbClr val="A2A5B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6" name="Freeform 42">
              <a:extLst>
                <a:ext uri="{FF2B5EF4-FFF2-40B4-BE49-F238E27FC236}">
                  <a16:creationId xmlns:a16="http://schemas.microsoft.com/office/drawing/2014/main" id="{1C3BFA4C-82E4-8B49-BEBE-3DF679D700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4659" y="4221474"/>
              <a:ext cx="293828" cy="399534"/>
            </a:xfrm>
            <a:custGeom>
              <a:avLst/>
              <a:gdLst>
                <a:gd name="T0" fmla="*/ 123 w 208"/>
                <a:gd name="T1" fmla="*/ 118 h 283"/>
                <a:gd name="T2" fmla="*/ 106 w 208"/>
                <a:gd name="T3" fmla="*/ 94 h 283"/>
                <a:gd name="T4" fmla="*/ 105 w 208"/>
                <a:gd name="T5" fmla="*/ 93 h 283"/>
                <a:gd name="T6" fmla="*/ 111 w 208"/>
                <a:gd name="T7" fmla="*/ 84 h 283"/>
                <a:gd name="T8" fmla="*/ 111 w 208"/>
                <a:gd name="T9" fmla="*/ 78 h 283"/>
                <a:gd name="T10" fmla="*/ 86 w 208"/>
                <a:gd name="T11" fmla="*/ 8 h 283"/>
                <a:gd name="T12" fmla="*/ 77 w 208"/>
                <a:gd name="T13" fmla="*/ 10 h 283"/>
                <a:gd name="T14" fmla="*/ 83 w 208"/>
                <a:gd name="T15" fmla="*/ 96 h 283"/>
                <a:gd name="T16" fmla="*/ 72 w 208"/>
                <a:gd name="T17" fmla="*/ 108 h 283"/>
                <a:gd name="T18" fmla="*/ 70 w 208"/>
                <a:gd name="T19" fmla="*/ 124 h 283"/>
                <a:gd name="T20" fmla="*/ 60 w 208"/>
                <a:gd name="T21" fmla="*/ 123 h 283"/>
                <a:gd name="T22" fmla="*/ 54 w 208"/>
                <a:gd name="T23" fmla="*/ 126 h 283"/>
                <a:gd name="T24" fmla="*/ 6 w 208"/>
                <a:gd name="T25" fmla="*/ 182 h 283"/>
                <a:gd name="T26" fmla="*/ 12 w 208"/>
                <a:gd name="T27" fmla="*/ 190 h 283"/>
                <a:gd name="T28" fmla="*/ 83 w 208"/>
                <a:gd name="T29" fmla="*/ 142 h 283"/>
                <a:gd name="T30" fmla="*/ 86 w 208"/>
                <a:gd name="T31" fmla="*/ 143 h 283"/>
                <a:gd name="T32" fmla="*/ 114 w 208"/>
                <a:gd name="T33" fmla="*/ 138 h 283"/>
                <a:gd name="T34" fmla="*/ 119 w 208"/>
                <a:gd name="T35" fmla="*/ 148 h 283"/>
                <a:gd name="T36" fmla="*/ 124 w 208"/>
                <a:gd name="T37" fmla="*/ 151 h 283"/>
                <a:gd name="T38" fmla="*/ 197 w 208"/>
                <a:gd name="T39" fmla="*/ 165 h 283"/>
                <a:gd name="T40" fmla="*/ 200 w 208"/>
                <a:gd name="T41" fmla="*/ 156 h 283"/>
                <a:gd name="T42" fmla="*/ 123 w 208"/>
                <a:gd name="T43" fmla="*/ 118 h 283"/>
                <a:gd name="T44" fmla="*/ 108 w 208"/>
                <a:gd name="T45" fmla="*/ 123 h 283"/>
                <a:gd name="T46" fmla="*/ 92 w 208"/>
                <a:gd name="T47" fmla="*/ 130 h 283"/>
                <a:gd name="T48" fmla="*/ 85 w 208"/>
                <a:gd name="T49" fmla="*/ 114 h 283"/>
                <a:gd name="T50" fmla="*/ 101 w 208"/>
                <a:gd name="T51" fmla="*/ 107 h 283"/>
                <a:gd name="T52" fmla="*/ 108 w 208"/>
                <a:gd name="T53" fmla="*/ 123 h 283"/>
                <a:gd name="T54" fmla="*/ 88 w 208"/>
                <a:gd name="T55" fmla="*/ 149 h 283"/>
                <a:gd name="T56" fmla="*/ 105 w 208"/>
                <a:gd name="T57" fmla="*/ 149 h 283"/>
                <a:gd name="T58" fmla="*/ 117 w 208"/>
                <a:gd name="T59" fmla="*/ 283 h 283"/>
                <a:gd name="T60" fmla="*/ 76 w 208"/>
                <a:gd name="T61" fmla="*/ 283 h 283"/>
                <a:gd name="T62" fmla="*/ 88 w 208"/>
                <a:gd name="T63" fmla="*/ 1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8" h="283">
                  <a:moveTo>
                    <a:pt x="123" y="118"/>
                  </a:moveTo>
                  <a:cubicBezTo>
                    <a:pt x="123" y="108"/>
                    <a:pt x="117" y="98"/>
                    <a:pt x="106" y="94"/>
                  </a:cubicBezTo>
                  <a:cubicBezTo>
                    <a:pt x="106" y="94"/>
                    <a:pt x="105" y="94"/>
                    <a:pt x="105" y="93"/>
                  </a:cubicBezTo>
                  <a:cubicBezTo>
                    <a:pt x="107" y="90"/>
                    <a:pt x="109" y="87"/>
                    <a:pt x="111" y="84"/>
                  </a:cubicBezTo>
                  <a:cubicBezTo>
                    <a:pt x="112" y="82"/>
                    <a:pt x="112" y="81"/>
                    <a:pt x="111" y="7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4" y="1"/>
                    <a:pt x="77" y="0"/>
                    <a:pt x="77" y="10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78" y="98"/>
                    <a:pt x="74" y="103"/>
                    <a:pt x="72" y="108"/>
                  </a:cubicBezTo>
                  <a:cubicBezTo>
                    <a:pt x="70" y="113"/>
                    <a:pt x="69" y="119"/>
                    <a:pt x="70" y="124"/>
                  </a:cubicBezTo>
                  <a:cubicBezTo>
                    <a:pt x="67" y="123"/>
                    <a:pt x="63" y="123"/>
                    <a:pt x="60" y="123"/>
                  </a:cubicBezTo>
                  <a:cubicBezTo>
                    <a:pt x="57" y="123"/>
                    <a:pt x="56" y="124"/>
                    <a:pt x="54" y="126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0" y="188"/>
                    <a:pt x="4" y="194"/>
                    <a:pt x="12" y="190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4" y="142"/>
                    <a:pt x="85" y="143"/>
                    <a:pt x="86" y="143"/>
                  </a:cubicBezTo>
                  <a:cubicBezTo>
                    <a:pt x="96" y="147"/>
                    <a:pt x="106" y="145"/>
                    <a:pt x="114" y="138"/>
                  </a:cubicBezTo>
                  <a:cubicBezTo>
                    <a:pt x="115" y="142"/>
                    <a:pt x="117" y="145"/>
                    <a:pt x="119" y="148"/>
                  </a:cubicBezTo>
                  <a:cubicBezTo>
                    <a:pt x="120" y="150"/>
                    <a:pt x="121" y="151"/>
                    <a:pt x="124" y="151"/>
                  </a:cubicBezTo>
                  <a:cubicBezTo>
                    <a:pt x="197" y="165"/>
                    <a:pt x="197" y="165"/>
                    <a:pt x="197" y="165"/>
                  </a:cubicBezTo>
                  <a:cubicBezTo>
                    <a:pt x="204" y="167"/>
                    <a:pt x="208" y="161"/>
                    <a:pt x="200" y="156"/>
                  </a:cubicBezTo>
                  <a:cubicBezTo>
                    <a:pt x="123" y="118"/>
                    <a:pt x="123" y="118"/>
                    <a:pt x="123" y="118"/>
                  </a:cubicBezTo>
                  <a:close/>
                  <a:moveTo>
                    <a:pt x="108" y="123"/>
                  </a:moveTo>
                  <a:cubicBezTo>
                    <a:pt x="105" y="129"/>
                    <a:pt x="98" y="132"/>
                    <a:pt x="92" y="130"/>
                  </a:cubicBezTo>
                  <a:cubicBezTo>
                    <a:pt x="85" y="127"/>
                    <a:pt x="82" y="120"/>
                    <a:pt x="85" y="114"/>
                  </a:cubicBezTo>
                  <a:cubicBezTo>
                    <a:pt x="88" y="108"/>
                    <a:pt x="95" y="105"/>
                    <a:pt x="101" y="107"/>
                  </a:cubicBezTo>
                  <a:cubicBezTo>
                    <a:pt x="107" y="110"/>
                    <a:pt x="110" y="117"/>
                    <a:pt x="108" y="123"/>
                  </a:cubicBezTo>
                  <a:close/>
                  <a:moveTo>
                    <a:pt x="88" y="149"/>
                  </a:moveTo>
                  <a:cubicBezTo>
                    <a:pt x="94" y="150"/>
                    <a:pt x="99" y="150"/>
                    <a:pt x="105" y="149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76" y="283"/>
                    <a:pt x="76" y="283"/>
                    <a:pt x="76" y="283"/>
                  </a:cubicBezTo>
                  <a:lnTo>
                    <a:pt x="88" y="149"/>
                  </a:lnTo>
                  <a:close/>
                </a:path>
              </a:pathLst>
            </a:custGeom>
            <a:solidFill>
              <a:srgbClr val="A2A5B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8BFC35A6-2D95-7F44-91A0-28408428BFF8}"/>
                </a:ext>
              </a:extLst>
            </p:cNvPr>
            <p:cNvSpPr/>
            <p:nvPr/>
          </p:nvSpPr>
          <p:spPr>
            <a:xfrm>
              <a:off x="4991648" y="3241315"/>
              <a:ext cx="1152000" cy="47903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SCADA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直线箭头连接符 89">
              <a:extLst>
                <a:ext uri="{FF2B5EF4-FFF2-40B4-BE49-F238E27FC236}">
                  <a16:creationId xmlns:a16="http://schemas.microsoft.com/office/drawing/2014/main" id="{AD8AE111-5DD3-6343-A817-BD46B8D1E9BD}"/>
                </a:ext>
              </a:extLst>
            </p:cNvPr>
            <p:cNvCxnSpPr>
              <a:cxnSpLocks/>
              <a:endCxn id="89" idx="0"/>
            </p:cNvCxnSpPr>
            <p:nvPr/>
          </p:nvCxnSpPr>
          <p:spPr>
            <a:xfrm>
              <a:off x="5567648" y="2853074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箭头连接符 90">
              <a:extLst>
                <a:ext uri="{FF2B5EF4-FFF2-40B4-BE49-F238E27FC236}">
                  <a16:creationId xmlns:a16="http://schemas.microsoft.com/office/drawing/2014/main" id="{95011FCC-3E4C-E441-88DB-17ED06225DC2}"/>
                </a:ext>
              </a:extLst>
            </p:cNvPr>
            <p:cNvCxnSpPr>
              <a:cxnSpLocks/>
              <a:stCxn id="89" idx="2"/>
            </p:cNvCxnSpPr>
            <p:nvPr/>
          </p:nvCxnSpPr>
          <p:spPr>
            <a:xfrm>
              <a:off x="5567648" y="3720353"/>
              <a:ext cx="0" cy="259269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B9F5ECE-595B-E64B-8242-579F1F705253}"/>
                </a:ext>
              </a:extLst>
            </p:cNvPr>
            <p:cNvSpPr txBox="1"/>
            <p:nvPr/>
          </p:nvSpPr>
          <p:spPr>
            <a:xfrm>
              <a:off x="6279703" y="4658157"/>
              <a:ext cx="543739" cy="324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风机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F308325E-D61D-8B42-8A28-973121433F8B}"/>
                </a:ext>
              </a:extLst>
            </p:cNvPr>
            <p:cNvSpPr txBox="1"/>
            <p:nvPr/>
          </p:nvSpPr>
          <p:spPr>
            <a:xfrm>
              <a:off x="4768082" y="4658157"/>
              <a:ext cx="543739" cy="324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风机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CA85C34-C081-4F4D-9818-CF685F2FA46C}"/>
                </a:ext>
              </a:extLst>
            </p:cNvPr>
            <p:cNvSpPr txBox="1"/>
            <p:nvPr/>
          </p:nvSpPr>
          <p:spPr>
            <a:xfrm>
              <a:off x="3198347" y="4658157"/>
              <a:ext cx="543739" cy="324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风机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7122011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7574</TotalTime>
  <Words>940</Words>
  <Application>Microsoft Macintosh PowerPoint</Application>
  <PresentationFormat>宽屏</PresentationFormat>
  <Paragraphs>224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等线</vt:lpstr>
      <vt:lpstr>SimHei</vt:lpstr>
      <vt:lpstr>宋体</vt:lpstr>
      <vt:lpstr>微软雅黑</vt:lpstr>
      <vt:lpstr>D-DIN</vt:lpstr>
      <vt:lpstr>Hiragino Sans GB W3</vt:lpstr>
      <vt:lpstr>Arial</vt:lpstr>
      <vt:lpstr>Calibri</vt:lpstr>
      <vt:lpstr>Devanagari MT</vt:lpstr>
      <vt:lpstr>Helvetica</vt:lpstr>
      <vt:lpstr>Helvetica Light</vt:lpstr>
      <vt:lpstr>Helvetica Neue Medium</vt:lpstr>
      <vt:lpstr>Helvetica Neue Thin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Zinan Wang(Outsourcing)</cp:lastModifiedBy>
  <cp:revision>249</cp:revision>
  <dcterms:created xsi:type="dcterms:W3CDTF">2018-10-23T04:04:46Z</dcterms:created>
  <dcterms:modified xsi:type="dcterms:W3CDTF">2018-12-12T06:52:20Z</dcterms:modified>
</cp:coreProperties>
</file>