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D9E5-65B7-4420-898B-2947E649DBD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46DA9-233B-427A-ACDE-879B0CBE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u="sng" dirty="0"/>
              <a:t>Speaker Notes: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This is the a high-level product matrix of EnOS: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Let start from the bottom: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EnOS can help you ingest data from not only devices, but also your data in existing IT and OT systems. This is enabled by the fundamental layer of EnOS: EnOS Connect: </a:t>
            </a:r>
          </a:p>
          <a:p>
            <a:r>
              <a:rPr kumimoji="1" lang="en-US" altLang="zh-CN" dirty="0"/>
              <a:t>Going up, which all the data meet, we offer data management and analytics in EnOS Cloud</a:t>
            </a:r>
          </a:p>
          <a:p>
            <a:r>
              <a:rPr kumimoji="1" lang="en-US" altLang="zh-CN" dirty="0"/>
              <a:t>Another layer up, we provide all the data and services to enable application development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Looking at the right part:</a:t>
            </a:r>
          </a:p>
          <a:p>
            <a:pPr marL="0" indent="0">
              <a:buFontTx/>
              <a:buNone/>
            </a:pPr>
            <a:r>
              <a:rPr kumimoji="1" lang="en-US" altLang="zh-CN" dirty="0"/>
              <a:t>EnOS Digital Twin is the part where our domain know-hows are accumulated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We have predefined models, like how to describe the static attributes and running states of a turbine, so that devices can be quickly abstracted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With knowledge base, situations can have quick solutions based on historical experience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With AI-powered Analytics, we can predict and optimize based on its design specs, its historical performance in given context, and its current environmental factors </a:t>
            </a:r>
          </a:p>
          <a:p>
            <a:pPr marL="0" indent="0">
              <a:buFontTx/>
              <a:buNone/>
            </a:pPr>
            <a:endParaRPr kumimoji="1" lang="en-US" altLang="zh-CN" dirty="0"/>
          </a:p>
          <a:p>
            <a:pPr marL="0" indent="0">
              <a:buFontTx/>
              <a:buNone/>
            </a:pPr>
            <a:r>
              <a:rPr kumimoji="1" lang="en-US" altLang="zh-CN" dirty="0"/>
              <a:t>As a PaaS, EnOS can be deployed on public cloud or private cloud, as well as on-prem private data-centers, based on your needs. </a:t>
            </a:r>
          </a:p>
          <a:p>
            <a:pPr marL="0" indent="0">
              <a:buFontTx/>
              <a:buNone/>
            </a:pPr>
            <a:endParaRPr kumimoji="1" lang="en-US" altLang="zh-CN" dirty="0"/>
          </a:p>
          <a:p>
            <a:pPr marL="0" indent="0">
              <a:buFontTx/>
              <a:buNone/>
            </a:pPr>
            <a:r>
              <a:rPr kumimoji="1" lang="en-US" altLang="zh-CN" dirty="0"/>
              <a:t>While EnOS is more than a PaaS, we offer SaaS layer, aka applications for several verticals.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84DD-5604-4DED-B8D6-A28E3F71D8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2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1BE11-D86F-408B-BBFC-4CDF4440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DBD86B-77D2-4106-830D-3A0948C86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30337-E836-4CBE-A77C-3DB2176D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B4B9C-3365-4083-B301-789643C2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2000E-C9A0-47F5-8E2D-DA0AEA52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73BAC-9280-4214-A724-79843B46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CFEED-26C7-42E7-8DE4-79E6CDF2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B1224-3E3E-446B-A7D8-F24EBD17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25C94-FA3D-4600-84DC-354357E8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AE959-46EB-4EF4-A26A-54350613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BDDFA-7536-41BB-85FD-E31214D79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B41C4-BE5B-4710-A80E-37412D7E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CDF88-EEF6-4C8A-BB08-FE7618C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681C2-A843-487C-B433-0D8A2C20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45C30-351F-4F34-AB03-F6372D7D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FCC4C320-5A2A-494E-90CD-6D07AD225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74" y="215901"/>
            <a:ext cx="11454525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kumimoji="1" lang="en-US" altLang="zh-CN"/>
              <a:t>Page Title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4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F2AE3-DF8E-493C-99F4-3287C5CD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5048F-4DB6-4994-9BE5-651C6C58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B574D-E067-4898-AD91-BE30D625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C423-C230-42B3-A830-E87432F1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138DD-E42C-4BFD-A0AC-ECFAF73B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9F6A1-C94E-471D-B1DF-AE78D307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42C32-787A-4729-8DA5-B69B3289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FDDF4-F6C0-4A2F-AFAE-A05FB6AC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E3C91-4E8A-4B7E-8A4A-33561524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8697F-9841-401C-948D-8ED0A60E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9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3D6E1-81B7-42EE-B92E-A992035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7FA9B-ADAB-4BF4-A17F-8E617907C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2B5A4-7050-4F82-937C-0F5F26B39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174E2-73BF-4966-9564-55543BB0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778D9-1D8F-4026-A30D-C487F8F4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2F9A1-EA46-4389-A2EB-F198A9FA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48DA-2F8D-41FC-A29D-B087E0A1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E2520-DD0C-4839-BCD2-8943C50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21C82-813B-4202-B67B-40C08FFB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45AC62-808E-441A-AFEE-4A5E78B43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A64EF-5550-4877-A1A1-02064EA16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9247C5-12BB-4192-92DA-A01F6FA8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4A878C-2A81-4405-A942-B9021D1A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CC8F20-7023-4672-924F-053BC227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1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363E7-1F84-4B66-9D07-79142C60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BEA3E4-9EF2-4AB0-8DDD-B92B4C7A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57796-E633-4D63-B476-4A8E1D6A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AA17D-9D55-484B-A601-2FA19802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3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6F686-7F10-4CB8-8CF1-05A6A6C4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DCD5C6-7E36-419C-B835-4DCB755B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91BCE-F259-4353-B36E-9C4B4AF5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6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4F8BA-25A3-4270-A45C-DD622C37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3D049-8E9A-4C55-8033-C1728CE3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84A5D-34A2-4F7A-ADB4-46B9840DD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ABD36-EC9F-4A9F-A76A-75575F7D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E74D5-F5D8-4C14-95C4-73CFAC42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F8EBF-F49D-4935-9B7A-7E0CEE80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0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1AFFA-1BA5-45F0-B2D8-E08BFA3E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89EFC8-525B-4495-A88E-1DBAF55FB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2A98D-1ED2-499E-97E5-030BBAC6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5C14F-29C1-45D2-8E90-58BE2D9C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4B884-FAF3-4437-8F00-AFEE6080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DA769-19C0-45AC-A783-03C781FD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9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C0C097-FCB8-4541-898C-43936E19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B1E76-AC26-4F83-8347-0AA430A8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24A2B-3DD7-48BD-A566-A08A02A9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B5D3-0873-45AE-B311-F3526D81734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85481-5A69-4A47-83AF-2574D4F8B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3747-4A13-4927-A881-CB2C01460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7F19-21FA-4C6F-9C01-0CD39BB06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11" Type="http://schemas.openxmlformats.org/officeDocument/2006/relationships/image" Target="../media/image8.emf"/><Relationship Id="rId5" Type="http://schemas.openxmlformats.org/officeDocument/2006/relationships/image" Target="../media/image2.emf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8F921E-3DC3-4DC1-903F-70FAF3ED66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149" y="-792421"/>
            <a:ext cx="11728882" cy="784092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E752160-4D50-4BB6-8EC0-03F47A249F16}"/>
              </a:ext>
            </a:extLst>
          </p:cNvPr>
          <p:cNvGrpSpPr/>
          <p:nvPr/>
        </p:nvGrpSpPr>
        <p:grpSpPr>
          <a:xfrm>
            <a:off x="3119943" y="2554207"/>
            <a:ext cx="5701036" cy="2318835"/>
            <a:chOff x="1407154" y="2574054"/>
            <a:chExt cx="6202064" cy="2318835"/>
          </a:xfrm>
        </p:grpSpPr>
        <p:sp>
          <p:nvSpPr>
            <p:cNvPr id="58" name="矩形 150">
              <a:extLst>
                <a:ext uri="{FF2B5EF4-FFF2-40B4-BE49-F238E27FC236}">
                  <a16:creationId xmlns:a16="http://schemas.microsoft.com/office/drawing/2014/main" id="{9D88BA5F-1233-344E-8A48-B16D6BB10D47}"/>
                </a:ext>
              </a:extLst>
            </p:cNvPr>
            <p:cNvSpPr/>
            <p:nvPr/>
          </p:nvSpPr>
          <p:spPr>
            <a:xfrm>
              <a:off x="1407292" y="4216089"/>
              <a:ext cx="6201926" cy="676800"/>
            </a:xfrm>
            <a:prstGeom prst="rect">
              <a:avLst/>
            </a:prstGeom>
            <a:gradFill>
              <a:gsLst>
                <a:gs pos="0">
                  <a:srgbClr val="00B0FD"/>
                </a:gs>
                <a:gs pos="99000">
                  <a:schemeClr val="accent1">
                    <a:lumMod val="50000"/>
                  </a:schemeClr>
                </a:gs>
              </a:gsLst>
              <a:lin ang="0" scaled="0"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EnOS™</a:t>
              </a:r>
              <a:r>
                <a:rPr lang="zh-CN" altLang="en-US" sz="1600" dirty="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</a:t>
              </a:r>
            </a:p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Edge and Device Management</a:t>
              </a:r>
              <a:endParaRPr lang="zh-CN" altLang="en-US" sz="1400" dirty="0">
                <a:solidFill>
                  <a:srgbClr val="FFFFFF"/>
                </a:solidFill>
                <a:effectLst>
                  <a:outerShdw blurRad="101600" algn="ctr" rotWithShape="0">
                    <a:prstClr val="black">
                      <a:alpha val="26000"/>
                    </a:prst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9" name="矩形 150">
              <a:extLst>
                <a:ext uri="{FF2B5EF4-FFF2-40B4-BE49-F238E27FC236}">
                  <a16:creationId xmlns:a16="http://schemas.microsoft.com/office/drawing/2014/main" id="{7C8C00D9-CF74-EE4C-AF66-95DC800DA80E}"/>
                </a:ext>
              </a:extLst>
            </p:cNvPr>
            <p:cNvSpPr/>
            <p:nvPr/>
          </p:nvSpPr>
          <p:spPr>
            <a:xfrm>
              <a:off x="1407154" y="2574054"/>
              <a:ext cx="6201133" cy="676800"/>
            </a:xfrm>
            <a:prstGeom prst="rect">
              <a:avLst/>
            </a:prstGeom>
            <a:gradFill>
              <a:gsLst>
                <a:gs pos="0">
                  <a:srgbClr val="00B0FD"/>
                </a:gs>
                <a:gs pos="99000">
                  <a:schemeClr val="accent1">
                    <a:lumMod val="50000"/>
                  </a:schemeClr>
                </a:gs>
              </a:gsLst>
              <a:lin ang="0" scaled="0"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EnOS™</a:t>
              </a:r>
              <a:r>
                <a:rPr lang="zh-CN" altLang="en-US" sz="16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App. Enablement</a:t>
              </a:r>
            </a:p>
            <a:p>
              <a:pPr algn="ctr"/>
              <a:r>
                <a:rPr lang="en-US" altLang="zh-CN" sz="14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IT</a:t>
              </a:r>
              <a:r>
                <a:rPr lang="zh-CN" altLang="en-US" sz="14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and</a:t>
              </a:r>
              <a:r>
                <a:rPr lang="zh-CN" altLang="en-US" sz="14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OT</a:t>
              </a:r>
              <a:r>
                <a:rPr lang="zh-CN" altLang="en-US" sz="14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Application Development Platform</a:t>
              </a:r>
              <a:endParaRPr lang="zh-CN" altLang="en-US" sz="1400">
                <a:solidFill>
                  <a:srgbClr val="FFFFFF"/>
                </a:solidFill>
                <a:effectLst>
                  <a:outerShdw blurRad="101600" algn="ctr" rotWithShape="0">
                    <a:prstClr val="black">
                      <a:alpha val="26000"/>
                    </a:prst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60" name="矩形 150">
              <a:extLst>
                <a:ext uri="{FF2B5EF4-FFF2-40B4-BE49-F238E27FC236}">
                  <a16:creationId xmlns:a16="http://schemas.microsoft.com/office/drawing/2014/main" id="{8BC14E3D-0FA1-1E44-B7CA-03DBB494473B}"/>
                </a:ext>
              </a:extLst>
            </p:cNvPr>
            <p:cNvSpPr/>
            <p:nvPr/>
          </p:nvSpPr>
          <p:spPr>
            <a:xfrm>
              <a:off x="1407291" y="3395071"/>
              <a:ext cx="6201926" cy="676800"/>
            </a:xfrm>
            <a:prstGeom prst="rect">
              <a:avLst/>
            </a:prstGeom>
            <a:gradFill>
              <a:gsLst>
                <a:gs pos="0">
                  <a:srgbClr val="00B0FD"/>
                </a:gs>
                <a:gs pos="99000">
                  <a:schemeClr val="accent1">
                    <a:lumMod val="50000"/>
                  </a:schemeClr>
                </a:gs>
              </a:gsLst>
              <a:lin ang="0" scaled="0"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EnOS™</a:t>
              </a:r>
              <a:r>
                <a:rPr lang="zh-CN" altLang="en-US" sz="1600" dirty="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Cloud</a:t>
              </a:r>
            </a:p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ffectLst>
                    <a:outerShdw blurRad="101600" algn="ctr" rotWithShape="0">
                      <a:prstClr val="black">
                        <a:alpha val="26000"/>
                      </a:prstClr>
                    </a:outerShdw>
                  </a:effectLst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Data Lake Analytics and Data Asset Management</a:t>
              </a:r>
              <a:endParaRPr lang="zh-CN" altLang="en-US" sz="1400" dirty="0">
                <a:solidFill>
                  <a:srgbClr val="FFFFFF"/>
                </a:solidFill>
                <a:effectLst>
                  <a:outerShdw blurRad="101600" algn="ctr" rotWithShape="0">
                    <a:prstClr val="black">
                      <a:alpha val="26000"/>
                    </a:prst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A9B481E-4A6E-EB48-89E1-426BB611CEFA}"/>
              </a:ext>
            </a:extLst>
          </p:cNvPr>
          <p:cNvGrpSpPr>
            <a:grpSpLocks noChangeAspect="1"/>
          </p:cNvGrpSpPr>
          <p:nvPr/>
        </p:nvGrpSpPr>
        <p:grpSpPr>
          <a:xfrm>
            <a:off x="3475898" y="1432809"/>
            <a:ext cx="5727826" cy="576000"/>
            <a:chOff x="3094014" y="1514850"/>
            <a:chExt cx="5889866" cy="59229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3D5B93A-0E90-D743-B240-E9B789938C08}"/>
                </a:ext>
              </a:extLst>
            </p:cNvPr>
            <p:cNvSpPr/>
            <p:nvPr/>
          </p:nvSpPr>
          <p:spPr>
            <a:xfrm>
              <a:off x="3094014" y="1514850"/>
              <a:ext cx="587414" cy="58741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2200" b="1" kern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B29DD3C-90C2-584B-9A24-39A61F93F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3140" y="1621327"/>
              <a:ext cx="355757" cy="355757"/>
            </a:xfrm>
            <a:prstGeom prst="rect">
              <a:avLst/>
            </a:prstGeom>
          </p:spPr>
        </p:pic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3EC40FF0-3233-194D-BC77-AB4CD0048BBB}"/>
                </a:ext>
              </a:extLst>
            </p:cNvPr>
            <p:cNvSpPr/>
            <p:nvPr/>
          </p:nvSpPr>
          <p:spPr>
            <a:xfrm>
              <a:off x="3855381" y="1514850"/>
              <a:ext cx="587414" cy="58741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2200" b="1" kern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34D9EA2-D8BB-114F-9A64-339CA228A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3592" y="1608625"/>
              <a:ext cx="350990" cy="399864"/>
            </a:xfrm>
            <a:prstGeom prst="rect">
              <a:avLst/>
            </a:prstGeom>
          </p:spPr>
        </p:pic>
        <p:sp>
          <p:nvSpPr>
            <p:cNvPr id="35" name="Rounded Rectangle 38">
              <a:extLst>
                <a:ext uri="{FF2B5EF4-FFF2-40B4-BE49-F238E27FC236}">
                  <a16:creationId xmlns:a16="http://schemas.microsoft.com/office/drawing/2014/main" id="{6CE5ED9E-3686-2B43-85C3-652ED1888018}"/>
                </a:ext>
              </a:extLst>
            </p:cNvPr>
            <p:cNvSpPr/>
            <p:nvPr/>
          </p:nvSpPr>
          <p:spPr>
            <a:xfrm>
              <a:off x="6873779" y="1516112"/>
              <a:ext cx="587414" cy="58741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2200" b="1" kern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6AD382A-C37E-A141-97BD-C266EE662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70588" y="1631205"/>
              <a:ext cx="393795" cy="357228"/>
            </a:xfrm>
            <a:prstGeom prst="rect">
              <a:avLst/>
            </a:prstGeom>
          </p:spPr>
        </p:pic>
        <p:sp>
          <p:nvSpPr>
            <p:cNvPr id="37" name="Rounded Rectangle 38">
              <a:extLst>
                <a:ext uri="{FF2B5EF4-FFF2-40B4-BE49-F238E27FC236}">
                  <a16:creationId xmlns:a16="http://schemas.microsoft.com/office/drawing/2014/main" id="{CE5DC97A-A6AF-6049-A13D-AD6F62D61ED4}"/>
                </a:ext>
              </a:extLst>
            </p:cNvPr>
            <p:cNvSpPr/>
            <p:nvPr/>
          </p:nvSpPr>
          <p:spPr>
            <a:xfrm>
              <a:off x="5365442" y="1519730"/>
              <a:ext cx="587414" cy="58741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2200" b="1" kern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2CCB9202-1C79-0A4B-B070-2E8DA2E1EE13}"/>
                </a:ext>
              </a:extLst>
            </p:cNvPr>
            <p:cNvPicPr>
              <a:picLocks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72546" y="1673608"/>
              <a:ext cx="399862" cy="311005"/>
            </a:xfrm>
            <a:prstGeom prst="rect">
              <a:avLst/>
            </a:prstGeom>
          </p:spPr>
        </p:pic>
        <p:sp>
          <p:nvSpPr>
            <p:cNvPr id="39" name="Rounded Rectangle 25">
              <a:extLst>
                <a:ext uri="{FF2B5EF4-FFF2-40B4-BE49-F238E27FC236}">
                  <a16:creationId xmlns:a16="http://schemas.microsoft.com/office/drawing/2014/main" id="{2B35DCC7-6837-5C4A-8EE1-A4761155D3C3}"/>
                </a:ext>
              </a:extLst>
            </p:cNvPr>
            <p:cNvSpPr/>
            <p:nvPr/>
          </p:nvSpPr>
          <p:spPr>
            <a:xfrm>
              <a:off x="4612796" y="1519730"/>
              <a:ext cx="587414" cy="58741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2200" b="1" kern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3C612E6-5A17-274E-A2FC-338AF152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5464" y="1661679"/>
              <a:ext cx="422077" cy="303518"/>
            </a:xfrm>
            <a:prstGeom prst="rect">
              <a:avLst/>
            </a:prstGeom>
          </p:spPr>
        </p:pic>
        <p:sp>
          <p:nvSpPr>
            <p:cNvPr id="41" name="Rounded Rectangle 25">
              <a:extLst>
                <a:ext uri="{FF2B5EF4-FFF2-40B4-BE49-F238E27FC236}">
                  <a16:creationId xmlns:a16="http://schemas.microsoft.com/office/drawing/2014/main" id="{21D24A7A-61DB-8C45-81E9-DA089F9B4C95}"/>
                </a:ext>
              </a:extLst>
            </p:cNvPr>
            <p:cNvSpPr/>
            <p:nvPr/>
          </p:nvSpPr>
          <p:spPr>
            <a:xfrm>
              <a:off x="6103794" y="1518193"/>
              <a:ext cx="587414" cy="58741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2200" b="1" kern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C7387731-9E5B-0043-8719-F7C3CD45F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7569" y="1629373"/>
              <a:ext cx="399863" cy="378941"/>
            </a:xfrm>
            <a:prstGeom prst="rect">
              <a:avLst/>
            </a:prstGeom>
          </p:spPr>
        </p:pic>
        <p:sp>
          <p:nvSpPr>
            <p:cNvPr id="43" name="Rounded Rectangle 38">
              <a:extLst>
                <a:ext uri="{FF2B5EF4-FFF2-40B4-BE49-F238E27FC236}">
                  <a16:creationId xmlns:a16="http://schemas.microsoft.com/office/drawing/2014/main" id="{FE7410B1-1D86-A04E-91D3-CB23413B4969}"/>
                </a:ext>
              </a:extLst>
            </p:cNvPr>
            <p:cNvSpPr/>
            <p:nvPr/>
          </p:nvSpPr>
          <p:spPr>
            <a:xfrm>
              <a:off x="7635147" y="1516112"/>
              <a:ext cx="587414" cy="58741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2200" b="1" kern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E5E62B02-7D1D-0144-BA6B-EABDF7BF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845" y="1617572"/>
              <a:ext cx="355434" cy="384494"/>
            </a:xfrm>
            <a:prstGeom prst="rect">
              <a:avLst/>
            </a:prstGeom>
          </p:spPr>
        </p:pic>
        <p:sp>
          <p:nvSpPr>
            <p:cNvPr id="45" name="Rounded Rectangle 25">
              <a:extLst>
                <a:ext uri="{FF2B5EF4-FFF2-40B4-BE49-F238E27FC236}">
                  <a16:creationId xmlns:a16="http://schemas.microsoft.com/office/drawing/2014/main" id="{8390EDF4-3CAC-FE4D-8211-8F893A06E0C1}"/>
                </a:ext>
              </a:extLst>
            </p:cNvPr>
            <p:cNvSpPr/>
            <p:nvPr/>
          </p:nvSpPr>
          <p:spPr>
            <a:xfrm>
              <a:off x="8396466" y="1519730"/>
              <a:ext cx="587414" cy="58741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2200" b="1" kern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36DE44D-5B0D-C041-AA23-AE8816662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06723" y="1635720"/>
              <a:ext cx="366900" cy="355435"/>
            </a:xfrm>
            <a:prstGeom prst="rect">
              <a:avLst/>
            </a:prstGeom>
          </p:spPr>
        </p:pic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D4FFA955-BA20-4344-B2A9-EFC7CB2055EB}"/>
              </a:ext>
            </a:extLst>
          </p:cNvPr>
          <p:cNvSpPr/>
          <p:nvPr/>
        </p:nvSpPr>
        <p:spPr>
          <a:xfrm rot="5400000">
            <a:off x="5574403" y="-3992856"/>
            <a:ext cx="1016000" cy="11427331"/>
          </a:xfrm>
          <a:prstGeom prst="rect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828800" hangingPunct="1">
              <a:defRPr/>
            </a:pPr>
            <a:endParaRPr lang="zh-CN" altLang="en-US" sz="3600">
              <a:solidFill>
                <a:srgbClr val="292B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DDD304-D24E-2944-B1F8-2DE3B20B1CD9}"/>
              </a:ext>
            </a:extLst>
          </p:cNvPr>
          <p:cNvSpPr/>
          <p:nvPr/>
        </p:nvSpPr>
        <p:spPr>
          <a:xfrm>
            <a:off x="357689" y="1200097"/>
            <a:ext cx="2494779" cy="353462"/>
          </a:xfrm>
          <a:prstGeom prst="rect">
            <a:avLst/>
          </a:prstGeom>
          <a:solidFill>
            <a:srgbClr val="3E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Application</a:t>
            </a:r>
            <a:r>
              <a:rPr kumimoji="1" lang="zh-CN" altLang="en-US" sz="1200"/>
              <a:t> </a:t>
            </a:r>
            <a:r>
              <a:rPr kumimoji="1" lang="en-US" altLang="zh-CN" sz="1200"/>
              <a:t>&amp;</a:t>
            </a:r>
            <a:r>
              <a:rPr kumimoji="1" lang="zh-CN" altLang="en-US" sz="1200"/>
              <a:t> </a:t>
            </a:r>
            <a:r>
              <a:rPr kumimoji="1" lang="en-US" altLang="zh-CN" sz="1200"/>
              <a:t>Solution</a:t>
            </a:r>
            <a:endParaRPr kumimoji="1"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009592-7E7C-734D-8024-A98380BEC5AD}"/>
              </a:ext>
            </a:extLst>
          </p:cNvPr>
          <p:cNvSpPr/>
          <p:nvPr/>
        </p:nvSpPr>
        <p:spPr>
          <a:xfrm rot="16200000">
            <a:off x="5574404" y="13861"/>
            <a:ext cx="1016001" cy="11427331"/>
          </a:xfrm>
          <a:prstGeom prst="rect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828800" hangingPunct="1">
              <a:defRPr/>
            </a:pPr>
            <a:endParaRPr lang="zh-CN" altLang="en-US" sz="3600">
              <a:solidFill>
                <a:srgbClr val="292B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150">
            <a:extLst>
              <a:ext uri="{FF2B5EF4-FFF2-40B4-BE49-F238E27FC236}">
                <a16:creationId xmlns:a16="http://schemas.microsoft.com/office/drawing/2014/main" id="{287D0534-B20E-5948-A04E-35DDA14C7B7C}"/>
              </a:ext>
            </a:extLst>
          </p:cNvPr>
          <p:cNvSpPr/>
          <p:nvPr/>
        </p:nvSpPr>
        <p:spPr>
          <a:xfrm>
            <a:off x="528950" y="5627383"/>
            <a:ext cx="2700000" cy="540000"/>
          </a:xfrm>
          <a:prstGeom prst="rect">
            <a:avLst/>
          </a:prstGeom>
          <a:solidFill>
            <a:srgbClr val="5C61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OT</a:t>
            </a:r>
            <a:r>
              <a:rPr kumimoji="1" lang="zh-CN" altLang="en-US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System</a:t>
            </a:r>
            <a:endParaRPr kumimoji="1" lang="zh-CN" altLang="en-US" sz="1200" kern="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150">
            <a:extLst>
              <a:ext uri="{FF2B5EF4-FFF2-40B4-BE49-F238E27FC236}">
                <a16:creationId xmlns:a16="http://schemas.microsoft.com/office/drawing/2014/main" id="{DA6252C9-6CD0-9C4B-AAE6-CBBA5329029B}"/>
              </a:ext>
            </a:extLst>
          </p:cNvPr>
          <p:cNvSpPr/>
          <p:nvPr/>
        </p:nvSpPr>
        <p:spPr>
          <a:xfrm>
            <a:off x="3341784" y="5627383"/>
            <a:ext cx="2700000" cy="540000"/>
          </a:xfrm>
          <a:prstGeom prst="rect">
            <a:avLst/>
          </a:prstGeom>
          <a:solidFill>
            <a:srgbClr val="5C61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Device Data</a:t>
            </a:r>
            <a:endParaRPr kumimoji="1" lang="zh-CN" altLang="en-US" sz="1200" kern="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52" name="矩形 150">
            <a:extLst>
              <a:ext uri="{FF2B5EF4-FFF2-40B4-BE49-F238E27FC236}">
                <a16:creationId xmlns:a16="http://schemas.microsoft.com/office/drawing/2014/main" id="{20ADCC14-573F-C640-9E4C-018C2C54CB71}"/>
              </a:ext>
            </a:extLst>
          </p:cNvPr>
          <p:cNvSpPr/>
          <p:nvPr/>
        </p:nvSpPr>
        <p:spPr>
          <a:xfrm>
            <a:off x="6154618" y="5627383"/>
            <a:ext cx="2700000" cy="540000"/>
          </a:xfrm>
          <a:prstGeom prst="rect">
            <a:avLst/>
          </a:prstGeom>
          <a:solidFill>
            <a:srgbClr val="5C61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Enterprise</a:t>
            </a:r>
            <a:r>
              <a:rPr kumimoji="1" lang="zh-CN" altLang="en-US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IT</a:t>
            </a:r>
            <a:r>
              <a:rPr kumimoji="1" lang="zh-CN" altLang="en-US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Data</a:t>
            </a:r>
            <a:endParaRPr kumimoji="1" lang="zh-CN" altLang="en-US" sz="1200" kern="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53" name="矩形 150">
            <a:extLst>
              <a:ext uri="{FF2B5EF4-FFF2-40B4-BE49-F238E27FC236}">
                <a16:creationId xmlns:a16="http://schemas.microsoft.com/office/drawing/2014/main" id="{D61D1ECF-A55D-EE4A-9A47-379AA35AB012}"/>
              </a:ext>
            </a:extLst>
          </p:cNvPr>
          <p:cNvSpPr/>
          <p:nvPr/>
        </p:nvSpPr>
        <p:spPr>
          <a:xfrm>
            <a:off x="8967451" y="5627383"/>
            <a:ext cx="2700000" cy="540000"/>
          </a:xfrm>
          <a:prstGeom prst="rect">
            <a:avLst/>
          </a:prstGeom>
          <a:solidFill>
            <a:srgbClr val="5C61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kern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External Data</a:t>
            </a:r>
            <a:endParaRPr kumimoji="1" lang="zh-CN" altLang="en-US" sz="1200" kern="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C7732843-6DBD-EB48-8FFB-0B9D0456CA0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7154" y="5721902"/>
            <a:ext cx="360000" cy="3600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1EA69F76-8083-0249-9CE4-5EFBB078BA2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49820" y="5735386"/>
            <a:ext cx="353087" cy="353087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03C8E96E-E1E6-7545-8887-E9B7F392D5C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48152" y="5726629"/>
            <a:ext cx="347989" cy="347989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02140DB2-927F-674D-84D2-4E05FA74833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44982" y="5711538"/>
            <a:ext cx="371160" cy="371160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4DEB2906-95E1-3245-971A-1DEEDDF52722}"/>
              </a:ext>
            </a:extLst>
          </p:cNvPr>
          <p:cNvSpPr/>
          <p:nvPr/>
        </p:nvSpPr>
        <p:spPr>
          <a:xfrm>
            <a:off x="357689" y="5207624"/>
            <a:ext cx="2494779" cy="353462"/>
          </a:xfrm>
          <a:prstGeom prst="rect">
            <a:avLst/>
          </a:prstGeom>
          <a:solidFill>
            <a:srgbClr val="3E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Devices &amp; Existing System</a:t>
            </a:r>
            <a:endParaRPr kumimoji="1" lang="zh-CN" alt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783090-AD35-4D6F-AF45-DBEF38CC5A24}"/>
              </a:ext>
            </a:extLst>
          </p:cNvPr>
          <p:cNvSpPr/>
          <p:nvPr/>
        </p:nvSpPr>
        <p:spPr>
          <a:xfrm>
            <a:off x="1227154" y="3669287"/>
            <a:ext cx="19473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Cloud (Azure, AWS, …)</a:t>
            </a:r>
          </a:p>
          <a:p>
            <a:pPr algn="ctr"/>
            <a:r>
              <a:rPr lang="en-US" altLang="zh-CN" sz="16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 </a:t>
            </a:r>
            <a:r>
              <a:rPr lang="en-US" sz="1600" b="1" cap="none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On-Prem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DFD5BA3-5488-4374-88D7-2F2313B9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74" y="215901"/>
            <a:ext cx="11454525" cy="56748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enos_product_architecture.png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405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279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Light</vt:lpstr>
      <vt:lpstr>等线</vt:lpstr>
      <vt:lpstr>等线 Light</vt:lpstr>
      <vt:lpstr>微软雅黑</vt:lpstr>
      <vt:lpstr>Arial</vt:lpstr>
      <vt:lpstr>Office 主题​​</vt:lpstr>
      <vt:lpstr>enos_product_architecture.png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EnOS™ Product Matrix</dc:title>
  <dc:creator>Vivian Yang</dc:creator>
  <cp:lastModifiedBy>Vivian Yang</cp:lastModifiedBy>
  <cp:revision>2</cp:revision>
  <dcterms:created xsi:type="dcterms:W3CDTF">2019-09-26T17:07:05Z</dcterms:created>
  <dcterms:modified xsi:type="dcterms:W3CDTF">2019-09-26T17:08:56Z</dcterms:modified>
</cp:coreProperties>
</file>