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7"/>
  </p:notesMasterIdLst>
  <p:handoutMasterIdLst>
    <p:handoutMasterId r:id="rId8"/>
  </p:handoutMasterIdLst>
  <p:sldIdLst>
    <p:sldId id="315" r:id="rId2"/>
    <p:sldId id="321" r:id="rId3"/>
    <p:sldId id="317" r:id="rId4"/>
    <p:sldId id="319" r:id="rId5"/>
    <p:sldId id="32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B55"/>
    <a:srgbClr val="0A6EFA"/>
    <a:srgbClr val="5E6280"/>
    <a:srgbClr val="1872F6"/>
    <a:srgbClr val="5B9AFC"/>
    <a:srgbClr val="A2A5BC"/>
    <a:srgbClr val="BCBDD1"/>
    <a:srgbClr val="428BFC"/>
    <a:srgbClr val="D8D9E7"/>
    <a:srgbClr val="F5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7" autoAdjust="0"/>
    <p:restoredTop sz="86420" autoAdjust="0"/>
  </p:normalViewPr>
  <p:slideViewPr>
    <p:cSldViewPr snapToGrid="0" snapToObjects="1">
      <p:cViewPr varScale="1">
        <p:scale>
          <a:sx n="68" d="100"/>
          <a:sy n="68" d="100"/>
        </p:scale>
        <p:origin x="908" y="48"/>
      </p:cViewPr>
      <p:guideLst>
        <p:guide orient="horz" pos="36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3DFD1D0-2316-834A-953A-F40F1A89D34D}"/>
              </a:ext>
            </a:extLst>
          </p:cNvPr>
          <p:cNvSpPr/>
          <p:nvPr/>
        </p:nvSpPr>
        <p:spPr>
          <a:xfrm>
            <a:off x="1216058" y="1966693"/>
            <a:ext cx="1759666" cy="833397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480EBF-533D-F646-877D-374AE9C69F21}"/>
              </a:ext>
            </a:extLst>
          </p:cNvPr>
          <p:cNvSpPr/>
          <p:nvPr/>
        </p:nvSpPr>
        <p:spPr>
          <a:xfrm>
            <a:off x="3893691" y="1966693"/>
            <a:ext cx="1441480" cy="848754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EEA4F-92AF-A142-9FAD-8C943BD1851B}"/>
              </a:ext>
            </a:extLst>
          </p:cNvPr>
          <p:cNvSpPr/>
          <p:nvPr/>
        </p:nvSpPr>
        <p:spPr>
          <a:xfrm>
            <a:off x="6184522" y="1959740"/>
            <a:ext cx="1759665" cy="884722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DD3443-96AC-4B40-A652-2F8F5E425E18}"/>
              </a:ext>
            </a:extLst>
          </p:cNvPr>
          <p:cNvSpPr txBox="1"/>
          <p:nvPr/>
        </p:nvSpPr>
        <p:spPr>
          <a:xfrm>
            <a:off x="3706321" y="2248212"/>
            <a:ext cx="169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Account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BF1D57-434E-1B47-967E-DD564B829FD2}"/>
              </a:ext>
            </a:extLst>
          </p:cNvPr>
          <p:cNvSpPr txBox="1"/>
          <p:nvPr/>
        </p:nvSpPr>
        <p:spPr>
          <a:xfrm>
            <a:off x="6245359" y="2147904"/>
            <a:ext cx="1698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Device Connection and Management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EF22AC0-C539-3C4E-94AF-2F5B9F5A1E1D}"/>
              </a:ext>
            </a:extLst>
          </p:cNvPr>
          <p:cNvCxnSpPr>
            <a:cxnSpLocks/>
          </p:cNvCxnSpPr>
          <p:nvPr/>
        </p:nvCxnSpPr>
        <p:spPr>
          <a:xfrm>
            <a:off x="3066117" y="2402101"/>
            <a:ext cx="754553" cy="0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54A0DD8-3ABF-8747-96F7-7CBB7B8EEBC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405148" y="2402101"/>
            <a:ext cx="690852" cy="7413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D0100F0-BBC4-6A40-8BAE-0E7C8BE87F87}"/>
              </a:ext>
            </a:extLst>
          </p:cNvPr>
          <p:cNvSpPr txBox="1"/>
          <p:nvPr/>
        </p:nvSpPr>
        <p:spPr>
          <a:xfrm>
            <a:off x="1282390" y="245327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Wandering in EnOS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EC38B0-8E5A-4734-9591-41FA8F5D8CB3}"/>
              </a:ext>
            </a:extLst>
          </p:cNvPr>
          <p:cNvSpPr txBox="1"/>
          <p:nvPr/>
        </p:nvSpPr>
        <p:spPr>
          <a:xfrm>
            <a:off x="1147548" y="2887391"/>
            <a:ext cx="201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Understanding EnOS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4BA7F5-5FB0-451F-9CEB-271AE6DB4E0F}"/>
              </a:ext>
            </a:extLst>
          </p:cNvPr>
          <p:cNvSpPr txBox="1"/>
          <p:nvPr/>
        </p:nvSpPr>
        <p:spPr>
          <a:xfrm>
            <a:off x="3855680" y="2924904"/>
            <a:ext cx="238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Individual account</a:t>
            </a:r>
          </a:p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Enterprise account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00947EF-3AF5-45D9-A414-7C7A8FA80C8C}"/>
              </a:ext>
            </a:extLst>
          </p:cNvPr>
          <p:cNvSpPr txBox="1"/>
          <p:nvPr/>
        </p:nvSpPr>
        <p:spPr>
          <a:xfrm>
            <a:off x="1121570" y="2248212"/>
            <a:ext cx="169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EnOS Overview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cxnSp>
        <p:nvCxnSpPr>
          <p:cNvPr id="56" name="直线箭头连接符 11">
            <a:extLst>
              <a:ext uri="{FF2B5EF4-FFF2-40B4-BE49-F238E27FC236}">
                <a16:creationId xmlns:a16="http://schemas.microsoft.com/office/drawing/2014/main" id="{B36B80D8-952A-4A8D-96A2-114A3E4ED60C}"/>
              </a:ext>
            </a:extLst>
          </p:cNvPr>
          <p:cNvCxnSpPr>
            <a:cxnSpLocks/>
          </p:cNvCxnSpPr>
          <p:nvPr/>
        </p:nvCxnSpPr>
        <p:spPr>
          <a:xfrm>
            <a:off x="8061489" y="2409514"/>
            <a:ext cx="691089" cy="0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903828B7-0158-463D-8436-0035DAB058DD}"/>
              </a:ext>
            </a:extLst>
          </p:cNvPr>
          <p:cNvSpPr/>
          <p:nvPr/>
        </p:nvSpPr>
        <p:spPr>
          <a:xfrm>
            <a:off x="8869880" y="1959740"/>
            <a:ext cx="1759665" cy="884722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E4A5F74-43E9-428A-BE97-3444CE2EE572}"/>
              </a:ext>
            </a:extLst>
          </p:cNvPr>
          <p:cNvSpPr txBox="1"/>
          <p:nvPr/>
        </p:nvSpPr>
        <p:spPr>
          <a:xfrm>
            <a:off x="8869880" y="2147904"/>
            <a:ext cx="169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Data Asset Management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cxnSp>
        <p:nvCxnSpPr>
          <p:cNvPr id="61" name="直线箭头连接符 11">
            <a:extLst>
              <a:ext uri="{FF2B5EF4-FFF2-40B4-BE49-F238E27FC236}">
                <a16:creationId xmlns:a16="http://schemas.microsoft.com/office/drawing/2014/main" id="{9642390B-D890-4D47-BAD7-3579CDD207A2}"/>
              </a:ext>
            </a:extLst>
          </p:cNvPr>
          <p:cNvCxnSpPr>
            <a:cxnSpLocks/>
          </p:cNvCxnSpPr>
          <p:nvPr/>
        </p:nvCxnSpPr>
        <p:spPr>
          <a:xfrm>
            <a:off x="10787407" y="2409514"/>
            <a:ext cx="691089" cy="0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80A9F3A8-4764-4B58-BFF5-8DFACED94F03}"/>
              </a:ext>
            </a:extLst>
          </p:cNvPr>
          <p:cNvSpPr/>
          <p:nvPr/>
        </p:nvSpPr>
        <p:spPr>
          <a:xfrm>
            <a:off x="11555238" y="1959740"/>
            <a:ext cx="1759665" cy="884722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DED649C-D1AE-42E4-AEAB-0D52269C65E3}"/>
              </a:ext>
            </a:extLst>
          </p:cNvPr>
          <p:cNvSpPr txBox="1"/>
          <p:nvPr/>
        </p:nvSpPr>
        <p:spPr>
          <a:xfrm>
            <a:off x="11494400" y="2147904"/>
            <a:ext cx="169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Application Development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9E28E07-8206-4F43-8E4A-90FD66BBC3FA}"/>
              </a:ext>
            </a:extLst>
          </p:cNvPr>
          <p:cNvSpPr txBox="1"/>
          <p:nvPr/>
        </p:nvSpPr>
        <p:spPr>
          <a:xfrm>
            <a:off x="8869880" y="2933558"/>
            <a:ext cx="238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Stream Analytics</a:t>
            </a:r>
          </a:p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Offline Data Analytics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9976C6E-ECAF-418C-A109-DC4531800076}"/>
              </a:ext>
            </a:extLst>
          </p:cNvPr>
          <p:cNvSpPr txBox="1"/>
          <p:nvPr/>
        </p:nvSpPr>
        <p:spPr>
          <a:xfrm>
            <a:off x="6184522" y="2886876"/>
            <a:ext cx="2389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Basic concepts</a:t>
            </a:r>
          </a:p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Connecting the first device</a:t>
            </a:r>
          </a:p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Data ingestion</a:t>
            </a:r>
          </a:p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Lifecycle Management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3F5BFAB-B514-4126-A72F-55BE0ADD80EA}"/>
              </a:ext>
            </a:extLst>
          </p:cNvPr>
          <p:cNvSpPr txBox="1"/>
          <p:nvPr/>
        </p:nvSpPr>
        <p:spPr>
          <a:xfrm>
            <a:off x="11555238" y="2933558"/>
            <a:ext cx="238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APIs</a:t>
            </a:r>
            <a:r>
              <a:rPr kumimoji="1" lang="zh-CN" altLang="en-US" sz="1400" dirty="0">
                <a:solidFill>
                  <a:srgbClr val="383C57"/>
                </a:solidFill>
                <a:latin typeface="Helvetica" pitchFamily="2" charset="0"/>
              </a:rPr>
              <a:t> </a:t>
            </a:r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and</a:t>
            </a:r>
            <a:r>
              <a:rPr kumimoji="1" lang="zh-CN" altLang="en-US" sz="1400" dirty="0">
                <a:solidFill>
                  <a:srgbClr val="383C57"/>
                </a:solidFill>
                <a:latin typeface="Helvetica" pitchFamily="2" charset="0"/>
              </a:rPr>
              <a:t> </a:t>
            </a:r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SDKs</a:t>
            </a:r>
          </a:p>
        </p:txBody>
      </p:sp>
    </p:spTree>
    <p:extLst>
      <p:ext uri="{BB962C8B-B14F-4D97-AF65-F5344CB8AC3E}">
        <p14:creationId xmlns:p14="http://schemas.microsoft.com/office/powerpoint/2010/main" val="66768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3DFD1D0-2316-834A-953A-F40F1A89D34D}"/>
              </a:ext>
            </a:extLst>
          </p:cNvPr>
          <p:cNvSpPr/>
          <p:nvPr/>
        </p:nvSpPr>
        <p:spPr>
          <a:xfrm>
            <a:off x="1216058" y="1966693"/>
            <a:ext cx="1759666" cy="833397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480EBF-533D-F646-877D-374AE9C69F21}"/>
              </a:ext>
            </a:extLst>
          </p:cNvPr>
          <p:cNvSpPr/>
          <p:nvPr/>
        </p:nvSpPr>
        <p:spPr>
          <a:xfrm>
            <a:off x="4893390" y="1898101"/>
            <a:ext cx="1881501" cy="901986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EEA4F-92AF-A142-9FAD-8C943BD1851B}"/>
              </a:ext>
            </a:extLst>
          </p:cNvPr>
          <p:cNvSpPr/>
          <p:nvPr/>
        </p:nvSpPr>
        <p:spPr>
          <a:xfrm>
            <a:off x="9255645" y="1932401"/>
            <a:ext cx="1747341" cy="901980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DD3443-96AC-4B40-A652-2F8F5E425E18}"/>
              </a:ext>
            </a:extLst>
          </p:cNvPr>
          <p:cNvSpPr txBox="1"/>
          <p:nvPr/>
        </p:nvSpPr>
        <p:spPr>
          <a:xfrm>
            <a:off x="5035125" y="2121781"/>
            <a:ext cx="169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EnOS SDK for MQTT for Java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BF1D57-434E-1B47-967E-DD564B829FD2}"/>
              </a:ext>
            </a:extLst>
          </p:cNvPr>
          <p:cNvSpPr txBox="1"/>
          <p:nvPr/>
        </p:nvSpPr>
        <p:spPr>
          <a:xfrm>
            <a:off x="8724202" y="2248213"/>
            <a:ext cx="268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EnOS IoT Hub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EF22AC0-C539-3C4E-94AF-2F5B9F5A1E1D}"/>
              </a:ext>
            </a:extLst>
          </p:cNvPr>
          <p:cNvCxnSpPr>
            <a:cxnSpLocks/>
          </p:cNvCxnSpPr>
          <p:nvPr/>
        </p:nvCxnSpPr>
        <p:spPr>
          <a:xfrm>
            <a:off x="3094398" y="2402101"/>
            <a:ext cx="1606788" cy="1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54A0DD8-3ABF-8747-96F7-7CBB7B8EEBCD}"/>
              </a:ext>
            </a:extLst>
          </p:cNvPr>
          <p:cNvCxnSpPr>
            <a:cxnSpLocks/>
          </p:cNvCxnSpPr>
          <p:nvPr/>
        </p:nvCxnSpPr>
        <p:spPr>
          <a:xfrm>
            <a:off x="7172761" y="2402101"/>
            <a:ext cx="1906734" cy="0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402FCB2-2C23-E847-8996-844AF29A09EC}"/>
              </a:ext>
            </a:extLst>
          </p:cNvPr>
          <p:cNvSpPr txBox="1"/>
          <p:nvPr/>
        </p:nvSpPr>
        <p:spPr>
          <a:xfrm>
            <a:off x="1437224" y="2284995"/>
            <a:ext cx="220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Virtual Device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D0100F0-BBC4-6A40-8BAE-0E7C8BE87F87}"/>
              </a:ext>
            </a:extLst>
          </p:cNvPr>
          <p:cNvSpPr txBox="1"/>
          <p:nvPr/>
        </p:nvSpPr>
        <p:spPr>
          <a:xfrm>
            <a:off x="1282390" y="245327"/>
            <a:ext cx="413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Connecting Simulated Device into EnOS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EC38B0-8E5A-4734-9591-41FA8F5D8CB3}"/>
              </a:ext>
            </a:extLst>
          </p:cNvPr>
          <p:cNvSpPr txBox="1"/>
          <p:nvPr/>
        </p:nvSpPr>
        <p:spPr>
          <a:xfrm>
            <a:off x="1147548" y="2887391"/>
            <a:ext cx="2010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Registering device</a:t>
            </a:r>
          </a:p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Configuring alert rules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4BA7F5-5FB0-451F-9CEB-271AE6DB4E0F}"/>
              </a:ext>
            </a:extLst>
          </p:cNvPr>
          <p:cNvSpPr txBox="1"/>
          <p:nvPr/>
        </p:nvSpPr>
        <p:spPr>
          <a:xfrm>
            <a:off x="4784294" y="2959408"/>
            <a:ext cx="2389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Programming to connect device and simulate device data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4301AF-C03A-4D71-BAA7-65DDFB491444}"/>
              </a:ext>
            </a:extLst>
          </p:cNvPr>
          <p:cNvSpPr txBox="1"/>
          <p:nvPr/>
        </p:nvSpPr>
        <p:spPr>
          <a:xfrm>
            <a:off x="7172761" y="2094324"/>
            <a:ext cx="223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Simulated device data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9489D0-6A9E-41CC-8186-A7EDEB367AD4}"/>
              </a:ext>
            </a:extLst>
          </p:cNvPr>
          <p:cNvSpPr txBox="1"/>
          <p:nvPr/>
        </p:nvSpPr>
        <p:spPr>
          <a:xfrm>
            <a:off x="3053242" y="2094324"/>
            <a:ext cx="223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Device properties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1E480C7-376F-4CCC-B49D-703D97DBC16E}"/>
              </a:ext>
            </a:extLst>
          </p:cNvPr>
          <p:cNvSpPr txBox="1"/>
          <p:nvPr/>
        </p:nvSpPr>
        <p:spPr>
          <a:xfrm>
            <a:off x="9180757" y="2930807"/>
            <a:ext cx="2221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Monitoring device data and alerts, and sending controls</a:t>
            </a:r>
          </a:p>
        </p:txBody>
      </p:sp>
      <p:cxnSp>
        <p:nvCxnSpPr>
          <p:cNvPr id="32" name="直线箭头连接符 11">
            <a:extLst>
              <a:ext uri="{FF2B5EF4-FFF2-40B4-BE49-F238E27FC236}">
                <a16:creationId xmlns:a16="http://schemas.microsoft.com/office/drawing/2014/main" id="{77B5EDEF-2750-4AF5-8B08-944773EF4A78}"/>
              </a:ext>
            </a:extLst>
          </p:cNvPr>
          <p:cNvCxnSpPr>
            <a:cxnSpLocks/>
          </p:cNvCxnSpPr>
          <p:nvPr/>
        </p:nvCxnSpPr>
        <p:spPr>
          <a:xfrm flipH="1">
            <a:off x="7173973" y="2559729"/>
            <a:ext cx="1861754" cy="5914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C077622-EEA0-4D89-B399-899C05F1DFAE}"/>
              </a:ext>
            </a:extLst>
          </p:cNvPr>
          <p:cNvSpPr txBox="1"/>
          <p:nvPr/>
        </p:nvSpPr>
        <p:spPr>
          <a:xfrm>
            <a:off x="7185905" y="2571241"/>
            <a:ext cx="223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Controlling commands</a:t>
            </a:r>
          </a:p>
        </p:txBody>
      </p:sp>
    </p:spTree>
    <p:extLst>
      <p:ext uri="{BB962C8B-B14F-4D97-AF65-F5344CB8AC3E}">
        <p14:creationId xmlns:p14="http://schemas.microsoft.com/office/powerpoint/2010/main" val="20407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3DFD1D0-2316-834A-953A-F40F1A89D34D}"/>
              </a:ext>
            </a:extLst>
          </p:cNvPr>
          <p:cNvSpPr/>
          <p:nvPr/>
        </p:nvSpPr>
        <p:spPr>
          <a:xfrm>
            <a:off x="1216058" y="1966693"/>
            <a:ext cx="1759666" cy="833397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480EBF-533D-F646-877D-374AE9C69F21}"/>
              </a:ext>
            </a:extLst>
          </p:cNvPr>
          <p:cNvSpPr/>
          <p:nvPr/>
        </p:nvSpPr>
        <p:spPr>
          <a:xfrm>
            <a:off x="4893390" y="1898101"/>
            <a:ext cx="1881501" cy="901986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EEA4F-92AF-A142-9FAD-8C943BD1851B}"/>
              </a:ext>
            </a:extLst>
          </p:cNvPr>
          <p:cNvSpPr/>
          <p:nvPr/>
        </p:nvSpPr>
        <p:spPr>
          <a:xfrm>
            <a:off x="9255645" y="1932401"/>
            <a:ext cx="1747341" cy="901980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DD3443-96AC-4B40-A652-2F8F5E425E18}"/>
              </a:ext>
            </a:extLst>
          </p:cNvPr>
          <p:cNvSpPr txBox="1"/>
          <p:nvPr/>
        </p:nvSpPr>
        <p:spPr>
          <a:xfrm>
            <a:off x="5035125" y="2121781"/>
            <a:ext cx="169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EnOS SDK for MQTT for Python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BF1D57-434E-1B47-967E-DD564B829FD2}"/>
              </a:ext>
            </a:extLst>
          </p:cNvPr>
          <p:cNvSpPr txBox="1"/>
          <p:nvPr/>
        </p:nvSpPr>
        <p:spPr>
          <a:xfrm>
            <a:off x="8724202" y="2248213"/>
            <a:ext cx="268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EnOS IoT Hub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EF22AC0-C539-3C4E-94AF-2F5B9F5A1E1D}"/>
              </a:ext>
            </a:extLst>
          </p:cNvPr>
          <p:cNvCxnSpPr>
            <a:cxnSpLocks/>
          </p:cNvCxnSpPr>
          <p:nvPr/>
        </p:nvCxnSpPr>
        <p:spPr>
          <a:xfrm>
            <a:off x="3094398" y="2402101"/>
            <a:ext cx="1606788" cy="1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54A0DD8-3ABF-8747-96F7-7CBB7B8EEBCD}"/>
              </a:ext>
            </a:extLst>
          </p:cNvPr>
          <p:cNvCxnSpPr>
            <a:cxnSpLocks/>
          </p:cNvCxnSpPr>
          <p:nvPr/>
        </p:nvCxnSpPr>
        <p:spPr>
          <a:xfrm>
            <a:off x="7172761" y="2402101"/>
            <a:ext cx="1906734" cy="0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402FCB2-2C23-E847-8996-844AF29A09EC}"/>
              </a:ext>
            </a:extLst>
          </p:cNvPr>
          <p:cNvSpPr txBox="1"/>
          <p:nvPr/>
        </p:nvSpPr>
        <p:spPr>
          <a:xfrm>
            <a:off x="1437224" y="2284995"/>
            <a:ext cx="220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Raspberry Pi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D0100F0-BBC4-6A40-8BAE-0E7C8BE87F87}"/>
              </a:ext>
            </a:extLst>
          </p:cNvPr>
          <p:cNvSpPr txBox="1"/>
          <p:nvPr/>
        </p:nvSpPr>
        <p:spPr>
          <a:xfrm>
            <a:off x="1282390" y="245327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Connecting Raspberry Pi into EnOS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EC38B0-8E5A-4734-9591-41FA8F5D8CB3}"/>
              </a:ext>
            </a:extLst>
          </p:cNvPr>
          <p:cNvSpPr txBox="1"/>
          <p:nvPr/>
        </p:nvSpPr>
        <p:spPr>
          <a:xfrm>
            <a:off x="1147548" y="2887391"/>
            <a:ext cx="2494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Setting up RPI with needed hardware</a:t>
            </a:r>
          </a:p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Registering RPI device on EnOS Console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4BA7F5-5FB0-451F-9CEB-271AE6DB4E0F}"/>
              </a:ext>
            </a:extLst>
          </p:cNvPr>
          <p:cNvSpPr txBox="1"/>
          <p:nvPr/>
        </p:nvSpPr>
        <p:spPr>
          <a:xfrm>
            <a:off x="4784294" y="2959408"/>
            <a:ext cx="2389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Programming to connect device and ingest device data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4301AF-C03A-4D71-BAA7-65DDFB491444}"/>
              </a:ext>
            </a:extLst>
          </p:cNvPr>
          <p:cNvSpPr txBox="1"/>
          <p:nvPr/>
        </p:nvSpPr>
        <p:spPr>
          <a:xfrm>
            <a:off x="7172761" y="2094324"/>
            <a:ext cx="223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Ingested device data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9489D0-6A9E-41CC-8186-A7EDEB367AD4}"/>
              </a:ext>
            </a:extLst>
          </p:cNvPr>
          <p:cNvSpPr txBox="1"/>
          <p:nvPr/>
        </p:nvSpPr>
        <p:spPr>
          <a:xfrm>
            <a:off x="3053242" y="2094324"/>
            <a:ext cx="223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Device properties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1E480C7-376F-4CCC-B49D-703D97DBC16E}"/>
              </a:ext>
            </a:extLst>
          </p:cNvPr>
          <p:cNvSpPr txBox="1"/>
          <p:nvPr/>
        </p:nvSpPr>
        <p:spPr>
          <a:xfrm>
            <a:off x="5035125" y="4920552"/>
            <a:ext cx="2221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Visualizing device data and monitoring alerts</a:t>
            </a:r>
          </a:p>
        </p:txBody>
      </p:sp>
      <p:cxnSp>
        <p:nvCxnSpPr>
          <p:cNvPr id="32" name="直线箭头连接符 11">
            <a:extLst>
              <a:ext uri="{FF2B5EF4-FFF2-40B4-BE49-F238E27FC236}">
                <a16:creationId xmlns:a16="http://schemas.microsoft.com/office/drawing/2014/main" id="{77B5EDEF-2750-4AF5-8B08-944773EF4A78}"/>
              </a:ext>
            </a:extLst>
          </p:cNvPr>
          <p:cNvCxnSpPr>
            <a:cxnSpLocks/>
          </p:cNvCxnSpPr>
          <p:nvPr/>
        </p:nvCxnSpPr>
        <p:spPr>
          <a:xfrm flipH="1">
            <a:off x="7172761" y="2564024"/>
            <a:ext cx="1861754" cy="5914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C077622-EEA0-4D89-B399-899C05F1DFAE}"/>
              </a:ext>
            </a:extLst>
          </p:cNvPr>
          <p:cNvSpPr txBox="1"/>
          <p:nvPr/>
        </p:nvSpPr>
        <p:spPr>
          <a:xfrm>
            <a:off x="7173973" y="2563080"/>
            <a:ext cx="223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Controlling commands</a:t>
            </a:r>
          </a:p>
        </p:txBody>
      </p:sp>
      <p:cxnSp>
        <p:nvCxnSpPr>
          <p:cNvPr id="19" name="直线箭头连接符 11">
            <a:extLst>
              <a:ext uri="{FF2B5EF4-FFF2-40B4-BE49-F238E27FC236}">
                <a16:creationId xmlns:a16="http://schemas.microsoft.com/office/drawing/2014/main" id="{2CBD5895-8E3A-49E6-B334-067574F5A86E}"/>
              </a:ext>
            </a:extLst>
          </p:cNvPr>
          <p:cNvCxnSpPr>
            <a:cxnSpLocks/>
          </p:cNvCxnSpPr>
          <p:nvPr/>
        </p:nvCxnSpPr>
        <p:spPr>
          <a:xfrm flipH="1">
            <a:off x="3063412" y="2558947"/>
            <a:ext cx="1637774" cy="0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66DC70F-0C9B-46C0-9FAD-0AB00DCFC62F}"/>
              </a:ext>
            </a:extLst>
          </p:cNvPr>
          <p:cNvSpPr txBox="1"/>
          <p:nvPr/>
        </p:nvSpPr>
        <p:spPr>
          <a:xfrm>
            <a:off x="3053242" y="2558947"/>
            <a:ext cx="223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Device status control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54AB02-5CB7-488F-8676-AA5F62E65EBD}"/>
              </a:ext>
            </a:extLst>
          </p:cNvPr>
          <p:cNvSpPr/>
          <p:nvPr/>
        </p:nvSpPr>
        <p:spPr>
          <a:xfrm>
            <a:off x="5018170" y="4026314"/>
            <a:ext cx="1840562" cy="901980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cxnSp>
        <p:nvCxnSpPr>
          <p:cNvPr id="24" name="直线箭头连接符 11">
            <a:extLst>
              <a:ext uri="{FF2B5EF4-FFF2-40B4-BE49-F238E27FC236}">
                <a16:creationId xmlns:a16="http://schemas.microsoft.com/office/drawing/2014/main" id="{0FBDFAE5-6D1C-43ED-84AC-6203FC51CAB8}"/>
              </a:ext>
            </a:extLst>
          </p:cNvPr>
          <p:cNvCxnSpPr>
            <a:cxnSpLocks/>
          </p:cNvCxnSpPr>
          <p:nvPr/>
        </p:nvCxnSpPr>
        <p:spPr>
          <a:xfrm>
            <a:off x="10049619" y="2887391"/>
            <a:ext cx="0" cy="1023479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磁盘 12">
            <a:extLst>
              <a:ext uri="{FF2B5EF4-FFF2-40B4-BE49-F238E27FC236}">
                <a16:creationId xmlns:a16="http://schemas.microsoft.com/office/drawing/2014/main" id="{E3CD2AC0-8BEE-4F4E-953F-9AAAC8B8D024}"/>
              </a:ext>
            </a:extLst>
          </p:cNvPr>
          <p:cNvSpPr/>
          <p:nvPr/>
        </p:nvSpPr>
        <p:spPr>
          <a:xfrm>
            <a:off x="9162424" y="4029272"/>
            <a:ext cx="1840562" cy="901980"/>
          </a:xfrm>
          <a:prstGeom prst="flowChartMagneticDisk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E8F49AD-5172-4372-A600-2476490125C3}"/>
              </a:ext>
            </a:extLst>
          </p:cNvPr>
          <p:cNvSpPr txBox="1"/>
          <p:nvPr/>
        </p:nvSpPr>
        <p:spPr>
          <a:xfrm>
            <a:off x="8784901" y="4326373"/>
            <a:ext cx="268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EnOS TSDB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CB3D977-9905-4433-93B0-363A7B44FD62}"/>
              </a:ext>
            </a:extLst>
          </p:cNvPr>
          <p:cNvSpPr txBox="1"/>
          <p:nvPr/>
        </p:nvSpPr>
        <p:spPr>
          <a:xfrm>
            <a:off x="9255645" y="4966743"/>
            <a:ext cx="18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Storing device data by data types</a:t>
            </a:r>
          </a:p>
        </p:txBody>
      </p:sp>
      <p:cxnSp>
        <p:nvCxnSpPr>
          <p:cNvPr id="36" name="直线箭头连接符 11">
            <a:extLst>
              <a:ext uri="{FF2B5EF4-FFF2-40B4-BE49-F238E27FC236}">
                <a16:creationId xmlns:a16="http://schemas.microsoft.com/office/drawing/2014/main" id="{8E2EE441-5AF3-49F7-92C9-577C389E383F}"/>
              </a:ext>
            </a:extLst>
          </p:cNvPr>
          <p:cNvCxnSpPr>
            <a:cxnSpLocks/>
          </p:cNvCxnSpPr>
          <p:nvPr/>
        </p:nvCxnSpPr>
        <p:spPr>
          <a:xfrm flipH="1">
            <a:off x="7079701" y="4509513"/>
            <a:ext cx="1861754" cy="5914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8365506-3010-4C29-AEEF-7D8A82CEE89D}"/>
              </a:ext>
            </a:extLst>
          </p:cNvPr>
          <p:cNvSpPr txBox="1"/>
          <p:nvPr/>
        </p:nvSpPr>
        <p:spPr>
          <a:xfrm>
            <a:off x="5617133" y="4329329"/>
            <a:ext cx="220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HMI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DA44BC-4CF3-4B3D-9000-177B84CB63B2}"/>
              </a:ext>
            </a:extLst>
          </p:cNvPr>
          <p:cNvSpPr txBox="1"/>
          <p:nvPr/>
        </p:nvSpPr>
        <p:spPr>
          <a:xfrm>
            <a:off x="10049619" y="3208950"/>
            <a:ext cx="18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Configuring storage policies</a:t>
            </a:r>
          </a:p>
        </p:txBody>
      </p:sp>
    </p:spTree>
    <p:extLst>
      <p:ext uri="{BB962C8B-B14F-4D97-AF65-F5344CB8AC3E}">
        <p14:creationId xmlns:p14="http://schemas.microsoft.com/office/powerpoint/2010/main" val="339137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3DFD1D0-2316-834A-953A-F40F1A89D34D}"/>
              </a:ext>
            </a:extLst>
          </p:cNvPr>
          <p:cNvSpPr/>
          <p:nvPr/>
        </p:nvSpPr>
        <p:spPr>
          <a:xfrm>
            <a:off x="1216058" y="1966693"/>
            <a:ext cx="1759666" cy="833397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480EBF-533D-F646-877D-374AE9C69F21}"/>
              </a:ext>
            </a:extLst>
          </p:cNvPr>
          <p:cNvSpPr/>
          <p:nvPr/>
        </p:nvSpPr>
        <p:spPr>
          <a:xfrm>
            <a:off x="4893390" y="1898101"/>
            <a:ext cx="1881501" cy="901986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EEA4F-92AF-A142-9FAD-8C943BD1851B}"/>
              </a:ext>
            </a:extLst>
          </p:cNvPr>
          <p:cNvSpPr/>
          <p:nvPr/>
        </p:nvSpPr>
        <p:spPr>
          <a:xfrm>
            <a:off x="9255645" y="1932401"/>
            <a:ext cx="1747341" cy="901980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DD3443-96AC-4B40-A652-2F8F5E425E18}"/>
              </a:ext>
            </a:extLst>
          </p:cNvPr>
          <p:cNvSpPr txBox="1"/>
          <p:nvPr/>
        </p:nvSpPr>
        <p:spPr>
          <a:xfrm>
            <a:off x="5035125" y="2121781"/>
            <a:ext cx="169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EnOS SDK for MQTT for Java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BF1D57-434E-1B47-967E-DD564B829FD2}"/>
              </a:ext>
            </a:extLst>
          </p:cNvPr>
          <p:cNvSpPr txBox="1"/>
          <p:nvPr/>
        </p:nvSpPr>
        <p:spPr>
          <a:xfrm>
            <a:off x="8724202" y="2248213"/>
            <a:ext cx="268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EnOS IoT Hub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EF22AC0-C539-3C4E-94AF-2F5B9F5A1E1D}"/>
              </a:ext>
            </a:extLst>
          </p:cNvPr>
          <p:cNvCxnSpPr>
            <a:cxnSpLocks/>
          </p:cNvCxnSpPr>
          <p:nvPr/>
        </p:nvCxnSpPr>
        <p:spPr>
          <a:xfrm>
            <a:off x="3094398" y="2402101"/>
            <a:ext cx="1606788" cy="1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54A0DD8-3ABF-8747-96F7-7CBB7B8EEBCD}"/>
              </a:ext>
            </a:extLst>
          </p:cNvPr>
          <p:cNvCxnSpPr>
            <a:cxnSpLocks/>
          </p:cNvCxnSpPr>
          <p:nvPr/>
        </p:nvCxnSpPr>
        <p:spPr>
          <a:xfrm>
            <a:off x="7172761" y="2402101"/>
            <a:ext cx="1906734" cy="0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402FCB2-2C23-E847-8996-844AF29A09EC}"/>
              </a:ext>
            </a:extLst>
          </p:cNvPr>
          <p:cNvSpPr txBox="1"/>
          <p:nvPr/>
        </p:nvSpPr>
        <p:spPr>
          <a:xfrm>
            <a:off x="1437224" y="2284995"/>
            <a:ext cx="220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Virtual Device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D0100F0-BBC4-6A40-8BAE-0E7C8BE87F87}"/>
              </a:ext>
            </a:extLst>
          </p:cNvPr>
          <p:cNvSpPr txBox="1"/>
          <p:nvPr/>
        </p:nvSpPr>
        <p:spPr>
          <a:xfrm>
            <a:off x="1216058" y="429993"/>
            <a:ext cx="490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Obtaining Original and Calculated Data in TSDB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EC38B0-8E5A-4734-9591-41FA8F5D8CB3}"/>
              </a:ext>
            </a:extLst>
          </p:cNvPr>
          <p:cNvSpPr txBox="1"/>
          <p:nvPr/>
        </p:nvSpPr>
        <p:spPr>
          <a:xfrm>
            <a:off x="1147548" y="2887391"/>
            <a:ext cx="249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Registering device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4BA7F5-5FB0-451F-9CEB-271AE6DB4E0F}"/>
              </a:ext>
            </a:extLst>
          </p:cNvPr>
          <p:cNvSpPr txBox="1"/>
          <p:nvPr/>
        </p:nvSpPr>
        <p:spPr>
          <a:xfrm>
            <a:off x="4784294" y="2959408"/>
            <a:ext cx="2389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Programming to connect device and simulate device data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4301AF-C03A-4D71-BAA7-65DDFB491444}"/>
              </a:ext>
            </a:extLst>
          </p:cNvPr>
          <p:cNvSpPr txBox="1"/>
          <p:nvPr/>
        </p:nvSpPr>
        <p:spPr>
          <a:xfrm>
            <a:off x="7172761" y="2094324"/>
            <a:ext cx="223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Simulated device data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9489D0-6A9E-41CC-8186-A7EDEB367AD4}"/>
              </a:ext>
            </a:extLst>
          </p:cNvPr>
          <p:cNvSpPr txBox="1"/>
          <p:nvPr/>
        </p:nvSpPr>
        <p:spPr>
          <a:xfrm>
            <a:off x="3053242" y="2094324"/>
            <a:ext cx="223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Device properties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1E480C7-376F-4CCC-B49D-703D97DBC16E}"/>
              </a:ext>
            </a:extLst>
          </p:cNvPr>
          <p:cNvSpPr txBox="1"/>
          <p:nvPr/>
        </p:nvSpPr>
        <p:spPr>
          <a:xfrm>
            <a:off x="5045758" y="5001352"/>
            <a:ext cx="199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Storing data based on storage policies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54AB02-5CB7-488F-8676-AA5F62E65EBD}"/>
              </a:ext>
            </a:extLst>
          </p:cNvPr>
          <p:cNvSpPr/>
          <p:nvPr/>
        </p:nvSpPr>
        <p:spPr>
          <a:xfrm>
            <a:off x="1195355" y="4093458"/>
            <a:ext cx="1840562" cy="901980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cxnSp>
        <p:nvCxnSpPr>
          <p:cNvPr id="24" name="直线箭头连接符 11">
            <a:extLst>
              <a:ext uri="{FF2B5EF4-FFF2-40B4-BE49-F238E27FC236}">
                <a16:creationId xmlns:a16="http://schemas.microsoft.com/office/drawing/2014/main" id="{0FBDFAE5-6D1C-43ED-84AC-6203FC51CAB8}"/>
              </a:ext>
            </a:extLst>
          </p:cNvPr>
          <p:cNvCxnSpPr>
            <a:cxnSpLocks/>
          </p:cNvCxnSpPr>
          <p:nvPr/>
        </p:nvCxnSpPr>
        <p:spPr>
          <a:xfrm flipH="1">
            <a:off x="7088957" y="2959408"/>
            <a:ext cx="2648932" cy="1366965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磁盘 12">
            <a:extLst>
              <a:ext uri="{FF2B5EF4-FFF2-40B4-BE49-F238E27FC236}">
                <a16:creationId xmlns:a16="http://schemas.microsoft.com/office/drawing/2014/main" id="{E3CD2AC0-8BEE-4F4E-953F-9AAAC8B8D024}"/>
              </a:ext>
            </a:extLst>
          </p:cNvPr>
          <p:cNvSpPr/>
          <p:nvPr/>
        </p:nvSpPr>
        <p:spPr>
          <a:xfrm>
            <a:off x="4980735" y="4099372"/>
            <a:ext cx="1840562" cy="901980"/>
          </a:xfrm>
          <a:prstGeom prst="flowChartMagneticDisk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E8F49AD-5172-4372-A600-2476490125C3}"/>
              </a:ext>
            </a:extLst>
          </p:cNvPr>
          <p:cNvSpPr txBox="1"/>
          <p:nvPr/>
        </p:nvSpPr>
        <p:spPr>
          <a:xfrm>
            <a:off x="4617830" y="4402063"/>
            <a:ext cx="268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EnOS TSDB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CB3D977-9905-4433-93B0-363A7B44FD62}"/>
              </a:ext>
            </a:extLst>
          </p:cNvPr>
          <p:cNvSpPr txBox="1"/>
          <p:nvPr/>
        </p:nvSpPr>
        <p:spPr>
          <a:xfrm>
            <a:off x="9255645" y="4966743"/>
            <a:ext cx="18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Processing data with designed jobs </a:t>
            </a:r>
          </a:p>
        </p:txBody>
      </p:sp>
      <p:cxnSp>
        <p:nvCxnSpPr>
          <p:cNvPr id="36" name="直线箭头连接符 11">
            <a:extLst>
              <a:ext uri="{FF2B5EF4-FFF2-40B4-BE49-F238E27FC236}">
                <a16:creationId xmlns:a16="http://schemas.microsoft.com/office/drawing/2014/main" id="{8E2EE441-5AF3-49F7-92C9-577C389E383F}"/>
              </a:ext>
            </a:extLst>
          </p:cNvPr>
          <p:cNvCxnSpPr>
            <a:cxnSpLocks/>
          </p:cNvCxnSpPr>
          <p:nvPr/>
        </p:nvCxnSpPr>
        <p:spPr>
          <a:xfrm flipH="1">
            <a:off x="3118975" y="4550362"/>
            <a:ext cx="1665319" cy="0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8365506-3010-4C29-AEEF-7D8A82CEE89D}"/>
              </a:ext>
            </a:extLst>
          </p:cNvPr>
          <p:cNvSpPr txBox="1"/>
          <p:nvPr/>
        </p:nvSpPr>
        <p:spPr>
          <a:xfrm>
            <a:off x="1582460" y="4406931"/>
            <a:ext cx="220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Application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DA44BC-4CF3-4B3D-9000-177B84CB63B2}"/>
              </a:ext>
            </a:extLst>
          </p:cNvPr>
          <p:cNvSpPr txBox="1"/>
          <p:nvPr/>
        </p:nvSpPr>
        <p:spPr>
          <a:xfrm>
            <a:off x="10059117" y="3240603"/>
            <a:ext cx="1837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Device original data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2B11624-3AF8-471A-A911-B564773F5EC8}"/>
              </a:ext>
            </a:extLst>
          </p:cNvPr>
          <p:cNvSpPr/>
          <p:nvPr/>
        </p:nvSpPr>
        <p:spPr>
          <a:xfrm>
            <a:off x="9220822" y="4018572"/>
            <a:ext cx="1747341" cy="901980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cxnSp>
        <p:nvCxnSpPr>
          <p:cNvPr id="33" name="直线箭头连接符 11">
            <a:extLst>
              <a:ext uri="{FF2B5EF4-FFF2-40B4-BE49-F238E27FC236}">
                <a16:creationId xmlns:a16="http://schemas.microsoft.com/office/drawing/2014/main" id="{8AB5A3E6-90D9-4CE1-AB84-13463B1DD2CB}"/>
              </a:ext>
            </a:extLst>
          </p:cNvPr>
          <p:cNvCxnSpPr>
            <a:cxnSpLocks/>
          </p:cNvCxnSpPr>
          <p:nvPr/>
        </p:nvCxnSpPr>
        <p:spPr>
          <a:xfrm>
            <a:off x="10049619" y="2959245"/>
            <a:ext cx="18996" cy="952879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>
            <a:extLst>
              <a:ext uri="{FF2B5EF4-FFF2-40B4-BE49-F238E27FC236}">
                <a16:creationId xmlns:a16="http://schemas.microsoft.com/office/drawing/2014/main" id="{8D23A8C7-6942-476B-8F5F-90983DC622CB}"/>
              </a:ext>
            </a:extLst>
          </p:cNvPr>
          <p:cNvCxnSpPr>
            <a:cxnSpLocks/>
          </p:cNvCxnSpPr>
          <p:nvPr/>
        </p:nvCxnSpPr>
        <p:spPr>
          <a:xfrm flipH="1">
            <a:off x="7088958" y="4511915"/>
            <a:ext cx="2056479" cy="0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BC7BEAE-0B78-419D-A075-EC5D2358A3C0}"/>
              </a:ext>
            </a:extLst>
          </p:cNvPr>
          <p:cNvSpPr txBox="1"/>
          <p:nvPr/>
        </p:nvSpPr>
        <p:spPr>
          <a:xfrm>
            <a:off x="8784901" y="4358026"/>
            <a:ext cx="268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Stream Analytics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9EE5F51-A926-43D2-AFF9-E9F903B6D7A8}"/>
              </a:ext>
            </a:extLst>
          </p:cNvPr>
          <p:cNvSpPr txBox="1"/>
          <p:nvPr/>
        </p:nvSpPr>
        <p:spPr>
          <a:xfrm>
            <a:off x="7398931" y="4520004"/>
            <a:ext cx="1837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Calculated data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37DB275-4AF4-498B-B57F-DED6547D7126}"/>
              </a:ext>
            </a:extLst>
          </p:cNvPr>
          <p:cNvSpPr txBox="1"/>
          <p:nvPr/>
        </p:nvSpPr>
        <p:spPr>
          <a:xfrm>
            <a:off x="1216058" y="5023217"/>
            <a:ext cx="199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Obtaining stored data with APIs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B8EFB88-37BA-4F6F-9D49-C37E71238944}"/>
              </a:ext>
            </a:extLst>
          </p:cNvPr>
          <p:cNvSpPr txBox="1"/>
          <p:nvPr/>
        </p:nvSpPr>
        <p:spPr>
          <a:xfrm rot="19918473">
            <a:off x="7385237" y="3354512"/>
            <a:ext cx="1793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Device original data</a:t>
            </a:r>
          </a:p>
        </p:txBody>
      </p:sp>
    </p:spTree>
    <p:extLst>
      <p:ext uri="{BB962C8B-B14F-4D97-AF65-F5344CB8AC3E}">
        <p14:creationId xmlns:p14="http://schemas.microsoft.com/office/powerpoint/2010/main" val="265112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3DFD1D0-2316-834A-953A-F40F1A89D34D}"/>
              </a:ext>
            </a:extLst>
          </p:cNvPr>
          <p:cNvSpPr/>
          <p:nvPr/>
        </p:nvSpPr>
        <p:spPr>
          <a:xfrm>
            <a:off x="1216058" y="1966693"/>
            <a:ext cx="1759666" cy="833397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480EBF-533D-F646-877D-374AE9C69F21}"/>
              </a:ext>
            </a:extLst>
          </p:cNvPr>
          <p:cNvSpPr/>
          <p:nvPr/>
        </p:nvSpPr>
        <p:spPr>
          <a:xfrm>
            <a:off x="4893390" y="1898101"/>
            <a:ext cx="1881501" cy="901986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2EEA4F-92AF-A142-9FAD-8C943BD1851B}"/>
              </a:ext>
            </a:extLst>
          </p:cNvPr>
          <p:cNvSpPr/>
          <p:nvPr/>
        </p:nvSpPr>
        <p:spPr>
          <a:xfrm>
            <a:off x="9255645" y="1932401"/>
            <a:ext cx="1747341" cy="901980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DD3443-96AC-4B40-A652-2F8F5E425E18}"/>
              </a:ext>
            </a:extLst>
          </p:cNvPr>
          <p:cNvSpPr txBox="1"/>
          <p:nvPr/>
        </p:nvSpPr>
        <p:spPr>
          <a:xfrm>
            <a:off x="5035125" y="2121781"/>
            <a:ext cx="1698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EnOS SDK for MQTT for Java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BF1D57-434E-1B47-967E-DD564B829FD2}"/>
              </a:ext>
            </a:extLst>
          </p:cNvPr>
          <p:cNvSpPr txBox="1"/>
          <p:nvPr/>
        </p:nvSpPr>
        <p:spPr>
          <a:xfrm>
            <a:off x="8724202" y="2248213"/>
            <a:ext cx="268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EnOS IoT Hub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EF22AC0-C539-3C4E-94AF-2F5B9F5A1E1D}"/>
              </a:ext>
            </a:extLst>
          </p:cNvPr>
          <p:cNvCxnSpPr>
            <a:cxnSpLocks/>
          </p:cNvCxnSpPr>
          <p:nvPr/>
        </p:nvCxnSpPr>
        <p:spPr>
          <a:xfrm>
            <a:off x="3094398" y="2402101"/>
            <a:ext cx="1606788" cy="1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54A0DD8-3ABF-8747-96F7-7CBB7B8EEBCD}"/>
              </a:ext>
            </a:extLst>
          </p:cNvPr>
          <p:cNvCxnSpPr>
            <a:cxnSpLocks/>
          </p:cNvCxnSpPr>
          <p:nvPr/>
        </p:nvCxnSpPr>
        <p:spPr>
          <a:xfrm>
            <a:off x="7172761" y="2402101"/>
            <a:ext cx="1906734" cy="0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402FCB2-2C23-E847-8996-844AF29A09EC}"/>
              </a:ext>
            </a:extLst>
          </p:cNvPr>
          <p:cNvSpPr txBox="1"/>
          <p:nvPr/>
        </p:nvSpPr>
        <p:spPr>
          <a:xfrm>
            <a:off x="1437224" y="2284995"/>
            <a:ext cx="220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Virtual Device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D0100F0-BBC4-6A40-8BAE-0E7C8BE87F87}"/>
              </a:ext>
            </a:extLst>
          </p:cNvPr>
          <p:cNvSpPr txBox="1"/>
          <p:nvPr/>
        </p:nvSpPr>
        <p:spPr>
          <a:xfrm>
            <a:off x="1216058" y="429993"/>
            <a:ext cx="490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Subscribing to Real-time Data and Alert Data 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EC38B0-8E5A-4734-9591-41FA8F5D8CB3}"/>
              </a:ext>
            </a:extLst>
          </p:cNvPr>
          <p:cNvSpPr txBox="1"/>
          <p:nvPr/>
        </p:nvSpPr>
        <p:spPr>
          <a:xfrm>
            <a:off x="1147548" y="2887391"/>
            <a:ext cx="249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Registering device</a:t>
            </a:r>
          </a:p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Configuring alert rules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4BA7F5-5FB0-451F-9CEB-271AE6DB4E0F}"/>
              </a:ext>
            </a:extLst>
          </p:cNvPr>
          <p:cNvSpPr txBox="1"/>
          <p:nvPr/>
        </p:nvSpPr>
        <p:spPr>
          <a:xfrm>
            <a:off x="4784294" y="2959408"/>
            <a:ext cx="2389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Programming to connect device and ingest device data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4301AF-C03A-4D71-BAA7-65DDFB491444}"/>
              </a:ext>
            </a:extLst>
          </p:cNvPr>
          <p:cNvSpPr txBox="1"/>
          <p:nvPr/>
        </p:nvSpPr>
        <p:spPr>
          <a:xfrm>
            <a:off x="7172761" y="2094324"/>
            <a:ext cx="223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Simulated device data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9489D0-6A9E-41CC-8186-A7EDEB367AD4}"/>
              </a:ext>
            </a:extLst>
          </p:cNvPr>
          <p:cNvSpPr txBox="1"/>
          <p:nvPr/>
        </p:nvSpPr>
        <p:spPr>
          <a:xfrm>
            <a:off x="3053242" y="2094324"/>
            <a:ext cx="223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Device properties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1E480C7-376F-4CCC-B49D-703D97DBC16E}"/>
              </a:ext>
            </a:extLst>
          </p:cNvPr>
          <p:cNvSpPr txBox="1"/>
          <p:nvPr/>
        </p:nvSpPr>
        <p:spPr>
          <a:xfrm>
            <a:off x="5022555" y="5001352"/>
            <a:ext cx="19951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Programming with EnOS SDK for data subscription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C54AB02-5CB7-488F-8676-AA5F62E65EBD}"/>
              </a:ext>
            </a:extLst>
          </p:cNvPr>
          <p:cNvSpPr/>
          <p:nvPr/>
        </p:nvSpPr>
        <p:spPr>
          <a:xfrm>
            <a:off x="4934329" y="4060924"/>
            <a:ext cx="1840562" cy="901980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CB3D977-9905-4433-93B0-363A7B44FD62}"/>
              </a:ext>
            </a:extLst>
          </p:cNvPr>
          <p:cNvSpPr txBox="1"/>
          <p:nvPr/>
        </p:nvSpPr>
        <p:spPr>
          <a:xfrm>
            <a:off x="9255645" y="4966743"/>
            <a:ext cx="18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Configuring data subscription topics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365506-3010-4C29-AEEF-7D8A82CEE89D}"/>
              </a:ext>
            </a:extLst>
          </p:cNvPr>
          <p:cNvSpPr txBox="1"/>
          <p:nvPr/>
        </p:nvSpPr>
        <p:spPr>
          <a:xfrm>
            <a:off x="5242503" y="4381448"/>
            <a:ext cx="220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Application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DA44BC-4CF3-4B3D-9000-177B84CB63B2}"/>
              </a:ext>
            </a:extLst>
          </p:cNvPr>
          <p:cNvSpPr txBox="1"/>
          <p:nvPr/>
        </p:nvSpPr>
        <p:spPr>
          <a:xfrm>
            <a:off x="10059117" y="3164866"/>
            <a:ext cx="183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Device real-time data and alert data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2B11624-3AF8-471A-A911-B564773F5EC8}"/>
              </a:ext>
            </a:extLst>
          </p:cNvPr>
          <p:cNvSpPr/>
          <p:nvPr/>
        </p:nvSpPr>
        <p:spPr>
          <a:xfrm>
            <a:off x="9255645" y="4018572"/>
            <a:ext cx="1747341" cy="901980"/>
          </a:xfrm>
          <a:prstGeom prst="rect">
            <a:avLst/>
          </a:prstGeom>
          <a:solidFill>
            <a:srgbClr val="F5F5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Light" panose="020B0403020202020204" pitchFamily="34" charset="0"/>
            </a:endParaRPr>
          </a:p>
        </p:txBody>
      </p:sp>
      <p:cxnSp>
        <p:nvCxnSpPr>
          <p:cNvPr id="33" name="直线箭头连接符 11">
            <a:extLst>
              <a:ext uri="{FF2B5EF4-FFF2-40B4-BE49-F238E27FC236}">
                <a16:creationId xmlns:a16="http://schemas.microsoft.com/office/drawing/2014/main" id="{8AB5A3E6-90D9-4CE1-AB84-13463B1DD2CB}"/>
              </a:ext>
            </a:extLst>
          </p:cNvPr>
          <p:cNvCxnSpPr>
            <a:cxnSpLocks/>
          </p:cNvCxnSpPr>
          <p:nvPr/>
        </p:nvCxnSpPr>
        <p:spPr>
          <a:xfrm>
            <a:off x="10049619" y="2959245"/>
            <a:ext cx="18996" cy="952879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11">
            <a:extLst>
              <a:ext uri="{FF2B5EF4-FFF2-40B4-BE49-F238E27FC236}">
                <a16:creationId xmlns:a16="http://schemas.microsoft.com/office/drawing/2014/main" id="{8D23A8C7-6942-476B-8F5F-90983DC622CB}"/>
              </a:ext>
            </a:extLst>
          </p:cNvPr>
          <p:cNvCxnSpPr>
            <a:cxnSpLocks/>
          </p:cNvCxnSpPr>
          <p:nvPr/>
        </p:nvCxnSpPr>
        <p:spPr>
          <a:xfrm flipH="1">
            <a:off x="6809169" y="4498673"/>
            <a:ext cx="2322490" cy="24762"/>
          </a:xfrm>
          <a:prstGeom prst="straightConnector1">
            <a:avLst/>
          </a:prstGeom>
          <a:ln w="25400">
            <a:solidFill>
              <a:srgbClr val="D8D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BC7BEAE-0B78-419D-A075-EC5D2358A3C0}"/>
              </a:ext>
            </a:extLst>
          </p:cNvPr>
          <p:cNvSpPr txBox="1"/>
          <p:nvPr/>
        </p:nvSpPr>
        <p:spPr>
          <a:xfrm>
            <a:off x="8784901" y="4358026"/>
            <a:ext cx="268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Subscription Service</a:t>
            </a:r>
            <a:endParaRPr kumimoji="1" lang="zh-CN" altLang="en-US" sz="1400" dirty="0">
              <a:solidFill>
                <a:srgbClr val="383C57"/>
              </a:solidFill>
              <a:latin typeface="Helvetica" pitchFamily="2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9EE5F51-A926-43D2-AFF9-E9F903B6D7A8}"/>
              </a:ext>
            </a:extLst>
          </p:cNvPr>
          <p:cNvSpPr txBox="1"/>
          <p:nvPr/>
        </p:nvSpPr>
        <p:spPr>
          <a:xfrm>
            <a:off x="6912926" y="4178994"/>
            <a:ext cx="220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383C57"/>
                </a:solidFill>
                <a:latin typeface="Helvetica" pitchFamily="2" charset="0"/>
              </a:rPr>
              <a:t>Pushing subscribed data</a:t>
            </a:r>
          </a:p>
        </p:txBody>
      </p:sp>
    </p:spTree>
    <p:extLst>
      <p:ext uri="{BB962C8B-B14F-4D97-AF65-F5344CB8AC3E}">
        <p14:creationId xmlns:p14="http://schemas.microsoft.com/office/powerpoint/2010/main" val="1957415018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11877</TotalTime>
  <Words>269</Words>
  <Application>Microsoft Office PowerPoint</Application>
  <PresentationFormat>宽屏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D-DIN</vt:lpstr>
      <vt:lpstr>Helvetica Light</vt:lpstr>
      <vt:lpstr>Helvetica Neue Medium</vt:lpstr>
      <vt:lpstr>Helvetica Neue Thin</vt:lpstr>
      <vt:lpstr>等线</vt:lpstr>
      <vt:lpstr>SimHei</vt:lpstr>
      <vt:lpstr>宋体</vt:lpstr>
      <vt:lpstr>微软雅黑</vt:lpstr>
      <vt:lpstr>Arial</vt:lpstr>
      <vt:lpstr>Calibri</vt:lpstr>
      <vt:lpstr>Helvetica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Jimmy Chen</cp:lastModifiedBy>
  <cp:revision>439</cp:revision>
  <dcterms:created xsi:type="dcterms:W3CDTF">2018-10-23T04:04:46Z</dcterms:created>
  <dcterms:modified xsi:type="dcterms:W3CDTF">2019-04-16T07:21:27Z</dcterms:modified>
</cp:coreProperties>
</file>