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283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  <a:srgbClr val="B6B6B6"/>
    <a:srgbClr val="706A80"/>
    <a:srgbClr val="3D3F41"/>
    <a:srgbClr val="071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" y="576"/>
      </p:cViewPr>
      <p:guideLst>
        <p:guide orient="horz" pos="2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1:12:13.3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2F064-BB66-4B13-AAD5-5972ECA900C0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0B6E3-D3FA-4C4F-BDFE-4E7507CC53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4344" y="-10757"/>
            <a:ext cx="12206344" cy="6893662"/>
            <a:chOff x="-10758" y="-10757"/>
            <a:chExt cx="9154758" cy="6893662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" t="15092" r="13953" b="23868"/>
            <a:stretch>
              <a:fillRect/>
            </a:stretch>
          </p:blipFill>
          <p:spPr>
            <a:xfrm>
              <a:off x="-10758" y="0"/>
              <a:ext cx="9154758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-10757"/>
              <a:ext cx="9144000" cy="6893662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4" t="4996" r="43097" b="33964"/>
          <a:stretch>
            <a:fillRect/>
          </a:stretch>
        </p:blipFill>
        <p:spPr>
          <a:xfrm>
            <a:off x="2534960" y="-35663"/>
            <a:ext cx="9657041" cy="689366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-1" y="3143551"/>
            <a:ext cx="707136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0" y="1308825"/>
            <a:ext cx="7071360" cy="172007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200">
                <a:solidFill>
                  <a:srgbClr val="071F65"/>
                </a:solidFill>
                <a:effectLst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26955" y="205441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071F65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 hasCustomPrompt="1"/>
          </p:nvPr>
        </p:nvSpPr>
        <p:spPr>
          <a:xfrm>
            <a:off x="3827342" y="3346701"/>
            <a:ext cx="4643665" cy="450746"/>
          </a:xfrm>
          <a:custGeom>
            <a:avLst/>
            <a:gdLst>
              <a:gd name="connsiteX0" fmla="*/ 0 w 3482749"/>
              <a:gd name="connsiteY0" fmla="*/ 0 h 450746"/>
              <a:gd name="connsiteX1" fmla="*/ 3095474 w 3482749"/>
              <a:gd name="connsiteY1" fmla="*/ 10691 h 450746"/>
              <a:gd name="connsiteX2" fmla="*/ 3482749 w 3482749"/>
              <a:gd name="connsiteY2" fmla="*/ 450746 h 450746"/>
              <a:gd name="connsiteX3" fmla="*/ 402616 w 3482749"/>
              <a:gd name="connsiteY3" fmla="*/ 440057 h 45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2749" h="450746">
                <a:moveTo>
                  <a:pt x="0" y="0"/>
                </a:moveTo>
                <a:lnTo>
                  <a:pt x="3095474" y="10691"/>
                </a:lnTo>
                <a:lnTo>
                  <a:pt x="3482749" y="450746"/>
                </a:lnTo>
                <a:lnTo>
                  <a:pt x="402616" y="4400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1" y="142875"/>
            <a:ext cx="705529" cy="705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866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 userDrawn="1"/>
        </p:nvSpPr>
        <p:spPr>
          <a:xfrm rot="16200000">
            <a:off x="7443541" y="-448660"/>
            <a:ext cx="2291737" cy="7194558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梯形 2"/>
          <p:cNvSpPr/>
          <p:nvPr userDrawn="1"/>
        </p:nvSpPr>
        <p:spPr>
          <a:xfrm rot="5400000">
            <a:off x="1336590" y="641754"/>
            <a:ext cx="2344067" cy="4997443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B6B6B6"/>
            </a:gs>
            <a:gs pos="0">
              <a:schemeClr val="bg1">
                <a:lumMod val="8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7330-90AF-4A66-97D1-EE8844926D93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723B-C176-49FE-8A96-45AB6B018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B6B6B6"/>
            </a:gs>
            <a:gs pos="0">
              <a:schemeClr val="bg1">
                <a:lumMod val="8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49354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680B-B80A-2545-AB30-B9870FE9052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9" y="1155708"/>
            <a:ext cx="11056060" cy="532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1" y="142875"/>
            <a:ext cx="705529" cy="705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image" Target="../media/image3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customXml" Target="../ink/ink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notesSlide" Target="../notesSlides/notesSlide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slideLayout" Target="../slideLayouts/slideLayout17.xml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2205" y="109220"/>
            <a:ext cx="10876280" cy="699770"/>
          </a:xfrm>
        </p:spPr>
        <p:txBody>
          <a:bodyPr/>
          <a:lstStyle/>
          <a:p>
            <a:r>
              <a:rPr lang="en-US" altLang="zh-CN" dirty="0"/>
              <a:t>4-2 CO</a:t>
            </a:r>
            <a:r>
              <a:rPr lang="en-US" altLang="zh-CN" baseline="-20000" dirty="0">
                <a:solidFill>
                  <a:srgbClr val="071F65"/>
                </a:solidFill>
                <a:uFillTx/>
              </a:rPr>
              <a:t>2</a:t>
            </a:r>
            <a:r>
              <a:rPr lang="zh-CN" altLang="en-US" dirty="0"/>
              <a:t>地层运移规律研究流程图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DA680B-B80A-2545-AB30-B9870FE905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F41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3D3F41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96390" y="1374140"/>
            <a:ext cx="3159760" cy="4994910"/>
            <a:chOff x="4144113" y="1048115"/>
            <a:chExt cx="4975225" cy="4984750"/>
          </a:xfrm>
        </p:grpSpPr>
        <p:sp>
          <p:nvSpPr>
            <p:cNvPr id="21" name="Freeform 2"/>
            <p:cNvSpPr/>
            <p:nvPr/>
          </p:nvSpPr>
          <p:spPr bwMode="auto">
            <a:xfrm>
              <a:off x="4144113" y="1838690"/>
              <a:ext cx="4975225" cy="4194175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2313" y="0"/>
                </a:cxn>
                <a:cxn ang="0">
                  <a:pos x="3085" y="2359"/>
                </a:cxn>
                <a:cxn ang="0">
                  <a:pos x="1588" y="3084"/>
                </a:cxn>
                <a:cxn ang="0">
                  <a:pos x="0" y="2359"/>
                </a:cxn>
                <a:cxn ang="0">
                  <a:pos x="771" y="0"/>
                </a:cxn>
              </a:cxnLst>
              <a:rect l="0" t="0" r="r" b="b"/>
              <a:pathLst>
                <a:path w="3085" h="3084">
                  <a:moveTo>
                    <a:pt x="771" y="0"/>
                  </a:moveTo>
                  <a:lnTo>
                    <a:pt x="2313" y="0"/>
                  </a:lnTo>
                  <a:lnTo>
                    <a:pt x="3085" y="2359"/>
                  </a:lnTo>
                  <a:lnTo>
                    <a:pt x="1588" y="3084"/>
                  </a:lnTo>
                  <a:lnTo>
                    <a:pt x="0" y="2359"/>
                  </a:lnTo>
                  <a:lnTo>
                    <a:pt x="771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BDBDB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Freeform 3"/>
            <p:cNvSpPr/>
            <p:nvPr/>
          </p:nvSpPr>
          <p:spPr bwMode="auto">
            <a:xfrm>
              <a:off x="4191738" y="1048115"/>
              <a:ext cx="4897437" cy="4895850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2313" y="0"/>
                </a:cxn>
                <a:cxn ang="0">
                  <a:pos x="3085" y="2359"/>
                </a:cxn>
                <a:cxn ang="0">
                  <a:pos x="1588" y="3084"/>
                </a:cxn>
                <a:cxn ang="0">
                  <a:pos x="0" y="2359"/>
                </a:cxn>
                <a:cxn ang="0">
                  <a:pos x="771" y="0"/>
                </a:cxn>
              </a:cxnLst>
              <a:rect l="0" t="0" r="r" b="b"/>
              <a:pathLst>
                <a:path w="3085" h="3084">
                  <a:moveTo>
                    <a:pt x="771" y="0"/>
                  </a:moveTo>
                  <a:lnTo>
                    <a:pt x="2313" y="0"/>
                  </a:lnTo>
                  <a:lnTo>
                    <a:pt x="3085" y="2359"/>
                  </a:lnTo>
                  <a:lnTo>
                    <a:pt x="1588" y="3084"/>
                  </a:lnTo>
                  <a:lnTo>
                    <a:pt x="0" y="235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71F65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flatTx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4"/>
            <p:cNvSpPr/>
            <p:nvPr/>
          </p:nvSpPr>
          <p:spPr bwMode="auto">
            <a:xfrm>
              <a:off x="4264763" y="1119552"/>
              <a:ext cx="4751387" cy="4679950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2313" y="0"/>
                </a:cxn>
                <a:cxn ang="0">
                  <a:pos x="3085" y="2359"/>
                </a:cxn>
                <a:cxn ang="0">
                  <a:pos x="1588" y="3084"/>
                </a:cxn>
                <a:cxn ang="0">
                  <a:pos x="0" y="2359"/>
                </a:cxn>
                <a:cxn ang="0">
                  <a:pos x="771" y="0"/>
                </a:cxn>
              </a:cxnLst>
              <a:rect l="0" t="0" r="r" b="b"/>
              <a:pathLst>
                <a:path w="3085" h="3084">
                  <a:moveTo>
                    <a:pt x="771" y="0"/>
                  </a:moveTo>
                  <a:lnTo>
                    <a:pt x="2313" y="0"/>
                  </a:lnTo>
                  <a:lnTo>
                    <a:pt x="3085" y="2359"/>
                  </a:lnTo>
                  <a:lnTo>
                    <a:pt x="1588" y="3084"/>
                  </a:lnTo>
                  <a:lnTo>
                    <a:pt x="0" y="235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4872000" y="3885861"/>
              <a:ext cx="3940386" cy="11964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kern="0" baseline="0" noProof="0" dirty="0">
                  <a:ln>
                    <a:noFill/>
                  </a:ln>
                  <a:solidFill>
                    <a:srgbClr val="706A80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   </a:t>
              </a:r>
              <a:r>
                <a:rPr kumimoji="0" lang="zh-CN" altLang="en-US" sz="2400" b="1" i="0" kern="0" baseline="0" noProof="0" dirty="0">
                  <a:ln>
                    <a:noFill/>
                  </a:ln>
                  <a:solidFill>
                    <a:srgbClr val="706A80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实验室模拟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kern="0" baseline="0" noProof="0" dirty="0">
                <a:ln>
                  <a:noFill/>
                </a:ln>
                <a:solidFill>
                  <a:srgbClr val="706A8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数据处理和分析</a:t>
              </a:r>
              <a:endParaRPr kumimoji="0" lang="zh-CN" altLang="en-US" sz="2400" b="1" i="0" kern="0" baseline="0" noProof="0" dirty="0">
                <a:ln>
                  <a:noFill/>
                </a:ln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5686872" y="2172314"/>
              <a:ext cx="2708578" cy="39796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706A80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运移模拟</a:t>
              </a:r>
            </a:p>
          </p:txBody>
        </p:sp>
        <p:sp>
          <p:nvSpPr>
            <p:cNvPr id="26" name="Freeform 44"/>
            <p:cNvSpPr/>
            <p:nvPr/>
          </p:nvSpPr>
          <p:spPr bwMode="auto">
            <a:xfrm>
              <a:off x="5177575" y="1110027"/>
              <a:ext cx="2901950" cy="774700"/>
            </a:xfrm>
            <a:custGeom>
              <a:avLst/>
              <a:gdLst/>
              <a:ahLst/>
              <a:cxnLst>
                <a:cxn ang="0">
                  <a:pos x="0" y="488"/>
                </a:cxn>
                <a:cxn ang="0">
                  <a:pos x="171" y="0"/>
                </a:cxn>
                <a:cxn ang="0">
                  <a:pos x="1669" y="0"/>
                </a:cxn>
                <a:cxn ang="0">
                  <a:pos x="1828" y="470"/>
                </a:cxn>
                <a:cxn ang="0">
                  <a:pos x="0" y="488"/>
                </a:cxn>
              </a:cxnLst>
              <a:rect l="0" t="0" r="r" b="b"/>
              <a:pathLst>
                <a:path w="1828" h="488">
                  <a:moveTo>
                    <a:pt x="0" y="488"/>
                  </a:moveTo>
                  <a:lnTo>
                    <a:pt x="171" y="0"/>
                  </a:lnTo>
                  <a:lnTo>
                    <a:pt x="1669" y="0"/>
                  </a:lnTo>
                  <a:lnTo>
                    <a:pt x="1828" y="470"/>
                  </a:lnTo>
                  <a:lnTo>
                    <a:pt x="0" y="488"/>
                  </a:ln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Freeform 45"/>
            <p:cNvSpPr/>
            <p:nvPr/>
          </p:nvSpPr>
          <p:spPr bwMode="auto">
            <a:xfrm>
              <a:off x="4580675" y="2789602"/>
              <a:ext cx="4114800" cy="941388"/>
            </a:xfrm>
            <a:custGeom>
              <a:avLst/>
              <a:gdLst/>
              <a:ahLst/>
              <a:cxnLst>
                <a:cxn ang="0">
                  <a:pos x="0" y="593"/>
                </a:cxn>
                <a:cxn ang="0">
                  <a:pos x="194" y="17"/>
                </a:cxn>
                <a:cxn ang="0">
                  <a:pos x="2398" y="0"/>
                </a:cxn>
                <a:cxn ang="0">
                  <a:pos x="2592" y="593"/>
                </a:cxn>
                <a:cxn ang="0">
                  <a:pos x="0" y="593"/>
                </a:cxn>
              </a:cxnLst>
              <a:rect l="0" t="0" r="r" b="b"/>
              <a:pathLst>
                <a:path w="2592" h="593">
                  <a:moveTo>
                    <a:pt x="0" y="593"/>
                  </a:moveTo>
                  <a:lnTo>
                    <a:pt x="194" y="17"/>
                  </a:lnTo>
                  <a:lnTo>
                    <a:pt x="2398" y="0"/>
                  </a:lnTo>
                  <a:lnTo>
                    <a:pt x="2592" y="593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5453909" y="1300331"/>
              <a:ext cx="2489612" cy="3675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储存条件建模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507900" y="3040494"/>
              <a:ext cx="2435621" cy="39796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监测与评估</a:t>
              </a:r>
            </a:p>
          </p:txBody>
        </p:sp>
      </p:grpSp>
      <p:grpSp>
        <p:nvGrpSpPr>
          <p:cNvPr id="37" name="画布 1"/>
          <p:cNvGrpSpPr/>
          <p:nvPr/>
        </p:nvGrpSpPr>
        <p:grpSpPr>
          <a:xfrm>
            <a:off x="6445091" y="1175301"/>
            <a:ext cx="4836001" cy="5381074"/>
            <a:chOff x="49371" y="189781"/>
            <a:chExt cx="4836001" cy="5381074"/>
          </a:xfrm>
        </p:grpSpPr>
        <p:sp>
          <p:nvSpPr>
            <p:cNvPr id="282" name="矩形: 圆角 2"/>
            <p:cNvSpPr/>
            <p:nvPr>
              <p:custDataLst>
                <p:tags r:id="rId1"/>
              </p:custDataLst>
            </p:nvPr>
          </p:nvSpPr>
          <p:spPr>
            <a:xfrm>
              <a:off x="1320718" y="189781"/>
              <a:ext cx="2143845" cy="605917"/>
            </a:xfrm>
            <a:prstGeom prst="roundRect">
              <a:avLst/>
            </a:prstGeom>
            <a:solidFill>
              <a:srgbClr val="071F6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400" b="1" kern="100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FillTx/>
                  <a:latin typeface="Arial Black" panose="020B0A04020102020204" pitchFamily="34" charset="0"/>
                  <a:ea typeface="微软雅黑" panose="020B0503020204020204" pitchFamily="34" charset="-122"/>
                </a:rPr>
                <a:t>文献调研</a:t>
              </a:r>
            </a:p>
            <a:p>
              <a:pPr algn="ctr"/>
              <a:r>
                <a:rPr lang="zh-CN" sz="1400" b="1" kern="100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FillTx/>
                  <a:latin typeface="Arial Black" panose="020B0A04020102020204" pitchFamily="34" charset="0"/>
                  <a:ea typeface="微软雅黑" panose="020B0503020204020204" pitchFamily="34" charset="-122"/>
                </a:rPr>
                <a:t>资料收集与分析总结</a:t>
              </a:r>
            </a:p>
          </p:txBody>
        </p:sp>
        <p:sp>
          <p:nvSpPr>
            <p:cNvPr id="283" name="矩形: 圆角 3"/>
            <p:cNvSpPr/>
            <p:nvPr>
              <p:custDataLst>
                <p:tags r:id="rId2"/>
              </p:custDataLst>
            </p:nvPr>
          </p:nvSpPr>
          <p:spPr>
            <a:xfrm>
              <a:off x="305435" y="1421765"/>
              <a:ext cx="1694815" cy="528955"/>
            </a:xfrm>
            <a:prstGeom prst="roundRect">
              <a:avLst/>
            </a:prstGeom>
            <a:ln w="28575">
              <a:solidFill>
                <a:srgbClr val="071F6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400" b="1" kern="100">
                  <a:solidFill>
                    <a:srgbClr val="706A80"/>
                  </a:soli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地质储存条件建模</a:t>
              </a:r>
            </a:p>
          </p:txBody>
        </p:sp>
        <p:cxnSp>
          <p:nvCxnSpPr>
            <p:cNvPr id="284" name="连接符: 肘形 8"/>
            <p:cNvCxnSpPr/>
            <p:nvPr>
              <p:custDataLst>
                <p:tags r:id="rId3"/>
              </p:custDataLst>
            </p:nvPr>
          </p:nvCxnSpPr>
          <p:spPr>
            <a:xfrm rot="5400000">
              <a:off x="1459941" y="488826"/>
              <a:ext cx="625828" cy="1239572"/>
            </a:xfrm>
            <a:prstGeom prst="bentConnector3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5" name="矩形: 圆角 9"/>
            <p:cNvSpPr/>
            <p:nvPr>
              <p:custDataLst>
                <p:tags r:id="rId4"/>
              </p:custDataLst>
            </p:nvPr>
          </p:nvSpPr>
          <p:spPr>
            <a:xfrm>
              <a:off x="2675255" y="1421765"/>
              <a:ext cx="1814830" cy="528955"/>
            </a:xfrm>
            <a:prstGeom prst="roundRect">
              <a:avLst/>
            </a:prstGeom>
            <a:ln w="28575">
              <a:solidFill>
                <a:srgbClr val="071F6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400" b="1" kern="100">
                  <a:solidFill>
                    <a:srgbClr val="706A80"/>
                  </a:soli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进行二氧化碳运移规律实验</a:t>
              </a:r>
            </a:p>
          </p:txBody>
        </p:sp>
        <p:sp>
          <p:nvSpPr>
            <p:cNvPr id="286" name="矩形: 圆角 11"/>
            <p:cNvSpPr/>
            <p:nvPr>
              <p:custDataLst>
                <p:tags r:id="rId5"/>
              </p:custDataLst>
            </p:nvPr>
          </p:nvSpPr>
          <p:spPr>
            <a:xfrm>
              <a:off x="49371" y="2269633"/>
              <a:ext cx="672928" cy="1326370"/>
            </a:xfrm>
            <a:prstGeom prst="roundRect">
              <a:avLst/>
            </a:prstGeom>
            <a:solidFill>
              <a:srgbClr val="071F6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200" b="1" kern="100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建立岩心尺度模型</a:t>
              </a:r>
            </a:p>
          </p:txBody>
        </p:sp>
        <p:sp>
          <p:nvSpPr>
            <p:cNvPr id="287" name="矩形: 圆角 13"/>
            <p:cNvSpPr/>
            <p:nvPr>
              <p:custDataLst>
                <p:tags r:id="rId6"/>
              </p:custDataLst>
            </p:nvPr>
          </p:nvSpPr>
          <p:spPr>
            <a:xfrm>
              <a:off x="865154" y="2265709"/>
              <a:ext cx="680159" cy="1326286"/>
            </a:xfrm>
            <a:prstGeom prst="roundRect">
              <a:avLst/>
            </a:prstGeom>
            <a:solidFill>
              <a:srgbClr val="071F6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200" b="1" kern="100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对模拟参数进行校正</a:t>
              </a:r>
            </a:p>
          </p:txBody>
        </p:sp>
        <p:sp>
          <p:nvSpPr>
            <p:cNvPr id="288" name="矩形: 圆角 14"/>
            <p:cNvSpPr/>
            <p:nvPr>
              <p:custDataLst>
                <p:tags r:id="rId7"/>
              </p:custDataLst>
            </p:nvPr>
          </p:nvSpPr>
          <p:spPr>
            <a:xfrm>
              <a:off x="1670703" y="2279835"/>
              <a:ext cx="703663" cy="1326130"/>
            </a:xfrm>
            <a:prstGeom prst="roundRect">
              <a:avLst/>
            </a:prstGeom>
            <a:solidFill>
              <a:srgbClr val="071F6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200" b="1" kern="100"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建立较大尺度模型（</a:t>
              </a:r>
              <a:r>
                <a:rPr lang="zh-CN" sz="1200" b="1" kern="100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井组模型</a:t>
              </a:r>
              <a:r>
                <a:rPr lang="zh-CN" sz="1200" b="1" kern="100"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）</a:t>
              </a:r>
            </a:p>
          </p:txBody>
        </p:sp>
        <p:cxnSp>
          <p:nvCxnSpPr>
            <p:cNvPr id="289" name="连接符: 肘形 17"/>
            <p:cNvCxnSpPr/>
            <p:nvPr>
              <p:custDataLst>
                <p:tags r:id="rId8"/>
              </p:custDataLst>
            </p:nvPr>
          </p:nvCxnSpPr>
          <p:spPr>
            <a:xfrm rot="16200000" flipH="1">
              <a:off x="1402180" y="1745839"/>
              <a:ext cx="390295" cy="869466"/>
            </a:xfrm>
            <a:prstGeom prst="bentConnector3">
              <a:avLst>
                <a:gd name="adj1" fmla="val 22183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0" name="连接符: 肘形 19"/>
            <p:cNvCxnSpPr/>
            <p:nvPr>
              <p:custDataLst>
                <p:tags r:id="rId9"/>
              </p:custDataLst>
            </p:nvPr>
          </p:nvCxnSpPr>
          <p:spPr>
            <a:xfrm rot="5400000">
              <a:off x="640595" y="1678594"/>
              <a:ext cx="252000" cy="792000"/>
            </a:xfrm>
            <a:prstGeom prst="bentConnector3">
              <a:avLst>
                <a:gd name="adj1" fmla="val 46819"/>
              </a:avLst>
            </a:prstGeom>
            <a:ln w="25400">
              <a:solidFill>
                <a:srgbClr val="706A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1" name="矩形: 圆角 24"/>
            <p:cNvSpPr/>
            <p:nvPr>
              <p:custDataLst>
                <p:tags r:id="rId10"/>
              </p:custDataLst>
            </p:nvPr>
          </p:nvSpPr>
          <p:spPr>
            <a:xfrm>
              <a:off x="2675241" y="2263055"/>
              <a:ext cx="811406" cy="1279251"/>
            </a:xfrm>
            <a:prstGeom prst="roundRect">
              <a:avLst/>
            </a:prstGeom>
            <a:solidFill>
              <a:srgbClr val="071F6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200" b="1" kern="100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同一时刻，不同位置，衰竭速度的变化规律</a:t>
              </a:r>
            </a:p>
          </p:txBody>
        </p:sp>
        <p:sp>
          <p:nvSpPr>
            <p:cNvPr id="292" name="矩形: 圆角 25"/>
            <p:cNvSpPr/>
            <p:nvPr>
              <p:custDataLst>
                <p:tags r:id="rId11"/>
              </p:custDataLst>
            </p:nvPr>
          </p:nvSpPr>
          <p:spPr>
            <a:xfrm>
              <a:off x="3939871" y="2253880"/>
              <a:ext cx="846814" cy="1296187"/>
            </a:xfrm>
            <a:prstGeom prst="roundRect">
              <a:avLst/>
            </a:prstGeom>
            <a:solidFill>
              <a:srgbClr val="071F6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200" b="1" kern="100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同一位置，不同时刻，衰竭速度的变化规律</a:t>
              </a:r>
            </a:p>
          </p:txBody>
        </p:sp>
        <p:cxnSp>
          <p:nvCxnSpPr>
            <p:cNvPr id="293" name="连接符: 肘形 27"/>
            <p:cNvCxnSpPr/>
            <p:nvPr>
              <p:custDataLst>
                <p:tags r:id="rId12"/>
              </p:custDataLst>
            </p:nvPr>
          </p:nvCxnSpPr>
          <p:spPr>
            <a:xfrm rot="5400000">
              <a:off x="3193002" y="1838414"/>
              <a:ext cx="312584" cy="536699"/>
            </a:xfrm>
            <a:prstGeom prst="bentConnector3">
              <a:avLst/>
            </a:prstGeom>
            <a:ln w="25400">
              <a:solidFill>
                <a:srgbClr val="706A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4" name="连接符: 肘形 28"/>
            <p:cNvCxnSpPr/>
            <p:nvPr>
              <p:custDataLst>
                <p:tags r:id="rId13"/>
              </p:custDataLst>
            </p:nvPr>
          </p:nvCxnSpPr>
          <p:spPr>
            <a:xfrm>
              <a:off x="3617644" y="2107144"/>
              <a:ext cx="754013" cy="151234"/>
            </a:xfrm>
            <a:prstGeom prst="bentConnector3">
              <a:avLst>
                <a:gd name="adj1" fmla="val 99195"/>
              </a:avLst>
            </a:prstGeom>
            <a:ln w="25400">
              <a:solidFill>
                <a:srgbClr val="706A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5" name="矩形: 圆角 29"/>
            <p:cNvSpPr/>
            <p:nvPr>
              <p:custDataLst>
                <p:tags r:id="rId14"/>
              </p:custDataLst>
            </p:nvPr>
          </p:nvSpPr>
          <p:spPr>
            <a:xfrm>
              <a:off x="2491221" y="4118029"/>
              <a:ext cx="2394151" cy="907195"/>
            </a:xfrm>
            <a:prstGeom prst="roundRect">
              <a:avLst/>
            </a:prstGeom>
            <a:ln w="28575">
              <a:solidFill>
                <a:srgbClr val="071F6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400" b="1" kern="100">
                  <a:solidFill>
                    <a:srgbClr val="706A80"/>
                  </a:soli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得出不同时刻，不同位置，不同约束条件</a:t>
              </a:r>
              <a:r>
                <a:rPr lang="en-US" altLang="zh-CN" sz="1400" b="1" kern="100">
                  <a:solidFill>
                    <a:srgbClr val="706A80"/>
                  </a:soli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CO</a:t>
              </a:r>
              <a:r>
                <a:rPr lang="en-US" altLang="zh-CN" sz="1400" b="1" kern="100" baseline="-20000">
                  <a:solidFill>
                    <a:srgbClr val="706A80"/>
                  </a:soli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lang="zh-CN" sz="1400" b="1" kern="100">
                  <a:solidFill>
                    <a:srgbClr val="706A80"/>
                  </a:soli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在地层中的运移规律变化曲线</a:t>
              </a:r>
            </a:p>
          </p:txBody>
        </p:sp>
        <p:cxnSp>
          <p:nvCxnSpPr>
            <p:cNvPr id="296" name="连接符: 肘形 30"/>
            <p:cNvCxnSpPr/>
            <p:nvPr>
              <p:custDataLst>
                <p:tags r:id="rId15"/>
              </p:custDataLst>
            </p:nvPr>
          </p:nvCxnSpPr>
          <p:spPr>
            <a:xfrm rot="16200000" flipH="1">
              <a:off x="3096759" y="3526490"/>
              <a:ext cx="575723" cy="607353"/>
            </a:xfrm>
            <a:prstGeom prst="bentConnector3">
              <a:avLst/>
            </a:prstGeom>
            <a:ln w="25400">
              <a:solidFill>
                <a:srgbClr val="706A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7" name="连接符: 肘形 32"/>
            <p:cNvCxnSpPr/>
            <p:nvPr>
              <p:custDataLst>
                <p:tags r:id="rId16"/>
              </p:custDataLst>
            </p:nvPr>
          </p:nvCxnSpPr>
          <p:spPr>
            <a:xfrm rot="5400000">
              <a:off x="3879034" y="3345887"/>
              <a:ext cx="280065" cy="688425"/>
            </a:xfrm>
            <a:prstGeom prst="bentConnector2">
              <a:avLst/>
            </a:prstGeom>
            <a:ln w="25400">
              <a:solidFill>
                <a:srgbClr val="706A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8" name="矩形: 圆角 33"/>
            <p:cNvSpPr/>
            <p:nvPr>
              <p:custDataLst>
                <p:tags r:id="rId17"/>
              </p:custDataLst>
            </p:nvPr>
          </p:nvSpPr>
          <p:spPr>
            <a:xfrm>
              <a:off x="357809" y="5156200"/>
              <a:ext cx="3256280" cy="414655"/>
            </a:xfrm>
            <a:prstGeom prst="roundRect">
              <a:avLst/>
            </a:prstGeom>
            <a:solidFill>
              <a:srgbClr val="071F6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400" b="1" kern="100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scaled="0"/>
                  </a:gra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得到二氧化碳在地层中的运移规律</a:t>
              </a:r>
            </a:p>
          </p:txBody>
        </p:sp>
        <p:cxnSp>
          <p:nvCxnSpPr>
            <p:cNvPr id="299" name="连接符: 肘形 46"/>
            <p:cNvCxnSpPr/>
            <p:nvPr>
              <p:custDataLst>
                <p:tags r:id="rId18"/>
              </p:custDataLst>
            </p:nvPr>
          </p:nvCxnSpPr>
          <p:spPr>
            <a:xfrm>
              <a:off x="2392641" y="1106805"/>
              <a:ext cx="1225002" cy="314711"/>
            </a:xfrm>
            <a:prstGeom prst="bentConnector2">
              <a:avLst/>
            </a:prstGeom>
            <a:ln w="254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0" name="连接符: 肘形 50"/>
            <p:cNvCxnSpPr/>
            <p:nvPr>
              <p:custDataLst>
                <p:tags r:id="rId19"/>
              </p:custDataLst>
            </p:nvPr>
          </p:nvCxnSpPr>
          <p:spPr>
            <a:xfrm rot="10800000" flipV="1">
              <a:off x="1924686" y="4714240"/>
              <a:ext cx="567055" cy="435730"/>
            </a:xfrm>
            <a:prstGeom prst="bentConnector3">
              <a:avLst>
                <a:gd name="adj1" fmla="val 1002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2" name="直接连接符 7"/>
            <p:cNvCxnSpPr/>
            <p:nvPr>
              <p:custDataLst>
                <p:tags r:id="rId20"/>
              </p:custDataLst>
            </p:nvPr>
          </p:nvCxnSpPr>
          <p:spPr>
            <a:xfrm>
              <a:off x="357809" y="3601941"/>
              <a:ext cx="0" cy="290223"/>
            </a:xfrm>
            <a:prstGeom prst="line">
              <a:avLst/>
            </a:prstGeom>
            <a:ln w="25400">
              <a:solidFill>
                <a:srgbClr val="706A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3" name="直接连接符 34"/>
            <p:cNvCxnSpPr/>
            <p:nvPr>
              <p:custDataLst>
                <p:tags r:id="rId21"/>
              </p:custDataLst>
            </p:nvPr>
          </p:nvCxnSpPr>
          <p:spPr>
            <a:xfrm>
              <a:off x="2032350" y="3578962"/>
              <a:ext cx="0" cy="290195"/>
            </a:xfrm>
            <a:prstGeom prst="line">
              <a:avLst/>
            </a:prstGeom>
            <a:ln w="25400">
              <a:solidFill>
                <a:srgbClr val="706A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4" name="直接连接符 10"/>
            <p:cNvCxnSpPr/>
            <p:nvPr>
              <p:custDataLst>
                <p:tags r:id="rId22"/>
              </p:custDataLst>
            </p:nvPr>
          </p:nvCxnSpPr>
          <p:spPr>
            <a:xfrm>
              <a:off x="345881" y="3877000"/>
              <a:ext cx="1692000" cy="0"/>
            </a:xfrm>
            <a:prstGeom prst="line">
              <a:avLst/>
            </a:prstGeom>
            <a:ln w="25400">
              <a:solidFill>
                <a:srgbClr val="706A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5" name="连接符: 肘形 35"/>
            <p:cNvCxnSpPr/>
            <p:nvPr>
              <p:custDataLst>
                <p:tags r:id="rId23"/>
              </p:custDataLst>
            </p:nvPr>
          </p:nvCxnSpPr>
          <p:spPr>
            <a:xfrm>
              <a:off x="1160846" y="3605326"/>
              <a:ext cx="1296107" cy="1109798"/>
            </a:xfrm>
            <a:prstGeom prst="bentConnector3">
              <a:avLst>
                <a:gd name="adj1" fmla="val 2"/>
              </a:avLst>
            </a:prstGeom>
            <a:ln w="25400">
              <a:solidFill>
                <a:srgbClr val="706A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6" name="文本框 4"/>
            <p:cNvSpPr txBox="1"/>
            <p:nvPr>
              <p:custDataLst>
                <p:tags r:id="rId24"/>
              </p:custDataLst>
            </p:nvPr>
          </p:nvSpPr>
          <p:spPr>
            <a:xfrm>
              <a:off x="1359535" y="4445000"/>
              <a:ext cx="640715" cy="3740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sz="1200" b="1" kern="100">
                  <a:solidFill>
                    <a:srgbClr val="071F65"/>
                  </a:solidFill>
                  <a:effectLst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验证</a:t>
              </a:r>
            </a:p>
          </p:txBody>
        </p:sp>
        <p:cxnSp>
          <p:nvCxnSpPr>
            <p:cNvPr id="307" name="直接箭头连接符 12"/>
            <p:cNvCxnSpPr/>
            <p:nvPr>
              <p:custDataLst>
                <p:tags r:id="rId25"/>
              </p:custDataLst>
            </p:nvPr>
          </p:nvCxnSpPr>
          <p:spPr>
            <a:xfrm>
              <a:off x="2397130" y="818805"/>
              <a:ext cx="0" cy="28800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8" name="直接箭头连接符 15"/>
            <p:cNvCxnSpPr/>
            <p:nvPr>
              <p:custDataLst>
                <p:tags r:id="rId26"/>
              </p:custDataLst>
            </p:nvPr>
          </p:nvCxnSpPr>
          <p:spPr>
            <a:xfrm flipH="1">
              <a:off x="1153160" y="1106805"/>
              <a:ext cx="1270" cy="3149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箭头连接符 16"/>
            <p:cNvCxnSpPr/>
            <p:nvPr>
              <p:custDataLst>
                <p:tags r:id="rId27"/>
              </p:custDataLst>
            </p:nvPr>
          </p:nvCxnSpPr>
          <p:spPr>
            <a:xfrm flipH="1">
              <a:off x="3617595" y="1111250"/>
              <a:ext cx="0" cy="3073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箭头连接符 31"/>
            <p:cNvCxnSpPr/>
            <p:nvPr>
              <p:custDataLst>
                <p:tags r:id="rId28"/>
              </p:custDataLst>
            </p:nvPr>
          </p:nvCxnSpPr>
          <p:spPr>
            <a:xfrm flipH="1">
              <a:off x="364226" y="2134556"/>
              <a:ext cx="6350" cy="144780"/>
            </a:xfrm>
            <a:prstGeom prst="straightConnector1">
              <a:avLst/>
            </a:prstGeom>
            <a:ln w="25400">
              <a:solidFill>
                <a:srgbClr val="706A80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箭头连接符 36"/>
            <p:cNvCxnSpPr/>
            <p:nvPr>
              <p:custDataLst>
                <p:tags r:id="rId29"/>
              </p:custDataLst>
            </p:nvPr>
          </p:nvCxnSpPr>
          <p:spPr>
            <a:xfrm flipH="1">
              <a:off x="1162685" y="2084070"/>
              <a:ext cx="6350" cy="191770"/>
            </a:xfrm>
            <a:prstGeom prst="straightConnector1">
              <a:avLst/>
            </a:prstGeom>
            <a:ln w="25400">
              <a:solidFill>
                <a:srgbClr val="706A80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箭头连接符 38"/>
            <p:cNvCxnSpPr/>
            <p:nvPr>
              <p:custDataLst>
                <p:tags r:id="rId30"/>
              </p:custDataLst>
            </p:nvPr>
          </p:nvCxnSpPr>
          <p:spPr>
            <a:xfrm flipH="1">
              <a:off x="2024116" y="2107144"/>
              <a:ext cx="13970" cy="198120"/>
            </a:xfrm>
            <a:prstGeom prst="straightConnector1">
              <a:avLst/>
            </a:prstGeom>
            <a:ln w="25400">
              <a:solidFill>
                <a:srgbClr val="706A80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箭头连接符 39"/>
            <p:cNvCxnSpPr/>
            <p:nvPr>
              <p:custDataLst>
                <p:tags r:id="rId31"/>
              </p:custDataLst>
            </p:nvPr>
          </p:nvCxnSpPr>
          <p:spPr>
            <a:xfrm flipH="1">
              <a:off x="3081020" y="2111375"/>
              <a:ext cx="4445" cy="151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箭头连接符 40"/>
            <p:cNvCxnSpPr/>
            <p:nvPr>
              <p:custDataLst>
                <p:tags r:id="rId32"/>
              </p:custDataLst>
            </p:nvPr>
          </p:nvCxnSpPr>
          <p:spPr>
            <a:xfrm>
              <a:off x="4362450" y="2132544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箭头连接符 41"/>
            <p:cNvCxnSpPr/>
            <p:nvPr>
              <p:custDataLst>
                <p:tags r:id="rId33"/>
              </p:custDataLst>
            </p:nvPr>
          </p:nvCxnSpPr>
          <p:spPr>
            <a:xfrm>
              <a:off x="3687445" y="3866029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箭头连接符 42"/>
            <p:cNvCxnSpPr/>
            <p:nvPr>
              <p:custDataLst>
                <p:tags r:id="rId34"/>
              </p:custDataLst>
            </p:nvPr>
          </p:nvCxnSpPr>
          <p:spPr>
            <a:xfrm flipH="1">
              <a:off x="1922779" y="4708525"/>
              <a:ext cx="1906" cy="468000"/>
            </a:xfrm>
            <a:prstGeom prst="straightConnector1">
              <a:avLst/>
            </a:prstGeom>
            <a:ln w="25400">
              <a:solidFill>
                <a:srgbClr val="706A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51F8F92-F3B9-1937-41B4-F03AE1048170}"/>
                  </a:ext>
                </a:extLst>
              </p14:cNvPr>
              <p14:cNvContentPartPr/>
              <p14:nvPr/>
            </p14:nvContentPartPr>
            <p14:xfrm>
              <a:off x="3519256" y="6005732"/>
              <a:ext cx="360" cy="3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51F8F92-F3B9-1937-41B4-F03AE104817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501616" y="589773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ef8a292-9b9c-4d0b-a90b-6be75d0b0c97"/>
  <p:tag name="COMMONDATA" val="eyJoZGlkIjoiZjhkNTQ2MTAyNThkOTBlYWY2NTY4MjllZTdiYmYxO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A3005B"/>
      </a:accent1>
      <a:accent2>
        <a:srgbClr val="A57DA5"/>
      </a:accent2>
      <a:accent3>
        <a:srgbClr val="706A80"/>
      </a:accent3>
      <a:accent4>
        <a:srgbClr val="C09468"/>
      </a:accent4>
      <a:accent5>
        <a:srgbClr val="98C7DC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113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幼圆</vt:lpstr>
      <vt:lpstr>Arial</vt:lpstr>
      <vt:lpstr>Arial Black</vt:lpstr>
      <vt:lpstr>Calibri</vt:lpstr>
      <vt:lpstr>Times New Roman</vt:lpstr>
      <vt:lpstr>Wingdings 2</vt:lpstr>
      <vt:lpstr>Office 主题​​</vt:lpstr>
      <vt:lpstr>A000120140530A99PPBG</vt:lpstr>
      <vt:lpstr>4-2 CO2地层运移规律研究流程图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Sword Art</cp:lastModifiedBy>
  <cp:revision>11</cp:revision>
  <dcterms:created xsi:type="dcterms:W3CDTF">2016-07-01T07:39:00Z</dcterms:created>
  <dcterms:modified xsi:type="dcterms:W3CDTF">2023-05-04T11:19:40Z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C04B4EE40D384FD185E9EF4D7490E235_13</vt:lpwstr>
  </property>
</Properties>
</file>