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Raleway"/>
      <p:regular r:id="rId40"/>
      <p:bold r:id="rId41"/>
      <p:italic r:id="rId42"/>
      <p:boldItalic r:id="rId43"/>
    </p:embeddedFont>
    <p:embeddedFont>
      <p:font typeface="La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CD9A5FF-9ECF-48FD-B34D-AB7C0F43B602}">
  <a:tblStyle styleId="{7CD9A5FF-9ECF-48FD-B34D-AB7C0F43B60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regular.fntdata"/><Relationship Id="rId20" Type="http://schemas.openxmlformats.org/officeDocument/2006/relationships/slide" Target="slides/slide14.xml"/><Relationship Id="rId42" Type="http://schemas.openxmlformats.org/officeDocument/2006/relationships/font" Target="fonts/Raleway-italic.fntdata"/><Relationship Id="rId41" Type="http://schemas.openxmlformats.org/officeDocument/2006/relationships/font" Target="fonts/Raleway-bold.fntdata"/><Relationship Id="rId22" Type="http://schemas.openxmlformats.org/officeDocument/2006/relationships/slide" Target="slides/slide16.xml"/><Relationship Id="rId44" Type="http://schemas.openxmlformats.org/officeDocument/2006/relationships/font" Target="fonts/Lato-regular.fntdata"/><Relationship Id="rId21" Type="http://schemas.openxmlformats.org/officeDocument/2006/relationships/slide" Target="slides/slide15.xml"/><Relationship Id="rId43" Type="http://schemas.openxmlformats.org/officeDocument/2006/relationships/font" Target="fonts/Raleway-boldItalic.fntdata"/><Relationship Id="rId24" Type="http://schemas.openxmlformats.org/officeDocument/2006/relationships/slide" Target="slides/slide18.xml"/><Relationship Id="rId46" Type="http://schemas.openxmlformats.org/officeDocument/2006/relationships/font" Target="fonts/Lato-italic.fntdata"/><Relationship Id="rId23" Type="http://schemas.openxmlformats.org/officeDocument/2006/relationships/slide" Target="slides/slide17.xml"/><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Lato-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4a7370a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4a7370a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4a7370a1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4a7370a1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4a7370a1e_5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4a7370a1e_5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4a7370a1e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4a7370a1e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4a7370a1e_5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4a7370a1e_5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4a7370a1e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4a7370a1e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4a7370a1e_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4a7370a1e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4a7370a1e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4a7370a1e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64a7370a1e_3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4a7370a1e_3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4a7370a1e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4a7370a1e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4a5cca43b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4a5cca43b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4a7370a1e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4a7370a1e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4a7370a1e_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4a7370a1e_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4a7370a1e_5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4a7370a1e_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4a7370a1e_3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4a7370a1e_3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4a7370a1e_3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4a7370a1e_3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64a7370a1e_3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4a7370a1e_3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64a7370a1e_3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64a7370a1e_3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64a7370a1e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4a7370a1e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64a7370a1e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64a7370a1e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64a7370a1e_6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64a7370a1e_6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4a5cca43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4a5cca43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64a7370a1e_6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64a7370a1e_6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64a7370a1e_6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4a7370a1e_6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64a7370a1e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64a7370a1e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64a7370a1e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64a7370a1e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4a7370a1e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4a7370a1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4a5cca43b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4a5cca43b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4a7370a1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4a7370a1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4a7370a1e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4a7370a1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4a7370a1e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4a7370a1e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4a7370a1e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4a7370a1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63075" y="1322450"/>
            <a:ext cx="81987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Prediction of Body Fat Percentage</a:t>
            </a:r>
            <a:endParaRPr>
              <a:latin typeface="Times New Roman"/>
              <a:ea typeface="Times New Roman"/>
              <a:cs typeface="Times New Roman"/>
              <a:sym typeface="Times New Roman"/>
            </a:endParaRPr>
          </a:p>
          <a:p>
            <a:pPr indent="0" lvl="0" marL="0" rtl="0" algn="ctr">
              <a:spcBef>
                <a:spcPts val="0"/>
              </a:spcBef>
              <a:spcAft>
                <a:spcPts val="0"/>
              </a:spcAft>
              <a:buNone/>
            </a:pPr>
            <a:r>
              <a:rPr lang="zh-CN" sz="3000">
                <a:latin typeface="Times New Roman"/>
                <a:ea typeface="Times New Roman"/>
                <a:cs typeface="Times New Roman"/>
                <a:sym typeface="Times New Roman"/>
              </a:rPr>
              <a:t>STAT 628  Module 2</a:t>
            </a:r>
            <a:endParaRPr sz="3000">
              <a:latin typeface="Times New Roman"/>
              <a:ea typeface="Times New Roman"/>
              <a:cs typeface="Times New Roman"/>
              <a:sym typeface="Times New Roman"/>
            </a:endParaRPr>
          </a:p>
        </p:txBody>
      </p:sp>
      <p:sp>
        <p:nvSpPr>
          <p:cNvPr id="87" name="Google Shape;87;p13"/>
          <p:cNvSpPr txBox="1"/>
          <p:nvPr>
            <p:ph idx="1" type="subTitle"/>
          </p:nvPr>
        </p:nvSpPr>
        <p:spPr>
          <a:xfrm>
            <a:off x="729625" y="3020500"/>
            <a:ext cx="7688100" cy="178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sz="2000">
                <a:solidFill>
                  <a:srgbClr val="000000"/>
                </a:solidFill>
                <a:latin typeface="Times New Roman"/>
                <a:ea typeface="Times New Roman"/>
                <a:cs typeface="Times New Roman"/>
                <a:sym typeface="Times New Roman"/>
              </a:rPr>
              <a:t>Group 1</a:t>
            </a:r>
            <a:endParaRPr sz="20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lang="zh-CN" sz="2000">
                <a:solidFill>
                  <a:srgbClr val="000000"/>
                </a:solidFill>
                <a:latin typeface="Times New Roman"/>
                <a:ea typeface="Times New Roman"/>
                <a:cs typeface="Times New Roman"/>
                <a:sym typeface="Times New Roman"/>
              </a:rPr>
              <a:t> Yuchen Zeng</a:t>
            </a:r>
            <a:endParaRPr sz="20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lang="zh-CN" sz="2000">
                <a:solidFill>
                  <a:srgbClr val="000000"/>
                </a:solidFill>
                <a:latin typeface="Times New Roman"/>
                <a:ea typeface="Times New Roman"/>
                <a:cs typeface="Times New Roman"/>
                <a:sym typeface="Times New Roman"/>
              </a:rPr>
              <a:t>Ruixuan Zhao</a:t>
            </a:r>
            <a:endParaRPr sz="20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lang="zh-CN" sz="2000">
                <a:solidFill>
                  <a:srgbClr val="000000"/>
                </a:solidFill>
                <a:latin typeface="Times New Roman"/>
                <a:ea typeface="Times New Roman"/>
                <a:cs typeface="Times New Roman"/>
                <a:sym typeface="Times New Roman"/>
              </a:rPr>
              <a:t>Jiantong Wang</a:t>
            </a:r>
            <a:endParaRPr sz="20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lang="zh-CN" sz="2000">
                <a:solidFill>
                  <a:srgbClr val="000000"/>
                </a:solidFill>
                <a:latin typeface="Times New Roman"/>
                <a:ea typeface="Times New Roman"/>
                <a:cs typeface="Times New Roman"/>
                <a:sym typeface="Times New Roman"/>
              </a:rPr>
              <a:t>Hao Pan</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Step 3: Statistical Modeling</a:t>
            </a:r>
            <a:endParaRPr>
              <a:latin typeface="Times New Roman"/>
              <a:ea typeface="Times New Roman"/>
              <a:cs typeface="Times New Roman"/>
              <a:sym typeface="Times New Roman"/>
            </a:endParaRPr>
          </a:p>
        </p:txBody>
      </p:sp>
      <p:sp>
        <p:nvSpPr>
          <p:cNvPr id="147" name="Google Shape;147;p22"/>
          <p:cNvSpPr txBox="1"/>
          <p:nvPr>
            <p:ph idx="1" type="subTitle"/>
          </p:nvPr>
        </p:nvSpPr>
        <p:spPr>
          <a:xfrm>
            <a:off x="727950" y="2395025"/>
            <a:ext cx="7688100" cy="14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a:solidFill>
                  <a:srgbClr val="000000"/>
                </a:solidFill>
                <a:latin typeface="Times New Roman"/>
                <a:ea typeface="Times New Roman"/>
                <a:cs typeface="Times New Roman"/>
                <a:sym typeface="Times New Roman"/>
              </a:rPr>
              <a:t>After cleaning data, three models are </a:t>
            </a:r>
            <a:r>
              <a:rPr b="1" lang="zh-CN">
                <a:solidFill>
                  <a:srgbClr val="000000"/>
                </a:solidFill>
                <a:latin typeface="Times New Roman"/>
                <a:ea typeface="Times New Roman"/>
                <a:cs typeface="Times New Roman"/>
                <a:sym typeface="Times New Roman"/>
              </a:rPr>
              <a:t>bulit in different ways:</a:t>
            </a:r>
            <a:endParaRPr b="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AutoNum type="alphaLcParenBoth"/>
            </a:pPr>
            <a:r>
              <a:rPr b="1" lang="zh-CN">
                <a:solidFill>
                  <a:srgbClr val="000000"/>
                </a:solidFill>
                <a:latin typeface="Times New Roman"/>
                <a:ea typeface="Times New Roman"/>
                <a:cs typeface="Times New Roman"/>
                <a:sym typeface="Times New Roman"/>
              </a:rPr>
              <a:t>Model inspired by US army</a:t>
            </a:r>
            <a:endParaRPr b="1">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AutoNum type="alphaLcParenBoth"/>
            </a:pPr>
            <a:r>
              <a:rPr b="1" lang="zh-CN">
                <a:solidFill>
                  <a:srgbClr val="000000"/>
                </a:solidFill>
                <a:latin typeface="Times New Roman"/>
                <a:ea typeface="Times New Roman"/>
                <a:cs typeface="Times New Roman"/>
                <a:sym typeface="Times New Roman"/>
              </a:rPr>
              <a:t>Model inspired by cylinder</a:t>
            </a:r>
            <a:endParaRPr b="1">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AutoNum type="alphaLcParenBoth"/>
            </a:pPr>
            <a:r>
              <a:rPr b="1" lang="zh-CN">
                <a:solidFill>
                  <a:srgbClr val="000000"/>
                </a:solidFill>
                <a:latin typeface="Times New Roman"/>
                <a:ea typeface="Times New Roman"/>
                <a:cs typeface="Times New Roman"/>
                <a:sym typeface="Times New Roman"/>
              </a:rPr>
              <a:t>Model from Exhaustive method</a:t>
            </a:r>
            <a:endParaRPr b="1">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zh-CN" sz="1800">
                <a:solidFill>
                  <a:srgbClr val="000000"/>
                </a:solidFill>
                <a:latin typeface="Times New Roman"/>
                <a:ea typeface="Times New Roman"/>
                <a:cs typeface="Times New Roman"/>
                <a:sym typeface="Times New Roman"/>
              </a:rPr>
              <a:t>The formula below is how </a:t>
            </a:r>
            <a:r>
              <a:rPr b="0" lang="zh-CN" sz="1800">
                <a:solidFill>
                  <a:srgbClr val="000000"/>
                </a:solidFill>
                <a:latin typeface="Times New Roman"/>
                <a:ea typeface="Times New Roman"/>
                <a:cs typeface="Times New Roman"/>
                <a:sym typeface="Times New Roman"/>
              </a:rPr>
              <a:t>US army compute bodyfat for men: </a:t>
            </a:r>
            <a:endParaRPr sz="1800">
              <a:solidFill>
                <a:srgbClr val="000000"/>
              </a:solidFill>
              <a:latin typeface="Times New Roman"/>
              <a:ea typeface="Times New Roman"/>
              <a:cs typeface="Times New Roman"/>
              <a:sym typeface="Times New Roman"/>
            </a:endParaRPr>
          </a:p>
        </p:txBody>
      </p:sp>
      <p:sp>
        <p:nvSpPr>
          <p:cNvPr id="153" name="Google Shape;153;p23"/>
          <p:cNvSpPr txBox="1"/>
          <p:nvPr>
            <p:ph idx="4294967295" type="ctrTitle"/>
          </p:nvPr>
        </p:nvSpPr>
        <p:spPr>
          <a:xfrm>
            <a:off x="729600" y="584275"/>
            <a:ext cx="76881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Model 1 </a:t>
            </a:r>
            <a:endParaRPr>
              <a:latin typeface="Times New Roman"/>
              <a:ea typeface="Times New Roman"/>
              <a:cs typeface="Times New Roman"/>
              <a:sym typeface="Times New Roman"/>
            </a:endParaRPr>
          </a:p>
        </p:txBody>
      </p:sp>
      <p:sp>
        <p:nvSpPr>
          <p:cNvPr id="154" name="Google Shape;154;p23"/>
          <p:cNvSpPr txBox="1"/>
          <p:nvPr/>
        </p:nvSpPr>
        <p:spPr>
          <a:xfrm>
            <a:off x="1961150" y="1950125"/>
            <a:ext cx="48315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800">
                <a:latin typeface="Times New Roman"/>
                <a:ea typeface="Times New Roman"/>
                <a:cs typeface="Times New Roman"/>
                <a:sym typeface="Times New Roman"/>
              </a:rPr>
              <a:t>𝐵𝑜𝑑𝑦𝐹𝑎𝑡 ∼ log(𝑊𝑎𝑖𝑠𝑡−𝑁𝑒𝑐𝑘) + log(𝐻𝑒𝑖𝑔ℎ𝑡)</a:t>
            </a:r>
            <a:endParaRPr b="1" sz="1800">
              <a:latin typeface="Times New Roman"/>
              <a:ea typeface="Times New Roman"/>
              <a:cs typeface="Times New Roman"/>
              <a:sym typeface="Times New Roman"/>
            </a:endParaRPr>
          </a:p>
        </p:txBody>
      </p:sp>
      <p:sp>
        <p:nvSpPr>
          <p:cNvPr id="155" name="Google Shape;155;p23"/>
          <p:cNvSpPr txBox="1"/>
          <p:nvPr>
            <p:ph type="title"/>
          </p:nvPr>
        </p:nvSpPr>
        <p:spPr>
          <a:xfrm>
            <a:off x="729450" y="2571750"/>
            <a:ext cx="7688400" cy="9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zh-CN" sz="1800">
                <a:solidFill>
                  <a:srgbClr val="000000"/>
                </a:solidFill>
                <a:latin typeface="Times New Roman"/>
                <a:ea typeface="Times New Roman"/>
                <a:cs typeface="Times New Roman"/>
                <a:sym typeface="Times New Roman"/>
              </a:rPr>
              <a:t>Given that data of waist are not provided and to simplify the model,</a:t>
            </a:r>
            <a:endParaRPr b="0"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zh-CN" sz="1800">
                <a:solidFill>
                  <a:srgbClr val="000000"/>
                </a:solidFill>
                <a:latin typeface="Times New Roman"/>
                <a:ea typeface="Times New Roman"/>
                <a:cs typeface="Times New Roman"/>
                <a:sym typeface="Times New Roman"/>
              </a:rPr>
              <a:t>Waist - Neck is replaced by Abdomen</a:t>
            </a:r>
            <a:endParaRPr b="0"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0"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zh-CN" sz="1800">
                <a:solidFill>
                  <a:srgbClr val="000000"/>
                </a:solidFill>
                <a:latin typeface="Times New Roman"/>
                <a:ea typeface="Times New Roman"/>
                <a:cs typeface="Times New Roman"/>
                <a:sym typeface="Times New Roman"/>
              </a:rPr>
              <a:t>The final model is:</a:t>
            </a:r>
            <a:endParaRPr b="0" sz="1800">
              <a:solidFill>
                <a:srgbClr val="000000"/>
              </a:solidFill>
              <a:latin typeface="Times New Roman"/>
              <a:ea typeface="Times New Roman"/>
              <a:cs typeface="Times New Roman"/>
              <a:sym typeface="Times New Roman"/>
            </a:endParaRPr>
          </a:p>
        </p:txBody>
      </p:sp>
      <p:sp>
        <p:nvSpPr>
          <p:cNvPr id="156" name="Google Shape;156;p23"/>
          <p:cNvSpPr txBox="1"/>
          <p:nvPr/>
        </p:nvSpPr>
        <p:spPr>
          <a:xfrm>
            <a:off x="1961150" y="3896275"/>
            <a:ext cx="50133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800">
                <a:latin typeface="Times New Roman"/>
                <a:ea typeface="Times New Roman"/>
                <a:cs typeface="Times New Roman"/>
                <a:sym typeface="Times New Roman"/>
              </a:rPr>
              <a:t>𝐵𝑜𝑑𝑦𝐹𝑎𝑡 ∼ log(Abdomen) + log(𝐻𝑒𝑖𝑔ℎ𝑡)</a:t>
            </a:r>
            <a:r>
              <a:rPr lang="zh-C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Google Shape;161;p24"/>
          <p:cNvPicPr preferRelativeResize="0"/>
          <p:nvPr/>
        </p:nvPicPr>
        <p:blipFill>
          <a:blip r:embed="rId3">
            <a:alphaModFix/>
          </a:blip>
          <a:stretch>
            <a:fillRect/>
          </a:stretch>
        </p:blipFill>
        <p:spPr>
          <a:xfrm>
            <a:off x="1525600" y="0"/>
            <a:ext cx="6118224"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idx="4294967295" type="ctrTitle"/>
          </p:nvPr>
        </p:nvSpPr>
        <p:spPr>
          <a:xfrm>
            <a:off x="729600" y="584275"/>
            <a:ext cx="76881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Model 2</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67" name="Google Shape;167;p25"/>
          <p:cNvSpPr txBox="1"/>
          <p:nvPr>
            <p:ph type="title"/>
          </p:nvPr>
        </p:nvSpPr>
        <p:spPr>
          <a:xfrm>
            <a:off x="729450" y="1318650"/>
            <a:ext cx="76884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zh-CN" sz="1600">
                <a:solidFill>
                  <a:srgbClr val="000000"/>
                </a:solidFill>
                <a:latin typeface="Times New Roman"/>
                <a:ea typeface="Times New Roman"/>
                <a:cs typeface="Times New Roman"/>
                <a:sym typeface="Times New Roman"/>
              </a:rPr>
              <a:t>It's known that there’s a strong linear relationship between body fat and reciprocal of body density. Thus, It’s a good idea to estimate </a:t>
            </a:r>
            <a:r>
              <a:rPr b="0" lang="zh-CN" sz="1600">
                <a:solidFill>
                  <a:srgbClr val="000000"/>
                </a:solidFill>
                <a:latin typeface="Times New Roman"/>
                <a:ea typeface="Times New Roman"/>
                <a:cs typeface="Times New Roman"/>
                <a:sym typeface="Times New Roman"/>
              </a:rPr>
              <a:t>reciprocal of body density</a:t>
            </a:r>
            <a:r>
              <a:rPr b="0" lang="zh-CN" sz="1600">
                <a:solidFill>
                  <a:srgbClr val="000000"/>
                </a:solidFill>
                <a:latin typeface="Times New Roman"/>
                <a:ea typeface="Times New Roman"/>
                <a:cs typeface="Times New Roman"/>
                <a:sym typeface="Times New Roman"/>
              </a:rPr>
              <a:t>.</a:t>
            </a:r>
            <a:endParaRPr b="0"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zh-CN" sz="1600">
                <a:solidFill>
                  <a:srgbClr val="000000"/>
                </a:solidFill>
                <a:latin typeface="Times New Roman"/>
                <a:ea typeface="Times New Roman"/>
                <a:cs typeface="Times New Roman"/>
                <a:sym typeface="Times New Roman"/>
              </a:rPr>
              <a:t>From the definition of density, it can be derived that:</a:t>
            </a:r>
            <a:endParaRPr b="0"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0" sz="1600">
              <a:solidFill>
                <a:schemeClr val="accent1"/>
              </a:solidFill>
              <a:latin typeface="Lato"/>
              <a:ea typeface="Lato"/>
              <a:cs typeface="Lato"/>
              <a:sym typeface="Lato"/>
            </a:endParaRPr>
          </a:p>
          <a:p>
            <a:pPr indent="0" lvl="0" marL="0" rtl="0" algn="l">
              <a:spcBef>
                <a:spcPts val="0"/>
              </a:spcBef>
              <a:spcAft>
                <a:spcPts val="0"/>
              </a:spcAft>
              <a:buNone/>
            </a:pPr>
            <a:r>
              <a:t/>
            </a:r>
            <a:endParaRPr b="0" sz="1600">
              <a:solidFill>
                <a:schemeClr val="accent1"/>
              </a:solidFill>
              <a:latin typeface="Lato"/>
              <a:ea typeface="Lato"/>
              <a:cs typeface="Lato"/>
              <a:sym typeface="Lato"/>
            </a:endParaRPr>
          </a:p>
          <a:p>
            <a:pPr indent="0" lvl="0" marL="0" rtl="0" algn="l">
              <a:spcBef>
                <a:spcPts val="0"/>
              </a:spcBef>
              <a:spcAft>
                <a:spcPts val="0"/>
              </a:spcAft>
              <a:buNone/>
            </a:pPr>
            <a:r>
              <a:t/>
            </a:r>
            <a:endParaRPr b="0" sz="1600">
              <a:solidFill>
                <a:schemeClr val="accent1"/>
              </a:solidFill>
              <a:latin typeface="Lato"/>
              <a:ea typeface="Lato"/>
              <a:cs typeface="Lato"/>
              <a:sym typeface="Lato"/>
            </a:endParaRPr>
          </a:p>
        </p:txBody>
      </p:sp>
      <p:sp>
        <p:nvSpPr>
          <p:cNvPr id="168" name="Google Shape;168;p25"/>
          <p:cNvSpPr txBox="1"/>
          <p:nvPr>
            <p:ph type="title"/>
          </p:nvPr>
        </p:nvSpPr>
        <p:spPr>
          <a:xfrm>
            <a:off x="729450" y="2754450"/>
            <a:ext cx="8029800" cy="11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zh-CN" sz="1600">
                <a:solidFill>
                  <a:srgbClr val="000000"/>
                </a:solidFill>
                <a:latin typeface="Times New Roman"/>
                <a:ea typeface="Times New Roman"/>
                <a:cs typeface="Times New Roman"/>
                <a:sym typeface="Times New Roman"/>
              </a:rPr>
              <a:t>Volume of each person must equals to a certain cylinder with equal height and a certain radius r. Both radius r and BMI can be </a:t>
            </a:r>
            <a:r>
              <a:rPr b="0" lang="zh-CN" sz="1600">
                <a:solidFill>
                  <a:srgbClr val="000000"/>
                </a:solidFill>
                <a:latin typeface="Times New Roman"/>
                <a:ea typeface="Times New Roman"/>
                <a:cs typeface="Times New Roman"/>
                <a:sym typeface="Times New Roman"/>
              </a:rPr>
              <a:t>considered</a:t>
            </a:r>
            <a:r>
              <a:rPr b="0" lang="zh-CN" sz="1600">
                <a:solidFill>
                  <a:srgbClr val="000000"/>
                </a:solidFill>
                <a:latin typeface="Times New Roman"/>
                <a:ea typeface="Times New Roman"/>
                <a:cs typeface="Times New Roman"/>
                <a:sym typeface="Times New Roman"/>
              </a:rPr>
              <a:t> a linear function of abdomen.</a:t>
            </a:r>
            <a:endParaRPr b="0"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0" sz="1600">
              <a:solidFill>
                <a:schemeClr val="accent1"/>
              </a:solidFill>
              <a:latin typeface="Lato"/>
              <a:ea typeface="Lato"/>
              <a:cs typeface="Lato"/>
              <a:sym typeface="Lato"/>
            </a:endParaRPr>
          </a:p>
          <a:p>
            <a:pPr indent="0" lvl="0" marL="0" rtl="0" algn="l">
              <a:spcBef>
                <a:spcPts val="0"/>
              </a:spcBef>
              <a:spcAft>
                <a:spcPts val="0"/>
              </a:spcAft>
              <a:buNone/>
            </a:pPr>
            <a:r>
              <a:rPr b="0" lang="zh-CN" sz="1600">
                <a:solidFill>
                  <a:srgbClr val="000000"/>
                </a:solidFill>
                <a:latin typeface="Times New Roman"/>
                <a:ea typeface="Times New Roman"/>
                <a:cs typeface="Times New Roman"/>
                <a:sym typeface="Times New Roman"/>
              </a:rPr>
              <a:t>Some terms are ignored to simply the model, the final formula is:</a:t>
            </a:r>
            <a:endParaRPr b="0" sz="1600">
              <a:solidFill>
                <a:srgbClr val="000000"/>
              </a:solidFill>
              <a:latin typeface="Times New Roman"/>
              <a:ea typeface="Times New Roman"/>
              <a:cs typeface="Times New Roman"/>
              <a:sym typeface="Times New Roman"/>
            </a:endParaRPr>
          </a:p>
        </p:txBody>
      </p:sp>
      <p:pic>
        <p:nvPicPr>
          <p:cNvPr descr="&lt;math xmlns=&quot;http://www.w3.org/1998/Math/MathML&quot;&gt;&lt;mi mathvariant=&quot;bold-italic&quot;&gt;B&lt;/mi&gt;&lt;mi mathvariant=&quot;bold-italic&quot;&gt;o&lt;/mi&gt;&lt;mi mathvariant=&quot;bold-italic&quot;&gt;d&lt;/mi&gt;&lt;mi mathvariant=&quot;bold-italic&quot;&gt;y&lt;/mi&gt;&lt;mi mathvariant=&quot;bold-italic&quot;&gt;F&lt;/mi&gt;&lt;mi mathvariant=&quot;bold-italic&quot;&gt;a&lt;/mi&gt;&lt;mi mathvariant=&quot;bold-italic&quot;&gt;t&lt;/mi&gt;&lt;mo mathvariant=&quot;bold&quot;&gt;~&lt;/mo&gt;&lt;mfrac&gt;&lt;mn mathvariant=&quot;bold&quot;&gt;1&lt;/mn&gt;&lt;mi mathvariant=&quot;bold&quot;&gt;&amp;#x3C1;&lt;/mi&gt;&lt;/mfrac&gt;&lt;mo mathvariant=&quot;bold&quot;&gt;&amp;#xA0;&lt;/mo&gt;&lt;mo mathvariant=&quot;bold&quot;&gt;=&lt;/mo&gt;&lt;mo mathvariant=&quot;bold&quot;&gt;&amp;#xA0;&lt;/mo&gt;&lt;mfrac&gt;&lt;mrow&gt;&lt;mi mathvariant=&quot;bold&quot;&gt;&amp;#x3C0;&lt;/mi&gt;&lt;msup&gt;&lt;mi mathvariant=&quot;bold&quot;&gt;r&lt;/mi&gt;&lt;mn mathvariant=&quot;bold&quot;&gt;2&lt;/mn&gt;&lt;/msup&gt;&lt;/mrow&gt;&lt;mrow&gt;&lt;mi mathvariant=&quot;bold&quot;&gt;B&lt;/mi&gt;&lt;mi mathvariant=&quot;bold&quot;&gt;M&lt;/mi&gt;&lt;mi mathvariant=&quot;bold&quot;&gt;I&lt;/mi&gt;&lt;mo mathvariant=&quot;bold&quot;&gt;&amp;#xD7;&lt;/mo&gt;&lt;mi mathvariant=&quot;bold&quot;&gt;H&lt;/mi&gt;&lt;mi mathvariant=&quot;bold&quot;&gt;e&lt;/mi&gt;&lt;mi mathvariant=&quot;bold&quot;&gt;i&lt;/mi&gt;&lt;mi mathvariant=&quot;bold&quot;&gt;g&lt;/mi&gt;&lt;mi mathvariant=&quot;bold&quot;&gt;h&lt;/mi&gt;&lt;mi mathvariant=&quot;bold&quot;&gt;t&lt;/mi&gt;&lt;/mrow&gt;&lt;/mfrac&gt;&lt;mo mathvariant=&quot;bold&quot;&gt;~&lt;/mo&gt;&lt;mfrac&gt;&lt;msup&gt;&lt;mfenced&gt;&lt;mrow&gt;&lt;mi mathvariant=&quot;bold&quot;&gt;&amp;#x3B1;&lt;/mi&gt;&lt;mi mathvariant=&quot;bold&quot;&gt;A&lt;/mi&gt;&lt;mi mathvariant=&quot;bold&quot;&gt;b&lt;/mi&gt;&lt;mi mathvariant=&quot;bold&quot;&gt;d&lt;/mi&gt;&lt;mi mathvariant=&quot;bold&quot;&gt;o&lt;/mi&gt;&lt;mi mathvariant=&quot;bold&quot;&gt;m&lt;/mi&gt;&lt;mi mathvariant=&quot;bold&quot;&gt;e&lt;/mi&gt;&lt;mi mathvariant=&quot;bold&quot;&gt;n&lt;/mi&gt;&lt;mo mathvariant=&quot;bold&quot;&gt;+&lt;/mo&gt;&lt;mi mathvariant=&quot;bold&quot;&gt;&amp;#x3B2;&lt;/mi&gt;&lt;/mrow&gt;&lt;/mfenced&gt;&lt;mn mathvariant=&quot;bold&quot;&gt;2&lt;/mn&gt;&lt;/msup&gt;&lt;mrow&gt;&lt;mi mathvariant=&quot;bold&quot;&gt;H&lt;/mi&gt;&lt;mi mathvariant=&quot;bold&quot;&gt;e&lt;/mi&gt;&lt;mi mathvariant=&quot;bold&quot;&gt;i&lt;/mi&gt;&lt;mi mathvariant=&quot;bold&quot;&gt;g&lt;/mi&gt;&lt;mi mathvariant=&quot;bold&quot;&gt;h&lt;/mi&gt;&lt;mi mathvariant=&quot;bold&quot;&gt;t&lt;/mi&gt;&lt;mo mathvariant=&quot;bold&quot;&gt;&amp;#xD7;&lt;/mo&gt;&lt;mfenced&gt;&lt;mrow&gt;&lt;mi mathvariant=&quot;bold&quot;&gt;a&lt;/mi&gt;&lt;mi mathvariant=&quot;bold&quot;&gt;A&lt;/mi&gt;&lt;mi mathvariant=&quot;bold&quot;&gt;b&lt;/mi&gt;&lt;mi mathvariant=&quot;bold&quot;&gt;d&lt;/mi&gt;&lt;mi mathvariant=&quot;bold&quot;&gt;o&lt;/mi&gt;&lt;mi mathvariant=&quot;bold&quot;&gt;m&lt;/mi&gt;&lt;mi mathvariant=&quot;bold&quot;&gt;e&lt;/mi&gt;&lt;mi mathvariant=&quot;bold&quot;&gt;n&lt;/mi&gt;&lt;mo mathvariant=&quot;bold&quot;&gt;+&lt;/mo&gt;&lt;mi mathvariant=&quot;bold&quot;&gt;b&lt;/mi&gt;&lt;/mrow&gt;&lt;/mfenced&gt;&lt;/mrow&gt;&lt;/mfrac&gt;&lt;mo mathvariant=&quot;bold&quot;&gt;~&lt;/mo&gt;&lt;mfrac&gt;&lt;mn mathvariant=&quot;bold&quot;&gt;1&lt;/mn&gt;&lt;mrow&gt;&lt;mi mathvariant=&quot;bold&quot;&gt;H&lt;/mi&gt;&lt;mi mathvariant=&quot;bold&quot;&gt;e&lt;/mi&gt;&lt;mi mathvariant=&quot;bold&quot;&gt;i&lt;/mi&gt;&lt;mi mathvariant=&quot;bold&quot;&gt;g&lt;/mi&gt;&lt;mi mathvariant=&quot;bold&quot;&gt;h&lt;/mi&gt;&lt;mi mathvariant=&quot;bold&quot;&gt;t&lt;/mi&gt;&lt;/mrow&gt;&lt;/mfrac&gt;&lt;mfenced&gt;&lt;mrow&gt;&lt;mi mathvariant=&quot;bold&quot;&gt;A&lt;/mi&gt;&lt;mi mathvariant=&quot;bold&quot;&gt;b&lt;/mi&gt;&lt;mi mathvariant=&quot;bold&quot;&gt;d&lt;/mi&gt;&lt;mi mathvariant=&quot;bold&quot;&gt;o&lt;/mi&gt;&lt;mi mathvariant=&quot;bold&quot;&gt;m&lt;/mi&gt;&lt;mi mathvariant=&quot;bold&quot;&gt;e&lt;/mi&gt;&lt;mi mathvariant=&quot;bold&quot;&gt;n&lt;/mi&gt;&lt;mo mathvariant=&quot;bold&quot;&gt;&amp;#xA0;&lt;/mo&gt;&lt;mo mathvariant=&quot;bold&quot;&gt;+&lt;/mo&gt;&lt;mo mathvariant=&quot;bold&quot;&gt;&amp;#xA0;&lt;/mo&gt;&lt;mn mathvariant=&quot;bold&quot;&gt;1&lt;/mn&gt;&lt;mo mathvariant=&quot;bold&quot;&gt;&amp;#xA0;&lt;/mo&gt;&lt;mo mathvariant=&quot;bold&quot;&gt;+&lt;/mo&gt;&lt;mfrac&gt;&lt;mn mathvariant=&quot;bold&quot;&gt;1&lt;/mn&gt;&lt;mrow&gt;&lt;mi mathvariant=&quot;bold&quot;&gt;A&lt;/mi&gt;&lt;mi mathvariant=&quot;bold&quot;&gt;b&lt;/mi&gt;&lt;mi mathvariant=&quot;bold&quot;&gt;d&lt;/mi&gt;&lt;mi mathvariant=&quot;bold&quot;&gt;o&lt;/mi&gt;&lt;mi mathvariant=&quot;bold&quot;&gt;m&lt;/mi&gt;&lt;mi mathvariant=&quot;bold&quot;&gt;e&lt;/mi&gt;&lt;mi mathvariant=&quot;bold&quot;&gt;n&lt;/mi&gt;&lt;/mrow&gt;&lt;/mfrac&gt;&lt;/mrow&gt;&lt;/mfenced&gt;&lt;/math&gt;" id="169" name="Google Shape;169;p25" title="bold italic B bold italic o bold italic d bold italic y bold italic F bold italic a bold italic t bold tilde bold 1 over bold rho bold space bold equals bold space fraction numerator bold pi bold r to the power of bold 2 over denominator bold B bold M bold I bold cross times bold H bold e bold i bold g bold h bold t end fraction bold tilde fraction numerator open parentheses bold alpha bold A bold b bold d bold o bold m bold e bold n bold plus bold beta close parentheses to the power of bold 2 over denominator bold H bold e bold i bold g bold h bold t bold cross times open parentheses bold a bold A bold b bold d bold o bold m bold e bold n bold plus bold b close parentheses end fraction bold tilde fraction numerator bold 1 over denominator bold H bold e bold i bold g bold h bold t end fraction open parentheses bold A bold b bold d bold o bold m bold e bold n bold space bold plus bold space bold 1 bold space bold plus fraction numerator bold 1 over denominator bold A bold b bold d bold o bold m bold e bold n end fraction close parentheses"/>
          <p:cNvPicPr preferRelativeResize="0"/>
          <p:nvPr/>
        </p:nvPicPr>
        <p:blipFill>
          <a:blip r:embed="rId3">
            <a:alphaModFix/>
          </a:blip>
          <a:stretch>
            <a:fillRect/>
          </a:stretch>
        </p:blipFill>
        <p:spPr>
          <a:xfrm>
            <a:off x="1201050" y="4092000"/>
            <a:ext cx="7086600" cy="409575"/>
          </a:xfrm>
          <a:prstGeom prst="rect">
            <a:avLst/>
          </a:prstGeom>
          <a:noFill/>
          <a:ln>
            <a:noFill/>
          </a:ln>
        </p:spPr>
      </p:pic>
      <p:pic>
        <p:nvPicPr>
          <p:cNvPr descr="&lt;math xmlns=&quot;http://www.w3.org/1998/Math/MathML&quot;&gt;&lt;mi mathvariant=&quot;bold&quot;&gt;&amp;#x3C1;&lt;/mi&gt;&lt;mo mathvariant=&quot;bold&quot;&gt;&amp;#xA0;&lt;/mo&gt;&lt;mo mathvariant=&quot;bold&quot;&gt;=&lt;/mo&gt;&lt;mo mathvariant=&quot;bold&quot;&gt;&amp;#xA0;&lt;/mo&gt;&lt;mfrac&gt;&lt;mi mathvariant=&quot;bold&quot;&gt;m&lt;/mi&gt;&lt;mi mathvariant=&quot;bold&quot;&gt;V&lt;/mi&gt;&lt;/mfrac&gt;&lt;mo mathvariant=&quot;bold&quot;&gt;=&lt;/mo&gt;&lt;mfrac&gt;&lt;mi mathvariant=&quot;bold&quot;&gt;Weight&lt;/mi&gt;&lt;mrow&gt;&lt;msup&gt;&lt;mi mathvariant=&quot;bold&quot;&gt;&amp;#x3C0;r&lt;/mi&gt;&lt;mn mathvariant=&quot;bold&quot;&gt;2&lt;/mn&gt;&lt;/msup&gt;&lt;mi mathvariant=&quot;bold&quot;&gt;Height&lt;/mi&gt;&lt;/mrow&gt;&lt;/mfrac&gt;&lt;mo mathvariant=&quot;bold&quot;&gt;=&lt;/mo&gt;&lt;mfrac&gt;&lt;mrow&gt;&lt;mi mathvariant=&quot;bold&quot;&gt;Weight&lt;/mi&gt;&lt;mo mathvariant=&quot;bold&quot;&gt;&amp;#xD7;&lt;/mo&gt;&lt;mi mathvariant=&quot;bold&quot;&gt;Height&lt;/mi&gt;&lt;/mrow&gt;&lt;mrow&gt;&lt;msup&gt;&lt;mi mathvariant=&quot;bold&quot;&gt;&amp;#x3C0;r&lt;/mi&gt;&lt;mn mathvariant=&quot;bold&quot;&gt;2&lt;/mn&gt;&lt;/msup&gt;&lt;msup&gt;&lt;mi mathvariant=&quot;bold&quot;&gt;Height&lt;/mi&gt;&lt;mn mathvariant=&quot;bold&quot;&gt;2&lt;/mn&gt;&lt;/msup&gt;&lt;/mrow&gt;&lt;/mfrac&gt;&lt;mo mathvariant=&quot;bold&quot;&gt;=&lt;/mo&gt;&lt;mfrac&gt;&lt;mrow&gt;&lt;mi mathvariant=&quot;bold&quot;&gt;BMI&lt;/mi&gt;&lt;mo mathvariant=&quot;bold&quot;&gt;&amp;#xD7;&lt;/mo&gt;&lt;mi mathvariant=&quot;bold&quot;&gt;Height&lt;/mi&gt;&lt;/mrow&gt;&lt;msup&gt;&lt;mi mathvariant=&quot;bold&quot;&gt;&amp;#x3C0;r&lt;/mi&gt;&lt;mn mathvariant=&quot;bold&quot;&gt;2&lt;/mn&gt;&lt;/msup&gt;&lt;/mfrac&gt;&lt;/math&gt;" id="170" name="Google Shape;170;p25" title="bold rho bold space bold equals bold space bold m over bold V bold equals fraction numerator bold Weight over denominator bold πr to the power of bold 2 bold Height end fraction bold equals fraction numerator bold Weight bold cross times bold Height over denominator bold πr to the power of bold 2 bold Height to the power of bold 2 end fraction bold equals fraction numerator bold BMI bold cross times bold Height over denominator bold πr to the power of bold 2 end fraction"/>
          <p:cNvPicPr preferRelativeResize="0"/>
          <p:nvPr/>
        </p:nvPicPr>
        <p:blipFill>
          <a:blip r:embed="rId4">
            <a:alphaModFix/>
          </a:blip>
          <a:stretch>
            <a:fillRect/>
          </a:stretch>
        </p:blipFill>
        <p:spPr>
          <a:xfrm>
            <a:off x="2847812" y="2263650"/>
            <a:ext cx="3451680" cy="338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26"/>
          <p:cNvPicPr preferRelativeResize="0"/>
          <p:nvPr/>
        </p:nvPicPr>
        <p:blipFill>
          <a:blip r:embed="rId3">
            <a:alphaModFix/>
          </a:blip>
          <a:stretch>
            <a:fillRect/>
          </a:stretch>
        </p:blipFill>
        <p:spPr>
          <a:xfrm>
            <a:off x="1525575" y="0"/>
            <a:ext cx="6110301" cy="5143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7"/>
          <p:cNvSpPr txBox="1"/>
          <p:nvPr>
            <p:ph idx="4294967295" type="ctrTitle"/>
          </p:nvPr>
        </p:nvSpPr>
        <p:spPr>
          <a:xfrm>
            <a:off x="729600" y="584275"/>
            <a:ext cx="76881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Model 3</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81" name="Google Shape;181;p27"/>
          <p:cNvSpPr txBox="1"/>
          <p:nvPr>
            <p:ph type="title"/>
          </p:nvPr>
        </p:nvSpPr>
        <p:spPr>
          <a:xfrm>
            <a:off x="729450" y="1318650"/>
            <a:ext cx="76884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zh-CN" sz="1800">
                <a:solidFill>
                  <a:srgbClr val="000000"/>
                </a:solidFill>
                <a:latin typeface="Times New Roman"/>
                <a:ea typeface="Times New Roman"/>
                <a:cs typeface="Times New Roman"/>
                <a:sym typeface="Times New Roman"/>
              </a:rPr>
              <a:t>Exhaustive method is the easiest but most time-consuming way to built a good model. The result of exhaustive model is shown below.</a:t>
            </a:r>
            <a:endParaRPr b="0"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0"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0"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0" sz="1800">
              <a:solidFill>
                <a:srgbClr val="000000"/>
              </a:solidFill>
              <a:latin typeface="Times New Roman"/>
              <a:ea typeface="Times New Roman"/>
              <a:cs typeface="Times New Roman"/>
              <a:sym typeface="Times New Roman"/>
            </a:endParaRPr>
          </a:p>
        </p:txBody>
      </p:sp>
      <p:pic>
        <p:nvPicPr>
          <p:cNvPr id="182" name="Google Shape;182;p27"/>
          <p:cNvPicPr preferRelativeResize="0"/>
          <p:nvPr/>
        </p:nvPicPr>
        <p:blipFill>
          <a:blip r:embed="rId3">
            <a:alphaModFix/>
          </a:blip>
          <a:stretch>
            <a:fillRect/>
          </a:stretch>
        </p:blipFill>
        <p:spPr>
          <a:xfrm>
            <a:off x="833450" y="2039450"/>
            <a:ext cx="4738823" cy="2817976"/>
          </a:xfrm>
          <a:prstGeom prst="rect">
            <a:avLst/>
          </a:prstGeom>
          <a:noFill/>
          <a:ln>
            <a:noFill/>
          </a:ln>
        </p:spPr>
      </p:pic>
      <p:sp>
        <p:nvSpPr>
          <p:cNvPr id="183" name="Google Shape;183;p27"/>
          <p:cNvSpPr txBox="1"/>
          <p:nvPr/>
        </p:nvSpPr>
        <p:spPr>
          <a:xfrm>
            <a:off x="5730875" y="2261699"/>
            <a:ext cx="3167100" cy="13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800">
                <a:latin typeface="Times New Roman"/>
                <a:ea typeface="Times New Roman"/>
                <a:cs typeface="Times New Roman"/>
                <a:sym typeface="Times New Roman"/>
              </a:rPr>
              <a:t>The combination with highest rsquare is Weight and abdomen.</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zh-CN" sz="1800">
                <a:latin typeface="Times New Roman"/>
                <a:ea typeface="Times New Roman"/>
                <a:cs typeface="Times New Roman"/>
                <a:sym typeface="Times New Roman"/>
              </a:rPr>
              <a:t>The simple model from exhaustive method is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b="1" lang="zh-CN" sz="1800">
                <a:latin typeface="Times New Roman"/>
                <a:ea typeface="Times New Roman"/>
                <a:cs typeface="Times New Roman"/>
                <a:sym typeface="Times New Roman"/>
              </a:rPr>
              <a:t>𝐵𝑜𝑑𝑦𝐹𝑎𝑡∼ Abdomen + Weight</a:t>
            </a:r>
            <a:endParaRPr b="1"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Google Shape;188;p28"/>
          <p:cNvPicPr preferRelativeResize="0"/>
          <p:nvPr/>
        </p:nvPicPr>
        <p:blipFill>
          <a:blip r:embed="rId3">
            <a:alphaModFix/>
          </a:blip>
          <a:stretch>
            <a:fillRect/>
          </a:stretch>
        </p:blipFill>
        <p:spPr>
          <a:xfrm>
            <a:off x="1524000" y="0"/>
            <a:ext cx="6111876" cy="51831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9"/>
          <p:cNvSpPr txBox="1"/>
          <p:nvPr>
            <p:ph idx="4294967295" type="ctrTitle"/>
          </p:nvPr>
        </p:nvSpPr>
        <p:spPr>
          <a:xfrm>
            <a:off x="729600" y="584275"/>
            <a:ext cx="76881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Model Performance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94" name="Google Shape;194;p29"/>
          <p:cNvSpPr txBox="1"/>
          <p:nvPr>
            <p:ph type="title"/>
          </p:nvPr>
        </p:nvSpPr>
        <p:spPr>
          <a:xfrm>
            <a:off x="727788" y="1318650"/>
            <a:ext cx="7688400" cy="4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zh-CN" sz="1800">
                <a:solidFill>
                  <a:srgbClr val="000000"/>
                </a:solidFill>
                <a:latin typeface="Times New Roman"/>
                <a:ea typeface="Times New Roman"/>
                <a:cs typeface="Times New Roman"/>
                <a:sym typeface="Times New Roman"/>
              </a:rPr>
              <a:t>The adjusted R square of the three models are listed below:</a:t>
            </a:r>
            <a:endParaRPr b="0" sz="1800">
              <a:solidFill>
                <a:srgbClr val="000000"/>
              </a:solidFill>
              <a:latin typeface="Times New Roman"/>
              <a:ea typeface="Times New Roman"/>
              <a:cs typeface="Times New Roman"/>
              <a:sym typeface="Times New Roman"/>
            </a:endParaRPr>
          </a:p>
        </p:txBody>
      </p:sp>
      <p:graphicFrame>
        <p:nvGraphicFramePr>
          <p:cNvPr id="195" name="Google Shape;195;p29"/>
          <p:cNvGraphicFramePr/>
          <p:nvPr/>
        </p:nvGraphicFramePr>
        <p:xfrm>
          <a:off x="952500" y="2000250"/>
          <a:ext cx="3000000" cy="3000000"/>
        </p:xfrm>
        <a:graphic>
          <a:graphicData uri="http://schemas.openxmlformats.org/drawingml/2006/table">
            <a:tbl>
              <a:tblPr>
                <a:noFill/>
                <a:tableStyleId>{7CD9A5FF-9ECF-48FD-B34D-AB7C0F43B602}</a:tableStyleId>
              </a:tblPr>
              <a:tblGrid>
                <a:gridCol w="2397125"/>
                <a:gridCol w="1613950"/>
                <a:gridCol w="1613950"/>
                <a:gridCol w="1613950"/>
              </a:tblGrid>
              <a:tr h="381000">
                <a:tc>
                  <a:txBody>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Model 1</a:t>
                      </a:r>
                      <a:endParaRPr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Model 2</a:t>
                      </a:r>
                      <a:endParaRPr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Model 3</a:t>
                      </a:r>
                      <a:endParaRPr sz="1800">
                        <a:latin typeface="Times New Roman"/>
                        <a:ea typeface="Times New Roman"/>
                        <a:cs typeface="Times New Roman"/>
                        <a:sym typeface="Times New Roman"/>
                      </a:endParaRPr>
                    </a:p>
                  </a:txBody>
                  <a:tcPr marT="91425" marB="91425" marR="91425" marL="91425" anchor="ctr"/>
                </a:tc>
              </a:tr>
              <a:tr h="381000">
                <a:tc>
                  <a:txBody>
                    <a:bodyPr/>
                    <a:lstStyle/>
                    <a:p>
                      <a:pPr indent="0" lvl="0" marL="0" rtl="0" algn="l">
                        <a:spcBef>
                          <a:spcPts val="0"/>
                        </a:spcBef>
                        <a:spcAft>
                          <a:spcPts val="0"/>
                        </a:spcAft>
                        <a:buNone/>
                      </a:pPr>
                      <a:r>
                        <a:rPr lang="zh-CN" sz="1800">
                          <a:latin typeface="Times New Roman"/>
                          <a:ea typeface="Times New Roman"/>
                          <a:cs typeface="Times New Roman"/>
                          <a:sym typeface="Times New Roman"/>
                        </a:rPr>
                        <a:t>Adjusted R sqaure</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0.6971</a:t>
                      </a:r>
                      <a:endParaRPr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0.703</a:t>
                      </a:r>
                      <a:endParaRPr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0.7057</a:t>
                      </a:r>
                      <a:endParaRPr sz="1800">
                        <a:latin typeface="Times New Roman"/>
                        <a:ea typeface="Times New Roman"/>
                        <a:cs typeface="Times New Roman"/>
                        <a:sym typeface="Times New Roman"/>
                      </a:endParaRPr>
                    </a:p>
                  </a:txBody>
                  <a:tcPr marT="91425" marB="91425" marR="91425" marL="91425" anchor="ctr"/>
                </a:tc>
              </a:tr>
              <a:tr h="381000">
                <a:tc>
                  <a:txBody>
                    <a:bodyPr/>
                    <a:lstStyle/>
                    <a:p>
                      <a:pPr indent="0" lvl="0" marL="0" rtl="0" algn="l">
                        <a:spcBef>
                          <a:spcPts val="0"/>
                        </a:spcBef>
                        <a:spcAft>
                          <a:spcPts val="0"/>
                        </a:spcAft>
                        <a:buNone/>
                      </a:pPr>
                      <a:r>
                        <a:rPr lang="zh-CN" sz="1800">
                          <a:latin typeface="Times New Roman"/>
                          <a:ea typeface="Times New Roman"/>
                          <a:cs typeface="Times New Roman"/>
                          <a:sym typeface="Times New Roman"/>
                        </a:rPr>
                        <a:t>Residual standard error</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4.132</a:t>
                      </a:r>
                      <a:endParaRPr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4.091</a:t>
                      </a:r>
                      <a:endParaRPr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4.073</a:t>
                      </a:r>
                      <a:endParaRPr sz="1800">
                        <a:latin typeface="Times New Roman"/>
                        <a:ea typeface="Times New Roman"/>
                        <a:cs typeface="Times New Roman"/>
                        <a:sym typeface="Times New Roman"/>
                      </a:endParaRPr>
                    </a:p>
                  </a:txBody>
                  <a:tcPr marT="91425" marB="91425" marR="91425" marL="91425" anchor="ctr"/>
                </a:tc>
              </a:tr>
            </a:tbl>
          </a:graphicData>
        </a:graphic>
      </p:graphicFrame>
      <p:sp>
        <p:nvSpPr>
          <p:cNvPr id="196" name="Google Shape;196;p29"/>
          <p:cNvSpPr txBox="1"/>
          <p:nvPr>
            <p:ph type="title"/>
          </p:nvPr>
        </p:nvSpPr>
        <p:spPr>
          <a:xfrm>
            <a:off x="727788" y="3631575"/>
            <a:ext cx="7688400" cy="4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zh-CN" sz="1800">
                <a:solidFill>
                  <a:srgbClr val="000000"/>
                </a:solidFill>
                <a:latin typeface="Times New Roman"/>
                <a:ea typeface="Times New Roman"/>
                <a:cs typeface="Times New Roman"/>
                <a:sym typeface="Times New Roman"/>
              </a:rPr>
              <a:t>It’s hard to tell which model is better from this table. </a:t>
            </a:r>
            <a:endParaRPr b="0"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0"/>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Step 4: Model Selection and Diagnose</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1"/>
          <p:cNvSpPr txBox="1"/>
          <p:nvPr>
            <p:ph idx="4294967295" type="ctrTitle"/>
          </p:nvPr>
        </p:nvSpPr>
        <p:spPr>
          <a:xfrm>
            <a:off x="729600" y="584275"/>
            <a:ext cx="76881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Model Selection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07" name="Google Shape;207;p31"/>
          <p:cNvSpPr txBox="1"/>
          <p:nvPr>
            <p:ph type="title"/>
          </p:nvPr>
        </p:nvSpPr>
        <p:spPr>
          <a:xfrm>
            <a:off x="727788" y="1318650"/>
            <a:ext cx="7688400" cy="4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zh-CN" sz="1800">
                <a:solidFill>
                  <a:srgbClr val="000000"/>
                </a:solidFill>
                <a:latin typeface="Times New Roman"/>
                <a:ea typeface="Times New Roman"/>
                <a:cs typeface="Times New Roman"/>
                <a:sym typeface="Times New Roman"/>
              </a:rPr>
              <a:t>Cross validation methods are taken to do model selection. </a:t>
            </a:r>
            <a:endParaRPr b="0"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zh-CN" sz="1800">
                <a:solidFill>
                  <a:srgbClr val="000000"/>
                </a:solidFill>
                <a:latin typeface="Times New Roman"/>
                <a:ea typeface="Times New Roman"/>
                <a:cs typeface="Times New Roman"/>
                <a:sym typeface="Times New Roman"/>
              </a:rPr>
              <a:t>The results are listed below:</a:t>
            </a:r>
            <a:endParaRPr b="0" sz="1800">
              <a:solidFill>
                <a:srgbClr val="000000"/>
              </a:solidFill>
              <a:latin typeface="Times New Roman"/>
              <a:ea typeface="Times New Roman"/>
              <a:cs typeface="Times New Roman"/>
              <a:sym typeface="Times New Roman"/>
            </a:endParaRPr>
          </a:p>
        </p:txBody>
      </p:sp>
      <p:graphicFrame>
        <p:nvGraphicFramePr>
          <p:cNvPr id="208" name="Google Shape;208;p31"/>
          <p:cNvGraphicFramePr/>
          <p:nvPr/>
        </p:nvGraphicFramePr>
        <p:xfrm>
          <a:off x="952513" y="2206625"/>
          <a:ext cx="3000000" cy="3000000"/>
        </p:xfrm>
        <a:graphic>
          <a:graphicData uri="http://schemas.openxmlformats.org/drawingml/2006/table">
            <a:tbl>
              <a:tblPr>
                <a:noFill/>
                <a:tableStyleId>{7CD9A5FF-9ECF-48FD-B34D-AB7C0F43B602}</a:tableStyleId>
              </a:tblPr>
              <a:tblGrid>
                <a:gridCol w="2397125"/>
                <a:gridCol w="1613950"/>
                <a:gridCol w="1613950"/>
                <a:gridCol w="1613950"/>
              </a:tblGrid>
              <a:tr h="381000">
                <a:tc>
                  <a:txBody>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Model 1</a:t>
                      </a:r>
                      <a:endParaRPr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Model 2</a:t>
                      </a:r>
                      <a:endParaRPr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Model 3</a:t>
                      </a:r>
                      <a:endParaRPr sz="1800">
                        <a:latin typeface="Times New Roman"/>
                        <a:ea typeface="Times New Roman"/>
                        <a:cs typeface="Times New Roman"/>
                        <a:sym typeface="Times New Roman"/>
                      </a:endParaRPr>
                    </a:p>
                  </a:txBody>
                  <a:tcPr marT="91425" marB="91425" marR="91425" marL="91425" anchor="ctr"/>
                </a:tc>
              </a:tr>
              <a:tr h="381000">
                <a:tc>
                  <a:txBody>
                    <a:bodyPr/>
                    <a:lstStyle/>
                    <a:p>
                      <a:pPr indent="0" lvl="0" marL="0" rtl="0" algn="l">
                        <a:spcBef>
                          <a:spcPts val="0"/>
                        </a:spcBef>
                        <a:spcAft>
                          <a:spcPts val="0"/>
                        </a:spcAft>
                        <a:buNone/>
                      </a:pPr>
                      <a:r>
                        <a:rPr lang="zh-CN" sz="1800">
                          <a:latin typeface="Times New Roman"/>
                          <a:ea typeface="Times New Roman"/>
                          <a:cs typeface="Times New Roman"/>
                          <a:sym typeface="Times New Roman"/>
                        </a:rPr>
                        <a:t>mean of MSE</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4.072</a:t>
                      </a:r>
                      <a:endParaRPr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4.044</a:t>
                      </a:r>
                      <a:endParaRPr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4.111</a:t>
                      </a:r>
                      <a:endParaRPr sz="1800">
                        <a:latin typeface="Times New Roman"/>
                        <a:ea typeface="Times New Roman"/>
                        <a:cs typeface="Times New Roman"/>
                        <a:sym typeface="Times New Roman"/>
                      </a:endParaRPr>
                    </a:p>
                  </a:txBody>
                  <a:tcPr marT="91425" marB="91425" marR="91425" marL="91425" anchor="ctr"/>
                </a:tc>
              </a:tr>
              <a:tr h="381000">
                <a:tc>
                  <a:txBody>
                    <a:bodyPr/>
                    <a:lstStyle/>
                    <a:p>
                      <a:pPr indent="0" lvl="0" marL="0" rtl="0" algn="l">
                        <a:spcBef>
                          <a:spcPts val="0"/>
                        </a:spcBef>
                        <a:spcAft>
                          <a:spcPts val="0"/>
                        </a:spcAft>
                        <a:buNone/>
                      </a:pPr>
                      <a:r>
                        <a:rPr lang="zh-CN" sz="1800">
                          <a:latin typeface="Times New Roman"/>
                          <a:ea typeface="Times New Roman"/>
                          <a:cs typeface="Times New Roman"/>
                          <a:sym typeface="Times New Roman"/>
                        </a:rPr>
                        <a:t>standard error of MSE</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0.510</a:t>
                      </a:r>
                      <a:endParaRPr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0.406</a:t>
                      </a:r>
                      <a:endParaRPr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0.392</a:t>
                      </a:r>
                      <a:endParaRPr sz="1800">
                        <a:latin typeface="Times New Roman"/>
                        <a:ea typeface="Times New Roman"/>
                        <a:cs typeface="Times New Roman"/>
                        <a:sym typeface="Times New Roman"/>
                      </a:endParaRPr>
                    </a:p>
                  </a:txBody>
                  <a:tcPr marT="91425" marB="91425" marR="91425" marL="91425" anchor="ctr"/>
                </a:tc>
              </a:tr>
            </a:tbl>
          </a:graphicData>
        </a:graphic>
      </p:graphicFrame>
      <p:sp>
        <p:nvSpPr>
          <p:cNvPr id="209" name="Google Shape;209;p31"/>
          <p:cNvSpPr txBox="1"/>
          <p:nvPr>
            <p:ph type="title"/>
          </p:nvPr>
        </p:nvSpPr>
        <p:spPr>
          <a:xfrm>
            <a:off x="729450" y="3868175"/>
            <a:ext cx="7688400" cy="75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zh-CN" sz="1800">
                <a:solidFill>
                  <a:srgbClr val="000000"/>
                </a:solidFill>
                <a:latin typeface="Times New Roman"/>
                <a:ea typeface="Times New Roman"/>
                <a:cs typeface="Times New Roman"/>
                <a:sym typeface="Times New Roman"/>
              </a:rPr>
              <a:t>The three models are almost equally good, but model 2 and model 3 is a bit better than model 1 due to low s</a:t>
            </a:r>
            <a:r>
              <a:rPr b="0" lang="zh-CN" sz="1800">
                <a:solidFill>
                  <a:srgbClr val="000000"/>
                </a:solidFill>
                <a:latin typeface="Times New Roman"/>
                <a:ea typeface="Times New Roman"/>
                <a:cs typeface="Times New Roman"/>
                <a:sym typeface="Times New Roman"/>
              </a:rPr>
              <a:t>tandard error of MSE.</a:t>
            </a:r>
            <a:endParaRPr b="0" sz="18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Step 1: Raw Data Analysing and Cleaning</a:t>
            </a:r>
            <a:endParaRPr sz="16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730000" y="556650"/>
            <a:ext cx="2596500" cy="51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Model Diagnose</a:t>
            </a:r>
            <a:endParaRPr>
              <a:latin typeface="Times New Roman"/>
              <a:ea typeface="Times New Roman"/>
              <a:cs typeface="Times New Roman"/>
              <a:sym typeface="Times New Roman"/>
            </a:endParaRPr>
          </a:p>
        </p:txBody>
      </p:sp>
      <p:sp>
        <p:nvSpPr>
          <p:cNvPr id="215" name="Google Shape;215;p32"/>
          <p:cNvSpPr txBox="1"/>
          <p:nvPr>
            <p:ph idx="1" type="subTitle"/>
          </p:nvPr>
        </p:nvSpPr>
        <p:spPr>
          <a:xfrm>
            <a:off x="1258350" y="1332725"/>
            <a:ext cx="20145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2400">
                <a:solidFill>
                  <a:srgbClr val="000000"/>
                </a:solidFill>
                <a:latin typeface="Times New Roman"/>
                <a:ea typeface="Times New Roman"/>
                <a:cs typeface="Times New Roman"/>
                <a:sym typeface="Times New Roman"/>
              </a:rPr>
              <a:t>Model 2</a:t>
            </a:r>
            <a:endParaRPr b="1" sz="2400">
              <a:solidFill>
                <a:srgbClr val="000000"/>
              </a:solidFill>
              <a:latin typeface="Times New Roman"/>
              <a:ea typeface="Times New Roman"/>
              <a:cs typeface="Times New Roman"/>
              <a:sym typeface="Times New Roman"/>
            </a:endParaRPr>
          </a:p>
        </p:txBody>
      </p:sp>
      <p:pic>
        <p:nvPicPr>
          <p:cNvPr id="216" name="Google Shape;216;p32"/>
          <p:cNvPicPr preferRelativeResize="0"/>
          <p:nvPr/>
        </p:nvPicPr>
        <p:blipFill>
          <a:blip r:embed="rId3">
            <a:alphaModFix/>
          </a:blip>
          <a:stretch>
            <a:fillRect/>
          </a:stretch>
        </p:blipFill>
        <p:spPr>
          <a:xfrm>
            <a:off x="3682350" y="0"/>
            <a:ext cx="5171562" cy="5143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730000" y="556650"/>
            <a:ext cx="2596500" cy="51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Model Diagnose</a:t>
            </a:r>
            <a:endParaRPr>
              <a:latin typeface="Times New Roman"/>
              <a:ea typeface="Times New Roman"/>
              <a:cs typeface="Times New Roman"/>
              <a:sym typeface="Times New Roman"/>
            </a:endParaRPr>
          </a:p>
        </p:txBody>
      </p:sp>
      <p:sp>
        <p:nvSpPr>
          <p:cNvPr id="222" name="Google Shape;222;p33"/>
          <p:cNvSpPr txBox="1"/>
          <p:nvPr>
            <p:ph idx="1" type="subTitle"/>
          </p:nvPr>
        </p:nvSpPr>
        <p:spPr>
          <a:xfrm>
            <a:off x="1258350" y="1332725"/>
            <a:ext cx="20145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2400">
                <a:solidFill>
                  <a:srgbClr val="000000"/>
                </a:solidFill>
                <a:latin typeface="Times New Roman"/>
                <a:ea typeface="Times New Roman"/>
                <a:cs typeface="Times New Roman"/>
                <a:sym typeface="Times New Roman"/>
              </a:rPr>
              <a:t>Model 3</a:t>
            </a:r>
            <a:endParaRPr b="1" sz="2400">
              <a:solidFill>
                <a:srgbClr val="000000"/>
              </a:solidFill>
              <a:latin typeface="Times New Roman"/>
              <a:ea typeface="Times New Roman"/>
              <a:cs typeface="Times New Roman"/>
              <a:sym typeface="Times New Roman"/>
            </a:endParaRPr>
          </a:p>
        </p:txBody>
      </p:sp>
      <p:pic>
        <p:nvPicPr>
          <p:cNvPr id="223" name="Google Shape;223;p33"/>
          <p:cNvPicPr preferRelativeResize="0"/>
          <p:nvPr/>
        </p:nvPicPr>
        <p:blipFill>
          <a:blip r:embed="rId3">
            <a:alphaModFix/>
          </a:blip>
          <a:stretch>
            <a:fillRect/>
          </a:stretch>
        </p:blipFill>
        <p:spPr>
          <a:xfrm>
            <a:off x="3707500" y="0"/>
            <a:ext cx="5264949"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729450" y="556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Additional Deletetion of Data</a:t>
            </a:r>
            <a:endParaRPr>
              <a:latin typeface="Times New Roman"/>
              <a:ea typeface="Times New Roman"/>
              <a:cs typeface="Times New Roman"/>
              <a:sym typeface="Times New Roman"/>
            </a:endParaRPr>
          </a:p>
        </p:txBody>
      </p:sp>
      <p:sp>
        <p:nvSpPr>
          <p:cNvPr id="229" name="Google Shape;229;p34"/>
          <p:cNvSpPr txBox="1"/>
          <p:nvPr/>
        </p:nvSpPr>
        <p:spPr>
          <a:xfrm>
            <a:off x="729450" y="1484250"/>
            <a:ext cx="7796400" cy="8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000">
                <a:latin typeface="Times New Roman"/>
                <a:ea typeface="Times New Roman"/>
                <a:cs typeface="Times New Roman"/>
                <a:sym typeface="Times New Roman"/>
              </a:rPr>
              <a:t>For each of the three models, IDNO-39 seems to be a leverage point and if you take a glance on data of 39, you would also consider 39 as an outlier.</a:t>
            </a:r>
            <a:endParaRPr sz="2000">
              <a:latin typeface="Times New Roman"/>
              <a:ea typeface="Times New Roman"/>
              <a:cs typeface="Times New Roman"/>
              <a:sym typeface="Times New Roman"/>
            </a:endParaRPr>
          </a:p>
        </p:txBody>
      </p:sp>
      <p:pic>
        <p:nvPicPr>
          <p:cNvPr id="230" name="Google Shape;230;p34"/>
          <p:cNvPicPr preferRelativeResize="0"/>
          <p:nvPr/>
        </p:nvPicPr>
        <p:blipFill>
          <a:blip r:embed="rId3">
            <a:alphaModFix/>
          </a:blip>
          <a:stretch>
            <a:fillRect/>
          </a:stretch>
        </p:blipFill>
        <p:spPr>
          <a:xfrm>
            <a:off x="228600" y="2426850"/>
            <a:ext cx="8839199" cy="649941"/>
          </a:xfrm>
          <a:prstGeom prst="rect">
            <a:avLst/>
          </a:prstGeom>
          <a:noFill/>
          <a:ln>
            <a:noFill/>
          </a:ln>
        </p:spPr>
      </p:pic>
      <p:sp>
        <p:nvSpPr>
          <p:cNvPr id="231" name="Google Shape;231;p34"/>
          <p:cNvSpPr txBox="1"/>
          <p:nvPr/>
        </p:nvSpPr>
        <p:spPr>
          <a:xfrm>
            <a:off x="754750" y="3480250"/>
            <a:ext cx="7688400" cy="12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000">
                <a:latin typeface="Times New Roman"/>
                <a:ea typeface="Times New Roman"/>
                <a:cs typeface="Times New Roman"/>
                <a:sym typeface="Times New Roman"/>
              </a:rPr>
              <a:t>Because this is an extreme case with </a:t>
            </a:r>
            <a:r>
              <a:rPr lang="zh-CN" sz="2000">
                <a:highlight>
                  <a:srgbClr val="FFFFFF"/>
                </a:highlight>
                <a:latin typeface="Times New Roman"/>
                <a:ea typeface="Times New Roman"/>
                <a:cs typeface="Times New Roman"/>
                <a:sym typeface="Times New Roman"/>
              </a:rPr>
              <a:t>max WEIGHT, max NECK, max ADIPOSITY, max CHEST, ...,max HIP, max THIGH,..., we delete it and fit our final models: </a:t>
            </a:r>
            <a:r>
              <a:rPr b="1" lang="zh-CN" sz="2000">
                <a:highlight>
                  <a:srgbClr val="FFFFFF"/>
                </a:highlight>
                <a:latin typeface="Times New Roman"/>
                <a:ea typeface="Times New Roman"/>
                <a:cs typeface="Times New Roman"/>
                <a:sym typeface="Times New Roman"/>
              </a:rPr>
              <a:t>Model 2</a:t>
            </a:r>
            <a:r>
              <a:rPr lang="zh-CN" sz="2000">
                <a:highlight>
                  <a:srgbClr val="FFFFFF"/>
                </a:highlight>
                <a:latin typeface="Times New Roman"/>
                <a:ea typeface="Times New Roman"/>
                <a:cs typeface="Times New Roman"/>
                <a:sym typeface="Times New Roman"/>
              </a:rPr>
              <a:t> and </a:t>
            </a:r>
            <a:r>
              <a:rPr b="1" lang="zh-CN" sz="2000">
                <a:highlight>
                  <a:srgbClr val="FFFFFF"/>
                </a:highlight>
                <a:latin typeface="Times New Roman"/>
                <a:ea typeface="Times New Roman"/>
                <a:cs typeface="Times New Roman"/>
                <a:sym typeface="Times New Roman"/>
              </a:rPr>
              <a:t>Model 3</a:t>
            </a:r>
            <a:r>
              <a:rPr lang="zh-CN" sz="2000">
                <a:highlight>
                  <a:srgbClr val="FFFFFF"/>
                </a:highlight>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5"/>
          <p:cNvSpPr txBox="1"/>
          <p:nvPr>
            <p:ph idx="4294967295" type="ctrTitle"/>
          </p:nvPr>
        </p:nvSpPr>
        <p:spPr>
          <a:xfrm>
            <a:off x="729600" y="584275"/>
            <a:ext cx="76881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Model 2</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37" name="Google Shape;237;p35"/>
          <p:cNvSpPr txBox="1"/>
          <p:nvPr>
            <p:ph type="title"/>
          </p:nvPr>
        </p:nvSpPr>
        <p:spPr>
          <a:xfrm>
            <a:off x="729425" y="1318650"/>
            <a:ext cx="7688100" cy="4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zh-CN" sz="1800">
                <a:solidFill>
                  <a:srgbClr val="000000"/>
                </a:solidFill>
                <a:latin typeface="Times New Roman"/>
                <a:ea typeface="Times New Roman"/>
                <a:cs typeface="Times New Roman"/>
                <a:sym typeface="Times New Roman"/>
              </a:rPr>
              <a:t>The final model 2 is:</a:t>
            </a:r>
            <a:endParaRPr b="0" sz="1800">
              <a:solidFill>
                <a:srgbClr val="000000"/>
              </a:solidFill>
              <a:latin typeface="Times New Roman"/>
              <a:ea typeface="Times New Roman"/>
              <a:cs typeface="Times New Roman"/>
              <a:sym typeface="Times New Roman"/>
            </a:endParaRPr>
          </a:p>
        </p:txBody>
      </p:sp>
      <p:sp>
        <p:nvSpPr>
          <p:cNvPr id="238" name="Google Shape;238;p35"/>
          <p:cNvSpPr txBox="1"/>
          <p:nvPr>
            <p:ph type="title"/>
          </p:nvPr>
        </p:nvSpPr>
        <p:spPr>
          <a:xfrm>
            <a:off x="729425" y="2571750"/>
            <a:ext cx="6580800" cy="4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800">
                <a:solidFill>
                  <a:srgbClr val="000000"/>
                </a:solidFill>
                <a:latin typeface="Times New Roman"/>
                <a:ea typeface="Times New Roman"/>
                <a:cs typeface="Times New Roman"/>
                <a:sym typeface="Times New Roman"/>
              </a:rPr>
              <a:t>Rule of thumb:</a:t>
            </a:r>
            <a:endParaRPr sz="1800">
              <a:solidFill>
                <a:srgbClr val="000000"/>
              </a:solidFill>
              <a:latin typeface="Times New Roman"/>
              <a:ea typeface="Times New Roman"/>
              <a:cs typeface="Times New Roman"/>
              <a:sym typeface="Times New Roman"/>
            </a:endParaRPr>
          </a:p>
        </p:txBody>
      </p:sp>
      <p:pic>
        <p:nvPicPr>
          <p:cNvPr descr="&lt;math xmlns=&quot;http://www.w3.org/1998/Math/MathML&quot;&gt;&lt;mi mathvariant=&quot;bold-italic&quot;&gt;B&lt;/mi&gt;&lt;mi mathvariant=&quot;bold-italic&quot;&gt;o&lt;/mi&gt;&lt;mi mathvariant=&quot;bold-italic&quot;&gt;d&lt;/mi&gt;&lt;mi mathvariant=&quot;bold-italic&quot;&gt;y&lt;/mi&gt;&lt;mi mathvariant=&quot;bold-italic&quot;&gt;F&lt;/mi&gt;&lt;mi mathvariant=&quot;bold-italic&quot;&gt;a&lt;/mi&gt;&lt;mi mathvariant=&quot;bold-italic&quot;&gt;t&lt;/mi&gt;&lt;mo mathvariant=&quot;bold&quot;&gt;&amp;#xA0;&lt;/mo&gt;&lt;mo mathvariant=&quot;bold&quot;&gt;=&lt;/mo&gt;&lt;mo mathvariant=&quot;bold&quot;&gt;&amp;#xA0;&lt;/mo&gt;&lt;mo mathvariant=&quot;bold&quot;&gt;-&lt;/mo&gt;&lt;mn mathvariant=&quot;bold&quot;&gt;21&lt;/mn&gt;&lt;mo mathvariant=&quot;bold&quot;&gt;.&lt;/mo&gt;&lt;mn mathvariant=&quot;bold&quot;&gt;62&lt;/mn&gt;&lt;mo mathvariant=&quot;bold&quot;&gt;&amp;#xA0;&lt;/mo&gt;&lt;mo mathvariant=&quot;bold&quot;&gt;-&lt;/mo&gt;&lt;mo mathvariant=&quot;bold&quot;&gt;&amp;#xA0;&lt;/mo&gt;&lt;mfrac&gt;&lt;mrow&gt;&lt;mn mathvariant=&quot;bold&quot;&gt;248324&lt;/mn&gt;&lt;mo mathvariant=&quot;bold&quot;&gt;.&lt;/mo&gt;&lt;mn mathvariant=&quot;bold&quot;&gt;17&lt;/mn&gt;&lt;/mrow&gt;&lt;mrow&gt;&lt;mi mathvariant=&quot;bold&quot;&gt;A&lt;/mi&gt;&lt;mi mathvariant=&quot;bold&quot;&gt;b&lt;/mi&gt;&lt;mi mathvariant=&quot;bold&quot;&gt;d&lt;/mi&gt;&lt;mi mathvariant=&quot;bold&quot;&gt;o&lt;/mi&gt;&lt;mi mathvariant=&quot;bold&quot;&gt;m&lt;/mi&gt;&lt;mi mathvariant=&quot;bold&quot;&gt;e&lt;/mi&gt;&lt;mi mathvariant=&quot;bold&quot;&gt;n&lt;/mi&gt;&lt;mo mathvariant=&quot;bold&quot;&gt;&amp;#xD7;&lt;/mo&gt;&lt;mi mathvariant=&quot;bold&quot;&gt;H&lt;/mi&gt;&lt;mi mathvariant=&quot;bold&quot;&gt;e&lt;/mi&gt;&lt;mi mathvariant=&quot;bold&quot;&gt;i&lt;/mi&gt;&lt;mi mathvariant=&quot;bold&quot;&gt;g&lt;/mi&gt;&lt;mi mathvariant=&quot;bold&quot;&gt;h&lt;/mi&gt;&lt;mi mathvariant=&quot;bold&quot;&gt;t&lt;/mi&gt;&lt;/mrow&gt;&lt;/mfrac&gt;&lt;mo mathvariant=&quot;bold&quot;&gt;+&lt;/mo&gt;&lt;mn mathvariant=&quot;bold&quot;&gt;15&lt;/mn&gt;&lt;mo mathvariant=&quot;bold&quot;&gt;.&lt;/mo&gt;&lt;mn mathvariant=&quot;bold&quot;&gt;97&lt;/mn&gt;&lt;mfrac&gt;&lt;mrow&gt;&lt;mi mathvariant=&quot;bold&quot;&gt;A&lt;/mi&gt;&lt;mi mathvariant=&quot;bold&quot;&gt;b&lt;/mi&gt;&lt;mi mathvariant=&quot;bold&quot;&gt;d&lt;/mi&gt;&lt;mi mathvariant=&quot;bold&quot;&gt;o&lt;/mi&gt;&lt;mi mathvariant=&quot;bold&quot;&gt;m&lt;/mi&gt;&lt;mi mathvariant=&quot;bold&quot;&gt;e&lt;/mi&gt;&lt;mi mathvariant=&quot;bold&quot;&gt;n&lt;/mi&gt;&lt;/mrow&gt;&lt;mrow&gt;&lt;mi mathvariant=&quot;bold&quot;&gt;H&lt;/mi&gt;&lt;mi mathvariant=&quot;bold&quot;&gt;e&lt;/mi&gt;&lt;mi mathvariant=&quot;bold&quot;&gt;i&lt;/mi&gt;&lt;mi mathvariant=&quot;bold&quot;&gt;g&lt;/mi&gt;&lt;mi mathvariant=&quot;bold&quot;&gt;h&lt;/mi&gt;&lt;mi mathvariant=&quot;bold&quot;&gt;t&lt;/mi&gt;&lt;/mrow&gt;&lt;/mfrac&gt;&lt;mo mathvariant=&quot;bold&quot;&gt;+&lt;/mo&gt;&lt;mfrac&gt;&lt;mrow&gt;&lt;mn mathvariant=&quot;bold&quot;&gt;4095&lt;/mn&gt;&lt;mo mathvariant=&quot;bold&quot;&gt;.&lt;/mo&gt;&lt;mn mathvariant=&quot;bold&quot;&gt;9&lt;/mn&gt;&lt;/mrow&gt;&lt;mrow&gt;&lt;mi mathvariant=&quot;bold&quot;&gt;H&lt;/mi&gt;&lt;mi mathvariant=&quot;bold&quot;&gt;e&lt;/mi&gt;&lt;mi mathvariant=&quot;bold&quot;&gt;i&lt;/mi&gt;&lt;mi mathvariant=&quot;bold&quot;&gt;g&lt;/mi&gt;&lt;mi mathvariant=&quot;bold&quot;&gt;h&lt;/mi&gt;&lt;mi mathvariant=&quot;bold&quot;&gt;t&lt;/mi&gt;&lt;/mrow&gt;&lt;/mfrac&gt;&lt;/math&gt;" id="239" name="Google Shape;239;p35" title="bold italic B bold italic o bold italic d bold italic y bold italic F bold italic a bold italic t bold space bold equals bold space bold minus bold 21 bold. bold 62 bold space bold minus bold space fraction numerator bold 248324 bold. bold 17 over denominator bold A bold b bold d bold o bold m bold e bold n bold cross times bold H bold e bold i bold g bold h bold t end fraction bold plus bold 15 bold. bold 97 fraction numerator bold A bold b bold d bold o bold m bold e bold n over denominator bold H bold e bold i bold g bold h bold t end fraction bold plus fraction numerator bold 4095 bold. bold 9 over denominator bold H bold e bold i bold g bold h bold t end fraction"/>
          <p:cNvPicPr preferRelativeResize="0"/>
          <p:nvPr/>
        </p:nvPicPr>
        <p:blipFill>
          <a:blip r:embed="rId3">
            <a:alphaModFix/>
          </a:blip>
          <a:stretch>
            <a:fillRect/>
          </a:stretch>
        </p:blipFill>
        <p:spPr>
          <a:xfrm>
            <a:off x="2120963" y="1890125"/>
            <a:ext cx="4905375" cy="371475"/>
          </a:xfrm>
          <a:prstGeom prst="rect">
            <a:avLst/>
          </a:prstGeom>
          <a:noFill/>
          <a:ln>
            <a:noFill/>
          </a:ln>
        </p:spPr>
      </p:pic>
      <p:pic>
        <p:nvPicPr>
          <p:cNvPr descr="&lt;math xmlns=&quot;http://www.w3.org/1998/Math/MathML&quot;&gt;&lt;mi&gt;Your&lt;/mi&gt;&lt;mo&gt;&amp;#xA0;&lt;/mo&gt;&lt;mi&gt;BodyFat&lt;/mi&gt;&lt;mo&gt;&amp;#xA0;&lt;/mo&gt;&lt;mfenced&gt;&lt;mo&gt;%&lt;/mo&gt;&lt;/mfenced&gt;&lt;mo&gt;=&lt;/mo&gt;&lt;mo&gt;&amp;#xA0;&lt;/mo&gt;&lt;mo&gt;-&lt;/mo&gt;&lt;mn&gt;22&lt;/mn&gt;&lt;mo&gt;&amp;#xA0;&lt;/mo&gt;&lt;mspace linebreak=&quot;newline&quot;/&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lt;/mo&gt;&lt;mfrac&gt;&lt;mn&gt;24000&lt;/mn&gt;&lt;mrow&gt;&lt;mi&gt;Your&lt;/mi&gt;&lt;mo&gt;&amp;#xA0;&lt;/mo&gt;&lt;mi&gt;Abdomen&lt;/mi&gt;&lt;mo&gt;&amp;#xA0;&lt;/mo&gt;&lt;mi&gt;circumference&lt;/mi&gt;&lt;mo&gt;&amp;#xA0;&lt;/mo&gt;&lt;mfenced&gt;&lt;mi&gt;cm&lt;/mi&gt;&lt;/mfenced&gt;&lt;mo&gt;&amp;#xA0;&lt;/mo&gt;&lt;mo&gt;&amp;#xD7;&lt;/mo&gt;&lt;mi&gt;Your&lt;/mi&gt;&lt;mo&gt;&amp;#xA0;&lt;/mo&gt;&lt;mi&gt;Height&lt;/mi&gt;&lt;mo&gt;&amp;#xA0;&lt;/mo&gt;&lt;mfenced&gt;&lt;mi&gt;inches&lt;/mi&gt;&lt;/mfenced&gt;&lt;/mrow&gt;&lt;/mfrac&gt;&lt;mspace linebreak=&quot;newline&quot;/&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lt;/mo&gt;&lt;mn&gt;16&lt;/mn&gt;&lt;mfrac&gt;&lt;mrow&gt;&lt;mi&gt;Your&lt;/mi&gt;&lt;mo&gt;&amp;#xA0;&lt;/mo&gt;&lt;mi&gt;Abdomen&lt;/mi&gt;&lt;mo&gt;&amp;#xA0;&lt;/mo&gt;&lt;mi&gt;circumference&lt;/mi&gt;&lt;mo&gt;&amp;#xA0;&lt;/mo&gt;&lt;mfenced&gt;&lt;mi&gt;cm&lt;/mi&gt;&lt;/mfenced&gt;&lt;mo&gt;&amp;#xA0;&lt;/mo&gt;&lt;/mrow&gt;&lt;mrow&gt;&lt;mi&gt;Your&lt;/mi&gt;&lt;mo&gt;&amp;#xA0;&lt;/mo&gt;&lt;mi&gt;Height&lt;/mi&gt;&lt;mo&gt;&amp;#xA0;&lt;/mo&gt;&lt;mfenced&gt;&lt;mi&gt;inches&lt;/mi&gt;&lt;/mfenced&gt;&lt;/mrow&gt;&lt;/mfrac&gt;&lt;mspace linebreak=&quot;newline&quot;/&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lt;/mo&gt;&lt;mfrac&gt;&lt;mn&gt;4100&lt;/mn&gt;&lt;mrow&gt;&lt;mi&gt;Your&lt;/mi&gt;&lt;mo&gt;&amp;#xA0;&lt;/mo&gt;&lt;mi&gt;Height&lt;/mi&gt;&lt;mo&gt;&amp;#xA0;&lt;/mo&gt;&lt;mfenced&gt;&lt;mi&gt;inches&lt;/mi&gt;&lt;/mfenced&gt;&lt;/mrow&gt;&lt;/mfrac&gt;&lt;mspace linebreak=&quot;newline&quot;/&gt;&lt;mspace linebreak=&quot;newline&quot;/&gt;&lt;mspace linebreak=&quot;newline&quot;/&gt;&lt;mo&gt;&amp;#xA0;&lt;/mo&gt;&lt;/math&gt;" id="240" name="Google Shape;240;p35" title="Your space BodyFat space open parentheses percent sign close parentheses equals space minus 22 space&#10;space space space space space space space space space space space space space space space space space space space space space space space space space space space space space space space space space space minus fraction numerator 24000 over denominator Your space Abdomen space circumference space open parentheses cm close parentheses space cross times Your space Height space open parentheses inches close parentheses end fraction&#10;space space space space space space space space space space space space space space space space space space space space space space space space space space space space space space space space space space plus 16 fraction numerator Your space Abdomen space circumference space open parentheses cm close parentheses space over denominator Your space Height space open parentheses inches close parentheses end fraction&#10;space space space space space space space space space space space space space space space space space space space space space space space space space space space space space space space space space space plus fraction numerator 4100 over denominator Your space Height space open parentheses inches close parentheses end fraction&#10;&#10;&#10;space"/>
          <p:cNvPicPr preferRelativeResize="0"/>
          <p:nvPr/>
        </p:nvPicPr>
        <p:blipFill>
          <a:blip r:embed="rId4">
            <a:alphaModFix/>
          </a:blip>
          <a:stretch>
            <a:fillRect/>
          </a:stretch>
        </p:blipFill>
        <p:spPr>
          <a:xfrm>
            <a:off x="1881188" y="3126325"/>
            <a:ext cx="5381625" cy="1638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id="245" name="Google Shape;245;p36"/>
          <p:cNvPicPr preferRelativeResize="0"/>
          <p:nvPr/>
        </p:nvPicPr>
        <p:blipFill>
          <a:blip r:embed="rId3">
            <a:alphaModFix/>
          </a:blip>
          <a:stretch>
            <a:fillRect/>
          </a:stretch>
        </p:blipFill>
        <p:spPr>
          <a:xfrm>
            <a:off x="1516075" y="0"/>
            <a:ext cx="6135675" cy="51435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7"/>
          <p:cNvSpPr txBox="1"/>
          <p:nvPr>
            <p:ph idx="4294967295" type="ctrTitle"/>
          </p:nvPr>
        </p:nvSpPr>
        <p:spPr>
          <a:xfrm>
            <a:off x="729600" y="584275"/>
            <a:ext cx="76881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Model 3</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51" name="Google Shape;251;p37"/>
          <p:cNvSpPr txBox="1"/>
          <p:nvPr>
            <p:ph type="title"/>
          </p:nvPr>
        </p:nvSpPr>
        <p:spPr>
          <a:xfrm>
            <a:off x="729425" y="1318650"/>
            <a:ext cx="7688100" cy="4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zh-CN" sz="1800">
                <a:solidFill>
                  <a:srgbClr val="000000"/>
                </a:solidFill>
                <a:latin typeface="Times New Roman"/>
                <a:ea typeface="Times New Roman"/>
                <a:cs typeface="Times New Roman"/>
                <a:sym typeface="Times New Roman"/>
              </a:rPr>
              <a:t>The final model 3 is:</a:t>
            </a:r>
            <a:endParaRPr b="0" sz="1800">
              <a:solidFill>
                <a:srgbClr val="000000"/>
              </a:solidFill>
              <a:latin typeface="Times New Roman"/>
              <a:ea typeface="Times New Roman"/>
              <a:cs typeface="Times New Roman"/>
              <a:sym typeface="Times New Roman"/>
            </a:endParaRPr>
          </a:p>
        </p:txBody>
      </p:sp>
      <p:sp>
        <p:nvSpPr>
          <p:cNvPr id="252" name="Google Shape;252;p37"/>
          <p:cNvSpPr txBox="1"/>
          <p:nvPr>
            <p:ph type="title"/>
          </p:nvPr>
        </p:nvSpPr>
        <p:spPr>
          <a:xfrm>
            <a:off x="1281600" y="1890125"/>
            <a:ext cx="6580800" cy="47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sz="1800">
                <a:solidFill>
                  <a:srgbClr val="000000"/>
                </a:solidFill>
                <a:latin typeface="Times New Roman"/>
                <a:ea typeface="Times New Roman"/>
                <a:cs typeface="Times New Roman"/>
                <a:sym typeface="Times New Roman"/>
              </a:rPr>
              <a:t>Body Fat = </a:t>
            </a:r>
            <a:r>
              <a:rPr b="0" lang="zh-CN" sz="1800">
                <a:solidFill>
                  <a:srgbClr val="000000"/>
                </a:solidFill>
                <a:latin typeface="Times New Roman"/>
                <a:ea typeface="Times New Roman"/>
                <a:cs typeface="Times New Roman"/>
                <a:sym typeface="Times New Roman"/>
              </a:rPr>
              <a:t>- 41.96048 </a:t>
            </a:r>
            <a:r>
              <a:rPr lang="zh-CN" sz="1800">
                <a:solidFill>
                  <a:srgbClr val="000000"/>
                </a:solidFill>
                <a:latin typeface="Times New Roman"/>
                <a:ea typeface="Times New Roman"/>
                <a:cs typeface="Times New Roman"/>
                <a:sym typeface="Times New Roman"/>
              </a:rPr>
              <a:t>+</a:t>
            </a:r>
            <a:r>
              <a:rPr b="0" lang="zh-CN" sz="1800">
                <a:solidFill>
                  <a:srgbClr val="000000"/>
                </a:solidFill>
                <a:latin typeface="Times New Roman"/>
                <a:ea typeface="Times New Roman"/>
                <a:cs typeface="Times New Roman"/>
                <a:sym typeface="Times New Roman"/>
              </a:rPr>
              <a:t> 0.89851</a:t>
            </a:r>
            <a:r>
              <a:rPr lang="zh-CN" sz="1800">
                <a:solidFill>
                  <a:srgbClr val="000000"/>
                </a:solidFill>
                <a:latin typeface="Times New Roman"/>
                <a:ea typeface="Times New Roman"/>
                <a:cs typeface="Times New Roman"/>
                <a:sym typeface="Times New Roman"/>
              </a:rPr>
              <a:t>Abdomen </a:t>
            </a:r>
            <a:r>
              <a:rPr b="0" lang="zh-CN" sz="1800">
                <a:solidFill>
                  <a:srgbClr val="000000"/>
                </a:solidFill>
                <a:latin typeface="Times New Roman"/>
                <a:ea typeface="Times New Roman"/>
                <a:cs typeface="Times New Roman"/>
                <a:sym typeface="Times New Roman"/>
              </a:rPr>
              <a:t>- 0.12384</a:t>
            </a:r>
            <a:r>
              <a:rPr lang="zh-CN" sz="1800">
                <a:solidFill>
                  <a:srgbClr val="000000"/>
                </a:solidFill>
                <a:latin typeface="Times New Roman"/>
                <a:ea typeface="Times New Roman"/>
                <a:cs typeface="Times New Roman"/>
                <a:sym typeface="Times New Roman"/>
              </a:rPr>
              <a:t>Weight</a:t>
            </a:r>
            <a:endParaRPr sz="1800">
              <a:solidFill>
                <a:srgbClr val="000000"/>
              </a:solidFill>
              <a:latin typeface="Times New Roman"/>
              <a:ea typeface="Times New Roman"/>
              <a:cs typeface="Times New Roman"/>
              <a:sym typeface="Times New Roman"/>
            </a:endParaRPr>
          </a:p>
        </p:txBody>
      </p:sp>
      <p:sp>
        <p:nvSpPr>
          <p:cNvPr id="253" name="Google Shape;253;p37"/>
          <p:cNvSpPr txBox="1"/>
          <p:nvPr>
            <p:ph type="title"/>
          </p:nvPr>
        </p:nvSpPr>
        <p:spPr>
          <a:xfrm>
            <a:off x="729600" y="2571750"/>
            <a:ext cx="6580800" cy="4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800">
                <a:solidFill>
                  <a:srgbClr val="000000"/>
                </a:solidFill>
                <a:latin typeface="Times New Roman"/>
                <a:ea typeface="Times New Roman"/>
                <a:cs typeface="Times New Roman"/>
                <a:sym typeface="Times New Roman"/>
              </a:rPr>
              <a:t>Rule of thumb:</a:t>
            </a:r>
            <a:endParaRPr sz="1800">
              <a:solidFill>
                <a:srgbClr val="000000"/>
              </a:solidFill>
              <a:latin typeface="Times New Roman"/>
              <a:ea typeface="Times New Roman"/>
              <a:cs typeface="Times New Roman"/>
              <a:sym typeface="Times New Roman"/>
            </a:endParaRPr>
          </a:p>
        </p:txBody>
      </p:sp>
      <p:sp>
        <p:nvSpPr>
          <p:cNvPr id="254" name="Google Shape;254;p37"/>
          <p:cNvSpPr txBox="1"/>
          <p:nvPr/>
        </p:nvSpPr>
        <p:spPr>
          <a:xfrm>
            <a:off x="1662600" y="3033075"/>
            <a:ext cx="6580800" cy="10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800">
                <a:latin typeface="Times New Roman"/>
                <a:ea typeface="Times New Roman"/>
                <a:cs typeface="Times New Roman"/>
                <a:sym typeface="Times New Roman"/>
              </a:rPr>
              <a:t>Your </a:t>
            </a:r>
            <a:r>
              <a:rPr b="1" lang="zh-CN" sz="1800">
                <a:latin typeface="Times New Roman"/>
                <a:ea typeface="Times New Roman"/>
                <a:cs typeface="Times New Roman"/>
                <a:sym typeface="Times New Roman"/>
              </a:rPr>
              <a:t>Body Fat(%) = </a:t>
            </a:r>
            <a:r>
              <a:rPr lang="zh-CN" sz="1800">
                <a:latin typeface="Times New Roman"/>
                <a:ea typeface="Times New Roman"/>
                <a:cs typeface="Times New Roman"/>
                <a:sym typeface="Times New Roman"/>
              </a:rPr>
              <a:t> Your Abdomen circumference (cm) × 0.9 </a:t>
            </a:r>
            <a:endParaRPr sz="1800">
              <a:latin typeface="Times New Roman"/>
              <a:ea typeface="Times New Roman"/>
              <a:cs typeface="Times New Roman"/>
              <a:sym typeface="Times New Roman"/>
            </a:endParaRPr>
          </a:p>
          <a:p>
            <a:pPr indent="0" lvl="0" marL="0" rtl="0" algn="l">
              <a:spcBef>
                <a:spcPts val="0"/>
              </a:spcBef>
              <a:spcAft>
                <a:spcPts val="0"/>
              </a:spcAft>
              <a:buNone/>
            </a:pPr>
            <a:r>
              <a:rPr lang="zh-CN" sz="1800">
                <a:latin typeface="Times New Roman"/>
                <a:ea typeface="Times New Roman"/>
                <a:cs typeface="Times New Roman"/>
                <a:sym typeface="Times New Roman"/>
              </a:rPr>
              <a:t>			   </a:t>
            </a:r>
            <a:r>
              <a:rPr b="1" lang="zh-CN" sz="1800">
                <a:latin typeface="Times New Roman"/>
                <a:ea typeface="Times New Roman"/>
                <a:cs typeface="Times New Roman"/>
                <a:sym typeface="Times New Roman"/>
              </a:rPr>
              <a:t>minus </a:t>
            </a:r>
            <a:r>
              <a:rPr lang="zh-CN" sz="1800">
                <a:latin typeface="Times New Roman"/>
                <a:ea typeface="Times New Roman"/>
                <a:cs typeface="Times New Roman"/>
                <a:sym typeface="Times New Roman"/>
              </a:rPr>
              <a:t>Your Weight (lbs) × 0.1 </a:t>
            </a:r>
            <a:endParaRPr sz="1800">
              <a:latin typeface="Times New Roman"/>
              <a:ea typeface="Times New Roman"/>
              <a:cs typeface="Times New Roman"/>
              <a:sym typeface="Times New Roman"/>
            </a:endParaRPr>
          </a:p>
          <a:p>
            <a:pPr indent="0" lvl="0" marL="0" rtl="0" algn="l">
              <a:spcBef>
                <a:spcPts val="0"/>
              </a:spcBef>
              <a:spcAft>
                <a:spcPts val="0"/>
              </a:spcAft>
              <a:buNone/>
            </a:pPr>
            <a:r>
              <a:rPr lang="zh-CN" sz="1800">
                <a:latin typeface="Times New Roman"/>
                <a:ea typeface="Times New Roman"/>
                <a:cs typeface="Times New Roman"/>
                <a:sym typeface="Times New Roman"/>
              </a:rPr>
              <a:t>			   </a:t>
            </a:r>
            <a:r>
              <a:rPr b="1" lang="zh-CN" sz="1800">
                <a:latin typeface="Times New Roman"/>
                <a:ea typeface="Times New Roman"/>
                <a:cs typeface="Times New Roman"/>
                <a:sym typeface="Times New Roman"/>
              </a:rPr>
              <a:t>minus</a:t>
            </a:r>
            <a:r>
              <a:rPr lang="zh-CN" sz="1800">
                <a:latin typeface="Times New Roman"/>
                <a:ea typeface="Times New Roman"/>
                <a:cs typeface="Times New Roman"/>
                <a:sym typeface="Times New Roman"/>
              </a:rPr>
              <a:t> 42</a:t>
            </a:r>
            <a:endParaRPr sz="1800">
              <a:latin typeface="Times New Roman"/>
              <a:ea typeface="Times New Roman"/>
              <a:cs typeface="Times New Roman"/>
              <a:sym typeface="Times New Roman"/>
            </a:endParaRPr>
          </a:p>
          <a:p>
            <a:pPr indent="0" lvl="0" marL="0" rtl="0" algn="ctr">
              <a:spcBef>
                <a:spcPts val="0"/>
              </a:spcBef>
              <a:spcAft>
                <a:spcPts val="0"/>
              </a:spcAft>
              <a:buNone/>
            </a:pPr>
            <a:r>
              <a:rPr lang="zh-CN" sz="1800">
                <a:latin typeface="Times New Roman"/>
                <a:ea typeface="Times New Roman"/>
                <a:cs typeface="Times New Roman"/>
                <a:sym typeface="Times New Roman"/>
              </a:rPr>
              <a:t> </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pic>
        <p:nvPicPr>
          <p:cNvPr id="259" name="Google Shape;259;p38"/>
          <p:cNvPicPr preferRelativeResize="0"/>
          <p:nvPr/>
        </p:nvPicPr>
        <p:blipFill>
          <a:blip r:embed="rId3">
            <a:alphaModFix/>
          </a:blip>
          <a:stretch>
            <a:fillRect/>
          </a:stretch>
        </p:blipFill>
        <p:spPr>
          <a:xfrm>
            <a:off x="1524000" y="0"/>
            <a:ext cx="6119824" cy="51435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9"/>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Step 5: Shiny APP</a:t>
            </a:r>
            <a:endParaRPr>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0"/>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Here is the interface of our Shiny APP</a:t>
            </a:r>
            <a:endParaRPr>
              <a:latin typeface="Times New Roman"/>
              <a:ea typeface="Times New Roman"/>
              <a:cs typeface="Times New Roman"/>
              <a:sym typeface="Times New Roman"/>
            </a:endParaRPr>
          </a:p>
        </p:txBody>
      </p:sp>
      <p:pic>
        <p:nvPicPr>
          <p:cNvPr id="270" name="Google Shape;270;p40"/>
          <p:cNvPicPr preferRelativeResize="0"/>
          <p:nvPr/>
        </p:nvPicPr>
        <p:blipFill rotWithShape="1">
          <a:blip r:embed="rId3">
            <a:alphaModFix/>
          </a:blip>
          <a:srcRect b="0" l="0" r="0" t="1719"/>
          <a:stretch/>
        </p:blipFill>
        <p:spPr>
          <a:xfrm>
            <a:off x="1608275" y="1307525"/>
            <a:ext cx="5875473" cy="360737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pic>
        <p:nvPicPr>
          <p:cNvPr id="275" name="Google Shape;275;p41"/>
          <p:cNvPicPr preferRelativeResize="0"/>
          <p:nvPr/>
        </p:nvPicPr>
        <p:blipFill>
          <a:blip r:embed="rId3">
            <a:alphaModFix/>
          </a:blip>
          <a:stretch>
            <a:fillRect/>
          </a:stretch>
        </p:blipFill>
        <p:spPr>
          <a:xfrm>
            <a:off x="152400" y="152400"/>
            <a:ext cx="8373107" cy="483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577050" y="632850"/>
            <a:ext cx="8341500" cy="98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Method 1: The relationship between Body fat and density</a:t>
            </a:r>
            <a:endParaRPr>
              <a:latin typeface="Times New Roman"/>
              <a:ea typeface="Times New Roman"/>
              <a:cs typeface="Times New Roman"/>
              <a:sym typeface="Times New Roman"/>
            </a:endParaRPr>
          </a:p>
        </p:txBody>
      </p:sp>
      <p:sp>
        <p:nvSpPr>
          <p:cNvPr id="98" name="Google Shape;98;p15"/>
          <p:cNvSpPr txBox="1"/>
          <p:nvPr>
            <p:ph idx="1" type="body"/>
          </p:nvPr>
        </p:nvSpPr>
        <p:spPr>
          <a:xfrm>
            <a:off x="1643850" y="1344825"/>
            <a:ext cx="6654900" cy="41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zh-CN" sz="2000">
                <a:solidFill>
                  <a:srgbClr val="000000"/>
                </a:solidFill>
                <a:latin typeface="Times New Roman"/>
                <a:ea typeface="Times New Roman"/>
                <a:cs typeface="Times New Roman"/>
                <a:sym typeface="Times New Roman"/>
              </a:rPr>
              <a:t>Percentage of Body Fat (%) = 495/DENSITY - 450</a:t>
            </a:r>
            <a:endParaRPr b="1" sz="2000">
              <a:solidFill>
                <a:srgbClr val="000000"/>
              </a:solidFill>
              <a:latin typeface="Times New Roman"/>
              <a:ea typeface="Times New Roman"/>
              <a:cs typeface="Times New Roman"/>
              <a:sym typeface="Times New Roman"/>
            </a:endParaRPr>
          </a:p>
        </p:txBody>
      </p:sp>
      <p:pic>
        <p:nvPicPr>
          <p:cNvPr id="99" name="Google Shape;99;p15"/>
          <p:cNvPicPr preferRelativeResize="0"/>
          <p:nvPr/>
        </p:nvPicPr>
        <p:blipFill>
          <a:blip r:embed="rId3">
            <a:alphaModFix/>
          </a:blip>
          <a:stretch>
            <a:fillRect/>
          </a:stretch>
        </p:blipFill>
        <p:spPr>
          <a:xfrm>
            <a:off x="528425" y="1963425"/>
            <a:ext cx="3653290" cy="2875275"/>
          </a:xfrm>
          <a:prstGeom prst="rect">
            <a:avLst/>
          </a:prstGeom>
          <a:noFill/>
          <a:ln>
            <a:noFill/>
          </a:ln>
        </p:spPr>
      </p:pic>
      <p:graphicFrame>
        <p:nvGraphicFramePr>
          <p:cNvPr id="100" name="Google Shape;100;p15"/>
          <p:cNvGraphicFramePr/>
          <p:nvPr/>
        </p:nvGraphicFramePr>
        <p:xfrm>
          <a:off x="4538175" y="1982250"/>
          <a:ext cx="3000000" cy="3000000"/>
        </p:xfrm>
        <a:graphic>
          <a:graphicData uri="http://schemas.openxmlformats.org/drawingml/2006/table">
            <a:tbl>
              <a:tblPr>
                <a:noFill/>
                <a:tableStyleId>{7CD9A5FF-9ECF-48FD-B34D-AB7C0F43B602}</a:tableStyleId>
              </a:tblPr>
              <a:tblGrid>
                <a:gridCol w="1350550"/>
                <a:gridCol w="1350550"/>
                <a:gridCol w="1350550"/>
              </a:tblGrid>
              <a:tr h="401950">
                <a:tc>
                  <a:txBody>
                    <a:bodyPr/>
                    <a:lstStyle/>
                    <a:p>
                      <a:pPr indent="0" lvl="0" marL="0" rtl="0" algn="ctr">
                        <a:spcBef>
                          <a:spcPts val="0"/>
                        </a:spcBef>
                        <a:spcAft>
                          <a:spcPts val="0"/>
                        </a:spcAft>
                        <a:buNone/>
                      </a:pPr>
                      <a:r>
                        <a:rPr b="1" lang="zh-CN">
                          <a:latin typeface="Times New Roman"/>
                          <a:ea typeface="Times New Roman"/>
                          <a:cs typeface="Times New Roman"/>
                          <a:sym typeface="Times New Roman"/>
                        </a:rPr>
                        <a:t>IDNO</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zh-CN">
                          <a:latin typeface="Times New Roman"/>
                          <a:ea typeface="Times New Roman"/>
                          <a:cs typeface="Times New Roman"/>
                          <a:sym typeface="Times New Roman"/>
                        </a:rPr>
                        <a:t>BODYFAT from raw data</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zh-CN">
                          <a:latin typeface="Times New Roman"/>
                          <a:ea typeface="Times New Roman"/>
                          <a:cs typeface="Times New Roman"/>
                          <a:sym typeface="Times New Roman"/>
                        </a:rPr>
                        <a:t>BODYFAT from formula</a:t>
                      </a:r>
                      <a:endParaRPr b="1">
                        <a:latin typeface="Times New Roman"/>
                        <a:ea typeface="Times New Roman"/>
                        <a:cs typeface="Times New Roman"/>
                        <a:sym typeface="Times New Roman"/>
                      </a:endParaRPr>
                    </a:p>
                  </a:txBody>
                  <a:tcPr marT="91425" marB="91425" marR="91425" marL="91425"/>
                </a:tc>
              </a:tr>
              <a:tr h="401950">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96</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17.3</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0.4</a:t>
                      </a:r>
                      <a:endParaRPr>
                        <a:latin typeface="Times New Roman"/>
                        <a:ea typeface="Times New Roman"/>
                        <a:cs typeface="Times New Roman"/>
                        <a:sym typeface="Times New Roman"/>
                      </a:endParaRPr>
                    </a:p>
                  </a:txBody>
                  <a:tcPr marT="91425" marB="91425" marR="91425" marL="91425"/>
                </a:tc>
              </a:tr>
              <a:tr h="401950">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48</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6.4</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14.1</a:t>
                      </a:r>
                      <a:endParaRPr>
                        <a:latin typeface="Times New Roman"/>
                        <a:ea typeface="Times New Roman"/>
                        <a:cs typeface="Times New Roman"/>
                        <a:sym typeface="Times New Roman"/>
                      </a:endParaRPr>
                    </a:p>
                  </a:txBody>
                  <a:tcPr marT="91425" marB="91425" marR="91425" marL="91425"/>
                </a:tc>
              </a:tr>
              <a:tr h="401950">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76</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18.3</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14.1</a:t>
                      </a:r>
                      <a:endParaRPr>
                        <a:latin typeface="Times New Roman"/>
                        <a:ea typeface="Times New Roman"/>
                        <a:cs typeface="Times New Roman"/>
                        <a:sym typeface="Times New Roman"/>
                      </a:endParaRPr>
                    </a:p>
                  </a:txBody>
                  <a:tcPr marT="91425" marB="91425" marR="91425" marL="91425"/>
                </a:tc>
              </a:tr>
              <a:tr h="401950">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182</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0.0</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-3.6</a:t>
                      </a:r>
                      <a:endParaRPr>
                        <a:latin typeface="Times New Roman"/>
                        <a:ea typeface="Times New Roman"/>
                        <a:cs typeface="Times New Roman"/>
                        <a:sym typeface="Times New Roman"/>
                      </a:endParaRPr>
                    </a:p>
                  </a:txBody>
                  <a:tcPr marT="91425" marB="91425" marR="91425" marL="91425"/>
                </a:tc>
              </a:tr>
              <a:tr h="401950">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216</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45.1</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47.5</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pic>
        <p:nvPicPr>
          <p:cNvPr id="280" name="Google Shape;280;p42"/>
          <p:cNvPicPr preferRelativeResize="0"/>
          <p:nvPr/>
        </p:nvPicPr>
        <p:blipFill>
          <a:blip r:embed="rId3">
            <a:alphaModFix/>
          </a:blip>
          <a:stretch>
            <a:fillRect/>
          </a:stretch>
        </p:blipFill>
        <p:spPr>
          <a:xfrm>
            <a:off x="152400" y="152400"/>
            <a:ext cx="8389025" cy="48387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pic>
        <p:nvPicPr>
          <p:cNvPr id="285" name="Google Shape;285;p43"/>
          <p:cNvPicPr preferRelativeResize="0"/>
          <p:nvPr/>
        </p:nvPicPr>
        <p:blipFill rotWithShape="1">
          <a:blip r:embed="rId3">
            <a:alphaModFix/>
          </a:blip>
          <a:srcRect b="0" l="0" r="1136" t="0"/>
          <a:stretch/>
        </p:blipFill>
        <p:spPr>
          <a:xfrm>
            <a:off x="152400" y="152400"/>
            <a:ext cx="8303627" cy="48386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4"/>
          <p:cNvSpPr txBox="1"/>
          <p:nvPr>
            <p:ph type="ctrTitle"/>
          </p:nvPr>
        </p:nvSpPr>
        <p:spPr>
          <a:xfrm>
            <a:off x="729450" y="1170050"/>
            <a:ext cx="7688100" cy="76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Strength and Weakness</a:t>
            </a:r>
            <a:endParaRPr>
              <a:latin typeface="Times New Roman"/>
              <a:ea typeface="Times New Roman"/>
              <a:cs typeface="Times New Roman"/>
              <a:sym typeface="Times New Roman"/>
            </a:endParaRPr>
          </a:p>
        </p:txBody>
      </p:sp>
      <p:sp>
        <p:nvSpPr>
          <p:cNvPr id="291" name="Google Shape;291;p44"/>
          <p:cNvSpPr txBox="1"/>
          <p:nvPr/>
        </p:nvSpPr>
        <p:spPr>
          <a:xfrm>
            <a:off x="810650" y="2120875"/>
            <a:ext cx="7407900" cy="25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000">
                <a:latin typeface="Times New Roman"/>
                <a:ea typeface="Times New Roman"/>
                <a:cs typeface="Times New Roman"/>
                <a:sym typeface="Times New Roman"/>
              </a:rPr>
              <a:t>Strength:</a:t>
            </a:r>
            <a:endParaRPr b="1"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zh-CN" sz="2000">
                <a:latin typeface="Times New Roman"/>
                <a:ea typeface="Times New Roman"/>
                <a:cs typeface="Times New Roman"/>
                <a:sym typeface="Times New Roman"/>
              </a:rPr>
              <a:t>The model we use is quite simple, which only requires two variables as input but gives a fairly good R square.</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zh-CN" sz="2000">
                <a:latin typeface="Times New Roman"/>
                <a:ea typeface="Times New Roman"/>
                <a:cs typeface="Times New Roman"/>
                <a:sym typeface="Times New Roman"/>
              </a:rPr>
              <a:t>It also provides us some flexibility that you can either input abdomen and height or abdomen and weight.</a:t>
            </a:r>
            <a:endParaRPr sz="2000">
              <a:latin typeface="Times New Roman"/>
              <a:ea typeface="Times New Roman"/>
              <a:cs typeface="Times New Roman"/>
              <a:sym typeface="Times New Roman"/>
            </a:endParaRPr>
          </a:p>
          <a:p>
            <a:pPr indent="0" lvl="0" marL="0" rtl="0" algn="l">
              <a:spcBef>
                <a:spcPts val="0"/>
              </a:spcBef>
              <a:spcAft>
                <a:spcPts val="0"/>
              </a:spcAft>
              <a:buNone/>
            </a:pPr>
            <a:r>
              <a:rPr b="1" lang="zh-CN" sz="2000">
                <a:latin typeface="Times New Roman"/>
                <a:ea typeface="Times New Roman"/>
                <a:cs typeface="Times New Roman"/>
                <a:sym typeface="Times New Roman"/>
              </a:rPr>
              <a:t>Weakness:</a:t>
            </a:r>
            <a:endParaRPr b="1"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zh-CN" sz="2000">
                <a:latin typeface="Times New Roman"/>
                <a:ea typeface="Times New Roman"/>
                <a:cs typeface="Times New Roman"/>
                <a:sym typeface="Times New Roman"/>
              </a:rPr>
              <a:t>The confidence interval is kind of wide.</a:t>
            </a:r>
            <a:endParaRPr sz="20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5"/>
          <p:cNvSpPr txBox="1"/>
          <p:nvPr>
            <p:ph type="ctrTitle"/>
          </p:nvPr>
        </p:nvSpPr>
        <p:spPr>
          <a:xfrm>
            <a:off x="673375" y="2343150"/>
            <a:ext cx="7688100" cy="126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sz="6000">
                <a:latin typeface="Times New Roman"/>
                <a:ea typeface="Times New Roman"/>
                <a:cs typeface="Times New Roman"/>
                <a:sym typeface="Times New Roman"/>
              </a:rPr>
              <a:t>Thank you!</a:t>
            </a:r>
            <a:endParaRPr sz="6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Dealing with the outliers:</a:t>
            </a:r>
            <a:endParaRPr>
              <a:latin typeface="Times New Roman"/>
              <a:ea typeface="Times New Roman"/>
              <a:cs typeface="Times New Roman"/>
              <a:sym typeface="Times New Roman"/>
            </a:endParaRPr>
          </a:p>
        </p:txBody>
      </p:sp>
      <p:sp>
        <p:nvSpPr>
          <p:cNvPr id="106" name="Google Shape;106;p16"/>
          <p:cNvSpPr txBox="1"/>
          <p:nvPr>
            <p:ph idx="1" type="body"/>
          </p:nvPr>
        </p:nvSpPr>
        <p:spPr>
          <a:xfrm>
            <a:off x="729450" y="1466225"/>
            <a:ext cx="7688700" cy="31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800">
                <a:solidFill>
                  <a:srgbClr val="000000"/>
                </a:solidFill>
                <a:highlight>
                  <a:srgbClr val="FFFFFF"/>
                </a:highlight>
                <a:latin typeface="Times New Roman"/>
                <a:ea typeface="Times New Roman"/>
                <a:cs typeface="Times New Roman"/>
                <a:sym typeface="Times New Roman"/>
              </a:rPr>
              <a:t>We compare the predicted percentage of  body fat and the input percentage of body fat and check which one is more reasonable.</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1600"/>
              </a:spcBef>
              <a:spcAft>
                <a:spcPts val="0"/>
              </a:spcAft>
              <a:buClr>
                <a:srgbClr val="000000"/>
              </a:buClr>
              <a:buSzPts val="1800"/>
              <a:buFont typeface="Times New Roman"/>
              <a:buChar char="●"/>
            </a:pPr>
            <a:r>
              <a:rPr b="1" lang="zh-CN" sz="1800">
                <a:solidFill>
                  <a:srgbClr val="000000"/>
                </a:solidFill>
                <a:highlight>
                  <a:srgbClr val="FFFFFF"/>
                </a:highlight>
                <a:latin typeface="Times New Roman"/>
                <a:ea typeface="Times New Roman"/>
                <a:cs typeface="Times New Roman"/>
                <a:sym typeface="Times New Roman"/>
              </a:rPr>
              <a:t>IDNO-96: </a:t>
            </a:r>
            <a:r>
              <a:rPr lang="zh-CN" sz="1800">
                <a:solidFill>
                  <a:srgbClr val="000000"/>
                </a:solidFill>
                <a:highlight>
                  <a:srgbClr val="FFFFFF"/>
                </a:highlight>
                <a:latin typeface="Times New Roman"/>
                <a:ea typeface="Times New Roman"/>
                <a:cs typeface="Times New Roman"/>
                <a:sym typeface="Times New Roman"/>
              </a:rPr>
              <a:t>We keep the original percentage of body fat, because the percentage of body fat from raw data is more reasonable;</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zh-CN" sz="1800">
                <a:solidFill>
                  <a:srgbClr val="000000"/>
                </a:solidFill>
                <a:highlight>
                  <a:srgbClr val="FFFFFF"/>
                </a:highlight>
                <a:latin typeface="Times New Roman"/>
                <a:ea typeface="Times New Roman"/>
                <a:cs typeface="Times New Roman"/>
                <a:sym typeface="Times New Roman"/>
              </a:rPr>
              <a:t>IDNO-48,76:</a:t>
            </a:r>
            <a:r>
              <a:rPr lang="zh-CN" sz="1800">
                <a:solidFill>
                  <a:srgbClr val="000000"/>
                </a:solidFill>
                <a:highlight>
                  <a:srgbClr val="FFFFFF"/>
                </a:highlight>
                <a:latin typeface="Times New Roman"/>
                <a:ea typeface="Times New Roman"/>
                <a:cs typeface="Times New Roman"/>
                <a:sym typeface="Times New Roman"/>
              </a:rPr>
              <a:t> We delete these observations because we don’t know which part of the data is wrong;</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zh-CN" sz="1800">
                <a:solidFill>
                  <a:srgbClr val="000000"/>
                </a:solidFill>
                <a:highlight>
                  <a:srgbClr val="FFFFFF"/>
                </a:highlight>
                <a:latin typeface="Times New Roman"/>
                <a:ea typeface="Times New Roman"/>
                <a:cs typeface="Times New Roman"/>
                <a:sym typeface="Times New Roman"/>
              </a:rPr>
              <a:t>IDNO-182: </a:t>
            </a:r>
            <a:r>
              <a:rPr lang="zh-CN" sz="1800">
                <a:solidFill>
                  <a:srgbClr val="000000"/>
                </a:solidFill>
                <a:highlight>
                  <a:srgbClr val="FFFFFF"/>
                </a:highlight>
                <a:latin typeface="Times New Roman"/>
                <a:ea typeface="Times New Roman"/>
                <a:cs typeface="Times New Roman"/>
                <a:sym typeface="Times New Roman"/>
              </a:rPr>
              <a:t>We delete it because the percentage of body fat is too low;</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zh-CN" sz="1800">
                <a:solidFill>
                  <a:srgbClr val="000000"/>
                </a:solidFill>
                <a:highlight>
                  <a:srgbClr val="FFFFFF"/>
                </a:highlight>
                <a:latin typeface="Times New Roman"/>
                <a:ea typeface="Times New Roman"/>
                <a:cs typeface="Times New Roman"/>
                <a:sym typeface="Times New Roman"/>
              </a:rPr>
              <a:t>IDNO-216:</a:t>
            </a:r>
            <a:r>
              <a:rPr lang="zh-CN" sz="1800">
                <a:solidFill>
                  <a:srgbClr val="000000"/>
                </a:solidFill>
                <a:highlight>
                  <a:srgbClr val="FFFFFF"/>
                </a:highlight>
                <a:latin typeface="Times New Roman"/>
                <a:ea typeface="Times New Roman"/>
                <a:cs typeface="Times New Roman"/>
                <a:sym typeface="Times New Roman"/>
              </a:rPr>
              <a:t> We delete it because the percentage of body fat is too large.</a:t>
            </a:r>
            <a:endParaRPr sz="18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685950" y="632850"/>
            <a:ext cx="5452500" cy="93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Method 2: The formula of adiposity </a:t>
            </a:r>
            <a:endParaRPr>
              <a:latin typeface="Times New Roman"/>
              <a:ea typeface="Times New Roman"/>
              <a:cs typeface="Times New Roman"/>
              <a:sym typeface="Times New Roman"/>
            </a:endParaRPr>
          </a:p>
        </p:txBody>
      </p:sp>
      <p:sp>
        <p:nvSpPr>
          <p:cNvPr id="112" name="Google Shape;112;p17"/>
          <p:cNvSpPr txBox="1"/>
          <p:nvPr>
            <p:ph idx="1" type="body"/>
          </p:nvPr>
        </p:nvSpPr>
        <p:spPr>
          <a:xfrm>
            <a:off x="1643850" y="1297275"/>
            <a:ext cx="5993400" cy="52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zh-CN" sz="2000">
                <a:solidFill>
                  <a:srgbClr val="000000"/>
                </a:solidFill>
                <a:latin typeface="Times New Roman"/>
                <a:ea typeface="Times New Roman"/>
                <a:cs typeface="Times New Roman"/>
                <a:sym typeface="Times New Roman"/>
              </a:rPr>
              <a:t>BMI(Adiposity) = WEIGHT / HEIGHT^2 (kg/m^2)</a:t>
            </a:r>
            <a:endParaRPr b="1" sz="2000">
              <a:solidFill>
                <a:srgbClr val="000000"/>
              </a:solidFill>
              <a:latin typeface="Times New Roman"/>
              <a:ea typeface="Times New Roman"/>
              <a:cs typeface="Times New Roman"/>
              <a:sym typeface="Times New Roman"/>
            </a:endParaRPr>
          </a:p>
        </p:txBody>
      </p:sp>
      <p:pic>
        <p:nvPicPr>
          <p:cNvPr id="113" name="Google Shape;113;p17"/>
          <p:cNvPicPr preferRelativeResize="0"/>
          <p:nvPr/>
        </p:nvPicPr>
        <p:blipFill>
          <a:blip r:embed="rId3">
            <a:alphaModFix/>
          </a:blip>
          <a:stretch>
            <a:fillRect/>
          </a:stretch>
        </p:blipFill>
        <p:spPr>
          <a:xfrm>
            <a:off x="76200" y="1970775"/>
            <a:ext cx="3837590" cy="3020325"/>
          </a:xfrm>
          <a:prstGeom prst="rect">
            <a:avLst/>
          </a:prstGeom>
          <a:noFill/>
          <a:ln>
            <a:noFill/>
          </a:ln>
        </p:spPr>
      </p:pic>
      <p:graphicFrame>
        <p:nvGraphicFramePr>
          <p:cNvPr id="114" name="Google Shape;114;p17"/>
          <p:cNvGraphicFramePr/>
          <p:nvPr/>
        </p:nvGraphicFramePr>
        <p:xfrm>
          <a:off x="3913800" y="2284550"/>
          <a:ext cx="3000000" cy="3000000"/>
        </p:xfrm>
        <a:graphic>
          <a:graphicData uri="http://schemas.openxmlformats.org/drawingml/2006/table">
            <a:tbl>
              <a:tblPr>
                <a:noFill/>
                <a:tableStyleId>{7CD9A5FF-9ECF-48FD-B34D-AB7C0F43B602}</a:tableStyleId>
              </a:tblPr>
              <a:tblGrid>
                <a:gridCol w="665800"/>
                <a:gridCol w="1196825"/>
                <a:gridCol w="1182875"/>
                <a:gridCol w="973500"/>
                <a:gridCol w="945450"/>
              </a:tblGrid>
              <a:tr h="440425">
                <a:tc>
                  <a:txBody>
                    <a:bodyPr/>
                    <a:lstStyle/>
                    <a:p>
                      <a:pPr indent="0" lvl="0" marL="0" rtl="0" algn="ctr">
                        <a:spcBef>
                          <a:spcPts val="0"/>
                        </a:spcBef>
                        <a:spcAft>
                          <a:spcPts val="0"/>
                        </a:spcAft>
                        <a:buNone/>
                      </a:pPr>
                      <a:r>
                        <a:rPr b="1" lang="zh-CN">
                          <a:latin typeface="Times New Roman"/>
                          <a:ea typeface="Times New Roman"/>
                          <a:cs typeface="Times New Roman"/>
                          <a:sym typeface="Times New Roman"/>
                        </a:rPr>
                        <a:t>IDNO</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zh-CN">
                          <a:latin typeface="Times New Roman"/>
                          <a:ea typeface="Times New Roman"/>
                          <a:cs typeface="Times New Roman"/>
                          <a:sym typeface="Times New Roman"/>
                        </a:rPr>
                        <a:t>ADIPOSITY from raw data</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zh-CN">
                          <a:latin typeface="Times New Roman"/>
                          <a:ea typeface="Times New Roman"/>
                          <a:cs typeface="Times New Roman"/>
                          <a:sym typeface="Times New Roman"/>
                        </a:rPr>
                        <a:t>ADIPOSITY from formula</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zh-CN">
                          <a:latin typeface="Times New Roman"/>
                          <a:ea typeface="Times New Roman"/>
                          <a:cs typeface="Times New Roman"/>
                          <a:sym typeface="Times New Roman"/>
                        </a:rPr>
                        <a:t>WEIGHT</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zh-CN">
                          <a:latin typeface="Times New Roman"/>
                          <a:ea typeface="Times New Roman"/>
                          <a:cs typeface="Times New Roman"/>
                          <a:sym typeface="Times New Roman"/>
                        </a:rPr>
                        <a:t>HEIGHT</a:t>
                      </a:r>
                      <a:endParaRPr b="1">
                        <a:latin typeface="Times New Roman"/>
                        <a:ea typeface="Times New Roman"/>
                        <a:cs typeface="Times New Roman"/>
                        <a:sym typeface="Times New Roman"/>
                      </a:endParaRPr>
                    </a:p>
                  </a:txBody>
                  <a:tcPr marT="91425" marB="91425" marR="91425" marL="91425"/>
                </a:tc>
              </a:tr>
              <a:tr h="440425">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42</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29.9</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165.6</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205.00</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29.50</a:t>
                      </a:r>
                      <a:endParaRPr>
                        <a:latin typeface="Times New Roman"/>
                        <a:ea typeface="Times New Roman"/>
                        <a:cs typeface="Times New Roman"/>
                        <a:sym typeface="Times New Roman"/>
                      </a:endParaRPr>
                    </a:p>
                  </a:txBody>
                  <a:tcPr marT="91425" marB="91425" marR="91425" marL="91425"/>
                </a:tc>
              </a:tr>
              <a:tr h="440425">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163</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24.4</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27.4</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184.25</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68.75</a:t>
                      </a:r>
                      <a:endParaRPr>
                        <a:latin typeface="Times New Roman"/>
                        <a:ea typeface="Times New Roman"/>
                        <a:cs typeface="Times New Roman"/>
                        <a:sym typeface="Times New Roman"/>
                      </a:endParaRPr>
                    </a:p>
                  </a:txBody>
                  <a:tcPr marT="91425" marB="91425" marR="91425" marL="91425"/>
                </a:tc>
              </a:tr>
              <a:tr h="440425">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221</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24.5</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21.7</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153.25</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70.50</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Dealing with the outliers: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20" name="Google Shape;120;p18"/>
          <p:cNvSpPr txBox="1"/>
          <p:nvPr>
            <p:ph idx="1" type="body"/>
          </p:nvPr>
        </p:nvSpPr>
        <p:spPr>
          <a:xfrm>
            <a:off x="729450" y="1654125"/>
            <a:ext cx="7688700" cy="32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800">
                <a:solidFill>
                  <a:srgbClr val="000000"/>
                </a:solidFill>
                <a:highlight>
                  <a:srgbClr val="FFFFFF"/>
                </a:highlight>
                <a:latin typeface="Times New Roman"/>
                <a:ea typeface="Times New Roman"/>
                <a:cs typeface="Times New Roman"/>
                <a:sym typeface="Times New Roman"/>
              </a:rPr>
              <a:t>We compare the predicted adiposity and the input adiposity and check whether weights and heights from raw data are correct.</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1600"/>
              </a:spcBef>
              <a:spcAft>
                <a:spcPts val="0"/>
              </a:spcAft>
              <a:buClr>
                <a:srgbClr val="000000"/>
              </a:buClr>
              <a:buSzPts val="1800"/>
              <a:buFont typeface="Times New Roman"/>
              <a:buChar char="●"/>
            </a:pPr>
            <a:r>
              <a:rPr b="1" lang="zh-CN" sz="1800">
                <a:solidFill>
                  <a:srgbClr val="000000"/>
                </a:solidFill>
                <a:highlight>
                  <a:srgbClr val="FFFFFF"/>
                </a:highlight>
                <a:latin typeface="Times New Roman"/>
                <a:ea typeface="Times New Roman"/>
                <a:cs typeface="Times New Roman"/>
                <a:sym typeface="Times New Roman"/>
              </a:rPr>
              <a:t>IDNO-42: </a:t>
            </a:r>
            <a:r>
              <a:rPr lang="zh-CN" sz="1800">
                <a:solidFill>
                  <a:srgbClr val="000000"/>
                </a:solidFill>
                <a:highlight>
                  <a:srgbClr val="FFFFFF"/>
                </a:highlight>
                <a:latin typeface="Times New Roman"/>
                <a:ea typeface="Times New Roman"/>
                <a:cs typeface="Times New Roman"/>
                <a:sym typeface="Times New Roman"/>
              </a:rPr>
              <a:t>The height in raw data is 29.50 inches, which seems incorrect. We use the BMI formula to change it as 69.45 inches (It seems that it is a writing mistake);</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zh-CN" sz="1800">
                <a:solidFill>
                  <a:srgbClr val="000000"/>
                </a:solidFill>
                <a:highlight>
                  <a:srgbClr val="FFFFFF"/>
                </a:highlight>
                <a:latin typeface="Times New Roman"/>
                <a:ea typeface="Times New Roman"/>
                <a:cs typeface="Times New Roman"/>
                <a:sym typeface="Times New Roman"/>
              </a:rPr>
              <a:t>IDNO-163,221:</a:t>
            </a:r>
            <a:r>
              <a:rPr lang="zh-CN" sz="1800">
                <a:solidFill>
                  <a:srgbClr val="000000"/>
                </a:solidFill>
                <a:highlight>
                  <a:srgbClr val="FFFFFF"/>
                </a:highlight>
                <a:latin typeface="Times New Roman"/>
                <a:ea typeface="Times New Roman"/>
                <a:cs typeface="Times New Roman"/>
                <a:sym typeface="Times New Roman"/>
              </a:rPr>
              <a:t> We delete these observations because we think they are outliers which may influence the result of following statistical model.</a:t>
            </a:r>
            <a:endParaRPr sz="1800">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Step 2: Visualizing Data</a:t>
            </a:r>
            <a:endParaRPr sz="16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Making Boxplot to find potential outliers</a:t>
            </a:r>
            <a:endParaRPr>
              <a:latin typeface="Times New Roman"/>
              <a:ea typeface="Times New Roman"/>
              <a:cs typeface="Times New Roman"/>
              <a:sym typeface="Times New Roman"/>
            </a:endParaRPr>
          </a:p>
        </p:txBody>
      </p:sp>
      <p:pic>
        <p:nvPicPr>
          <p:cNvPr id="131" name="Google Shape;131;p20"/>
          <p:cNvPicPr preferRelativeResize="0"/>
          <p:nvPr/>
        </p:nvPicPr>
        <p:blipFill>
          <a:blip r:embed="rId3">
            <a:alphaModFix/>
          </a:blip>
          <a:stretch>
            <a:fillRect/>
          </a:stretch>
        </p:blipFill>
        <p:spPr>
          <a:xfrm>
            <a:off x="1630175" y="1348475"/>
            <a:ext cx="5522950" cy="355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Potential Outliers: </a:t>
            </a:r>
            <a:r>
              <a:rPr lang="zh-CN" sz="2000">
                <a:latin typeface="Times New Roman"/>
                <a:ea typeface="Times New Roman"/>
                <a:cs typeface="Times New Roman"/>
                <a:sym typeface="Times New Roman"/>
              </a:rPr>
              <a:t>(IDNO-39: Extreme Case)</a:t>
            </a:r>
            <a:endParaRPr sz="2000">
              <a:latin typeface="Times New Roman"/>
              <a:ea typeface="Times New Roman"/>
              <a:cs typeface="Times New Roman"/>
              <a:sym typeface="Times New Roman"/>
            </a:endParaRPr>
          </a:p>
        </p:txBody>
      </p:sp>
      <p:pic>
        <p:nvPicPr>
          <p:cNvPr id="137" name="Google Shape;137;p21"/>
          <p:cNvPicPr preferRelativeResize="0"/>
          <p:nvPr/>
        </p:nvPicPr>
        <p:blipFill>
          <a:blip r:embed="rId3">
            <a:alphaModFix/>
          </a:blip>
          <a:stretch>
            <a:fillRect/>
          </a:stretch>
        </p:blipFill>
        <p:spPr>
          <a:xfrm>
            <a:off x="656725" y="1264400"/>
            <a:ext cx="7878399" cy="3520274"/>
          </a:xfrm>
          <a:prstGeom prst="rect">
            <a:avLst/>
          </a:prstGeom>
          <a:noFill/>
          <a:ln>
            <a:noFill/>
          </a:ln>
        </p:spPr>
      </p:pic>
      <p:cxnSp>
        <p:nvCxnSpPr>
          <p:cNvPr id="138" name="Google Shape;138;p21"/>
          <p:cNvCxnSpPr/>
          <p:nvPr/>
        </p:nvCxnSpPr>
        <p:spPr>
          <a:xfrm>
            <a:off x="854925" y="1667775"/>
            <a:ext cx="7455900" cy="0"/>
          </a:xfrm>
          <a:prstGeom prst="straightConnector1">
            <a:avLst/>
          </a:prstGeom>
          <a:noFill/>
          <a:ln cap="flat" cmpd="sng" w="9525">
            <a:solidFill>
              <a:srgbClr val="FF0000"/>
            </a:solidFill>
            <a:prstDash val="solid"/>
            <a:round/>
            <a:headEnd len="med" w="med" type="none"/>
            <a:tailEnd len="med" w="med" type="none"/>
          </a:ln>
        </p:spPr>
      </p:cxnSp>
      <p:cxnSp>
        <p:nvCxnSpPr>
          <p:cNvPr id="139" name="Google Shape;139;p21"/>
          <p:cNvCxnSpPr/>
          <p:nvPr/>
        </p:nvCxnSpPr>
        <p:spPr>
          <a:xfrm>
            <a:off x="882950" y="1443550"/>
            <a:ext cx="7386000" cy="14100"/>
          </a:xfrm>
          <a:prstGeom prst="straightConnector1">
            <a:avLst/>
          </a:prstGeom>
          <a:noFill/>
          <a:ln cap="flat" cmpd="sng" w="9525">
            <a:solidFill>
              <a:srgbClr val="FF0000"/>
            </a:solidFill>
            <a:prstDash val="solid"/>
            <a:round/>
            <a:headEnd len="med" w="med" type="none"/>
            <a:tailEnd len="med" w="med" type="none"/>
          </a:ln>
        </p:spPr>
      </p:cxnSp>
      <p:cxnSp>
        <p:nvCxnSpPr>
          <p:cNvPr id="140" name="Google Shape;140;p21"/>
          <p:cNvCxnSpPr/>
          <p:nvPr/>
        </p:nvCxnSpPr>
        <p:spPr>
          <a:xfrm>
            <a:off x="882950" y="1457550"/>
            <a:ext cx="0" cy="210300"/>
          </a:xfrm>
          <a:prstGeom prst="straightConnector1">
            <a:avLst/>
          </a:prstGeom>
          <a:noFill/>
          <a:ln cap="flat" cmpd="sng" w="9525">
            <a:solidFill>
              <a:srgbClr val="FF0000"/>
            </a:solidFill>
            <a:prstDash val="solid"/>
            <a:round/>
            <a:headEnd len="med" w="med" type="none"/>
            <a:tailEnd len="med" w="med" type="none"/>
          </a:ln>
        </p:spPr>
      </p:cxnSp>
      <p:cxnSp>
        <p:nvCxnSpPr>
          <p:cNvPr id="141" name="Google Shape;141;p21"/>
          <p:cNvCxnSpPr/>
          <p:nvPr/>
        </p:nvCxnSpPr>
        <p:spPr>
          <a:xfrm>
            <a:off x="8282850" y="1443550"/>
            <a:ext cx="0" cy="2523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