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" y="72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8560" y="2311399"/>
            <a:ext cx="7396479" cy="116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0750" y="2687947"/>
            <a:ext cx="5687695" cy="1548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‹#›</a:t>
            </a:fld>
            <a:endParaRPr spc="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server.org/1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://code.jquery.com/jquery-2.1.4.j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ana.org/assignments/media-types/media-types.x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code.jquery.com/jquery-2.1.4.j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73672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Web</a:t>
            </a:r>
            <a:r>
              <a:rPr spc="-465" dirty="0"/>
              <a:t> </a:t>
            </a:r>
            <a:r>
              <a:rPr spc="145" dirty="0"/>
              <a:t>технологии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10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692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000000"/>
                </a:solidFill>
              </a:rPr>
              <a:t>t</a:t>
            </a:r>
            <a:r>
              <a:rPr sz="3600" spc="-25" dirty="0">
                <a:solidFill>
                  <a:srgbClr val="000000"/>
                </a:solidFill>
              </a:rPr>
              <a:t>e</a:t>
            </a:r>
            <a:r>
              <a:rPr sz="3600" dirty="0">
                <a:solidFill>
                  <a:srgbClr val="000000"/>
                </a:solidFill>
              </a:rPr>
              <a:t>xt/xml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33220"/>
            <a:ext cx="5649595" cy="22733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&lt;response</a:t>
            </a:r>
            <a:r>
              <a:rPr sz="1800" spc="-1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status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"ok"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&lt;friends&gt;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&lt;friend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id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"1"</a:t>
            </a:r>
            <a:r>
              <a:rPr sz="180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"v.pupkin"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&lt;friend</a:t>
            </a:r>
            <a:r>
              <a:rPr sz="1800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id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"2"</a:t>
            </a:r>
            <a:r>
              <a:rPr sz="1800" spc="1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"a.pushkin"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&lt;friend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id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"3"</a:t>
            </a:r>
            <a:r>
              <a:rPr sz="180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"n.tesla"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/&gt;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&lt;/friends&gt;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&lt;/response&gt;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282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5" dirty="0">
                <a:solidFill>
                  <a:srgbClr val="000000"/>
                </a:solidFill>
              </a:rPr>
              <a:t>application/json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33220"/>
            <a:ext cx="2632075" cy="9874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 marR="5080">
              <a:lnSpc>
                <a:spcPct val="114599"/>
              </a:lnSpc>
              <a:spcBef>
                <a:spcPts val="75"/>
              </a:spcBef>
            </a:pP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status</a:t>
            </a:r>
            <a:r>
              <a:rPr sz="1800" spc="-5" dirty="0">
                <a:latin typeface="Courier New"/>
                <a:cs typeface="Courier New"/>
              </a:rPr>
              <a:t>":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"ok"</a:t>
            </a:r>
            <a:r>
              <a:rPr sz="1800" dirty="0">
                <a:latin typeface="Courier New"/>
                <a:cs typeface="Courier New"/>
              </a:rPr>
              <a:t>,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friends</a:t>
            </a:r>
            <a:r>
              <a:rPr sz="1800" spc="-5" dirty="0">
                <a:latin typeface="Courier New"/>
                <a:cs typeface="Courier New"/>
              </a:rPr>
              <a:t>":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[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0750" y="2687947"/>
          <a:ext cx="5687057" cy="1547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205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92782"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"v.pupkin"</a:t>
                      </a:r>
                      <a:r>
                        <a:rPr sz="1800" spc="-70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},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09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9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090"/>
                        </a:lnSpc>
                      </a:pPr>
                      <a:r>
                        <a:rPr sz="1800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"a.pushkin"</a:t>
                      </a:r>
                      <a:r>
                        <a:rPr sz="1800" spc="-90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},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9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1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id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25"/>
                        </a:lnSpc>
                      </a:pP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800" spc="-5" dirty="0">
                          <a:solidFill>
                            <a:srgbClr val="008080"/>
                          </a:solidFill>
                          <a:latin typeface="Courier New"/>
                          <a:cs typeface="Courier New"/>
                        </a:rPr>
                        <a:t>name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":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125"/>
                        </a:lnSpc>
                      </a:pPr>
                      <a:r>
                        <a:rPr sz="1800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"n.tesla"</a:t>
                      </a:r>
                      <a:r>
                        <a:rPr sz="1800" spc="-70" dirty="0">
                          <a:solidFill>
                            <a:srgbClr val="DD1144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8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]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12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862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5" dirty="0">
                <a:solidFill>
                  <a:srgbClr val="000000"/>
                </a:solidFill>
              </a:rPr>
              <a:t>Документы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15" dirty="0">
                <a:solidFill>
                  <a:srgbClr val="000000"/>
                </a:solidFill>
              </a:rPr>
              <a:t>могут</a:t>
            </a:r>
            <a:r>
              <a:rPr sz="3600" spc="-204" dirty="0">
                <a:solidFill>
                  <a:srgbClr val="000000"/>
                </a:solidFill>
              </a:rPr>
              <a:t> </a:t>
            </a:r>
            <a:r>
              <a:rPr sz="3600" spc="90" dirty="0">
                <a:solidFill>
                  <a:srgbClr val="000000"/>
                </a:solidFill>
              </a:rPr>
              <a:t>быть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624078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tabLst>
                <a:tab pos="262890" algn="l"/>
                <a:tab pos="263525" algn="l"/>
              </a:tabLst>
            </a:pPr>
            <a:r>
              <a:rPr lang="ru-RU" b="1" dirty="0" smtClean="0">
                <a:latin typeface="Segoe UI Symbol"/>
                <a:cs typeface="Segoe UI Symbol"/>
              </a:rPr>
              <a:t>Статические </a:t>
            </a:r>
            <a:endParaRPr sz="1800" b="1" dirty="0">
              <a:latin typeface="Segoe UI Symbol"/>
              <a:cs typeface="Segoe UI Symbol"/>
            </a:endParaRPr>
          </a:p>
          <a:p>
            <a:pPr marL="720090" lvl="1" indent="-25146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720090" algn="l"/>
                <a:tab pos="72072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Это </a:t>
            </a:r>
            <a:r>
              <a:rPr sz="1800" spc="5" dirty="0">
                <a:latin typeface="Microsoft Sans Serif"/>
                <a:cs typeface="Microsoft Sans Serif"/>
              </a:rPr>
              <a:t>файлы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дисках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сервера</a:t>
            </a:r>
            <a:endParaRPr sz="1800" dirty="0">
              <a:latin typeface="Microsoft Sans Serif"/>
              <a:cs typeface="Microsoft Sans Serif"/>
            </a:endParaRPr>
          </a:p>
          <a:p>
            <a:pPr marL="720090" lvl="1" indent="-25146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720090" algn="l"/>
                <a:tab pos="720725" algn="l"/>
              </a:tabLst>
            </a:pPr>
            <a:r>
              <a:rPr sz="1800" spc="-25" dirty="0">
                <a:latin typeface="Microsoft Sans Serif"/>
                <a:cs typeface="Microsoft Sans Serif"/>
              </a:rPr>
              <a:t>Как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правило,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обладают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постоянным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адресом</a:t>
            </a:r>
            <a:endParaRPr sz="1800" dirty="0">
              <a:latin typeface="Microsoft Sans Serif"/>
              <a:cs typeface="Microsoft Sans Serif"/>
            </a:endParaRPr>
          </a:p>
          <a:p>
            <a:pPr marL="1206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tabLst>
                <a:tab pos="262890" algn="l"/>
                <a:tab pos="263525" algn="l"/>
              </a:tabLst>
            </a:pPr>
            <a:r>
              <a:rPr lang="ru-RU" b="1" dirty="0" smtClean="0">
                <a:latin typeface="Segoe UI Symbol"/>
                <a:cs typeface="Segoe UI Symbol"/>
              </a:rPr>
              <a:t>Динамические</a:t>
            </a:r>
            <a:endParaRPr sz="1800" b="1" dirty="0">
              <a:latin typeface="Segoe UI Symbol"/>
              <a:cs typeface="Segoe UI Symbol"/>
            </a:endParaRPr>
          </a:p>
          <a:p>
            <a:pPr marL="720090" lvl="1" indent="-25146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720090" algn="l"/>
                <a:tab pos="72072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Создаются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каждый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запрос</a:t>
            </a:r>
            <a:endParaRPr sz="1800" dirty="0">
              <a:latin typeface="Microsoft Sans Serif"/>
              <a:cs typeface="Microsoft Sans Serif"/>
            </a:endParaRPr>
          </a:p>
          <a:p>
            <a:pPr marL="720090" lvl="1" indent="-25146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720090" algn="l"/>
                <a:tab pos="720725" algn="l"/>
              </a:tabLst>
            </a:pPr>
            <a:r>
              <a:rPr sz="1800" spc="25" dirty="0">
                <a:latin typeface="Microsoft Sans Serif"/>
                <a:cs typeface="Microsoft Sans Serif"/>
              </a:rPr>
              <a:t>Содержимое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зависит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от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времени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пользователя</a:t>
            </a:r>
            <a:endParaRPr sz="1800" dirty="0">
              <a:latin typeface="Microsoft Sans Serif"/>
              <a:cs typeface="Microsoft Sans Serif"/>
            </a:endParaRPr>
          </a:p>
          <a:p>
            <a:pPr marL="720090" lvl="1" indent="-25146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720090" algn="l"/>
                <a:tab pos="720725" algn="l"/>
              </a:tabLst>
            </a:pPr>
            <a:r>
              <a:rPr sz="1800" spc="-5" dirty="0">
                <a:latin typeface="Microsoft Sans Serif"/>
                <a:cs typeface="Microsoft Sans Serif"/>
              </a:rPr>
              <a:t>Адрес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может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быть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постоянным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или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меняться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6499" y="2311399"/>
            <a:ext cx="17653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0" spc="130" dirty="0">
                <a:solidFill>
                  <a:srgbClr val="FFFFFF"/>
                </a:solidFill>
                <a:latin typeface="Tahoma"/>
                <a:cs typeface="Tahoma"/>
              </a:rPr>
              <a:t>URL</a:t>
            </a:r>
            <a:endParaRPr sz="7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125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000000"/>
                </a:solidFill>
              </a:rPr>
              <a:t>URL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0" dirty="0">
                <a:solidFill>
                  <a:srgbClr val="000000"/>
                </a:solidFill>
              </a:rPr>
              <a:t>-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50" dirty="0">
                <a:solidFill>
                  <a:srgbClr val="000000"/>
                </a:solidFill>
              </a:rPr>
              <a:t>unified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25" dirty="0">
                <a:solidFill>
                  <a:srgbClr val="000000"/>
                </a:solidFill>
              </a:rPr>
              <a:t>r</a:t>
            </a:r>
            <a:r>
              <a:rPr sz="3600" spc="110" dirty="0">
                <a:solidFill>
                  <a:srgbClr val="000000"/>
                </a:solidFill>
              </a:rPr>
              <a:t>esou</a:t>
            </a:r>
            <a:r>
              <a:rPr sz="3600" dirty="0">
                <a:solidFill>
                  <a:srgbClr val="000000"/>
                </a:solidFill>
              </a:rPr>
              <a:t>r</a:t>
            </a:r>
            <a:r>
              <a:rPr sz="3600" spc="65" dirty="0">
                <a:solidFill>
                  <a:srgbClr val="000000"/>
                </a:solidFill>
              </a:rPr>
              <a:t>ce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65" dirty="0">
                <a:solidFill>
                  <a:srgbClr val="000000"/>
                </a:solidFill>
              </a:rPr>
              <a:t>locator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2499" y="1743070"/>
            <a:ext cx="69913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http://server.org:8080/path/doc.html?a=1&amp;b=2#part1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2206625"/>
            <a:ext cx="449897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14" dirty="0">
                <a:latin typeface="Microsoft Sans Serif"/>
                <a:cs typeface="Microsoft Sans Serif"/>
              </a:rPr>
              <a:t>http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протокол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40" dirty="0">
                <a:latin typeface="Microsoft Sans Serif"/>
                <a:cs typeface="Microsoft Sans Serif"/>
              </a:rPr>
              <a:t>server.org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0" dirty="0">
                <a:latin typeface="Microsoft Sans Serif"/>
                <a:cs typeface="Microsoft Sans Serif"/>
              </a:rPr>
              <a:t>DNS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имя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сервера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5" dirty="0">
                <a:latin typeface="Microsoft Sans Serif"/>
                <a:cs typeface="Microsoft Sans Serif"/>
              </a:rPr>
              <a:t>8080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45" dirty="0">
                <a:latin typeface="Microsoft Sans Serif"/>
                <a:cs typeface="Microsoft Sans Serif"/>
              </a:rPr>
              <a:t>TCP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по</a:t>
            </a:r>
            <a:r>
              <a:rPr sz="1800" spc="80" dirty="0">
                <a:latin typeface="Microsoft Sans Serif"/>
                <a:cs typeface="Microsoft Sans Serif"/>
              </a:rPr>
              <a:t>р</a:t>
            </a:r>
            <a:r>
              <a:rPr sz="1800" spc="15" dirty="0">
                <a:latin typeface="Microsoft Sans Serif"/>
                <a:cs typeface="Microsoft Sans Serif"/>
              </a:rPr>
              <a:t>т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85" dirty="0">
                <a:latin typeface="Microsoft Sans Serif"/>
                <a:cs typeface="Microsoft Sans Serif"/>
              </a:rPr>
              <a:t>/path/doc.html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путь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15" dirty="0">
                <a:latin typeface="Microsoft Sans Serif"/>
                <a:cs typeface="Microsoft Sans Serif"/>
              </a:rPr>
              <a:t> файлу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0" dirty="0">
                <a:latin typeface="Microsoft Sans Serif"/>
                <a:cs typeface="Microsoft Sans Serif"/>
              </a:rPr>
              <a:t>a=1&amp;b=2</a:t>
            </a:r>
            <a:r>
              <a:rPr sz="1800" spc="-25" dirty="0">
                <a:latin typeface="Microsoft Sans Serif"/>
                <a:cs typeface="Microsoft Sans Serif"/>
              </a:rPr>
              <a:t> - </a:t>
            </a:r>
            <a:r>
              <a:rPr sz="1800" spc="110" dirty="0">
                <a:latin typeface="Microsoft Sans Serif"/>
                <a:cs typeface="Microsoft Sans Serif"/>
              </a:rPr>
              <a:t>опции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запроса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80" dirty="0">
                <a:latin typeface="Microsoft Sans Serif"/>
                <a:cs typeface="Microsoft Sans Serif"/>
              </a:rPr>
              <a:t>part1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 </a:t>
            </a:r>
            <a:r>
              <a:rPr sz="1800" spc="45" dirty="0">
                <a:latin typeface="Microsoft Sans Serif"/>
                <a:cs typeface="Microsoft Sans Serif"/>
              </a:rPr>
              <a:t>якорь,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положение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странице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15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7513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000000"/>
                </a:solidFill>
              </a:rPr>
              <a:t>Абсолютные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130" dirty="0">
                <a:solidFill>
                  <a:srgbClr val="000000"/>
                </a:solidFill>
              </a:rPr>
              <a:t>и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80" dirty="0">
                <a:solidFill>
                  <a:srgbClr val="000000"/>
                </a:solidFill>
              </a:rPr>
              <a:t>относительные</a:t>
            </a:r>
            <a:r>
              <a:rPr sz="3600" spc="-195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URL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11176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45" dirty="0">
                <a:solidFill>
                  <a:srgbClr val="AAAAAA"/>
                </a:solidFill>
                <a:latin typeface="Microsoft Sans Serif"/>
                <a:cs typeface="Microsoft Sans Serif"/>
              </a:rPr>
              <a:t>•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2499" y="1743070"/>
            <a:ext cx="34290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  <a:hlinkClick r:id="rId2"/>
              </a:rPr>
              <a:t>http://server.org/1.html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24908" y="1749425"/>
            <a:ext cx="1559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90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абсолютный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2499" y="2200270"/>
            <a:ext cx="2743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//server.org/1.html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38959" y="2206625"/>
            <a:ext cx="2985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абсолютный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(schemeless)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499" y="2657470"/>
            <a:ext cx="31527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/another/page.html?a=1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0469" y="2663824"/>
            <a:ext cx="4229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относительный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пределах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домена)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2499" y="3114670"/>
            <a:ext cx="20574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pictures/1.png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53010" y="3121024"/>
            <a:ext cx="515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относительный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(от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URL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текущего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документа)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2499" y="3571870"/>
            <a:ext cx="122872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?a=1&amp;b=2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29991" y="3578225"/>
            <a:ext cx="515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относительный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5" dirty="0">
                <a:latin typeface="Microsoft Sans Serif"/>
                <a:cs typeface="Microsoft Sans Serif"/>
              </a:rPr>
              <a:t>(от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-85" dirty="0">
                <a:latin typeface="Microsoft Sans Serif"/>
                <a:cs typeface="Microsoft Sans Serif"/>
              </a:rPr>
              <a:t>URL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текущего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документа)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029070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#part2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5551" y="4035425"/>
            <a:ext cx="5662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относительный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пределах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текущего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документа)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6438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000000"/>
                </a:solidFill>
              </a:rPr>
              <a:t>Правила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100" dirty="0">
                <a:solidFill>
                  <a:srgbClr val="000000"/>
                </a:solidFill>
              </a:rPr>
              <a:t>разрешения</a:t>
            </a:r>
            <a:r>
              <a:rPr sz="3600" spc="-21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URL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52499" y="1743070"/>
            <a:ext cx="4381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https://site.com/path/page.html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85146" y="1749425"/>
            <a:ext cx="2356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40" dirty="0">
                <a:latin typeface="Microsoft Sans Serif"/>
                <a:cs typeface="Microsoft Sans Serif"/>
              </a:rPr>
              <a:t> </a:t>
            </a:r>
            <a:r>
              <a:rPr sz="1800" spc="85" dirty="0">
                <a:latin typeface="Microsoft Sans Serif"/>
                <a:cs typeface="Microsoft Sans Serif"/>
              </a:rPr>
              <a:t>основной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документ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9800" y="2206625"/>
            <a:ext cx="15621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+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25" dirty="0">
                <a:latin typeface="Microsoft Sans Serif"/>
                <a:cs typeface="Microsoft Sans Serif"/>
              </a:rPr>
              <a:t>+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25" dirty="0">
                <a:latin typeface="Microsoft Sans Serif"/>
                <a:cs typeface="Microsoft Sans Serif"/>
              </a:rPr>
              <a:t>+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25" dirty="0">
                <a:latin typeface="Microsoft Sans Serif"/>
                <a:cs typeface="Microsoft Sans Serif"/>
              </a:rPr>
              <a:t>+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25" dirty="0">
                <a:latin typeface="Microsoft Sans Serif"/>
                <a:cs typeface="Microsoft Sans Serif"/>
              </a:rPr>
              <a:t>+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25" dirty="0">
                <a:latin typeface="Microsoft Sans Serif"/>
                <a:cs typeface="Microsoft Sans Serif"/>
              </a:rPr>
              <a:t>+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2999" y="2200270"/>
            <a:ext cx="2876550" cy="29623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http://wikipedia.org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66232" y="2206625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=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199" y="2200270"/>
            <a:ext cx="28765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http://wikipedia.org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42999" y="2657470"/>
            <a:ext cx="27432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//cdn.org/jquery.js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929012" y="2663824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=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67199" y="2645663"/>
            <a:ext cx="3562350" cy="333375"/>
          </a:xfrm>
          <a:custGeom>
            <a:avLst/>
            <a:gdLst/>
            <a:ahLst/>
            <a:cxnLst/>
            <a:rect l="l" t="t" r="r" b="b"/>
            <a:pathLst>
              <a:path w="3562350" h="333375">
                <a:moveTo>
                  <a:pt x="3562349" y="333374"/>
                </a:moveTo>
                <a:lnTo>
                  <a:pt x="0" y="333374"/>
                </a:lnTo>
                <a:lnTo>
                  <a:pt x="0" y="0"/>
                </a:lnTo>
                <a:lnTo>
                  <a:pt x="3562349" y="0"/>
                </a:lnTo>
                <a:lnTo>
                  <a:pt x="3562349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286247" y="2666638"/>
            <a:ext cx="4095752" cy="2962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lang="en-US" b="1" spc="-5" dirty="0" smtClean="0">
                <a:latin typeface="Courier New"/>
                <a:cs typeface="Courier New"/>
              </a:rPr>
              <a:t>https</a:t>
            </a:r>
            <a:r>
              <a:rPr lang="ru-RU" spc="-5" dirty="0" smtClean="0">
                <a:latin typeface="Courier New"/>
                <a:cs typeface="Courier New"/>
              </a:rPr>
              <a:t>:</a:t>
            </a:r>
            <a:r>
              <a:rPr sz="1800" spc="-5" dirty="0" smtClean="0">
                <a:latin typeface="Courier New"/>
                <a:cs typeface="Courier New"/>
              </a:rPr>
              <a:t>//</a:t>
            </a:r>
            <a:r>
              <a:rPr sz="1800" spc="-5" dirty="0">
                <a:latin typeface="Courier New"/>
                <a:cs typeface="Courier New"/>
              </a:rPr>
              <a:t>cdn.org/jquery.js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42999" y="3114670"/>
            <a:ext cx="24669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/admin/index.html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54573" y="3121024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=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86763" y="3034095"/>
            <a:ext cx="4687545" cy="426414"/>
          </a:xfrm>
          <a:custGeom>
            <a:avLst/>
            <a:gdLst/>
            <a:ahLst/>
            <a:cxnLst/>
            <a:rect l="l" t="t" r="r" b="b"/>
            <a:pathLst>
              <a:path w="4657725" h="333375">
                <a:moveTo>
                  <a:pt x="4657724" y="333374"/>
                </a:moveTo>
                <a:lnTo>
                  <a:pt x="0" y="333374"/>
                </a:lnTo>
                <a:lnTo>
                  <a:pt x="0" y="0"/>
                </a:lnTo>
                <a:lnTo>
                  <a:pt x="4657724" y="0"/>
                </a:lnTo>
                <a:lnTo>
                  <a:pt x="4657724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916583" y="3099881"/>
            <a:ext cx="4657725" cy="2962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b="1" dirty="0">
                <a:latin typeface="Courier New"/>
                <a:cs typeface="Courier New"/>
              </a:rPr>
              <a:t>https://site.com</a:t>
            </a:r>
            <a:r>
              <a:rPr sz="1800" dirty="0">
                <a:latin typeface="Courier New"/>
                <a:cs typeface="Courier New"/>
              </a:rPr>
              <a:t>/admin/index.html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42999" y="3571869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another.html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68773" y="3578225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=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171824" y="3571869"/>
            <a:ext cx="4800600" cy="333375"/>
          </a:xfrm>
          <a:custGeom>
            <a:avLst/>
            <a:gdLst/>
            <a:ahLst/>
            <a:cxnLst/>
            <a:rect l="l" t="t" r="r" b="b"/>
            <a:pathLst>
              <a:path w="4800600" h="333375">
                <a:moveTo>
                  <a:pt x="4800599" y="333374"/>
                </a:moveTo>
                <a:lnTo>
                  <a:pt x="0" y="333374"/>
                </a:lnTo>
                <a:lnTo>
                  <a:pt x="0" y="0"/>
                </a:lnTo>
                <a:lnTo>
                  <a:pt x="4800599" y="0"/>
                </a:lnTo>
                <a:lnTo>
                  <a:pt x="4800599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171824" y="3559405"/>
            <a:ext cx="4800600" cy="2962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b="1" spc="-5" dirty="0">
                <a:latin typeface="Courier New"/>
                <a:cs typeface="Courier New"/>
              </a:rPr>
              <a:t>https://site.com/path</a:t>
            </a:r>
            <a:r>
              <a:rPr sz="1800" spc="-5" dirty="0">
                <a:latin typeface="Courier New"/>
                <a:cs typeface="Courier New"/>
              </a:rPr>
              <a:t>/another.html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2999" y="4029069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?full=1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282825" y="4035425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=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86024" y="4029069"/>
            <a:ext cx="5343525" cy="333375"/>
          </a:xfrm>
          <a:custGeom>
            <a:avLst/>
            <a:gdLst/>
            <a:ahLst/>
            <a:cxnLst/>
            <a:rect l="l" t="t" r="r" b="b"/>
            <a:pathLst>
              <a:path w="5343525" h="333375">
                <a:moveTo>
                  <a:pt x="5343524" y="333374"/>
                </a:moveTo>
                <a:lnTo>
                  <a:pt x="0" y="333374"/>
                </a:lnTo>
                <a:lnTo>
                  <a:pt x="0" y="0"/>
                </a:lnTo>
                <a:lnTo>
                  <a:pt x="5343524" y="0"/>
                </a:lnTo>
                <a:lnTo>
                  <a:pt x="5343524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486024" y="4027071"/>
            <a:ext cx="5343525" cy="2962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b="1" spc="-5" dirty="0">
                <a:latin typeface="Courier New"/>
                <a:cs typeface="Courier New"/>
              </a:rPr>
              <a:t>https://site.com/path/page.html</a:t>
            </a:r>
            <a:r>
              <a:rPr sz="1800" spc="-5" dirty="0">
                <a:latin typeface="Courier New"/>
                <a:cs typeface="Courier New"/>
              </a:rPr>
              <a:t>?full=1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42999" y="4486269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04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#chapter2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57115" y="4492625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icrosoft Sans Serif"/>
                <a:cs typeface="Microsoft Sans Serif"/>
              </a:rPr>
              <a:t>=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762249" y="4486269"/>
            <a:ext cx="5619750" cy="333375"/>
          </a:xfrm>
          <a:custGeom>
            <a:avLst/>
            <a:gdLst/>
            <a:ahLst/>
            <a:cxnLst/>
            <a:rect l="l" t="t" r="r" b="b"/>
            <a:pathLst>
              <a:path w="5619750" h="333375">
                <a:moveTo>
                  <a:pt x="5619749" y="333374"/>
                </a:moveTo>
                <a:lnTo>
                  <a:pt x="0" y="333374"/>
                </a:lnTo>
                <a:lnTo>
                  <a:pt x="0" y="0"/>
                </a:lnTo>
                <a:lnTo>
                  <a:pt x="5619749" y="0"/>
                </a:lnTo>
                <a:lnTo>
                  <a:pt x="5619749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755393" y="4492625"/>
            <a:ext cx="5619750" cy="29623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50"/>
              </a:spcBef>
            </a:pPr>
            <a:r>
              <a:rPr sz="1800" b="1" spc="-5" dirty="0">
                <a:latin typeface="Courier New"/>
                <a:cs typeface="Courier New"/>
              </a:rPr>
              <a:t>https://site.com/path/page.html</a:t>
            </a:r>
            <a:r>
              <a:rPr sz="1800" spc="-5" dirty="0">
                <a:latin typeface="Courier New"/>
                <a:cs typeface="Courier New"/>
              </a:rPr>
              <a:t>#chaprer2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16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358900"/>
            <a:ext cx="7277100" cy="30734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pc="-165" dirty="0"/>
              <a:t>Как </a:t>
            </a:r>
            <a:r>
              <a:rPr spc="55" dirty="0"/>
              <a:t>документы </a:t>
            </a:r>
            <a:r>
              <a:rPr spc="60" dirty="0"/>
              <a:t> </a:t>
            </a:r>
            <a:r>
              <a:rPr spc="35" dirty="0"/>
              <a:t>могут</a:t>
            </a:r>
            <a:r>
              <a:rPr spc="-490" dirty="0"/>
              <a:t> </a:t>
            </a:r>
            <a:r>
              <a:rPr spc="95" dirty="0"/>
              <a:t>ссылаться </a:t>
            </a:r>
            <a:r>
              <a:rPr spc="-2325" dirty="0"/>
              <a:t> </a:t>
            </a:r>
            <a:r>
              <a:rPr spc="-25" dirty="0"/>
              <a:t>друг</a:t>
            </a:r>
            <a:r>
              <a:rPr spc="-415" dirty="0"/>
              <a:t> </a:t>
            </a:r>
            <a:r>
              <a:rPr spc="195" dirty="0"/>
              <a:t>на</a:t>
            </a:r>
            <a:r>
              <a:rPr spc="-409" dirty="0"/>
              <a:t> </a:t>
            </a:r>
            <a:r>
              <a:rPr spc="-80" dirty="0"/>
              <a:t>друга?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370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000000"/>
                </a:solidFill>
              </a:rPr>
              <a:t>HTML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0" dirty="0">
                <a:solidFill>
                  <a:srgbClr val="000000"/>
                </a:solidFill>
              </a:rPr>
              <a:t>-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гиперссылки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39800" y="1710536"/>
            <a:ext cx="6609715" cy="1043876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2819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Список	товаров	в 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&lt;a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href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"/cart.php"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корзине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&lt;/a&gt;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1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spc="25" dirty="0">
                <a:latin typeface="Microsoft Sans Serif"/>
                <a:cs typeface="Microsoft Sans Serif"/>
              </a:rPr>
              <a:t>Список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55" dirty="0" err="1">
                <a:latin typeface="Microsoft Sans Serif"/>
                <a:cs typeface="Microsoft Sans Serif"/>
              </a:rPr>
              <a:t>товаров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65" dirty="0" smtClean="0">
                <a:latin typeface="Microsoft Sans Serif"/>
                <a:cs typeface="Microsoft Sans Serif"/>
              </a:rPr>
              <a:t>в</a:t>
            </a:r>
            <a:r>
              <a:rPr sz="1800" spc="-25" dirty="0" smtClean="0">
                <a:latin typeface="Microsoft Sans Serif"/>
                <a:cs typeface="Microsoft Sans Serif"/>
              </a:rPr>
              <a:t> </a:t>
            </a:r>
            <a:r>
              <a:rPr sz="1800" spc="60" dirty="0" smtClean="0">
                <a:solidFill>
                  <a:srgbClr val="52A2DE"/>
                </a:solidFill>
                <a:latin typeface="Microsoft Sans Serif"/>
                <a:cs typeface="Microsoft Sans Serif"/>
              </a:rPr>
              <a:t>корзин</a:t>
            </a:r>
            <a:r>
              <a:rPr lang="ru-RU" spc="60" dirty="0" smtClean="0">
                <a:solidFill>
                  <a:srgbClr val="52A2DE"/>
                </a:solidFill>
                <a:latin typeface="Microsoft Sans Serif"/>
                <a:cs typeface="Microsoft Sans Serif"/>
              </a:rPr>
              <a:t>е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18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0930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000000"/>
                </a:solidFill>
              </a:rPr>
              <a:t>HTML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0" dirty="0">
                <a:solidFill>
                  <a:srgbClr val="000000"/>
                </a:solidFill>
              </a:rPr>
              <a:t>-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формы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33220"/>
            <a:ext cx="6884034" cy="16256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&lt;form</a:t>
            </a:r>
            <a:r>
              <a:rPr sz="1800" spc="3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action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"https://duckduckgo.com/"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&lt;input</a:t>
            </a:r>
            <a:r>
              <a:rPr sz="1800" spc="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type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"text"</a:t>
            </a:r>
            <a:r>
              <a:rPr sz="180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"q"</a:t>
            </a:r>
            <a:r>
              <a:rPr sz="1800" spc="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value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&lt;input</a:t>
            </a:r>
            <a:r>
              <a:rPr sz="1800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type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"hidden"</a:t>
            </a:r>
            <a:r>
              <a:rPr sz="1800" spc="2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name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"ia"</a:t>
            </a:r>
            <a:r>
              <a:rPr sz="1800" spc="25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value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"images"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&lt;button</a:t>
            </a:r>
            <a:r>
              <a:rPr sz="1800" spc="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type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"submit"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latin typeface="Courier New"/>
                <a:cs typeface="Courier New"/>
              </a:rPr>
              <a:t>Найти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&lt;/button&gt;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&lt;/form&gt;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7262" y="3805232"/>
            <a:ext cx="1447800" cy="190500"/>
          </a:xfrm>
          <a:custGeom>
            <a:avLst/>
            <a:gdLst/>
            <a:ahLst/>
            <a:cxnLst/>
            <a:rect l="l" t="t" r="r" b="b"/>
            <a:pathLst>
              <a:path w="1447800" h="190500">
                <a:moveTo>
                  <a:pt x="0" y="171449"/>
                </a:moveTo>
                <a:lnTo>
                  <a:pt x="0" y="19049"/>
                </a:lnTo>
                <a:lnTo>
                  <a:pt x="0" y="16520"/>
                </a:lnTo>
                <a:lnTo>
                  <a:pt x="483" y="14082"/>
                </a:lnTo>
                <a:lnTo>
                  <a:pt x="1450" y="11748"/>
                </a:lnTo>
                <a:lnTo>
                  <a:pt x="2416" y="9413"/>
                </a:lnTo>
                <a:lnTo>
                  <a:pt x="3793" y="7348"/>
                </a:lnTo>
                <a:lnTo>
                  <a:pt x="5579" y="5572"/>
                </a:lnTo>
                <a:lnTo>
                  <a:pt x="7365" y="3776"/>
                </a:lnTo>
                <a:lnTo>
                  <a:pt x="9425" y="2400"/>
                </a:lnTo>
                <a:lnTo>
                  <a:pt x="11759" y="1432"/>
                </a:lnTo>
                <a:lnTo>
                  <a:pt x="14093" y="474"/>
                </a:lnTo>
                <a:lnTo>
                  <a:pt x="16523" y="0"/>
                </a:lnTo>
                <a:lnTo>
                  <a:pt x="19050" y="0"/>
                </a:lnTo>
                <a:lnTo>
                  <a:pt x="1428749" y="0"/>
                </a:lnTo>
                <a:lnTo>
                  <a:pt x="1431276" y="0"/>
                </a:lnTo>
                <a:lnTo>
                  <a:pt x="1433706" y="483"/>
                </a:lnTo>
                <a:lnTo>
                  <a:pt x="1436039" y="1442"/>
                </a:lnTo>
                <a:lnTo>
                  <a:pt x="1438373" y="2400"/>
                </a:lnTo>
                <a:lnTo>
                  <a:pt x="1440433" y="3776"/>
                </a:lnTo>
                <a:lnTo>
                  <a:pt x="1442220" y="5572"/>
                </a:lnTo>
                <a:lnTo>
                  <a:pt x="1444006" y="7348"/>
                </a:lnTo>
                <a:lnTo>
                  <a:pt x="1447799" y="19049"/>
                </a:lnTo>
                <a:lnTo>
                  <a:pt x="1447799" y="171449"/>
                </a:lnTo>
                <a:lnTo>
                  <a:pt x="1428749" y="190499"/>
                </a:lnTo>
                <a:lnTo>
                  <a:pt x="19050" y="190499"/>
                </a:lnTo>
                <a:lnTo>
                  <a:pt x="0" y="173970"/>
                </a:lnTo>
                <a:lnTo>
                  <a:pt x="0" y="171449"/>
                </a:lnTo>
                <a:close/>
              </a:path>
            </a:pathLst>
          </a:custGeom>
          <a:ln w="3175">
            <a:solidFill>
              <a:srgbClr val="75757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466974" y="3800469"/>
            <a:ext cx="514350" cy="200025"/>
            <a:chOff x="2466974" y="3800469"/>
            <a:chExt cx="514350" cy="200025"/>
          </a:xfrm>
        </p:grpSpPr>
        <p:sp>
          <p:nvSpPr>
            <p:cNvPr id="6" name="object 6"/>
            <p:cNvSpPr/>
            <p:nvPr/>
          </p:nvSpPr>
          <p:spPr>
            <a:xfrm>
              <a:off x="2471737" y="3805232"/>
              <a:ext cx="504825" cy="190500"/>
            </a:xfrm>
            <a:custGeom>
              <a:avLst/>
              <a:gdLst/>
              <a:ahLst/>
              <a:cxnLst/>
              <a:rect l="l" t="t" r="r" b="b"/>
              <a:pathLst>
                <a:path w="504825" h="190500">
                  <a:moveTo>
                    <a:pt x="488301" y="190490"/>
                  </a:moveTo>
                  <a:lnTo>
                    <a:pt x="16523" y="190490"/>
                  </a:lnTo>
                  <a:lnTo>
                    <a:pt x="14093" y="190006"/>
                  </a:lnTo>
                  <a:lnTo>
                    <a:pt x="0" y="173970"/>
                  </a:lnTo>
                  <a:lnTo>
                    <a:pt x="0" y="171449"/>
                  </a:lnTo>
                  <a:lnTo>
                    <a:pt x="0" y="16520"/>
                  </a:lnTo>
                  <a:lnTo>
                    <a:pt x="16523" y="0"/>
                  </a:lnTo>
                  <a:lnTo>
                    <a:pt x="488301" y="0"/>
                  </a:lnTo>
                  <a:lnTo>
                    <a:pt x="504825" y="16520"/>
                  </a:lnTo>
                  <a:lnTo>
                    <a:pt x="504825" y="173970"/>
                  </a:lnTo>
                  <a:lnTo>
                    <a:pt x="490731" y="190006"/>
                  </a:lnTo>
                  <a:lnTo>
                    <a:pt x="488301" y="19049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71737" y="3805232"/>
              <a:ext cx="504825" cy="190500"/>
            </a:xfrm>
            <a:custGeom>
              <a:avLst/>
              <a:gdLst/>
              <a:ahLst/>
              <a:cxnLst/>
              <a:rect l="l" t="t" r="r" b="b"/>
              <a:pathLst>
                <a:path w="504825" h="190500">
                  <a:moveTo>
                    <a:pt x="0" y="171449"/>
                  </a:moveTo>
                  <a:lnTo>
                    <a:pt x="0" y="19049"/>
                  </a:lnTo>
                  <a:lnTo>
                    <a:pt x="0" y="16520"/>
                  </a:lnTo>
                  <a:lnTo>
                    <a:pt x="483" y="14082"/>
                  </a:lnTo>
                  <a:lnTo>
                    <a:pt x="1449" y="11748"/>
                  </a:lnTo>
                  <a:lnTo>
                    <a:pt x="2416" y="9413"/>
                  </a:lnTo>
                  <a:lnTo>
                    <a:pt x="3793" y="7348"/>
                  </a:lnTo>
                  <a:lnTo>
                    <a:pt x="5579" y="5572"/>
                  </a:lnTo>
                  <a:lnTo>
                    <a:pt x="7365" y="3776"/>
                  </a:lnTo>
                  <a:lnTo>
                    <a:pt x="9425" y="2400"/>
                  </a:lnTo>
                  <a:lnTo>
                    <a:pt x="11759" y="1432"/>
                  </a:lnTo>
                  <a:lnTo>
                    <a:pt x="14093" y="474"/>
                  </a:lnTo>
                  <a:lnTo>
                    <a:pt x="16523" y="0"/>
                  </a:lnTo>
                  <a:lnTo>
                    <a:pt x="19050" y="0"/>
                  </a:lnTo>
                  <a:lnTo>
                    <a:pt x="485775" y="0"/>
                  </a:lnTo>
                  <a:lnTo>
                    <a:pt x="488301" y="0"/>
                  </a:lnTo>
                  <a:lnTo>
                    <a:pt x="490731" y="483"/>
                  </a:lnTo>
                  <a:lnTo>
                    <a:pt x="493065" y="1442"/>
                  </a:lnTo>
                  <a:lnTo>
                    <a:pt x="495399" y="2400"/>
                  </a:lnTo>
                  <a:lnTo>
                    <a:pt x="497459" y="3776"/>
                  </a:lnTo>
                  <a:lnTo>
                    <a:pt x="499245" y="5572"/>
                  </a:lnTo>
                  <a:lnTo>
                    <a:pt x="501031" y="7348"/>
                  </a:lnTo>
                  <a:lnTo>
                    <a:pt x="502408" y="9404"/>
                  </a:lnTo>
                  <a:lnTo>
                    <a:pt x="503375" y="11738"/>
                  </a:lnTo>
                  <a:lnTo>
                    <a:pt x="504341" y="14082"/>
                  </a:lnTo>
                  <a:lnTo>
                    <a:pt x="504825" y="16520"/>
                  </a:lnTo>
                  <a:lnTo>
                    <a:pt x="504825" y="19049"/>
                  </a:lnTo>
                  <a:lnTo>
                    <a:pt x="504825" y="171449"/>
                  </a:lnTo>
                  <a:lnTo>
                    <a:pt x="504825" y="173970"/>
                  </a:lnTo>
                  <a:lnTo>
                    <a:pt x="504341" y="176398"/>
                  </a:lnTo>
                  <a:lnTo>
                    <a:pt x="485775" y="190499"/>
                  </a:lnTo>
                  <a:lnTo>
                    <a:pt x="19050" y="190499"/>
                  </a:lnTo>
                  <a:lnTo>
                    <a:pt x="1450" y="178724"/>
                  </a:lnTo>
                  <a:lnTo>
                    <a:pt x="483" y="176389"/>
                  </a:lnTo>
                  <a:lnTo>
                    <a:pt x="0" y="173970"/>
                  </a:lnTo>
                  <a:lnTo>
                    <a:pt x="0" y="171449"/>
                  </a:lnTo>
                  <a:close/>
                </a:path>
              </a:pathLst>
            </a:custGeom>
            <a:ln w="9524">
              <a:solidFill>
                <a:srgbClr val="7575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32707" y="3803681"/>
            <a:ext cx="38798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Microsoft Sans Serif"/>
                <a:cs typeface="Microsoft Sans Serif"/>
              </a:rPr>
              <a:t>На</a:t>
            </a:r>
            <a:r>
              <a:rPr sz="1000" spc="-5" dirty="0">
                <a:latin typeface="Microsoft Sans Serif"/>
                <a:cs typeface="Microsoft Sans Serif"/>
              </a:rPr>
              <a:t>йти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19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Internet</a:t>
            </a:r>
            <a:r>
              <a:rPr spc="-440" dirty="0"/>
              <a:t> </a:t>
            </a:r>
            <a:r>
              <a:rPr spc="-75" dirty="0"/>
              <a:t>vs</a:t>
            </a:r>
            <a:r>
              <a:rPr spc="-434" dirty="0"/>
              <a:t> </a:t>
            </a:r>
            <a:r>
              <a:rPr spc="-75" dirty="0"/>
              <a:t>WWW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37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000000"/>
                </a:solidFill>
              </a:rPr>
              <a:t>HTML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0" dirty="0">
                <a:solidFill>
                  <a:srgbClr val="000000"/>
                </a:solidFill>
              </a:rPr>
              <a:t>-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ресурсы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33220"/>
            <a:ext cx="7296150" cy="131127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&lt;link</a:t>
            </a:r>
            <a:r>
              <a:rPr sz="1800" spc="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rel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"stylesheet"</a:t>
            </a:r>
            <a:r>
              <a:rPr sz="1800" spc="3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href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"/css/index.css"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&lt;script</a:t>
            </a:r>
            <a:r>
              <a:rPr sz="1800" spc="1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src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  <a:hlinkClick r:id="rId2"/>
              </a:rPr>
              <a:t>"http://code.jquery.com/jquery-2.1.4.js"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698500" algn="l"/>
                <a:tab pos="4402455" algn="l"/>
                <a:tab pos="6048375" algn="l"/>
              </a:tabLst>
            </a:pPr>
            <a:r>
              <a:rPr sz="1800" dirty="0">
                <a:latin typeface="Courier New"/>
                <a:cs typeface="Courier New"/>
              </a:rPr>
              <a:t>&lt;img	src="pictures/network.png"	width="200"	&gt;</a:t>
            </a:r>
            <a:endParaRPr sz="18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522" y="3317607"/>
            <a:ext cx="1843068" cy="11686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20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21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9629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CSS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0" dirty="0">
                <a:solidFill>
                  <a:srgbClr val="000000"/>
                </a:solidFill>
              </a:rPr>
              <a:t>-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ресурсы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33220"/>
            <a:ext cx="6884670" cy="22733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latin typeface="Courier New"/>
                <a:cs typeface="Courier New"/>
              </a:rPr>
              <a:t>.slide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background-image</a:t>
            </a:r>
            <a:r>
              <a:rPr sz="1800" dirty="0">
                <a:latin typeface="Courier New"/>
                <a:cs typeface="Courier New"/>
              </a:rPr>
              <a:t>:</a:t>
            </a:r>
            <a:r>
              <a:rPr sz="1800" spc="2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url(../pictures/network.png)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@font-face	{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344420" algn="l"/>
              </a:tabLst>
            </a:pPr>
            <a:r>
              <a:rPr sz="1800" dirty="0">
                <a:latin typeface="Courier New"/>
                <a:cs typeface="Courier New"/>
              </a:rPr>
              <a:t>font-family:	</a:t>
            </a:r>
            <a:r>
              <a:rPr sz="1800" spc="-5" dirty="0">
                <a:latin typeface="Courier New"/>
                <a:cs typeface="Courier New"/>
              </a:rPr>
              <a:t>Terminus;</a:t>
            </a:r>
            <a:endParaRPr sz="180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src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url(fonts/terminus.ttf);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994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solidFill>
                  <a:srgbClr val="000000"/>
                </a:solidFill>
              </a:rPr>
              <a:t>JavaScript</a:t>
            </a:r>
            <a:r>
              <a:rPr sz="3600" spc="-190" dirty="0">
                <a:solidFill>
                  <a:srgbClr val="000000"/>
                </a:solidFill>
              </a:rPr>
              <a:t> </a:t>
            </a:r>
            <a:r>
              <a:rPr sz="3600" spc="-150" dirty="0">
                <a:solidFill>
                  <a:srgbClr val="000000"/>
                </a:solidFill>
              </a:rPr>
              <a:t>-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105" dirty="0">
                <a:solidFill>
                  <a:srgbClr val="000000"/>
                </a:solidFill>
              </a:rPr>
              <a:t>прямое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10" dirty="0">
                <a:solidFill>
                  <a:srgbClr val="000000"/>
                </a:solidFill>
              </a:rPr>
              <a:t>указание</a:t>
            </a:r>
            <a:r>
              <a:rPr sz="3600" spc="-185" dirty="0">
                <a:solidFill>
                  <a:srgbClr val="000000"/>
                </a:solidFill>
              </a:rPr>
              <a:t> </a:t>
            </a:r>
            <a:r>
              <a:rPr sz="3600" spc="60" dirty="0">
                <a:solidFill>
                  <a:srgbClr val="000000"/>
                </a:solidFill>
              </a:rPr>
              <a:t>URL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970280" y="1676400"/>
            <a:ext cx="5101590" cy="2273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0880">
              <a:lnSpc>
                <a:spcPct val="118100"/>
              </a:lnSpc>
              <a:spcBef>
                <a:spcPts val="100"/>
              </a:spcBef>
              <a:tabLst>
                <a:tab pos="1795780" algn="l"/>
                <a:tab pos="2070100" algn="l"/>
                <a:tab pos="2893060" algn="l"/>
              </a:tabLst>
            </a:pPr>
            <a:r>
              <a:rPr sz="1800" b="1" dirty="0">
                <a:latin typeface="Courier New"/>
                <a:cs typeface="Courier New"/>
              </a:rPr>
              <a:t>var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saveApiUrl	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'/items/save/'</a:t>
            </a:r>
            <a:r>
              <a:rPr sz="1800" spc="-5" dirty="0">
                <a:latin typeface="Courier New"/>
                <a:cs typeface="Courier New"/>
              </a:rPr>
              <a:t>;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var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newTitle	=	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'Duck	tales'</a:t>
            </a:r>
            <a:r>
              <a:rPr sz="1800" dirty="0">
                <a:latin typeface="Courier New"/>
                <a:cs typeface="Courier New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$.ajax({</a:t>
            </a:r>
          </a:p>
          <a:p>
            <a:pPr marL="561340" marR="2199640">
              <a:lnSpc>
                <a:spcPct val="114599"/>
              </a:lnSpc>
              <a:spcBef>
                <a:spcPts val="70"/>
              </a:spcBef>
              <a:tabLst>
                <a:tab pos="1384300" algn="l"/>
              </a:tabLst>
            </a:pPr>
            <a:r>
              <a:rPr sz="1800" dirty="0">
                <a:latin typeface="Courier New"/>
                <a:cs typeface="Courier New"/>
              </a:rPr>
              <a:t>type:</a:t>
            </a:r>
            <a:r>
              <a:rPr sz="1800" spc="5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'POST'</a:t>
            </a:r>
            <a:r>
              <a:rPr sz="1800" spc="-5" dirty="0">
                <a:latin typeface="Courier New"/>
                <a:cs typeface="Courier New"/>
              </a:rPr>
              <a:t>, </a:t>
            </a:r>
            <a:r>
              <a:rPr sz="1800" dirty="0">
                <a:latin typeface="Courier New"/>
                <a:cs typeface="Courier New"/>
              </a:rPr>
              <a:t> url:	saveApiUrl,</a:t>
            </a:r>
          </a:p>
          <a:p>
            <a:pPr marL="561340">
              <a:lnSpc>
                <a:spcPct val="100000"/>
              </a:lnSpc>
              <a:spcBef>
                <a:spcPts val="390"/>
              </a:spcBef>
              <a:tabLst>
                <a:tab pos="1384300" algn="l"/>
                <a:tab pos="1658620" algn="l"/>
                <a:tab pos="2207260" algn="l"/>
                <a:tab pos="2755900" algn="l"/>
                <a:tab pos="3716020" algn="l"/>
                <a:tab pos="4951095" algn="l"/>
              </a:tabLst>
            </a:pPr>
            <a:r>
              <a:rPr sz="1800" dirty="0">
                <a:latin typeface="Courier New"/>
                <a:cs typeface="Courier New"/>
              </a:rPr>
              <a:t>data:	{	id:	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800" dirty="0">
                <a:latin typeface="Courier New"/>
                <a:cs typeface="Courier New"/>
              </a:rPr>
              <a:t>,	title:	newTitle	}</a:t>
            </a: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latin typeface="Courier New"/>
                <a:cs typeface="Courier New"/>
              </a:rPr>
              <a:t>});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22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358900"/>
            <a:ext cx="5433060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50"/>
              </a:lnSpc>
              <a:spcBef>
                <a:spcPts val="100"/>
              </a:spcBef>
            </a:pPr>
            <a:r>
              <a:rPr spc="-20" dirty="0"/>
              <a:t>Клиент-</a:t>
            </a:r>
          </a:p>
          <a:p>
            <a:pPr marL="12700" marR="5080">
              <a:lnSpc>
                <a:spcPts val="7500"/>
              </a:lnSpc>
              <a:spcBef>
                <a:spcPts val="750"/>
              </a:spcBef>
            </a:pPr>
            <a:r>
              <a:rPr spc="195" dirty="0"/>
              <a:t>серверная </a:t>
            </a:r>
            <a:r>
              <a:rPr spc="200" dirty="0"/>
              <a:t> </a:t>
            </a:r>
            <a:r>
              <a:rPr spc="35" dirty="0"/>
              <a:t>а</a:t>
            </a:r>
            <a:r>
              <a:rPr spc="160" dirty="0"/>
              <a:t>р</a:t>
            </a:r>
            <a:r>
              <a:rPr spc="45" dirty="0"/>
              <a:t>хи</a:t>
            </a:r>
            <a:r>
              <a:rPr spc="-35" dirty="0"/>
              <a:t>т</a:t>
            </a:r>
            <a:r>
              <a:rPr spc="-40" dirty="0"/>
              <a:t>ектура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682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" dirty="0">
                <a:solidFill>
                  <a:srgbClr val="000000"/>
                </a:solidFill>
              </a:rPr>
              <a:t>Клиент-серверная</a:t>
            </a:r>
            <a:r>
              <a:rPr sz="3600" spc="-200" dirty="0">
                <a:solidFill>
                  <a:srgbClr val="000000"/>
                </a:solidFill>
              </a:rPr>
              <a:t> </a:t>
            </a:r>
            <a:r>
              <a:rPr sz="3600" dirty="0">
                <a:solidFill>
                  <a:srgbClr val="000000"/>
                </a:solidFill>
              </a:rPr>
              <a:t>архитектура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751967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latin typeface="Microsoft Sans Serif"/>
                <a:cs typeface="Microsoft Sans Serif"/>
              </a:rPr>
              <a:t>Web-клиенты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работают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компьютерах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конечных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пользователей.</a:t>
            </a:r>
            <a:endParaRPr sz="1800">
              <a:latin typeface="Microsoft Sans Serif"/>
              <a:cs typeface="Microsoft Sans Serif"/>
            </a:endParaRPr>
          </a:p>
          <a:p>
            <a:pPr marL="12700" marR="908685">
              <a:lnSpc>
                <a:spcPct val="166700"/>
              </a:lnSpc>
            </a:pPr>
            <a:r>
              <a:rPr sz="1800" dirty="0">
                <a:latin typeface="Microsoft Sans Serif"/>
                <a:cs typeface="Microsoft Sans Serif"/>
              </a:rPr>
              <a:t>Задача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Web-клиентов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состоит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получении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отображении </a:t>
            </a:r>
            <a:r>
              <a:rPr sz="1800" spc="-459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документов.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>
              <a:latin typeface="Microsoft Sans Serif"/>
              <a:cs typeface="Microsoft Sans Serif"/>
            </a:endParaRPr>
          </a:p>
          <a:p>
            <a:pPr marL="12700" marR="224154">
              <a:lnSpc>
                <a:spcPct val="166700"/>
              </a:lnSpc>
            </a:pPr>
            <a:r>
              <a:rPr sz="1800" spc="20" dirty="0">
                <a:latin typeface="Microsoft Sans Serif"/>
                <a:cs typeface="Microsoft Sans Serif"/>
              </a:rPr>
              <a:t>Web-сервера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работают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(как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правило)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серверах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датацентрах.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Их </a:t>
            </a:r>
            <a:r>
              <a:rPr sz="1800" spc="10" dirty="0">
                <a:latin typeface="Microsoft Sans Serif"/>
                <a:cs typeface="Microsoft Sans Serif"/>
              </a:rPr>
              <a:t>задача </a:t>
            </a:r>
            <a:r>
              <a:rPr sz="1800" spc="20" dirty="0">
                <a:latin typeface="Microsoft Sans Serif"/>
                <a:cs typeface="Microsoft Sans Serif"/>
              </a:rPr>
              <a:t>заключается </a:t>
            </a:r>
            <a:r>
              <a:rPr sz="1800" spc="65" dirty="0">
                <a:latin typeface="Microsoft Sans Serif"/>
                <a:cs typeface="Microsoft Sans Serif"/>
              </a:rPr>
              <a:t>в </a:t>
            </a:r>
            <a:r>
              <a:rPr sz="1800" spc="85" dirty="0">
                <a:latin typeface="Microsoft Sans Serif"/>
                <a:cs typeface="Microsoft Sans Serif"/>
              </a:rPr>
              <a:t>хранении </a:t>
            </a:r>
            <a:r>
              <a:rPr sz="1800" spc="50" dirty="0">
                <a:latin typeface="Microsoft Sans Serif"/>
                <a:cs typeface="Microsoft Sans Serif"/>
              </a:rPr>
              <a:t>(или </a:t>
            </a:r>
            <a:r>
              <a:rPr sz="1800" spc="60" dirty="0">
                <a:latin typeface="Microsoft Sans Serif"/>
                <a:cs typeface="Microsoft Sans Serif"/>
              </a:rPr>
              <a:t>генерации) </a:t>
            </a:r>
            <a:r>
              <a:rPr sz="1800" spc="130" dirty="0">
                <a:latin typeface="Microsoft Sans Serif"/>
                <a:cs typeface="Microsoft Sans Serif"/>
              </a:rPr>
              <a:t>и </a:t>
            </a:r>
            <a:r>
              <a:rPr sz="1800" spc="45" dirty="0">
                <a:latin typeface="Microsoft Sans Serif"/>
                <a:cs typeface="Microsoft Sans Serif"/>
              </a:rPr>
              <a:t>отдачи </a:t>
            </a:r>
            <a:r>
              <a:rPr sz="1800" spc="5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документов.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0162" y="690562"/>
            <a:ext cx="7086599" cy="44767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25</a:t>
            </a:fld>
            <a:endParaRPr spc="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26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12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>
                <a:solidFill>
                  <a:srgbClr val="000000"/>
                </a:solidFill>
              </a:rPr>
              <a:t>Преимущества</a:t>
            </a:r>
            <a:r>
              <a:rPr sz="3600" spc="-254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подхода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591058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Открытый</a:t>
            </a:r>
            <a:r>
              <a:rPr sz="1800" spc="-50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протокол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Стандартный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55" dirty="0">
                <a:latin typeface="Microsoft Sans Serif"/>
                <a:cs typeface="Microsoft Sans Serif"/>
              </a:rPr>
              <a:t>клиент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75" dirty="0">
                <a:latin typeface="Microsoft Sans Serif"/>
                <a:cs typeface="Microsoft Sans Serif"/>
              </a:rPr>
              <a:t>Прозрачный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способ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взаимодействия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приложений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5" dirty="0">
                <a:latin typeface="Microsoft Sans Serif"/>
                <a:cs typeface="Microsoft Sans Serif"/>
              </a:rPr>
              <a:t>Распределенная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масштабируемая</a:t>
            </a:r>
            <a:r>
              <a:rPr sz="1800" spc="-2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система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3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66623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" dirty="0">
                <a:solidFill>
                  <a:srgbClr val="000000"/>
                </a:solidFill>
              </a:rPr>
              <a:t>Internet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6847840" cy="304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Microsoft Sans Serif"/>
                <a:cs typeface="Microsoft Sans Serif"/>
              </a:rPr>
              <a:t>Internet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глобальная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сеть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передачи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данных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050">
              <a:latin typeface="Microsoft Sans Serif"/>
              <a:cs typeface="Microsoft Sans Serif"/>
            </a:endParaRPr>
          </a:p>
          <a:p>
            <a:pPr marL="262890">
              <a:lnSpc>
                <a:spcPct val="100000"/>
              </a:lnSpc>
            </a:pPr>
            <a:r>
              <a:rPr sz="1800" spc="45" dirty="0">
                <a:latin typeface="Microsoft Sans Serif"/>
                <a:cs typeface="Microsoft Sans Serif"/>
              </a:rPr>
              <a:t>Протоколы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Font typeface="Microsoft Sans Serif"/>
              <a:buChar char="•"/>
              <a:tabLst>
                <a:tab pos="262890" algn="l"/>
                <a:tab pos="263525" algn="l"/>
              </a:tabLst>
            </a:pPr>
            <a:r>
              <a:rPr sz="1800" spc="110" dirty="0">
                <a:latin typeface="Segoe UI Symbol"/>
                <a:cs typeface="Segoe UI Symbol"/>
              </a:rPr>
              <a:t>H</a:t>
            </a:r>
            <a:r>
              <a:rPr sz="1800" spc="114" dirty="0">
                <a:latin typeface="Segoe UI Symbol"/>
                <a:cs typeface="Segoe UI Symbol"/>
              </a:rPr>
              <a:t>T</a:t>
            </a:r>
            <a:r>
              <a:rPr sz="1800" spc="105" dirty="0">
                <a:latin typeface="Segoe UI Symbol"/>
                <a:cs typeface="Segoe UI Symbol"/>
              </a:rPr>
              <a:t>TP</a:t>
            </a:r>
            <a:r>
              <a:rPr sz="1800" spc="-60" dirty="0">
                <a:latin typeface="Microsoft Sans Serif"/>
                <a:cs typeface="Microsoft Sans Serif"/>
              </a:rPr>
              <a:t>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114" dirty="0">
                <a:latin typeface="Microsoft Sans Serif"/>
                <a:cs typeface="Microsoft Sans Serif"/>
              </a:rPr>
              <a:t>SSH,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70" dirty="0">
                <a:latin typeface="Microsoft Sans Serif"/>
                <a:cs typeface="Microsoft Sans Serif"/>
              </a:rPr>
              <a:t>P2P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прикладные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00" dirty="0">
                <a:latin typeface="Microsoft Sans Serif"/>
                <a:cs typeface="Microsoft Sans Serif"/>
              </a:rPr>
              <a:t>пр</a:t>
            </a:r>
            <a:r>
              <a:rPr sz="1800" spc="80" dirty="0">
                <a:latin typeface="Microsoft Sans Serif"/>
                <a:cs typeface="Microsoft Sans Serif"/>
              </a:rPr>
              <a:t>о</a:t>
            </a:r>
            <a:r>
              <a:rPr sz="1800" spc="-5" dirty="0">
                <a:latin typeface="Microsoft Sans Serif"/>
                <a:cs typeface="Microsoft Sans Serif"/>
              </a:rPr>
              <a:t>т</a:t>
            </a:r>
            <a:r>
              <a:rPr sz="1800" spc="60" dirty="0">
                <a:latin typeface="Microsoft Sans Serif"/>
                <a:cs typeface="Microsoft Sans Serif"/>
              </a:rPr>
              <a:t>о</a:t>
            </a:r>
            <a:r>
              <a:rPr sz="1800" spc="15" dirty="0">
                <a:latin typeface="Microsoft Sans Serif"/>
                <a:cs typeface="Microsoft Sans Serif"/>
              </a:rPr>
              <a:t>к</a:t>
            </a:r>
            <a:r>
              <a:rPr sz="1800" spc="60" dirty="0">
                <a:latin typeface="Microsoft Sans Serif"/>
                <a:cs typeface="Microsoft Sans Serif"/>
              </a:rPr>
              <a:t>олы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50" dirty="0">
                <a:latin typeface="Microsoft Sans Serif"/>
                <a:cs typeface="Microsoft Sans Serif"/>
              </a:rPr>
              <a:t>DNS</a:t>
            </a:r>
            <a:r>
              <a:rPr sz="1800" spc="-3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система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80" dirty="0">
                <a:latin typeface="Microsoft Sans Serif"/>
                <a:cs typeface="Microsoft Sans Serif"/>
              </a:rPr>
              <a:t>имен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45" dirty="0">
                <a:latin typeface="Microsoft Sans Serif"/>
                <a:cs typeface="Microsoft Sans Serif"/>
              </a:rPr>
              <a:t>TCP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надежная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35" dirty="0">
                <a:latin typeface="Microsoft Sans Serif"/>
                <a:cs typeface="Microsoft Sans Serif"/>
              </a:rPr>
              <a:t>последовательная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передача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данных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60" dirty="0">
                <a:latin typeface="Microsoft Sans Serif"/>
                <a:cs typeface="Microsoft Sans Serif"/>
              </a:rPr>
              <a:t>IP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глобальная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20" dirty="0">
                <a:latin typeface="Microsoft Sans Serif"/>
                <a:cs typeface="Microsoft Sans Serif"/>
              </a:rPr>
              <a:t>адресация,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40" dirty="0">
                <a:latin typeface="Microsoft Sans Serif"/>
                <a:cs typeface="Microsoft Sans Serif"/>
              </a:rPr>
              <a:t>передача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в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гетерогенной</a:t>
            </a:r>
            <a:r>
              <a:rPr sz="1800" spc="-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среде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4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439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55" dirty="0">
                <a:solidFill>
                  <a:srgbClr val="000000"/>
                </a:solidFill>
              </a:rPr>
              <a:t>World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45" dirty="0">
                <a:solidFill>
                  <a:srgbClr val="000000"/>
                </a:solidFill>
              </a:rPr>
              <a:t>Wide</a:t>
            </a:r>
            <a:r>
              <a:rPr sz="3600" spc="-225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Web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6398895" cy="1976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Microsoft Sans Serif"/>
                <a:cs typeface="Microsoft Sans Serif"/>
              </a:rPr>
              <a:t>WWW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lang="ru-RU" sz="1800" spc="-25" dirty="0" smtClean="0">
                <a:latin typeface="Microsoft Sans Serif"/>
                <a:cs typeface="Microsoft Sans Serif"/>
              </a:rPr>
              <a:t>–</a:t>
            </a:r>
            <a:r>
              <a:rPr sz="1800" spc="-15" dirty="0" smtClean="0">
                <a:latin typeface="Microsoft Sans Serif"/>
                <a:cs typeface="Microsoft Sans Serif"/>
              </a:rPr>
              <a:t> </a:t>
            </a:r>
            <a:r>
              <a:rPr sz="1800" spc="90" dirty="0" err="1" smtClean="0">
                <a:latin typeface="Microsoft Sans Serif"/>
                <a:cs typeface="Microsoft Sans Serif"/>
              </a:rPr>
              <a:t>мн</a:t>
            </a:r>
            <a:r>
              <a:rPr sz="1800" spc="40" dirty="0" err="1" smtClean="0">
                <a:latin typeface="Microsoft Sans Serif"/>
                <a:cs typeface="Microsoft Sans Serif"/>
              </a:rPr>
              <a:t>о</a:t>
            </a:r>
            <a:r>
              <a:rPr sz="1800" spc="10" dirty="0" err="1" smtClean="0">
                <a:latin typeface="Microsoft Sans Serif"/>
                <a:cs typeface="Microsoft Sans Serif"/>
              </a:rPr>
              <a:t>ж</a:t>
            </a:r>
            <a:r>
              <a:rPr sz="1800" spc="25" dirty="0" err="1" smtClean="0">
                <a:latin typeface="Microsoft Sans Serif"/>
                <a:cs typeface="Microsoft Sans Serif"/>
              </a:rPr>
              <a:t>еств</a:t>
            </a:r>
            <a:r>
              <a:rPr lang="ru-RU" sz="1800" spc="25" dirty="0" smtClean="0">
                <a:latin typeface="Microsoft Sans Serif"/>
                <a:cs typeface="Microsoft Sans Serif"/>
              </a:rPr>
              <a:t>о </a:t>
            </a:r>
            <a:r>
              <a:rPr lang="ru-RU" sz="1800" b="1" spc="25" dirty="0" smtClean="0">
                <a:latin typeface="Microsoft Sans Serif"/>
                <a:cs typeface="Microsoft Sans Serif"/>
              </a:rPr>
              <a:t>взаимосвязанных документов</a:t>
            </a:r>
            <a:r>
              <a:rPr lang="ru-RU" sz="1800" spc="25" dirty="0" smtClean="0">
                <a:latin typeface="Microsoft Sans Serif"/>
                <a:cs typeface="Microsoft Sans Serif"/>
              </a:rPr>
              <a:t>,</a:t>
            </a:r>
            <a:r>
              <a:rPr lang="ru-RU" spc="-15" dirty="0">
                <a:latin typeface="Microsoft Sans Serif"/>
                <a:cs typeface="Microsoft Sans Serif"/>
              </a:rPr>
              <a:t/>
            </a:r>
            <a:br>
              <a:rPr lang="ru-RU" spc="-15" dirty="0">
                <a:latin typeface="Microsoft Sans Serif"/>
                <a:cs typeface="Microsoft Sans Serif"/>
              </a:rPr>
            </a:br>
            <a:r>
              <a:rPr sz="1800" spc="50" dirty="0" err="1" smtClean="0">
                <a:latin typeface="Microsoft Sans Serif"/>
                <a:cs typeface="Microsoft Sans Serif"/>
              </a:rPr>
              <a:t>располагающихся</a:t>
            </a:r>
            <a:r>
              <a:rPr sz="1800" spc="-20" dirty="0" smtClean="0">
                <a:latin typeface="Microsoft Sans Serif"/>
                <a:cs typeface="Microsoft Sans Serif"/>
              </a:rPr>
              <a:t> </a:t>
            </a:r>
            <a:r>
              <a:rPr sz="1800" spc="65" dirty="0">
                <a:latin typeface="Microsoft Sans Serif"/>
                <a:cs typeface="Microsoft Sans Serif"/>
              </a:rPr>
              <a:t>на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машинах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подключенных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2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Internet</a:t>
            </a:r>
            <a:endParaRPr sz="1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150" b="1" dirty="0">
              <a:latin typeface="Microsoft Sans Serif"/>
              <a:cs typeface="Microsoft Sans Serif"/>
            </a:endParaRPr>
          </a:p>
          <a:p>
            <a:pPr marL="12700" marR="5080">
              <a:lnSpc>
                <a:spcPct val="166700"/>
              </a:lnSpc>
            </a:pPr>
            <a:r>
              <a:rPr sz="1800" spc="-35" dirty="0">
                <a:latin typeface="Microsoft Sans Serif"/>
                <a:cs typeface="Microsoft Sans Serif"/>
              </a:rPr>
              <a:t>WWW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25" dirty="0">
                <a:latin typeface="Microsoft Sans Serif"/>
                <a:cs typeface="Microsoft Sans Serif"/>
              </a:rPr>
              <a:t>-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набор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протоколов,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серверного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130" dirty="0">
                <a:latin typeface="Microsoft Sans Serif"/>
                <a:cs typeface="Microsoft Sans Serif"/>
              </a:rPr>
              <a:t>и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клиентского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-40" dirty="0">
                <a:latin typeface="Microsoft Sans Serif"/>
                <a:cs typeface="Microsoft Sans Serif"/>
              </a:rPr>
              <a:t>ПО,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70" dirty="0">
                <a:latin typeface="Microsoft Sans Serif"/>
                <a:cs typeface="Microsoft Sans Serif"/>
              </a:rPr>
              <a:t>позволяющих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получать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25" dirty="0">
                <a:latin typeface="Microsoft Sans Serif"/>
                <a:cs typeface="Microsoft Sans Serif"/>
              </a:rPr>
              <a:t>доступ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к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документам</a:t>
            </a:r>
            <a:endParaRPr sz="18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0700" y="709612"/>
            <a:ext cx="5943599" cy="4391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5</a:t>
            </a:fld>
            <a:endParaRPr spc="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2311399"/>
            <a:ext cx="494093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Документы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9471" y="1749425"/>
            <a:ext cx="17811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00" dirty="0">
                <a:latin typeface="Microsoft Sans Serif"/>
                <a:cs typeface="Microsoft Sans Serif"/>
              </a:rPr>
              <a:t>text/html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35" dirty="0">
                <a:latin typeface="Microsoft Sans Serif"/>
                <a:cs typeface="Microsoft Sans Serif"/>
              </a:rPr>
              <a:t>text/css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50" dirty="0">
                <a:latin typeface="Microsoft Sans Serif"/>
                <a:cs typeface="Microsoft Sans Serif"/>
              </a:rPr>
              <a:t>text/javascript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image/png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99471" y="1749425"/>
            <a:ext cx="198120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75" dirty="0">
                <a:latin typeface="Microsoft Sans Serif"/>
                <a:cs typeface="Microsoft Sans Serif"/>
              </a:rPr>
              <a:t>video/mp4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85" dirty="0">
                <a:latin typeface="Microsoft Sans Serif"/>
                <a:cs typeface="Microsoft Sans Serif"/>
              </a:rPr>
              <a:t>text/xml</a:t>
            </a:r>
            <a:endParaRPr sz="1800">
              <a:latin typeface="Microsoft Sans Serif"/>
              <a:cs typeface="Microsoft Sans Serif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60" dirty="0">
                <a:latin typeface="Microsoft Sans Serif"/>
                <a:cs typeface="Microsoft Sans Serif"/>
              </a:rPr>
              <a:t>application/json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9470" y="3121024"/>
            <a:ext cx="3408853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dirty="0">
                <a:hlinkClick r:id="rId2"/>
              </a:rPr>
              <a:t>Полный список MIME типов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7</a:t>
            </a:fld>
            <a:endParaRPr spc="25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497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0000"/>
                </a:solidFill>
              </a:rPr>
              <a:t>Типы</a:t>
            </a:r>
            <a:r>
              <a:rPr sz="3600" spc="-220" dirty="0">
                <a:solidFill>
                  <a:srgbClr val="000000"/>
                </a:solidFill>
              </a:rPr>
              <a:t> </a:t>
            </a:r>
            <a:r>
              <a:rPr sz="3600" spc="40" dirty="0">
                <a:solidFill>
                  <a:srgbClr val="000000"/>
                </a:solidFill>
              </a:rPr>
              <a:t>документов</a:t>
            </a:r>
            <a:r>
              <a:rPr sz="3600" spc="-215" dirty="0">
                <a:solidFill>
                  <a:srgbClr val="000000"/>
                </a:solidFill>
              </a:rPr>
              <a:t> </a:t>
            </a:r>
            <a:r>
              <a:rPr sz="3600" spc="-45" dirty="0">
                <a:solidFill>
                  <a:srgbClr val="000000"/>
                </a:solidFill>
              </a:rPr>
              <a:t>(MIME-типы)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939800" y="3806825"/>
            <a:ext cx="5709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Microsoft Sans Serif"/>
                <a:cs typeface="Microsoft Sans Serif"/>
              </a:rPr>
              <a:t>Расширения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файлов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играют</a:t>
            </a:r>
            <a:r>
              <a:rPr sz="1800" spc="-15" dirty="0">
                <a:latin typeface="Microsoft Sans Serif"/>
                <a:cs typeface="Microsoft Sans Serif"/>
              </a:rPr>
              <a:t> </a:t>
            </a:r>
            <a:r>
              <a:rPr sz="1800" spc="60" dirty="0">
                <a:latin typeface="Microsoft Sans Serif"/>
                <a:cs typeface="Microsoft Sans Serif"/>
              </a:rPr>
              <a:t>второстепенную</a:t>
            </a:r>
            <a:r>
              <a:rPr sz="1800" spc="-10" dirty="0">
                <a:latin typeface="Microsoft Sans Serif"/>
                <a:cs typeface="Microsoft Sans Serif"/>
              </a:rPr>
              <a:t> </a:t>
            </a:r>
            <a:r>
              <a:rPr sz="1800" spc="75" dirty="0">
                <a:latin typeface="Microsoft Sans Serif"/>
                <a:cs typeface="Microsoft Sans Serif"/>
              </a:rPr>
              <a:t>роль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8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887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000000"/>
                </a:solidFill>
              </a:rPr>
              <a:t>text/html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33220"/>
            <a:ext cx="7570470" cy="322580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&lt;html&gt;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&lt;body&gt;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&lt;link</a:t>
            </a:r>
            <a:r>
              <a:rPr sz="1800" spc="3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rel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"stylesheet"</a:t>
            </a:r>
            <a:r>
              <a:rPr sz="1800" spc="30" dirty="0">
                <a:solidFill>
                  <a:srgbClr val="DD1144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href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"/css/style.css"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&lt;script</a:t>
            </a:r>
            <a:r>
              <a:rPr sz="1800" spc="12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src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  <a:hlinkClick r:id="rId2"/>
              </a:rPr>
              <a:t>"http://code.jquery.com/jquery-2.1.4.js"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&lt;/script&gt;</a:t>
            </a:r>
            <a:endParaRPr sz="1800">
              <a:latin typeface="Courier New"/>
              <a:cs typeface="Courier New"/>
            </a:endParaRPr>
          </a:p>
          <a:p>
            <a:pPr marL="835660" marR="1513205" indent="-549275">
              <a:lnSpc>
                <a:spcPct val="118100"/>
              </a:lnSpc>
              <a:tabLst>
                <a:tab pos="1384300" algn="l"/>
                <a:tab pos="1795780" algn="l"/>
                <a:tab pos="2070100" algn="l"/>
                <a:tab pos="2755900" algn="l"/>
                <a:tab pos="3441700" algn="l"/>
              </a:tabLst>
            </a:pPr>
            <a:r>
              <a:rPr sz="1800" dirty="0">
                <a:latin typeface="Courier New"/>
                <a:cs typeface="Courier New"/>
              </a:rPr>
              <a:t>&lt;p&gt;Some	text	with	&lt;img	src="pic/img1.png"&gt;  and	&lt;a	href="#yes"&gt;hyperlinks&lt;/a&gt;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&lt;/p&gt;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latin typeface="Courier New"/>
                <a:cs typeface="Courier New"/>
              </a:rPr>
              <a:t>&lt;/body&gt;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&lt;/html&gt;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25" dirty="0"/>
              <a:t>9</a:t>
            </a:fld>
            <a:endParaRPr spc="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160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0" dirty="0">
                <a:solidFill>
                  <a:srgbClr val="000000"/>
                </a:solidFill>
              </a:rPr>
              <a:t>t</a:t>
            </a:r>
            <a:r>
              <a:rPr sz="3600" spc="-25" dirty="0">
                <a:solidFill>
                  <a:srgbClr val="000000"/>
                </a:solidFill>
              </a:rPr>
              <a:t>e</a:t>
            </a:r>
            <a:r>
              <a:rPr sz="3600" spc="5" dirty="0">
                <a:solidFill>
                  <a:srgbClr val="000000"/>
                </a:solidFill>
              </a:rPr>
              <a:t>xt/css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39800" y="1633220"/>
            <a:ext cx="3043555" cy="19494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1800" spc="-5" dirty="0">
                <a:latin typeface="Courier New"/>
                <a:cs typeface="Courier New"/>
              </a:rPr>
              <a:t>.hljs-subst,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spc="-5" dirty="0">
                <a:latin typeface="Courier New"/>
                <a:cs typeface="Courier New"/>
              </a:rPr>
              <a:t>.hljs-title,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.json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.hljs-value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286385" marR="5080">
              <a:lnSpc>
                <a:spcPct val="114599"/>
              </a:lnSpc>
              <a:spcBef>
                <a:spcPts val="75"/>
              </a:spcBef>
            </a:pP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font-weight</a:t>
            </a:r>
            <a:r>
              <a:rPr sz="1800" spc="-5" dirty="0">
                <a:latin typeface="Courier New"/>
                <a:cs typeface="Courier New"/>
              </a:rPr>
              <a:t>: normal;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color</a:t>
            </a:r>
            <a:r>
              <a:rPr sz="1800" spc="-5" dirty="0">
                <a:latin typeface="Courier New"/>
                <a:cs typeface="Courier New"/>
              </a:rPr>
              <a:t>: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#000</a:t>
            </a:r>
            <a:r>
              <a:rPr sz="1800" dirty="0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1086</TotalTime>
  <Words>738</Words>
  <Application>Microsoft Office PowerPoint</Application>
  <PresentationFormat>Произвольный</PresentationFormat>
  <Paragraphs>197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Calibri</vt:lpstr>
      <vt:lpstr>Courier New</vt:lpstr>
      <vt:lpstr>Microsoft Sans Serif</vt:lpstr>
      <vt:lpstr>Segoe UI Symbol</vt:lpstr>
      <vt:lpstr>Tahoma</vt:lpstr>
      <vt:lpstr>Times New Roman</vt:lpstr>
      <vt:lpstr>Office Theme</vt:lpstr>
      <vt:lpstr>Web технологии</vt:lpstr>
      <vt:lpstr>Internet vs WWW</vt:lpstr>
      <vt:lpstr>Internet</vt:lpstr>
      <vt:lpstr>World Wide Web</vt:lpstr>
      <vt:lpstr>Презентация PowerPoint</vt:lpstr>
      <vt:lpstr>Документы</vt:lpstr>
      <vt:lpstr>Типы документов (MIME-типы)</vt:lpstr>
      <vt:lpstr>text/html</vt:lpstr>
      <vt:lpstr>text/css</vt:lpstr>
      <vt:lpstr>text/xml</vt:lpstr>
      <vt:lpstr>application/json</vt:lpstr>
      <vt:lpstr>Документы могут быть</vt:lpstr>
      <vt:lpstr>Презентация PowerPoint</vt:lpstr>
      <vt:lpstr>URL - unified resource locator</vt:lpstr>
      <vt:lpstr>Абсолютные и относительные URL</vt:lpstr>
      <vt:lpstr>Правила разрешения URL</vt:lpstr>
      <vt:lpstr>Как документы  могут ссылаться  друг на друга?</vt:lpstr>
      <vt:lpstr>HTML - гиперссылки</vt:lpstr>
      <vt:lpstr>HTML - формы</vt:lpstr>
      <vt:lpstr>HTML - ресурсы</vt:lpstr>
      <vt:lpstr>CSS - ресурсы</vt:lpstr>
      <vt:lpstr>JavaScript - прямое указание URL</vt:lpstr>
      <vt:lpstr>Клиент- серверная  архитектура</vt:lpstr>
      <vt:lpstr>Клиент-серверная архитектура</vt:lpstr>
      <vt:lpstr>Презентация PowerPoint</vt:lpstr>
      <vt:lpstr>Преимущества подхода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технологии</dc:title>
  <dc:creator>Энрина</dc:creator>
  <cp:lastModifiedBy>Энрина</cp:lastModifiedBy>
  <cp:revision>10</cp:revision>
  <dcterms:created xsi:type="dcterms:W3CDTF">2022-07-17T19:53:54Z</dcterms:created>
  <dcterms:modified xsi:type="dcterms:W3CDTF">2022-07-18T14:00:42Z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2022-03-05T00:00:00Z</vt:filetime>
  </property>
  <property fmtid="{D5CDD505-2E9C-101B-9397-08002B2CF9AE}" pid="3" name="Creator">
    <vt:lpwstr>Mozilla/5.0 (Macintosh; Intel Mac OS X 10_15_7) AppleWebKit/537.36 (KHTML, like Gecko) Chrome/98.0.4758.109 Safari/537.36</vt:lpwstr>
  </property>
  <property fmtid="{D5CDD505-2E9C-101B-9397-08002B2CF9AE}" pid="4" name="LastSaved">
    <vt:filetime>2022-07-17T00:00:00Z</vt:filetime>
  </property>
</Properties>
</file>