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889760"/>
            <a:ext cx="829056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499" y="1835150"/>
            <a:ext cx="7340600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1642745"/>
            <a:ext cx="7874000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1/ref/class-based-view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56851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Django</a:t>
            </a:r>
            <a:r>
              <a:rPr spc="-125" dirty="0"/>
              <a:t> </a:t>
            </a:r>
            <a:r>
              <a:rPr spc="-229" dirty="0"/>
              <a:t>Views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958080" cy="10312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20"/>
              </a:spcBef>
            </a:pPr>
            <a:r>
              <a:rPr sz="3600" spc="30" dirty="0">
                <a:solidFill>
                  <a:srgbClr val="000000"/>
                </a:solidFill>
              </a:rPr>
              <a:t>Получение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-310" dirty="0">
                <a:solidFill>
                  <a:srgbClr val="000000"/>
                </a:solidFill>
              </a:rPr>
              <a:t>GET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и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-220" dirty="0">
                <a:solidFill>
                  <a:srgbClr val="000000"/>
                </a:solidFill>
              </a:rPr>
              <a:t>POST  </a:t>
            </a:r>
            <a:r>
              <a:rPr sz="3600" spc="25" dirty="0">
                <a:solidFill>
                  <a:srgbClr val="000000"/>
                </a:solidFill>
              </a:rPr>
              <a:t>параметров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939800" y="2057400"/>
            <a:ext cx="5787390" cy="25400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835660" algn="l"/>
                <a:tab pos="1109980" algn="l"/>
                <a:tab pos="4127500" algn="l"/>
              </a:tabLst>
            </a:pPr>
            <a:r>
              <a:rPr sz="1800" dirty="0">
                <a:latin typeface="Courier New"/>
                <a:cs typeface="Courier New"/>
              </a:rPr>
              <a:t>order	=	</a:t>
            </a:r>
            <a:r>
              <a:rPr sz="1800" spc="-5" dirty="0">
                <a:latin typeface="Courier New"/>
                <a:cs typeface="Courier New"/>
              </a:rPr>
              <a:t>request.GET[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'sort'</a:t>
            </a:r>
            <a:r>
              <a:rPr sz="1800" spc="-5" dirty="0">
                <a:latin typeface="Courier New"/>
                <a:cs typeface="Courier New"/>
              </a:rPr>
              <a:t>]</a:t>
            </a:r>
            <a:r>
              <a:rPr sz="1800" spc="40" dirty="0"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опасно!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1247140" algn="l"/>
              </a:tabLst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order	==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'rating'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12700" marR="5080" indent="548640">
              <a:lnSpc>
                <a:spcPct val="114599"/>
              </a:lnSpc>
              <a:tabLst>
                <a:tab pos="698500" algn="l"/>
                <a:tab pos="972819" algn="l"/>
                <a:tab pos="1795780" algn="l"/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queryset	=	</a:t>
            </a:r>
            <a:r>
              <a:rPr sz="1800" spc="-5" dirty="0">
                <a:latin typeface="Courier New"/>
                <a:cs typeface="Courier New"/>
              </a:rPr>
              <a:t>queryset.order_by(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'rating'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page	=	</a:t>
            </a:r>
            <a:r>
              <a:rPr sz="1800" spc="-5" dirty="0">
                <a:latin typeface="Courier New"/>
                <a:cs typeface="Courier New"/>
              </a:rPr>
              <a:t>request.GET.get(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'page'</a:t>
            </a:r>
            <a:r>
              <a:rPr sz="1800" spc="-5" dirty="0">
                <a:latin typeface="Courier New"/>
                <a:cs typeface="Courier New"/>
              </a:rPr>
              <a:t>,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Courier New"/>
                <a:cs typeface="Courier New"/>
              </a:rPr>
              <a:t>try</a:t>
            </a:r>
            <a:r>
              <a:rPr sz="1800" spc="-5" dirty="0">
                <a:latin typeface="Courier New"/>
                <a:cs typeface="Courier New"/>
              </a:rPr>
              <a:t>:</a:t>
            </a:r>
            <a:endParaRPr sz="1800" dirty="0">
              <a:latin typeface="Courier New"/>
              <a:cs typeface="Courier New"/>
            </a:endParaRPr>
          </a:p>
          <a:p>
            <a:pPr marL="12700" marR="3022600" indent="548640">
              <a:lnSpc>
                <a:spcPct val="114599"/>
              </a:lnSpc>
              <a:tabLst>
                <a:tab pos="1247140" algn="l"/>
                <a:tab pos="1521460" algn="l"/>
              </a:tabLst>
            </a:pPr>
            <a:r>
              <a:rPr sz="1800" dirty="0">
                <a:latin typeface="Courier New"/>
                <a:cs typeface="Courier New"/>
              </a:rPr>
              <a:t>page	=	int(page)  </a:t>
            </a:r>
            <a:r>
              <a:rPr sz="1800" b="1" dirty="0">
                <a:latin typeface="Courier New"/>
                <a:cs typeface="Courier New"/>
              </a:rPr>
              <a:t>except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ValueError: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HttpResponseBadRequest()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10</a:t>
            </a:fld>
            <a:endParaRPr spc="4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11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84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000000"/>
                </a:solidFill>
              </a:rPr>
              <a:t>GET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и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-275" dirty="0">
                <a:solidFill>
                  <a:srgbClr val="000000"/>
                </a:solidFill>
              </a:rPr>
              <a:t>POST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-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объекты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QueryDict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2499" y="1743072"/>
            <a:ext cx="30099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/path/?id=3&amp;id=4&amp;id=5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2547619"/>
            <a:ext cx="6336030" cy="254952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spc="80" dirty="0">
                <a:latin typeface="Tahoma"/>
                <a:cs typeface="Tahoma"/>
              </a:rPr>
              <a:t>Получение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множественных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значений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424180" algn="l"/>
                <a:tab pos="698500" algn="l"/>
                <a:tab pos="4264660" algn="l"/>
                <a:tab pos="4538980" algn="l"/>
                <a:tab pos="4950460" algn="l"/>
                <a:tab pos="5361940" algn="l"/>
              </a:tabLst>
            </a:pPr>
            <a:r>
              <a:rPr sz="1800" dirty="0">
                <a:latin typeface="Courier New"/>
                <a:cs typeface="Courier New"/>
              </a:rPr>
              <a:t>id	=	</a:t>
            </a:r>
            <a:r>
              <a:rPr sz="1800" spc="-5" dirty="0">
                <a:latin typeface="Courier New"/>
                <a:cs typeface="Courier New"/>
              </a:rPr>
              <a:t>request.GET.get(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'id'</a:t>
            </a:r>
            <a:r>
              <a:rPr sz="1800" spc="-5" dirty="0">
                <a:latin typeface="Courier New"/>
                <a:cs typeface="Courier New"/>
              </a:rPr>
              <a:t>)	</a:t>
            </a: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id	is	5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24180" algn="l"/>
                <a:tab pos="698500" algn="l"/>
                <a:tab pos="4538980" algn="l"/>
                <a:tab pos="4950460" algn="l"/>
                <a:tab pos="5361940" algn="l"/>
              </a:tabLst>
            </a:pPr>
            <a:r>
              <a:rPr sz="1800" dirty="0">
                <a:latin typeface="Courier New"/>
                <a:cs typeface="Courier New"/>
              </a:rPr>
              <a:t>id	=	request.GET.getlist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'id'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id	is	[3,4,5]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latin typeface="Tahoma"/>
                <a:cs typeface="Tahoma"/>
              </a:rPr>
              <a:t>Сериализация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424180" algn="l"/>
                <a:tab pos="698500" algn="l"/>
              </a:tabLst>
            </a:pPr>
            <a:r>
              <a:rPr sz="1800" dirty="0">
                <a:latin typeface="Courier New"/>
                <a:cs typeface="Courier New"/>
              </a:rPr>
              <a:t>qs	=	request.GET.urlencode()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86385" algn="l"/>
                <a:tab pos="698500" algn="l"/>
                <a:tab pos="110998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qs	is	'id=3&amp;id=4&amp;id=5'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245860" cy="10312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20"/>
              </a:spcBef>
            </a:pPr>
            <a:r>
              <a:rPr sz="3600" spc="30" dirty="0">
                <a:solidFill>
                  <a:srgbClr val="000000"/>
                </a:solidFill>
              </a:rPr>
              <a:t>Получение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и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установка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220" dirty="0">
                <a:solidFill>
                  <a:srgbClr val="000000"/>
                </a:solidFill>
              </a:rPr>
              <a:t>HTTP </a:t>
            </a:r>
            <a:r>
              <a:rPr sz="3600" spc="-944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заголовков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44292" y="1752600"/>
            <a:ext cx="6610350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1109980" algn="l"/>
                <a:tab pos="1384300" algn="l"/>
                <a:tab pos="1521460" algn="l"/>
                <a:tab pos="1795780" algn="l"/>
              </a:tabLst>
            </a:pPr>
            <a:r>
              <a:rPr sz="1800" dirty="0">
                <a:latin typeface="Courier New"/>
                <a:cs typeface="Courier New"/>
              </a:rPr>
              <a:t>user_agent	=	</a:t>
            </a:r>
            <a:r>
              <a:rPr sz="1800" spc="-5" dirty="0">
                <a:latin typeface="Courier New"/>
                <a:cs typeface="Courier New"/>
              </a:rPr>
              <a:t>request.META.get(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'HTTP_USER_AGENT'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user_ip	=	</a:t>
            </a:r>
            <a:r>
              <a:rPr sz="1800" spc="-5" dirty="0">
                <a:latin typeface="Courier New"/>
                <a:cs typeface="Courier New"/>
              </a:rPr>
              <a:t>request.META.get(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'HTTP_X_REAL_IP'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user_ip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None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658620" algn="l"/>
                <a:tab pos="1932939" algn="l"/>
              </a:tabLst>
            </a:pPr>
            <a:r>
              <a:rPr sz="1800" dirty="0">
                <a:latin typeface="Courier New"/>
                <a:cs typeface="Courier New"/>
              </a:rPr>
              <a:t>user_ip	=	</a:t>
            </a:r>
            <a:r>
              <a:rPr sz="1800" spc="-5" dirty="0">
                <a:latin typeface="Courier New"/>
                <a:cs typeface="Courier New"/>
              </a:rPr>
              <a:t>request.META.get(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'REMOTE_ADDR'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Courier New"/>
              <a:cs typeface="Courier New"/>
            </a:endParaRPr>
          </a:p>
          <a:p>
            <a:pPr marL="561340" marR="553720" indent="-549275">
              <a:lnSpc>
                <a:spcPct val="114599"/>
              </a:lnSpc>
              <a:tabLst>
                <a:tab pos="1247140" algn="l"/>
                <a:tab pos="1521460" algn="l"/>
              </a:tabLst>
            </a:pPr>
            <a:r>
              <a:rPr sz="1800" dirty="0">
                <a:latin typeface="Courier New"/>
                <a:cs typeface="Courier New"/>
              </a:rPr>
              <a:t>response	=	HttpResponse(my_data,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content_type=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'application/vnd.ms-excel'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561340" marR="1651000" indent="-549275">
              <a:lnSpc>
                <a:spcPct val="114599"/>
              </a:lnSpc>
              <a:tabLst>
                <a:tab pos="2344420" algn="l"/>
                <a:tab pos="4401820" algn="l"/>
                <a:tab pos="4676140" algn="l"/>
              </a:tabLst>
            </a:pPr>
            <a:r>
              <a:rPr sz="1800" spc="-5" dirty="0">
                <a:latin typeface="Courier New"/>
                <a:cs typeface="Courier New"/>
              </a:rPr>
              <a:t>response[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'Content-Disposition'</a:t>
            </a:r>
            <a:r>
              <a:rPr sz="1800" spc="-5" dirty="0">
                <a:latin typeface="Courier New"/>
                <a:cs typeface="Courier New"/>
              </a:rPr>
              <a:t>]	</a:t>
            </a:r>
            <a:r>
              <a:rPr sz="1800" dirty="0">
                <a:latin typeface="Courier New"/>
                <a:cs typeface="Courier New"/>
              </a:rPr>
              <a:t>=	\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'attachment;	filename="foo.xls"'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12</a:t>
            </a:fld>
            <a:endParaRPr spc="4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13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556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000000"/>
                </a:solidFill>
              </a:rPr>
              <a:t>Получение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и</a:t>
            </a:r>
            <a:r>
              <a:rPr sz="3600" spc="-25" dirty="0">
                <a:solidFill>
                  <a:srgbClr val="000000"/>
                </a:solidFill>
              </a:rPr>
              <a:t> установка </a:t>
            </a:r>
            <a:r>
              <a:rPr sz="3600" spc="-45" dirty="0">
                <a:solidFill>
                  <a:srgbClr val="000000"/>
                </a:solidFill>
              </a:rPr>
              <a:t>Cookie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5924550" cy="193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2360">
              <a:lnSpc>
                <a:spcPct val="114599"/>
              </a:lnSpc>
              <a:spcBef>
                <a:spcPts val="100"/>
              </a:spcBef>
              <a:tabLst>
                <a:tab pos="286385" algn="l"/>
                <a:tab pos="1247140" algn="l"/>
                <a:tab pos="1521460" algn="l"/>
                <a:tab pos="1932939" algn="l"/>
              </a:tabLst>
            </a:pPr>
            <a:r>
              <a:rPr sz="1800" dirty="0">
                <a:latin typeface="Courier New"/>
                <a:cs typeface="Courier New"/>
              </a:rPr>
              <a:t>response	=	HttpResponse(html)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response.set_cookie(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'visited'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5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'1'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Set-Cookie:	visited=1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521460" algn="l"/>
                <a:tab pos="1795780" algn="l"/>
              </a:tabLst>
            </a:pPr>
            <a:r>
              <a:rPr sz="1800" dirty="0">
                <a:latin typeface="Courier New"/>
                <a:cs typeface="Courier New"/>
              </a:rPr>
              <a:t>is_visited	=	</a:t>
            </a:r>
            <a:r>
              <a:rPr sz="1800" spc="-5" dirty="0">
                <a:latin typeface="Courier New"/>
                <a:cs typeface="Courier New"/>
              </a:rPr>
              <a:t>request.COOKIES.get(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'visited'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86385" algn="l"/>
                <a:tab pos="1384300" algn="l"/>
                <a:tab pos="2755900" algn="l"/>
                <a:tab pos="426466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Cookie:	id=a3fWa;	visited=1;	test=aefw3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54470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Декораторы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561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000000"/>
                </a:solidFill>
              </a:rPr>
              <a:t>Декораторы</a:t>
            </a:r>
            <a:r>
              <a:rPr sz="3600" spc="-65" dirty="0">
                <a:solidFill>
                  <a:srgbClr val="000000"/>
                </a:solidFill>
              </a:rPr>
              <a:t> </a:t>
            </a:r>
            <a:r>
              <a:rPr sz="3600" spc="125" dirty="0">
                <a:solidFill>
                  <a:srgbClr val="000000"/>
                </a:solidFill>
              </a:rPr>
              <a:t>в</a:t>
            </a:r>
            <a:r>
              <a:rPr sz="3600" spc="-6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Python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939800" y="1412900"/>
            <a:ext cx="7103745" cy="370345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spc="35" dirty="0">
                <a:latin typeface="Tahoma"/>
                <a:cs typeface="Tahoma"/>
              </a:rPr>
              <a:t>Де</a:t>
            </a:r>
            <a:r>
              <a:rPr sz="1800" spc="-15" dirty="0">
                <a:latin typeface="Tahoma"/>
                <a:cs typeface="Tahoma"/>
              </a:rPr>
              <a:t>к</a:t>
            </a:r>
            <a:r>
              <a:rPr sz="1800" spc="70" dirty="0">
                <a:latin typeface="Tahoma"/>
                <a:cs typeface="Tahoma"/>
              </a:rPr>
              <a:t>ора</a:t>
            </a:r>
            <a:r>
              <a:rPr sz="1800" spc="40" dirty="0">
                <a:latin typeface="Tahoma"/>
                <a:cs typeface="Tahoma"/>
              </a:rPr>
              <a:t>т</a:t>
            </a:r>
            <a:r>
              <a:rPr sz="1800" spc="105" dirty="0">
                <a:latin typeface="Tahoma"/>
                <a:cs typeface="Tahoma"/>
              </a:rPr>
              <a:t>ор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–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ф</a:t>
            </a:r>
            <a:r>
              <a:rPr sz="1800" spc="45" dirty="0">
                <a:latin typeface="Tahoma"/>
                <a:cs typeface="Tahoma"/>
              </a:rPr>
              <a:t>ункция,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преобразующая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одну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ф</a:t>
            </a:r>
            <a:r>
              <a:rPr sz="1800" spc="85" dirty="0">
                <a:latin typeface="Tahoma"/>
                <a:cs typeface="Tahoma"/>
              </a:rPr>
              <a:t>ункцию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в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д</a:t>
            </a:r>
            <a:r>
              <a:rPr sz="1800" spc="45" dirty="0">
                <a:latin typeface="Tahoma"/>
                <a:cs typeface="Tahoma"/>
              </a:rPr>
              <a:t>р</a:t>
            </a:r>
            <a:r>
              <a:rPr sz="1800" spc="20" dirty="0">
                <a:latin typeface="Tahoma"/>
                <a:cs typeface="Tahoma"/>
              </a:rPr>
              <a:t>угую.</a:t>
            </a:r>
            <a:endParaRPr sz="1800" dirty="0">
              <a:latin typeface="Tahoma"/>
              <a:cs typeface="Tahoma"/>
            </a:endParaRPr>
          </a:p>
          <a:p>
            <a:pPr marL="561340" marR="4339590" indent="-549275">
              <a:lnSpc>
                <a:spcPct val="114599"/>
              </a:lnSpc>
              <a:spcBef>
                <a:spcPts val="600"/>
              </a:spcBef>
            </a:pPr>
            <a:r>
              <a:rPr sz="1800" dirty="0">
                <a:latin typeface="Courier New"/>
                <a:cs typeface="Courier New"/>
              </a:rPr>
              <a:t>def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double_it</a:t>
            </a:r>
            <a:r>
              <a:rPr sz="1800" spc="-5" dirty="0">
                <a:latin typeface="Courier New"/>
                <a:cs typeface="Courier New"/>
              </a:rPr>
              <a:t>(func):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def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tmp</a:t>
            </a:r>
            <a:r>
              <a:rPr sz="1800" spc="-5" dirty="0">
                <a:latin typeface="Courier New"/>
                <a:cs typeface="Courier New"/>
              </a:rPr>
              <a:t>(*args):</a:t>
            </a:r>
            <a:endParaRPr sz="1800" dirty="0">
              <a:latin typeface="Courier New"/>
              <a:cs typeface="Courier New"/>
            </a:endParaRPr>
          </a:p>
          <a:p>
            <a:pPr marL="561340" marR="2967355" indent="548640">
              <a:lnSpc>
                <a:spcPct val="114599"/>
              </a:lnSpc>
              <a:tabLst>
                <a:tab pos="3716020" algn="l"/>
              </a:tabLst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func(*args)	*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2 </a:t>
            </a:r>
            <a:r>
              <a:rPr sz="1800" spc="-106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tmp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@double_it</a:t>
            </a:r>
          </a:p>
          <a:p>
            <a:pPr marL="561340" marR="5025390" indent="-549275">
              <a:lnSpc>
                <a:spcPct val="114599"/>
              </a:lnSpc>
              <a:tabLst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def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mult</a:t>
            </a:r>
            <a:r>
              <a:rPr sz="1800" dirty="0">
                <a:latin typeface="Courier New"/>
                <a:cs typeface="Courier New"/>
              </a:rPr>
              <a:t>(a,	b</a:t>
            </a:r>
            <a:r>
              <a:rPr sz="1800" spc="-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:  </a:t>
            </a: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a*b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86385" algn="l"/>
                <a:tab pos="1795780" algn="l"/>
                <a:tab pos="3304540" algn="l"/>
                <a:tab pos="481393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Добавление	декоратора	аналогично	вызову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800" y="5283199"/>
            <a:ext cx="304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  <a:tab pos="972819" algn="l"/>
              </a:tabLst>
            </a:pPr>
            <a:r>
              <a:rPr sz="1800" dirty="0">
                <a:latin typeface="Courier New"/>
                <a:cs typeface="Courier New"/>
              </a:rPr>
              <a:t>mult	=	double_it(mult)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3428" y="5397499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56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000000"/>
                </a:solidFill>
              </a:rPr>
              <a:t>Декораторы</a:t>
            </a:r>
            <a:r>
              <a:rPr sz="3600" spc="-70" dirty="0">
                <a:solidFill>
                  <a:srgbClr val="000000"/>
                </a:solidFill>
              </a:rPr>
              <a:t> </a:t>
            </a:r>
            <a:r>
              <a:rPr sz="3600" spc="125" dirty="0">
                <a:solidFill>
                  <a:srgbClr val="000000"/>
                </a:solidFill>
              </a:rPr>
              <a:t>в</a:t>
            </a:r>
            <a:r>
              <a:rPr sz="3600" spc="-6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Django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857793" y="1593852"/>
            <a:ext cx="729615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django.views.decorators.http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require_POST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@require_POST</a:t>
            </a:r>
          </a:p>
          <a:p>
            <a:pPr marL="561340" marR="4806315" indent="-549275">
              <a:lnSpc>
                <a:spcPct val="114599"/>
              </a:lnSpc>
            </a:pPr>
            <a:r>
              <a:rPr sz="1800" b="1" dirty="0" err="1" smtClean="0">
                <a:latin typeface="Courier New"/>
                <a:cs typeface="Courier New"/>
              </a:rPr>
              <a:t>def</a:t>
            </a:r>
            <a:r>
              <a:rPr sz="1800" b="1" spc="-40" dirty="0" smtClean="0">
                <a:latin typeface="Courier New"/>
                <a:cs typeface="Courier New"/>
              </a:rPr>
              <a:t> </a:t>
            </a:r>
            <a:r>
              <a:rPr sz="18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like</a:t>
            </a:r>
            <a:r>
              <a:rPr sz="1800" spc="-5" dirty="0" smtClean="0">
                <a:latin typeface="Courier New"/>
                <a:cs typeface="Courier New"/>
              </a:rPr>
              <a:t>(request): </a:t>
            </a:r>
            <a:r>
              <a:rPr sz="1800" spc="-1065" dirty="0" smtClean="0">
                <a:latin typeface="Courier New"/>
                <a:cs typeface="Courier New"/>
              </a:rPr>
              <a:t> </a:t>
            </a:r>
            <a:r>
              <a:rPr sz="1800" b="1" dirty="0" smtClean="0">
                <a:latin typeface="Courier New"/>
                <a:cs typeface="Courier New"/>
              </a:rPr>
              <a:t>pass</a:t>
            </a:r>
            <a:endParaRPr sz="1800" b="1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471" y="3349625"/>
            <a:ext cx="11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343271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@require_GET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8720" y="3349625"/>
            <a:ext cx="244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ahoma"/>
                <a:cs typeface="Tahoma"/>
              </a:rPr>
              <a:t>–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т</a:t>
            </a:r>
            <a:r>
              <a:rPr sz="1800" spc="85" dirty="0">
                <a:latin typeface="Tahoma"/>
                <a:cs typeface="Tahoma"/>
              </a:rPr>
              <a:t>оль</a:t>
            </a:r>
            <a:r>
              <a:rPr sz="1800" spc="40" dirty="0">
                <a:latin typeface="Tahoma"/>
                <a:cs typeface="Tahoma"/>
              </a:rPr>
              <a:t>к</a:t>
            </a:r>
            <a:r>
              <a:rPr sz="1800" spc="105" dirty="0">
                <a:latin typeface="Tahoma"/>
                <a:cs typeface="Tahoma"/>
              </a:rPr>
              <a:t>о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GET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запросы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3800471"/>
            <a:ext cx="1914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@require_POST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5790" y="3806825"/>
            <a:ext cx="2588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ahoma"/>
                <a:cs typeface="Tahoma"/>
              </a:rPr>
              <a:t>–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т</a:t>
            </a:r>
            <a:r>
              <a:rPr sz="1800" spc="85" dirty="0">
                <a:latin typeface="Tahoma"/>
                <a:cs typeface="Tahoma"/>
              </a:rPr>
              <a:t>оль</a:t>
            </a:r>
            <a:r>
              <a:rPr sz="1800" spc="40" dirty="0">
                <a:latin typeface="Tahoma"/>
                <a:cs typeface="Tahoma"/>
              </a:rPr>
              <a:t>к</a:t>
            </a:r>
            <a:r>
              <a:rPr sz="1800" spc="105" dirty="0">
                <a:latin typeface="Tahoma"/>
                <a:cs typeface="Tahoma"/>
              </a:rPr>
              <a:t>о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POST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запросы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4257671"/>
            <a:ext cx="5067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@login_required(login_url='/login/')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2499" y="4714871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@csrf_exempt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8720" y="4721225"/>
            <a:ext cx="310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ahoma"/>
                <a:cs typeface="Tahoma"/>
              </a:rPr>
              <a:t>–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о</a:t>
            </a:r>
            <a:r>
              <a:rPr sz="1800" spc="40" dirty="0">
                <a:latin typeface="Tahoma"/>
                <a:cs typeface="Tahoma"/>
              </a:rPr>
              <a:t>тклю</a:t>
            </a:r>
            <a:r>
              <a:rPr sz="1800" spc="100" dirty="0">
                <a:latin typeface="Tahoma"/>
                <a:cs typeface="Tahoma"/>
              </a:rPr>
              <a:t>чить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проверку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CSRF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3428" y="5397499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Tahoma"/>
                <a:cs typeface="Tahoma"/>
              </a:rPr>
              <a:t>16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5135880" cy="2120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-130" dirty="0"/>
              <a:t>Class-based  </a:t>
            </a:r>
            <a:r>
              <a:rPr spc="-229" dirty="0"/>
              <a:t>Views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849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000000"/>
                </a:solidFill>
              </a:rPr>
              <a:t>TemplateView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922655" y="1351015"/>
            <a:ext cx="5732780" cy="40503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50" i="1" spc="-10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50" i="1" spc="-5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50" i="1" spc="-10" dirty="0">
                <a:solidFill>
                  <a:srgbClr val="999987"/>
                </a:solidFill>
                <a:latin typeface="Courier New"/>
                <a:cs typeface="Courier New"/>
              </a:rPr>
              <a:t>views.py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urier New"/>
                <a:cs typeface="Courier New"/>
              </a:rPr>
              <a:t>from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django.views.generic.base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b="1" spc="-10" dirty="0">
                <a:latin typeface="Courier New"/>
                <a:cs typeface="Courier New"/>
              </a:rPr>
              <a:t>import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TemplateView</a:t>
            </a:r>
            <a:endParaRPr sz="1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ourier New"/>
              <a:cs typeface="Courier New"/>
            </a:endParaRPr>
          </a:p>
          <a:p>
            <a:pPr marL="451484" marR="2090420" indent="-439420">
              <a:lnSpc>
                <a:spcPct val="112100"/>
              </a:lnSpc>
            </a:pPr>
            <a:r>
              <a:rPr sz="1450" b="1" spc="-10" dirty="0">
                <a:latin typeface="Courier New"/>
                <a:cs typeface="Courier New"/>
              </a:rPr>
              <a:t>class</a:t>
            </a:r>
            <a:r>
              <a:rPr sz="1450" spc="5" dirty="0">
                <a:latin typeface="Courier New"/>
                <a:cs typeface="Courier New"/>
              </a:rPr>
              <a:t> </a:t>
            </a:r>
            <a:r>
              <a:rPr sz="1450" b="1" spc="-10" dirty="0">
                <a:latin typeface="Courier New"/>
                <a:cs typeface="Courier New"/>
              </a:rPr>
              <a:t>HomePageView</a:t>
            </a:r>
            <a:r>
              <a:rPr sz="1450" spc="-10" dirty="0">
                <a:latin typeface="Courier New"/>
                <a:cs typeface="Courier New"/>
              </a:rPr>
              <a:t>(TemplateView):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template_name =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"home.html"</a:t>
            </a:r>
            <a:endParaRPr sz="1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</a:pPr>
            <a:r>
              <a:rPr sz="1450" b="1" spc="-10" dirty="0">
                <a:latin typeface="Courier New"/>
                <a:cs typeface="Courier New"/>
              </a:rPr>
              <a:t>def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b="1" spc="-10" dirty="0">
                <a:solidFill>
                  <a:srgbClr val="FF0000"/>
                </a:solidFill>
                <a:latin typeface="Courier New"/>
                <a:cs typeface="Courier New"/>
              </a:rPr>
              <a:t>get_context_data</a:t>
            </a:r>
            <a:r>
              <a:rPr sz="1450" spc="-10" dirty="0">
                <a:latin typeface="Courier New"/>
                <a:cs typeface="Courier New"/>
              </a:rPr>
              <a:t>(self,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**kwargs):</a:t>
            </a:r>
            <a:endParaRPr sz="1450" dirty="0">
              <a:latin typeface="Courier New"/>
              <a:cs typeface="Courier New"/>
            </a:endParaRPr>
          </a:p>
          <a:p>
            <a:pPr marL="890269" marR="5080">
              <a:lnSpc>
                <a:spcPct val="112100"/>
              </a:lnSpc>
            </a:pPr>
            <a:r>
              <a:rPr sz="1450" spc="-10" dirty="0">
                <a:latin typeface="Courier New"/>
                <a:cs typeface="Courier New"/>
              </a:rPr>
              <a:t>context</a:t>
            </a:r>
            <a:r>
              <a:rPr sz="1450" spc="2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spc="2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super().get_context_data(**kwargs)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context[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"additional_context"</a:t>
            </a:r>
            <a:r>
              <a:rPr sz="1450" spc="-10" dirty="0">
                <a:latin typeface="Courier New"/>
                <a:cs typeface="Courier New"/>
              </a:rPr>
              <a:t>]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"some</a:t>
            </a:r>
            <a:r>
              <a:rPr sz="145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data" </a:t>
            </a:r>
            <a:r>
              <a:rPr sz="1450" spc="-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b="1" spc="-10" dirty="0">
                <a:latin typeface="Courier New"/>
                <a:cs typeface="Courier New"/>
              </a:rPr>
              <a:t>return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context</a:t>
            </a:r>
            <a:endParaRPr sz="1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50" i="1" spc="-10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50" i="1" spc="-5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50" i="1" spc="-10" dirty="0">
                <a:solidFill>
                  <a:srgbClr val="999987"/>
                </a:solidFill>
                <a:latin typeface="Courier New"/>
                <a:cs typeface="Courier New"/>
              </a:rPr>
              <a:t>urls.py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urier New"/>
                <a:cs typeface="Courier New"/>
              </a:rPr>
              <a:t>urlpatterns</a:t>
            </a:r>
            <a:r>
              <a:rPr sz="1450" spc="-3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spc="-3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[</a:t>
            </a:r>
            <a:endParaRPr sz="1450" dirty="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urier New"/>
                <a:cs typeface="Courier New"/>
              </a:rPr>
              <a:t>path(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''</a:t>
            </a:r>
            <a:r>
              <a:rPr sz="1450" spc="-10" dirty="0">
                <a:latin typeface="Courier New"/>
                <a:cs typeface="Courier New"/>
              </a:rPr>
              <a:t>,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HomePageView.as_view(),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name=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'home'</a:t>
            </a:r>
            <a:r>
              <a:rPr sz="1450" spc="-10" dirty="0">
                <a:latin typeface="Courier New"/>
                <a:cs typeface="Courier New"/>
              </a:rPr>
              <a:t>),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urier New"/>
                <a:cs typeface="Courier New"/>
              </a:rPr>
              <a:t>]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18</a:t>
            </a:fld>
            <a:endParaRPr spc="4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750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000000"/>
                </a:solidFill>
              </a:rPr>
              <a:t>Class-based</a:t>
            </a:r>
            <a:r>
              <a:rPr sz="3600" spc="-95" dirty="0">
                <a:solidFill>
                  <a:srgbClr val="000000"/>
                </a:solidFill>
              </a:rPr>
              <a:t> </a:t>
            </a:r>
            <a:r>
              <a:rPr sz="3600" spc="-114" dirty="0">
                <a:solidFill>
                  <a:srgbClr val="000000"/>
                </a:solidFill>
              </a:rPr>
              <a:t>Views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0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TemplateView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8720" y="1749425"/>
            <a:ext cx="2466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Char char="–"/>
              <a:tabLst>
                <a:tab pos="186690" algn="l"/>
              </a:tabLst>
            </a:pPr>
            <a:r>
              <a:rPr sz="1800" spc="85" dirty="0">
                <a:latin typeface="Tahoma"/>
                <a:cs typeface="Tahoma"/>
              </a:rPr>
              <a:t>рендеринг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шаблона</a:t>
            </a:r>
            <a:endParaRPr sz="18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spcBef>
                <a:spcPts val="1440"/>
              </a:spcBef>
              <a:buChar char="–"/>
              <a:tabLst>
                <a:tab pos="186690" algn="l"/>
              </a:tabLst>
            </a:pPr>
            <a:r>
              <a:rPr sz="1800" spc="65" dirty="0">
                <a:latin typeface="Tahoma"/>
                <a:cs typeface="Tahoma"/>
              </a:rPr>
              <a:t>редирект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0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RedirectView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99" y="2657470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DetailView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4281" y="2663824"/>
            <a:ext cx="312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просм</a:t>
            </a:r>
            <a:r>
              <a:rPr sz="1800" spc="80" dirty="0">
                <a:latin typeface="Tahoma"/>
                <a:cs typeface="Tahoma"/>
              </a:rPr>
              <a:t>о</a:t>
            </a:r>
            <a:r>
              <a:rPr sz="1800" spc="50" dirty="0">
                <a:latin typeface="Tahoma"/>
                <a:cs typeface="Tahoma"/>
              </a:rPr>
              <a:t>тр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одной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сущности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499" y="3114670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ListView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9991" y="3121024"/>
            <a:ext cx="2343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Char char="–"/>
              <a:tabLst>
                <a:tab pos="186690" algn="l"/>
              </a:tabLst>
            </a:pPr>
            <a:r>
              <a:rPr sz="1800" spc="85" dirty="0">
                <a:latin typeface="Tahoma"/>
                <a:cs typeface="Tahoma"/>
              </a:rPr>
              <a:t>просмотр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листинга</a:t>
            </a:r>
            <a:endParaRPr sz="18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spcBef>
                <a:spcPts val="1440"/>
              </a:spcBef>
              <a:buChar char="–"/>
              <a:tabLst>
                <a:tab pos="186690" algn="l"/>
              </a:tabLst>
            </a:pPr>
            <a:r>
              <a:rPr sz="1800" spc="65" dirty="0">
                <a:latin typeface="Tahoma"/>
                <a:cs typeface="Tahoma"/>
              </a:rPr>
              <a:t>работа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с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формами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499" y="3571870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FormView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471" y="4035424"/>
            <a:ext cx="3932554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70" dirty="0">
                <a:latin typeface="Tahoma"/>
                <a:cs typeface="Tahoma"/>
              </a:rPr>
              <a:t>...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ahoma"/>
              <a:cs typeface="Tahoma"/>
            </a:endParaRPr>
          </a:p>
          <a:p>
            <a:pPr marL="262890">
              <a:lnSpc>
                <a:spcPct val="100000"/>
              </a:lnSpc>
            </a:pPr>
            <a:r>
              <a:rPr sz="1800" spc="100" dirty="0">
                <a:solidFill>
                  <a:srgbClr val="52A2DE"/>
                </a:solidFill>
                <a:latin typeface="Tahoma"/>
                <a:cs typeface="Tahoma"/>
                <a:hlinkClick r:id="rId2"/>
              </a:rPr>
              <a:t>Больше</a:t>
            </a:r>
            <a:r>
              <a:rPr sz="1800" spc="-105" dirty="0">
                <a:solidFill>
                  <a:srgbClr val="52A2DE"/>
                </a:solidFill>
                <a:latin typeface="Tahoma"/>
                <a:cs typeface="Tahoma"/>
                <a:hlinkClick r:id="rId2"/>
              </a:rPr>
              <a:t> </a:t>
            </a:r>
            <a:r>
              <a:rPr sz="1800" spc="50" dirty="0">
                <a:solidFill>
                  <a:srgbClr val="52A2DE"/>
                </a:solidFill>
                <a:latin typeface="Tahoma"/>
                <a:cs typeface="Tahoma"/>
                <a:hlinkClick r:id="rId2"/>
              </a:rPr>
              <a:t>классов</a:t>
            </a:r>
            <a:r>
              <a:rPr sz="1800" spc="-105" dirty="0">
                <a:solidFill>
                  <a:srgbClr val="52A2DE"/>
                </a:solidFill>
                <a:latin typeface="Tahoma"/>
                <a:cs typeface="Tahoma"/>
                <a:hlinkClick r:id="rId2"/>
              </a:rPr>
              <a:t> </a:t>
            </a:r>
            <a:r>
              <a:rPr sz="1800" spc="80" dirty="0">
                <a:solidFill>
                  <a:srgbClr val="52A2DE"/>
                </a:solidFill>
                <a:latin typeface="Tahoma"/>
                <a:cs typeface="Tahoma"/>
                <a:hlinkClick r:id="rId2"/>
              </a:rPr>
              <a:t>в</a:t>
            </a:r>
            <a:r>
              <a:rPr sz="1800" spc="-100" dirty="0">
                <a:solidFill>
                  <a:srgbClr val="52A2DE"/>
                </a:solidFill>
                <a:latin typeface="Tahoma"/>
                <a:cs typeface="Tahoma"/>
                <a:hlinkClick r:id="rId2"/>
              </a:rPr>
              <a:t> </a:t>
            </a:r>
            <a:r>
              <a:rPr sz="1800" spc="75" dirty="0">
                <a:solidFill>
                  <a:srgbClr val="52A2DE"/>
                </a:solidFill>
                <a:latin typeface="Tahoma"/>
                <a:cs typeface="Tahoma"/>
                <a:hlinkClick r:id="rId2"/>
              </a:rPr>
              <a:t>документации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19</a:t>
            </a:fld>
            <a:endParaRPr spc="4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45" dirty="0">
                <a:solidFill>
                  <a:srgbClr val="AAAAAA"/>
                </a:solidFill>
                <a:latin typeface="Tahoma"/>
                <a:cs typeface="Tahoma"/>
              </a:rPr>
              <a:t>2</a:t>
            </a:fld>
            <a:endParaRPr sz="18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741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</a:rPr>
              <a:t>Django</a:t>
            </a:r>
            <a:r>
              <a:rPr sz="3600" spc="-90" dirty="0">
                <a:solidFill>
                  <a:srgbClr val="000000"/>
                </a:solidFill>
              </a:rPr>
              <a:t> </a:t>
            </a:r>
            <a:r>
              <a:rPr sz="3600" spc="-114" dirty="0">
                <a:solidFill>
                  <a:srgbClr val="000000"/>
                </a:solidFill>
              </a:rPr>
              <a:t>Views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633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ahoma"/>
                <a:cs typeface="Tahoma"/>
              </a:rPr>
              <a:t>Контроллеры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в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Django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э</a:t>
            </a:r>
            <a:r>
              <a:rPr sz="1800" spc="-20" dirty="0">
                <a:latin typeface="Tahoma"/>
                <a:cs typeface="Tahoma"/>
              </a:rPr>
              <a:t>т</a:t>
            </a:r>
            <a:r>
              <a:rPr sz="1800" spc="105" dirty="0">
                <a:latin typeface="Tahoma"/>
                <a:cs typeface="Tahoma"/>
              </a:rPr>
              <a:t>о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обычные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ф</a:t>
            </a:r>
            <a:r>
              <a:rPr sz="1800" spc="60" dirty="0">
                <a:latin typeface="Tahoma"/>
                <a:cs typeface="Tahoma"/>
              </a:rPr>
              <a:t>ункции,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к</a:t>
            </a:r>
            <a:r>
              <a:rPr sz="1800" spc="85" dirty="0">
                <a:latin typeface="Tahoma"/>
                <a:cs typeface="Tahoma"/>
              </a:rPr>
              <a:t>о</a:t>
            </a:r>
            <a:r>
              <a:rPr sz="1800" spc="-20" dirty="0">
                <a:latin typeface="Tahoma"/>
                <a:cs typeface="Tahoma"/>
              </a:rPr>
              <a:t>т</a:t>
            </a:r>
            <a:r>
              <a:rPr sz="1800" spc="50" dirty="0">
                <a:latin typeface="Tahoma"/>
                <a:cs typeface="Tahoma"/>
              </a:rPr>
              <a:t>орые: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71" y="2663824"/>
            <a:ext cx="2428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10" dirty="0">
                <a:latin typeface="Tahoma"/>
                <a:cs typeface="Tahoma"/>
              </a:rPr>
              <a:t>принима</a:t>
            </a:r>
            <a:r>
              <a:rPr sz="1800" spc="130" dirty="0">
                <a:latin typeface="Tahoma"/>
                <a:cs typeface="Tahoma"/>
              </a:rPr>
              <a:t>ю</a:t>
            </a:r>
            <a:r>
              <a:rPr sz="1800" dirty="0">
                <a:latin typeface="Tahoma"/>
                <a:cs typeface="Tahoma"/>
              </a:rPr>
              <a:t>т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объект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2299" y="2657474"/>
            <a:ext cx="32861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django.http.HttpRequest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3121024"/>
            <a:ext cx="235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Tahoma"/>
                <a:cs typeface="Tahoma"/>
              </a:rPr>
              <a:t>первым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параметром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71" y="3578225"/>
            <a:ext cx="252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80" dirty="0">
                <a:latin typeface="Tahoma"/>
                <a:cs typeface="Tahoma"/>
              </a:rPr>
              <a:t>возвращают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объект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7549" y="3571874"/>
            <a:ext cx="34290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django.http.HttpResponse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68453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Шаблонизация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96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000000"/>
                </a:solidFill>
              </a:rPr>
              <a:t>Неправильный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подход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939800" y="1511380"/>
            <a:ext cx="5924550" cy="3529941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header</a:t>
            </a:r>
            <a:r>
              <a:rPr sz="1800" spc="-5" dirty="0">
                <a:latin typeface="Courier New"/>
                <a:cs typeface="Courier New"/>
              </a:rPr>
              <a:t>():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'&lt;html&gt;&lt;head&gt;...&lt;/head&gt;&lt;body&gt;'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footer</a:t>
            </a:r>
            <a:r>
              <a:rPr sz="1800" spc="-5" dirty="0">
                <a:latin typeface="Courier New"/>
                <a:cs typeface="Courier New"/>
              </a:rPr>
              <a:t>():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'&lt;/body&gt;&lt;/html&gt;'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page1</a:t>
            </a:r>
            <a:r>
              <a:rPr sz="1800" spc="-5" dirty="0">
                <a:latin typeface="Courier New"/>
                <a:cs typeface="Courier New"/>
              </a:rPr>
              <a:t>(data):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2755900" algn="l"/>
                <a:tab pos="3030220" algn="l"/>
              </a:tabLst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header()	+	\</a:t>
            </a:r>
          </a:p>
          <a:p>
            <a:pPr marL="972819" marR="5080">
              <a:lnSpc>
                <a:spcPct val="114599"/>
              </a:lnSpc>
              <a:tabLst>
                <a:tab pos="2070100" algn="l"/>
                <a:tab pos="2207260" algn="l"/>
                <a:tab pos="3853179" algn="l"/>
                <a:tab pos="4127500" algn="l"/>
                <a:tab pos="4401820" algn="l"/>
                <a:tab pos="5361940" algn="l"/>
                <a:tab pos="5774055" algn="l"/>
              </a:tabLst>
            </a:pP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'&lt;h1&gt;'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	</a:t>
            </a:r>
            <a:r>
              <a:rPr sz="1800" spc="-5" dirty="0">
                <a:latin typeface="Courier New"/>
                <a:cs typeface="Courier New"/>
              </a:rPr>
              <a:t>data[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'title'</a:t>
            </a:r>
            <a:r>
              <a:rPr sz="1800" spc="-5" dirty="0">
                <a:latin typeface="Courier New"/>
                <a:cs typeface="Courier New"/>
              </a:rPr>
              <a:t>]	</a:t>
            </a:r>
            <a:r>
              <a:rPr sz="1800" dirty="0">
                <a:latin typeface="Courier New"/>
                <a:cs typeface="Courier New"/>
              </a:rPr>
              <a:t>+	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'&lt;/h1&gt;'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	\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'&lt;p&gt;'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	</a:t>
            </a:r>
            <a:r>
              <a:rPr sz="1800" spc="-5" dirty="0">
                <a:latin typeface="Courier New"/>
                <a:cs typeface="Courier New"/>
              </a:rPr>
              <a:t>data[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'text'</a:t>
            </a:r>
            <a:r>
              <a:rPr sz="1800" spc="-5" dirty="0">
                <a:latin typeface="Courier New"/>
                <a:cs typeface="Courier New"/>
              </a:rPr>
              <a:t>]	</a:t>
            </a:r>
            <a:r>
              <a:rPr sz="1800" dirty="0">
                <a:latin typeface="Courier New"/>
                <a:cs typeface="Courier New"/>
              </a:rPr>
              <a:t>+	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'&lt;/p&gt;'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	\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footer()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21</a:t>
            </a:fld>
            <a:endParaRPr spc="4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22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439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000000"/>
                </a:solidFill>
              </a:rPr>
              <a:t>Правильный</a:t>
            </a:r>
            <a:r>
              <a:rPr sz="3600" spc="-6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подход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672973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Tahoma"/>
                <a:cs typeface="Tahoma"/>
              </a:rPr>
              <a:t>Необходимо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отделить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данные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(</a:t>
            </a:r>
            <a:r>
              <a:rPr sz="1800" b="1" spc="30" dirty="0">
                <a:latin typeface="Arial"/>
                <a:cs typeface="Arial"/>
              </a:rPr>
              <a:t>контекст</a:t>
            </a:r>
            <a:r>
              <a:rPr sz="1800" spc="30" dirty="0">
                <a:latin typeface="Tahoma"/>
                <a:cs typeface="Tahoma"/>
              </a:rPr>
              <a:t>)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от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представления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15" dirty="0">
                <a:latin typeface="Tahoma"/>
                <a:cs typeface="Tahoma"/>
              </a:rPr>
              <a:t>(</a:t>
            </a:r>
            <a:r>
              <a:rPr sz="1800" b="1" spc="15" dirty="0">
                <a:latin typeface="Arial"/>
                <a:cs typeface="Arial"/>
              </a:rPr>
              <a:t>шаблона</a:t>
            </a:r>
            <a:r>
              <a:rPr sz="1800" spc="15" dirty="0">
                <a:latin typeface="Tahoma"/>
                <a:cs typeface="Tahoma"/>
              </a:rPr>
              <a:t>).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Для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этого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используются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b="1" spc="65" dirty="0">
                <a:latin typeface="Arial"/>
                <a:cs typeface="Arial"/>
              </a:rPr>
              <a:t>шаблонизаторы</a:t>
            </a:r>
            <a:r>
              <a:rPr sz="1800" spc="6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34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65" dirty="0">
                <a:latin typeface="Tahoma"/>
                <a:cs typeface="Tahoma"/>
              </a:rPr>
              <a:t>Разделение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работы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web-мастера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и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программиста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2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85" dirty="0">
                <a:latin typeface="Tahoma"/>
                <a:cs typeface="Tahoma"/>
              </a:rPr>
              <a:t>Повторное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использование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HTML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кода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09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60" dirty="0">
                <a:latin typeface="Tahoma"/>
                <a:cs typeface="Tahoma"/>
              </a:rPr>
              <a:t>Более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чистый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python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код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554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000000"/>
                </a:solidFill>
              </a:rPr>
              <a:t>Синтаксис</a:t>
            </a:r>
            <a:r>
              <a:rPr sz="3600" spc="-70" dirty="0">
                <a:solidFill>
                  <a:srgbClr val="000000"/>
                </a:solidFill>
              </a:rPr>
              <a:t> </a:t>
            </a:r>
            <a:r>
              <a:rPr sz="3600" spc="65" dirty="0">
                <a:solidFill>
                  <a:srgbClr val="000000"/>
                </a:solidFill>
              </a:rPr>
              <a:t>шаблонов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838200" y="1534863"/>
            <a:ext cx="6884034" cy="34829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698500" algn="l"/>
                <a:tab pos="508825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&lt;!--	templates/blog/post_detail.html	--&gt;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&lt;html&gt;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&lt;head&gt;</a:t>
            </a:r>
            <a:r>
              <a:rPr sz="1800" spc="-5" dirty="0">
                <a:latin typeface="Courier New"/>
                <a:cs typeface="Courier New"/>
              </a:rPr>
              <a:t>...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&lt;/head&gt;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&lt;body&gt;</a:t>
            </a:r>
            <a:endParaRPr sz="18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2069464" algn="l"/>
                <a:tab pos="5910580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1&gt;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post.titl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e|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runcatechar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: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80	}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}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1932305" algn="l"/>
                <a:tab pos="3304540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&lt;p&gt;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{{	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post.text	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}}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&lt;/p&gt;</a:t>
            </a:r>
            <a:endParaRPr sz="18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4813300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comment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comments	%}</a:t>
            </a:r>
          </a:p>
          <a:p>
            <a:pPr marL="1658620">
              <a:lnSpc>
                <a:spcPct val="100000"/>
              </a:lnSpc>
              <a:spcBef>
                <a:spcPts val="315"/>
              </a:spcBef>
              <a:tabLst>
                <a:tab pos="5911215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include</a:t>
            </a:r>
            <a:r>
              <a:rPr sz="1800" spc="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"blog/</a:t>
            </a:r>
            <a:r>
              <a:rPr sz="1800" b="1" spc="-5" dirty="0">
                <a:latin typeface="Courier New"/>
                <a:cs typeface="Courier New"/>
              </a:rPr>
              <a:t>comment</a:t>
            </a:r>
            <a:r>
              <a:rPr sz="1800" spc="-5" dirty="0">
                <a:latin typeface="Courier New"/>
                <a:cs typeface="Courier New"/>
              </a:rPr>
              <a:t>.html"	</a:t>
            </a:r>
            <a:r>
              <a:rPr sz="1800" dirty="0">
                <a:latin typeface="Courier New"/>
                <a:cs typeface="Courier New"/>
              </a:rPr>
              <a:t>%}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endfor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%}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&lt;/body&gt;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&lt;/html&gt;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23</a:t>
            </a:fld>
            <a:endParaRPr spc="4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89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</a:rPr>
              <a:t>Вызов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шаблонизатора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39800" y="1524000"/>
            <a:ext cx="6747509" cy="22256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project/blog/views.py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69850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django.shortcuts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render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Courier New"/>
              <a:cs typeface="Courier New"/>
            </a:endParaRPr>
          </a:p>
          <a:p>
            <a:pPr marL="561340" marR="5080" indent="-549275">
              <a:lnSpc>
                <a:spcPct val="114599"/>
              </a:lnSpc>
              <a:spcBef>
                <a:spcPts val="5"/>
              </a:spcBef>
              <a:tabLst>
                <a:tab pos="1658620" algn="l"/>
                <a:tab pos="6597015" algn="l"/>
              </a:tabLst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render(request,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'blog/post_detail.html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</a:t>
            </a:r>
            <a:r>
              <a:rPr sz="1800" dirty="0">
                <a:latin typeface="Courier New"/>
                <a:cs typeface="Courier New"/>
              </a:rPr>
              <a:t>,	{ 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'post'</a:t>
            </a:r>
            <a:r>
              <a:rPr sz="1800" spc="-5" dirty="0">
                <a:latin typeface="Courier New"/>
                <a:cs typeface="Courier New"/>
              </a:rPr>
              <a:t>:	</a:t>
            </a:r>
            <a:r>
              <a:rPr sz="1800" dirty="0">
                <a:latin typeface="Courier New"/>
                <a:cs typeface="Courier New"/>
              </a:rPr>
              <a:t>post,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2207260" algn="l"/>
              </a:tabLst>
            </a:pP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'comments'</a:t>
            </a:r>
            <a:r>
              <a:rPr sz="1800" spc="-5" dirty="0">
                <a:latin typeface="Courier New"/>
                <a:cs typeface="Courier New"/>
              </a:rPr>
              <a:t>:	</a:t>
            </a:r>
            <a:r>
              <a:rPr sz="1800" dirty="0">
                <a:latin typeface="Courier New"/>
                <a:cs typeface="Courier New"/>
              </a:rPr>
              <a:t>comments,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24</a:t>
            </a:fld>
            <a:endParaRPr spc="4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25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415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</a:rPr>
              <a:t>Возможности</a:t>
            </a:r>
            <a:r>
              <a:rPr sz="3600" spc="-6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шаблонизатора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69"/>
            <a:ext cx="4800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478155" algn="l"/>
                <a:tab pos="1026794" algn="l"/>
                <a:tab pos="1712595" algn="l"/>
                <a:tab pos="2124075" algn="l"/>
                <a:tab pos="2809875" algn="l"/>
                <a:tab pos="3495675" algn="l"/>
                <a:tab pos="4456430" algn="l"/>
              </a:tabLst>
            </a:pPr>
            <a:r>
              <a:rPr sz="1800" dirty="0">
                <a:latin typeface="Courier New"/>
                <a:cs typeface="Courier New"/>
              </a:rPr>
              <a:t>{%	for	item	in	list	%}{%	endfor	%}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6657" y="1749425"/>
            <a:ext cx="2355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и</a:t>
            </a:r>
            <a:r>
              <a:rPr sz="1800" spc="35" dirty="0">
                <a:latin typeface="Tahoma"/>
                <a:cs typeface="Tahoma"/>
              </a:rPr>
              <a:t>т</a:t>
            </a:r>
            <a:r>
              <a:rPr sz="1800" spc="80" dirty="0">
                <a:latin typeface="Tahoma"/>
                <a:cs typeface="Tahoma"/>
              </a:rPr>
              <a:t>ерация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по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списку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69"/>
            <a:ext cx="32861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478155" algn="l"/>
                <a:tab pos="889635" algn="l"/>
                <a:tab pos="1438275" algn="l"/>
                <a:tab pos="2124075" algn="l"/>
                <a:tab pos="2947035" algn="l"/>
              </a:tabLst>
            </a:pPr>
            <a:r>
              <a:rPr sz="1800" dirty="0">
                <a:latin typeface="Courier New"/>
                <a:cs typeface="Courier New"/>
              </a:rPr>
              <a:t>{%	if	var	%}{%	endif	%}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7688" y="2206625"/>
            <a:ext cx="274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условное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о</a:t>
            </a:r>
            <a:r>
              <a:rPr sz="1800" spc="-20" dirty="0">
                <a:latin typeface="Tahoma"/>
                <a:cs typeface="Tahoma"/>
              </a:rPr>
              <a:t>т</a:t>
            </a:r>
            <a:r>
              <a:rPr sz="1800" spc="65" dirty="0">
                <a:latin typeface="Tahoma"/>
                <a:cs typeface="Tahoma"/>
              </a:rPr>
              <a:t>обра</a:t>
            </a:r>
            <a:r>
              <a:rPr sz="1800" spc="50" dirty="0">
                <a:latin typeface="Tahoma"/>
                <a:cs typeface="Tahoma"/>
              </a:rPr>
              <a:t>ж</a:t>
            </a:r>
            <a:r>
              <a:rPr sz="1800" spc="90" dirty="0">
                <a:latin typeface="Tahoma"/>
                <a:cs typeface="Tahoma"/>
              </a:rPr>
              <a:t>ение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69"/>
            <a:ext cx="34290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478155" algn="l"/>
                <a:tab pos="1575435" algn="l"/>
                <a:tab pos="3084195" algn="l"/>
              </a:tabLst>
            </a:pPr>
            <a:r>
              <a:rPr sz="1800" dirty="0">
                <a:latin typeface="Courier New"/>
                <a:cs typeface="Courier New"/>
              </a:rPr>
              <a:t>{%	include	"tpl.html"	%}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4908" y="2663824"/>
            <a:ext cx="288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вкл</a:t>
            </a:r>
            <a:r>
              <a:rPr sz="1800" spc="65" dirty="0">
                <a:latin typeface="Tahoma"/>
                <a:cs typeface="Tahoma"/>
              </a:rPr>
              <a:t>ю</a:t>
            </a:r>
            <a:r>
              <a:rPr sz="1800" spc="95" dirty="0">
                <a:latin typeface="Tahoma"/>
                <a:cs typeface="Tahoma"/>
              </a:rPr>
              <a:t>чение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подшаблона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69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478155" algn="l"/>
                <a:tab pos="1026794" algn="l"/>
              </a:tabLst>
            </a:pPr>
            <a:r>
              <a:rPr sz="1800" dirty="0">
                <a:latin typeface="Courier New"/>
                <a:cs typeface="Courier New"/>
              </a:rPr>
              <a:t>{{	var	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7061" y="3121024"/>
            <a:ext cx="233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вывод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переменной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3571869"/>
            <a:ext cx="35623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478155" algn="l"/>
                <a:tab pos="3221355" algn="l"/>
              </a:tabLst>
            </a:pPr>
            <a:r>
              <a:rPr sz="1800" dirty="0">
                <a:latin typeface="Courier New"/>
                <a:cs typeface="Courier New"/>
              </a:rPr>
              <a:t>{{	var|truncatechars:9	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61978" y="3578225"/>
            <a:ext cx="271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применение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фил</a:t>
            </a:r>
            <a:r>
              <a:rPr sz="1800" spc="-40" dirty="0">
                <a:latin typeface="Tahoma"/>
                <a:cs typeface="Tahoma"/>
              </a:rPr>
              <a:t>ь</a:t>
            </a:r>
            <a:r>
              <a:rPr sz="1800" spc="70" dirty="0">
                <a:latin typeface="Tahoma"/>
                <a:cs typeface="Tahoma"/>
              </a:rPr>
              <a:t>тров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4029069"/>
            <a:ext cx="1914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478155" algn="l"/>
                <a:tab pos="1575435" algn="l"/>
              </a:tabLst>
            </a:pPr>
            <a:r>
              <a:rPr sz="1800" dirty="0">
                <a:latin typeface="Courier New"/>
                <a:cs typeface="Courier New"/>
              </a:rPr>
              <a:t>{#	comment	#}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6408" y="403542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ahoma"/>
                <a:cs typeface="Tahoma"/>
              </a:rPr>
              <a:t>,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1324" y="4029069"/>
            <a:ext cx="4114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50"/>
              </a:spcBef>
              <a:tabLst>
                <a:tab pos="480695" algn="l"/>
                <a:tab pos="1578610" algn="l"/>
                <a:tab pos="2264410" algn="l"/>
                <a:tab pos="3773170" algn="l"/>
              </a:tabLst>
            </a:pPr>
            <a:r>
              <a:rPr sz="1800" dirty="0">
                <a:latin typeface="Courier New"/>
                <a:cs typeface="Courier New"/>
              </a:rPr>
              <a:t>{%	comment	%}{%	endcomment	%}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2658" y="4035425"/>
            <a:ext cx="9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9800" y="4492625"/>
            <a:ext cx="155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к</a:t>
            </a:r>
            <a:r>
              <a:rPr sz="1800" spc="105" dirty="0">
                <a:latin typeface="Tahoma"/>
                <a:cs typeface="Tahoma"/>
              </a:rPr>
              <a:t>омментарии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26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532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000000"/>
                </a:solidFill>
              </a:rPr>
              <a:t>Доступ</a:t>
            </a:r>
            <a:r>
              <a:rPr sz="3600" spc="-40" dirty="0">
                <a:solidFill>
                  <a:srgbClr val="000000"/>
                </a:solidFill>
              </a:rPr>
              <a:t> </a:t>
            </a:r>
            <a:r>
              <a:rPr sz="3600" spc="-150" dirty="0">
                <a:solidFill>
                  <a:srgbClr val="000000"/>
                </a:solidFill>
              </a:rPr>
              <a:t>к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свойствам</a:t>
            </a:r>
            <a:r>
              <a:rPr sz="3600" spc="-40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и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-75" dirty="0">
                <a:solidFill>
                  <a:srgbClr val="000000"/>
                </a:solidFill>
              </a:rPr>
              <a:t>методам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268209" cy="351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ahoma"/>
                <a:cs typeface="Tahoma"/>
              </a:rPr>
              <a:t>Через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точку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можно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получить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свойство,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метод,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ключ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либо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индекс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50" dirty="0">
                <a:latin typeface="Tahoma"/>
                <a:cs typeface="Tahoma"/>
              </a:rPr>
              <a:t>объекта: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424180" algn="l"/>
                <a:tab pos="2481580" algn="l"/>
              </a:tabLst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object.content	}}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24180" algn="l"/>
                <a:tab pos="1932939" algn="l"/>
              </a:tabLst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name.strip	}}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24180" algn="l"/>
                <a:tab pos="2070100" algn="l"/>
              </a:tabLst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info.avatar	}}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24180" algn="l"/>
                <a:tab pos="2070100" algn="l"/>
              </a:tabLst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post_list.0	}}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70" dirty="0">
                <a:latin typeface="Tahoma"/>
                <a:cs typeface="Tahoma"/>
              </a:rPr>
              <a:t>Передавать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параметры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методам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запрещено: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424180" algn="l"/>
                <a:tab pos="3853179" algn="l"/>
                <a:tab pos="4950460" algn="l"/>
                <a:tab pos="5911215" algn="l"/>
              </a:tabLst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post_list.order_by('id')	}}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&lt;!--	ошибка	--&gt;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24180" algn="l"/>
                <a:tab pos="2755900" algn="l"/>
              </a:tabLst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post_list.delete	}}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27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409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000000"/>
                </a:solidFill>
              </a:rPr>
              <a:t>Особенности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шаблонизатора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7282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00" dirty="0">
                <a:latin typeface="Tahoma"/>
                <a:cs typeface="Tahoma"/>
              </a:rPr>
              <a:t>Шаблоны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автоматически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экранируют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HTML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сущности</a:t>
            </a:r>
            <a:endParaRPr sz="1800">
              <a:latin typeface="Tahoma"/>
              <a:cs typeface="Tahoma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80" dirty="0">
                <a:latin typeface="Tahoma"/>
                <a:cs typeface="Tahoma"/>
              </a:rPr>
              <a:t>Шаблонизатор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можно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расширять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своими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фильтрами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и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тэгами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6507480" cy="2120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dirty="0"/>
              <a:t>Наследование  </a:t>
            </a:r>
            <a:r>
              <a:rPr spc="135" dirty="0"/>
              <a:t>шаблонов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225" y="385762"/>
            <a:ext cx="5295899" cy="5038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29</a:t>
            </a:fld>
            <a:endParaRPr spc="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741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</a:rPr>
              <a:t>Django</a:t>
            </a:r>
            <a:r>
              <a:rPr sz="3600" spc="-90" dirty="0">
                <a:solidFill>
                  <a:srgbClr val="000000"/>
                </a:solidFill>
              </a:rPr>
              <a:t> </a:t>
            </a:r>
            <a:r>
              <a:rPr sz="3600" spc="-114" dirty="0">
                <a:solidFill>
                  <a:srgbClr val="000000"/>
                </a:solidFill>
              </a:rPr>
              <a:t>Views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939800" y="1600200"/>
            <a:ext cx="5238750" cy="28543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/blog/post_text/?id=123</a:t>
            </a:r>
            <a:endParaRPr sz="1800" dirty="0">
              <a:latin typeface="Courier New"/>
              <a:cs typeface="Courier New"/>
            </a:endParaRPr>
          </a:p>
          <a:p>
            <a:pPr marL="561340" marR="2062480" indent="-549275">
              <a:lnSpc>
                <a:spcPct val="114599"/>
              </a:lnSpc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post_text</a:t>
            </a:r>
            <a:r>
              <a:rPr sz="1800" spc="-5" dirty="0">
                <a:latin typeface="Courier New"/>
                <a:cs typeface="Courier New"/>
              </a:rPr>
              <a:t>(request):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try</a:t>
            </a:r>
            <a:r>
              <a:rPr sz="1800" spc="-5" dirty="0">
                <a:latin typeface="Courier New"/>
                <a:cs typeface="Courier New"/>
              </a:rPr>
              <a:t>:</a:t>
            </a:r>
            <a:endParaRPr sz="1800" dirty="0">
              <a:latin typeface="Courier New"/>
              <a:cs typeface="Courier New"/>
            </a:endParaRPr>
          </a:p>
          <a:p>
            <a:pPr marL="1109980" marR="141605">
              <a:lnSpc>
                <a:spcPct val="114599"/>
              </a:lnSpc>
              <a:tabLst>
                <a:tab pos="1521460" algn="l"/>
                <a:tab pos="1658620" algn="l"/>
                <a:tab pos="1795780" algn="l"/>
                <a:tab pos="1932939" algn="l"/>
              </a:tabLst>
            </a:pPr>
            <a:r>
              <a:rPr sz="1800" dirty="0">
                <a:latin typeface="Courier New"/>
                <a:cs typeface="Courier New"/>
              </a:rPr>
              <a:t>id	=	</a:t>
            </a:r>
            <a:r>
              <a:rPr sz="1800" spc="-5" dirty="0">
                <a:latin typeface="Courier New"/>
                <a:cs typeface="Courier New"/>
              </a:rPr>
              <a:t>request.GET.get(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'id'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dirty="0">
                <a:latin typeface="Courier New"/>
                <a:cs typeface="Courier New"/>
              </a:rPr>
              <a:t> obj	=	Post.objects.get(pk=id)</a:t>
            </a:r>
          </a:p>
          <a:p>
            <a:pPr marL="1109980" marR="1239520" indent="-549275">
              <a:lnSpc>
                <a:spcPct val="114599"/>
              </a:lnSpc>
            </a:pPr>
            <a:r>
              <a:rPr sz="1800" b="1" dirty="0">
                <a:latin typeface="Courier New"/>
                <a:cs typeface="Courier New"/>
              </a:rPr>
              <a:t>except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Post.DoesNotExist: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raise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Http404</a:t>
            </a:r>
          </a:p>
          <a:p>
            <a:pPr marL="1658620" marR="5080" indent="-1097915">
              <a:lnSpc>
                <a:spcPct val="114599"/>
              </a:lnSpc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dirty="0">
                <a:latin typeface="Courier New"/>
                <a:cs typeface="Courier New"/>
              </a:rPr>
              <a:t> HttpResponse(obj.text,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content_type=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'text/plain'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45" dirty="0">
                <a:solidFill>
                  <a:srgbClr val="AAAAAA"/>
                </a:solidFill>
                <a:latin typeface="Tahoma"/>
                <a:cs typeface="Tahoma"/>
              </a:rPr>
              <a:t>3</a:t>
            </a:fld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82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</a:rPr>
              <a:t>Базовый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spc="50" dirty="0">
                <a:solidFill>
                  <a:srgbClr val="000000"/>
                </a:solidFill>
              </a:rPr>
              <a:t>шаблон</a:t>
            </a:r>
            <a:r>
              <a:rPr sz="3600" spc="-45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base.html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939800" y="1534863"/>
            <a:ext cx="7295515" cy="34829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1384300" algn="l"/>
              </a:tabLst>
            </a:pPr>
            <a:r>
              <a:rPr sz="1800" dirty="0">
                <a:latin typeface="Courier New"/>
                <a:cs typeface="Courier New"/>
              </a:rPr>
              <a:t>&lt;!DOCTYPE	HTML&gt;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&lt;html&gt;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&lt;head&gt;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3578860" algn="l"/>
                <a:tab pos="5910580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&lt;title&gt;</a:t>
            </a:r>
            <a:r>
              <a:rPr sz="1800" spc="-5" dirty="0">
                <a:latin typeface="Courier New"/>
                <a:cs typeface="Courier New"/>
              </a:rPr>
              <a:t>{%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block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title	</a:t>
            </a:r>
            <a:r>
              <a:rPr sz="1800" spc="-5" dirty="0">
                <a:latin typeface="Courier New"/>
                <a:cs typeface="Courier New"/>
              </a:rPr>
              <a:t>%}Q&amp;A{%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endblock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%}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&lt;/title&gt;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3167380" algn="l"/>
                <a:tab pos="5087620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block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extrahead	</a:t>
            </a:r>
            <a:r>
              <a:rPr sz="1800" spc="-5" dirty="0">
                <a:latin typeface="Courier New"/>
                <a:cs typeface="Courier New"/>
              </a:rPr>
              <a:t>%}{%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endblock</a:t>
            </a:r>
            <a:r>
              <a:rPr sz="1800" dirty="0">
                <a:latin typeface="Courier New"/>
                <a:cs typeface="Courier New"/>
              </a:rPr>
              <a:t>	%}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&lt;/head&gt;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&lt;body&gt;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2207260" algn="l"/>
                <a:tab pos="2481580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&lt;h1&gt;</a:t>
            </a:r>
            <a:r>
              <a:rPr sz="1800" spc="-5" dirty="0">
                <a:latin typeface="Courier New"/>
                <a:cs typeface="Courier New"/>
              </a:rPr>
              <a:t>Вопросы	</a:t>
            </a:r>
            <a:r>
              <a:rPr sz="1800" dirty="0">
                <a:latin typeface="Courier New"/>
                <a:cs typeface="Courier New"/>
              </a:rPr>
              <a:t>и	</a:t>
            </a:r>
            <a:r>
              <a:rPr sz="1800" spc="-5" dirty="0">
                <a:latin typeface="Courier New"/>
                <a:cs typeface="Courier New"/>
              </a:rPr>
              <a:t>ответы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&lt;/h1&gt;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2893060" algn="l"/>
                <a:tab pos="4813300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block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content	</a:t>
            </a:r>
            <a:r>
              <a:rPr sz="1800" spc="-5" dirty="0">
                <a:latin typeface="Courier New"/>
                <a:cs typeface="Courier New"/>
              </a:rPr>
              <a:t>%}{%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endblock</a:t>
            </a:r>
            <a:r>
              <a:rPr sz="1800" dirty="0">
                <a:latin typeface="Courier New"/>
                <a:cs typeface="Courier New"/>
              </a:rPr>
              <a:t>	%}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&lt;/body&gt;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&lt;/html&gt;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30</a:t>
            </a:fld>
            <a:endParaRPr spc="4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86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000000"/>
                </a:solidFill>
              </a:rPr>
              <a:t>Шаблон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spc="55" dirty="0">
                <a:solidFill>
                  <a:srgbClr val="000000"/>
                </a:solidFill>
              </a:rPr>
              <a:t>главной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страницы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918029" y="1377700"/>
            <a:ext cx="7021195" cy="37973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167380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extends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"base.html"	%}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block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title	%}</a:t>
            </a:r>
          </a:p>
          <a:p>
            <a:pPr marL="286385">
              <a:lnSpc>
                <a:spcPct val="100000"/>
              </a:lnSpc>
              <a:spcBef>
                <a:spcPts val="315"/>
              </a:spcBef>
              <a:tabLst>
                <a:tab pos="697865" algn="l"/>
                <a:tab pos="2344420" algn="l"/>
                <a:tab pos="3052445" algn="l"/>
              </a:tabLst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block.super	}}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spc="175" dirty="0">
                <a:latin typeface="Courier New"/>
                <a:cs typeface="Courier New"/>
              </a:rPr>
              <a:t>–	</a:t>
            </a:r>
            <a:r>
              <a:rPr sz="1800" dirty="0">
                <a:latin typeface="Courier New"/>
                <a:cs typeface="Courier New"/>
              </a:rPr>
              <a:t>главная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endblock</a:t>
            </a:r>
            <a:r>
              <a:rPr sz="1800" dirty="0">
                <a:latin typeface="Courier New"/>
                <a:cs typeface="Courier New"/>
              </a:rPr>
              <a:t>	%}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344420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block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content	%}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3853179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obj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post_list	%}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&lt;div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"question"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2755265" algn="l"/>
                <a:tab pos="4676140" algn="l"/>
                <a:tab pos="5636260" algn="l"/>
                <a:tab pos="6184900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href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obj.build_url	}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}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obj	}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}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/a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1521460" algn="l"/>
              </a:tabLst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obj.created_date|</a:t>
            </a:r>
            <a:r>
              <a:rPr sz="1800" b="1" spc="-5" dirty="0">
                <a:latin typeface="Courier New"/>
                <a:cs typeface="Courier New"/>
              </a:rPr>
              <a:t>date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:"d.m.Y"</a:t>
            </a:r>
            <a:r>
              <a:rPr sz="1800" spc="1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}}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endfor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%}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endblock</a:t>
            </a:r>
            <a:r>
              <a:rPr sz="1800" dirty="0">
                <a:latin typeface="Courier New"/>
                <a:cs typeface="Courier New"/>
              </a:rPr>
              <a:t>	%}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31</a:t>
            </a:fld>
            <a:endParaRPr spc="4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4737735" cy="2120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50" dirty="0"/>
              <a:t>Context </a:t>
            </a:r>
            <a:r>
              <a:rPr spc="55" dirty="0"/>
              <a:t> </a:t>
            </a:r>
            <a:r>
              <a:rPr spc="290" dirty="0"/>
              <a:t>p</a:t>
            </a:r>
            <a:r>
              <a:rPr spc="265" dirty="0"/>
              <a:t>r</a:t>
            </a:r>
            <a:r>
              <a:rPr spc="-20" dirty="0"/>
              <a:t>ocessors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00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000000"/>
                </a:solidFill>
              </a:rPr>
              <a:t>Context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processors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6870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Tahoma"/>
                <a:cs typeface="Tahoma"/>
              </a:rPr>
              <a:t>Cont</a:t>
            </a:r>
            <a:r>
              <a:rPr sz="1800" spc="30" dirty="0">
                <a:latin typeface="Tahoma"/>
                <a:cs typeface="Tahoma"/>
              </a:rPr>
              <a:t>e</a:t>
            </a:r>
            <a:r>
              <a:rPr sz="1800" spc="40" dirty="0">
                <a:latin typeface="Tahoma"/>
                <a:cs typeface="Tahoma"/>
              </a:rPr>
              <a:t>xt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p</a:t>
            </a:r>
            <a:r>
              <a:rPr sz="1800" spc="35" dirty="0">
                <a:latin typeface="Tahoma"/>
                <a:cs typeface="Tahoma"/>
              </a:rPr>
              <a:t>r</a:t>
            </a:r>
            <a:r>
              <a:rPr sz="1800" spc="70" dirty="0">
                <a:latin typeface="Tahoma"/>
                <a:cs typeface="Tahoma"/>
              </a:rPr>
              <a:t>ocessors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э</a:t>
            </a:r>
            <a:r>
              <a:rPr sz="1800" spc="-20" dirty="0">
                <a:latin typeface="Tahoma"/>
                <a:cs typeface="Tahoma"/>
              </a:rPr>
              <a:t>т</a:t>
            </a:r>
            <a:r>
              <a:rPr sz="1800" spc="105" dirty="0">
                <a:latin typeface="Tahoma"/>
                <a:cs typeface="Tahoma"/>
              </a:rPr>
              <a:t>о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ф</a:t>
            </a:r>
            <a:r>
              <a:rPr sz="1800" spc="60" dirty="0">
                <a:latin typeface="Tahoma"/>
                <a:cs typeface="Tahoma"/>
              </a:rPr>
              <a:t>ункции,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к</a:t>
            </a:r>
            <a:r>
              <a:rPr sz="1800" spc="85" dirty="0">
                <a:latin typeface="Tahoma"/>
                <a:cs typeface="Tahoma"/>
              </a:rPr>
              <a:t>о</a:t>
            </a:r>
            <a:r>
              <a:rPr sz="1800" spc="-20" dirty="0">
                <a:latin typeface="Tahoma"/>
                <a:cs typeface="Tahoma"/>
              </a:rPr>
              <a:t>т</a:t>
            </a:r>
            <a:r>
              <a:rPr sz="1800" spc="100" dirty="0">
                <a:latin typeface="Tahoma"/>
                <a:cs typeface="Tahoma"/>
              </a:rPr>
              <a:t>орые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вызыва</a:t>
            </a:r>
            <a:r>
              <a:rPr sz="1800" spc="100" dirty="0">
                <a:latin typeface="Tahoma"/>
                <a:cs typeface="Tahoma"/>
              </a:rPr>
              <a:t>ю</a:t>
            </a:r>
            <a:r>
              <a:rPr sz="1800" spc="-20" dirty="0">
                <a:latin typeface="Tahoma"/>
                <a:cs typeface="Tahoma"/>
              </a:rPr>
              <a:t>т</a:t>
            </a:r>
            <a:r>
              <a:rPr sz="1800" spc="35" dirty="0">
                <a:latin typeface="Tahoma"/>
                <a:cs typeface="Tahoma"/>
              </a:rPr>
              <a:t>ся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перед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75" dirty="0">
                <a:latin typeface="Tahoma"/>
                <a:cs typeface="Tahoma"/>
              </a:rPr>
              <a:t>отрисовкой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шаблона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и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могут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добавить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данных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в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контекст.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3121024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Tahoma"/>
                <a:cs typeface="Tahoma"/>
              </a:rPr>
              <a:t>Настройка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0749" y="3114667"/>
            <a:ext cx="4248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50"/>
              </a:spcBef>
              <a:tabLst>
                <a:tab pos="2673985" algn="l"/>
                <a:tab pos="2948305" algn="l"/>
              </a:tabLst>
            </a:pPr>
            <a:r>
              <a:rPr sz="1800" dirty="0">
                <a:latin typeface="Courier New"/>
                <a:cs typeface="Courier New"/>
              </a:rPr>
              <a:t>context_processors	в	TEMPLATES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7985" y="3121024"/>
            <a:ext cx="8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71" y="3578225"/>
            <a:ext cx="11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3571867"/>
            <a:ext cx="58959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django.template.context_processors.request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4115" y="3578225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(</a:t>
            </a:r>
            <a:r>
              <a:rPr sz="1800" spc="-75" dirty="0">
                <a:latin typeface="Tahoma"/>
                <a:cs typeface="Tahoma"/>
              </a:rPr>
              <a:t>r</a:t>
            </a:r>
            <a:r>
              <a:rPr sz="1800" spc="35" dirty="0">
                <a:latin typeface="Tahoma"/>
                <a:cs typeface="Tahoma"/>
              </a:rPr>
              <a:t>equest)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4029067"/>
            <a:ext cx="54864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django.template.context_processors.csrf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2605" y="4035425"/>
            <a:ext cx="125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(csrf_token)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4486267"/>
            <a:ext cx="57531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django.template.context_processors.static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6896" y="4492625"/>
            <a:ext cx="138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ahoma"/>
                <a:cs typeface="Tahoma"/>
              </a:rPr>
              <a:t>(S</a:t>
            </a:r>
            <a:r>
              <a:rPr sz="1800" spc="-190" dirty="0">
                <a:latin typeface="Tahoma"/>
                <a:cs typeface="Tahoma"/>
              </a:rPr>
              <a:t>T</a:t>
            </a:r>
            <a:r>
              <a:rPr sz="1800" spc="-75" dirty="0">
                <a:latin typeface="Tahoma"/>
                <a:cs typeface="Tahoma"/>
              </a:rPr>
              <a:t>A</a:t>
            </a:r>
            <a:r>
              <a:rPr sz="1800" spc="-45" dirty="0">
                <a:latin typeface="Tahoma"/>
                <a:cs typeface="Tahoma"/>
              </a:rPr>
              <a:t>TIC_URL)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4943467"/>
            <a:ext cx="60293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django.contrib.auth.context_processors.auth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1335" y="4949825"/>
            <a:ext cx="143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(user,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perms)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3428" y="5397499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Tahoma"/>
                <a:cs typeface="Tahoma"/>
              </a:rPr>
              <a:t>33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45" dirty="0">
                <a:solidFill>
                  <a:srgbClr val="AAAAAA"/>
                </a:solidFill>
                <a:latin typeface="Tahoma"/>
                <a:cs typeface="Tahoma"/>
              </a:rPr>
              <a:t>4</a:t>
            </a:fld>
            <a:endParaRPr sz="18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721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000000"/>
                </a:solidFill>
              </a:rPr>
              <a:t>Захват</a:t>
            </a:r>
            <a:r>
              <a:rPr sz="3600" spc="-45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параметров</a:t>
            </a:r>
            <a:r>
              <a:rPr sz="3600" spc="-45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из</a:t>
            </a:r>
            <a:r>
              <a:rPr sz="3600" spc="-45" dirty="0">
                <a:solidFill>
                  <a:srgbClr val="000000"/>
                </a:solidFill>
              </a:rPr>
              <a:t> </a:t>
            </a:r>
            <a:r>
              <a:rPr sz="3600" spc="-210" dirty="0">
                <a:solidFill>
                  <a:srgbClr val="000000"/>
                </a:solidFill>
              </a:rPr>
              <a:t>URL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82750"/>
            <a:ext cx="6198870" cy="312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blog/urls.py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/category/123/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path_re(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'^category/(\d+)/$'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9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'category_view'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/123/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path_re(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'^(?P&lt;pk&gt;\d+)/$'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'post_detail'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/123/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path(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'&lt;int:pk&gt;/'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'post_detail'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350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000000"/>
                </a:solidFill>
              </a:rPr>
              <a:t>Захват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параметров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из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-210" dirty="0">
                <a:solidFill>
                  <a:srgbClr val="000000"/>
                </a:solidFill>
              </a:rPr>
              <a:t>URL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-130" dirty="0">
                <a:solidFill>
                  <a:srgbClr val="000000"/>
                </a:solidFill>
              </a:rPr>
              <a:t>(2)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939800" y="1520228"/>
            <a:ext cx="6061710" cy="3512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blog/views.py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16020" algn="l"/>
              </a:tabLst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4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category_view</a:t>
            </a:r>
            <a:r>
              <a:rPr sz="1800" spc="-5" dirty="0">
                <a:latin typeface="Courier New"/>
                <a:cs typeface="Courier New"/>
              </a:rPr>
              <a:t>(request,	pk):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835660" algn="l"/>
                <a:tab pos="1932939" algn="l"/>
                <a:tab pos="248158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вывести	все	посты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441700" algn="l"/>
              </a:tabLst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4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post_detail</a:t>
            </a:r>
            <a:r>
              <a:rPr sz="1800" spc="-5" dirty="0">
                <a:latin typeface="Courier New"/>
                <a:cs typeface="Courier New"/>
              </a:rPr>
              <a:t>(request,	pk=None):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835660" algn="l"/>
                <a:tab pos="1932939" algn="l"/>
                <a:tab pos="316738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вывести	страницу	поста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Courier New"/>
              <a:cs typeface="Courier New"/>
            </a:endParaRPr>
          </a:p>
          <a:p>
            <a:pPr marL="561340" marR="5080" indent="-549275">
              <a:lnSpc>
                <a:spcPct val="114599"/>
              </a:lnSpc>
              <a:tabLst>
                <a:tab pos="972819" algn="l"/>
                <a:tab pos="1247140" algn="l"/>
                <a:tab pos="3716020" algn="l"/>
                <a:tab pos="4676140" algn="l"/>
              </a:tabLst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category_vie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800" dirty="0">
                <a:latin typeface="Courier New"/>
                <a:cs typeface="Courier New"/>
              </a:rPr>
              <a:t>(request,	*args,	**kwargs</a:t>
            </a:r>
            <a:r>
              <a:rPr sz="1800" spc="-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:  pk	=	</a:t>
            </a:r>
            <a:r>
              <a:rPr sz="1800" spc="-5" dirty="0">
                <a:latin typeface="Courier New"/>
                <a:cs typeface="Courier New"/>
              </a:rPr>
              <a:t>args[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800" spc="-5" dirty="0">
                <a:latin typeface="Courier New"/>
                <a:cs typeface="Courier New"/>
              </a:rPr>
              <a:t>]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972819" algn="l"/>
                <a:tab pos="1247140" algn="l"/>
              </a:tabLst>
            </a:pPr>
            <a:r>
              <a:rPr sz="1800" dirty="0">
                <a:latin typeface="Courier New"/>
                <a:cs typeface="Courier New"/>
              </a:rPr>
              <a:t>pk	=	kwargs[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'pk'</a:t>
            </a:r>
            <a:r>
              <a:rPr sz="1800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45" dirty="0">
                <a:solidFill>
                  <a:srgbClr val="AAAAAA"/>
                </a:solidFill>
                <a:latin typeface="Tahoma"/>
                <a:cs typeface="Tahoma"/>
              </a:rPr>
              <a:t>5</a:t>
            </a:fld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70" dirty="0"/>
              <a:t>HttpRequest</a:t>
            </a:r>
            <a:r>
              <a:rPr spc="-140" dirty="0"/>
              <a:t> </a:t>
            </a:r>
            <a:r>
              <a:rPr spc="305" dirty="0"/>
              <a:t>и </a:t>
            </a:r>
            <a:r>
              <a:rPr spc="-1980" dirty="0"/>
              <a:t> </a:t>
            </a:r>
            <a:r>
              <a:rPr spc="25" dirty="0"/>
              <a:t>HttpResponse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7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614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000000"/>
                </a:solidFill>
              </a:rPr>
              <a:t>HttpRequest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45" dirty="0">
                <a:solidFill>
                  <a:srgbClr val="AAAAAA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3"/>
            <a:ext cx="20574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request.method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3010" y="1749425"/>
            <a:ext cx="178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ме</a:t>
            </a:r>
            <a:r>
              <a:rPr sz="1800" spc="45" dirty="0">
                <a:latin typeface="Tahoma"/>
                <a:cs typeface="Tahoma"/>
              </a:rPr>
              <a:t>т</a:t>
            </a:r>
            <a:r>
              <a:rPr sz="1800" spc="65" dirty="0">
                <a:latin typeface="Tahoma"/>
                <a:cs typeface="Tahoma"/>
              </a:rPr>
              <a:t>од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запроса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3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request.GET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1500" y="2206625"/>
            <a:ext cx="3295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словарь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с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GET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параметрами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73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request.POST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8720" y="2663824"/>
            <a:ext cx="344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словарь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с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POST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параметрами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73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request.COOKIES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0229" y="3121024"/>
            <a:ext cx="2022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словарь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Cookie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3571873"/>
            <a:ext cx="1914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request.FILES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5790" y="3578225"/>
            <a:ext cx="2434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заг</a:t>
            </a:r>
            <a:r>
              <a:rPr sz="1800" spc="45" dirty="0">
                <a:latin typeface="Tahoma"/>
                <a:cs typeface="Tahoma"/>
              </a:rPr>
              <a:t>р</a:t>
            </a:r>
            <a:r>
              <a:rPr sz="1800" spc="5" dirty="0">
                <a:latin typeface="Tahoma"/>
                <a:cs typeface="Tahoma"/>
              </a:rPr>
              <a:t>у</a:t>
            </a:r>
            <a:r>
              <a:rPr sz="1800" spc="-30" dirty="0">
                <a:latin typeface="Tahoma"/>
                <a:cs typeface="Tahoma"/>
              </a:rPr>
              <a:t>ж</a:t>
            </a:r>
            <a:r>
              <a:rPr sz="1800" spc="100" dirty="0">
                <a:latin typeface="Tahoma"/>
                <a:cs typeface="Tahoma"/>
              </a:rPr>
              <a:t>енныe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файлы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4029073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request.META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78720" y="4035425"/>
            <a:ext cx="244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GI-li</a:t>
            </a:r>
            <a:r>
              <a:rPr sz="1800" spc="-40" dirty="0">
                <a:latin typeface="Tahoma"/>
                <a:cs typeface="Tahoma"/>
              </a:rPr>
              <a:t>k</a:t>
            </a:r>
            <a:r>
              <a:rPr sz="1800" spc="60" dirty="0">
                <a:latin typeface="Tahoma"/>
                <a:cs typeface="Tahoma"/>
              </a:rPr>
              <a:t>e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00" dirty="0">
                <a:latin typeface="Tahoma"/>
                <a:cs typeface="Tahoma"/>
              </a:rPr>
              <a:t>переменные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499" y="4486273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request.session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90229" y="4492625"/>
            <a:ext cx="2189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словарь-сессия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(*)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2499" y="4943473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request.user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8720" y="4949825"/>
            <a:ext cx="304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-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т</a:t>
            </a:r>
            <a:r>
              <a:rPr sz="1800" spc="90" dirty="0">
                <a:latin typeface="Tahoma"/>
                <a:cs typeface="Tahoma"/>
              </a:rPr>
              <a:t>екущий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пользова</a:t>
            </a:r>
            <a:r>
              <a:rPr sz="1800" spc="45" dirty="0">
                <a:latin typeface="Tahoma"/>
                <a:cs typeface="Tahoma"/>
              </a:rPr>
              <a:t>т</a:t>
            </a:r>
            <a:r>
              <a:rPr sz="1800" spc="85" dirty="0">
                <a:latin typeface="Tahoma"/>
                <a:cs typeface="Tahoma"/>
              </a:rPr>
              <a:t>ель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(*)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941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000000"/>
                </a:solidFill>
              </a:rPr>
              <a:t>HttpResponse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39800" y="1447800"/>
            <a:ext cx="6996430" cy="34829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  <a:tabLst>
                <a:tab pos="68580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django.http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HttpResponse</a:t>
            </a: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pos="273685" algn="l"/>
                <a:tab pos="150876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создание	ответа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pos="1234440" algn="l"/>
                <a:tab pos="1508760" algn="l"/>
                <a:tab pos="5075555" algn="l"/>
              </a:tabLst>
            </a:pPr>
            <a:r>
              <a:rPr sz="1800" dirty="0">
                <a:latin typeface="Courier New"/>
                <a:cs typeface="Courier New"/>
              </a:rPr>
              <a:t>response	=	HttpResponse(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"&lt;html&gt;Hello	world&lt;/html&gt;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pos="273685" algn="l"/>
                <a:tab pos="164592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установка	заголовков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pos="2194560" algn="l"/>
                <a:tab pos="2468880" algn="l"/>
              </a:tabLst>
            </a:pPr>
            <a:r>
              <a:rPr sz="1800" spc="-5" dirty="0">
                <a:latin typeface="Courier New"/>
                <a:cs typeface="Courier New"/>
              </a:rPr>
              <a:t>response[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'Age'</a:t>
            </a:r>
            <a:r>
              <a:rPr sz="1800" spc="-5" dirty="0">
                <a:latin typeface="Courier New"/>
                <a:cs typeface="Courier New"/>
              </a:rPr>
              <a:t>]	</a:t>
            </a:r>
            <a:r>
              <a:rPr sz="1800" dirty="0">
                <a:latin typeface="Courier New"/>
                <a:cs typeface="Courier New"/>
              </a:rPr>
              <a:t>=	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120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pos="273685" algn="l"/>
                <a:tab pos="1645920" algn="l"/>
                <a:tab pos="233172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установка	всех	параметров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pos="1234440" algn="l"/>
                <a:tab pos="1508760" algn="l"/>
              </a:tabLst>
            </a:pPr>
            <a:r>
              <a:rPr sz="1800" dirty="0">
                <a:latin typeface="Courier New"/>
                <a:cs typeface="Courier New"/>
              </a:rPr>
              <a:t>response	=	HttpResponse(</a:t>
            </a:r>
          </a:p>
          <a:p>
            <a:pPr marL="548640" marR="815340">
              <a:lnSpc>
                <a:spcPct val="114599"/>
              </a:lnSpc>
              <a:tabLst>
                <a:tab pos="1645920" algn="l"/>
                <a:tab pos="2331720" algn="l"/>
              </a:tabLst>
            </a:pPr>
            <a:r>
              <a:rPr sz="1800" dirty="0">
                <a:latin typeface="Courier New"/>
                <a:cs typeface="Courier New"/>
              </a:rPr>
              <a:t>content	=</a:t>
            </a:r>
            <a:r>
              <a:rPr sz="1800" spc="4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'&lt;html&gt;&lt;h1&gt;Ничего&lt;/h1&gt;&lt;/html&gt;'</a:t>
            </a:r>
            <a:r>
              <a:rPr sz="1800" spc="-5" dirty="0">
                <a:latin typeface="Courier New"/>
                <a:cs typeface="Courier New"/>
              </a:rPr>
              <a:t>,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content_type	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'text/html'</a:t>
            </a:r>
            <a:r>
              <a:rPr sz="1800" spc="-5" dirty="0">
                <a:latin typeface="Courier New"/>
                <a:cs typeface="Courier New"/>
              </a:rPr>
              <a:t>,</a:t>
            </a:r>
            <a:endParaRPr sz="1800" dirty="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315"/>
              </a:spcBef>
              <a:tabLst>
                <a:tab pos="1508760" algn="l"/>
              </a:tabLst>
            </a:pPr>
            <a:r>
              <a:rPr sz="1800" dirty="0">
                <a:latin typeface="Courier New"/>
                <a:cs typeface="Courier New"/>
              </a:rPr>
              <a:t>status	=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404</a:t>
            </a:r>
            <a:r>
              <a:rPr sz="1800" spc="-5" dirty="0">
                <a:latin typeface="Courier New"/>
                <a:cs typeface="Courier New"/>
              </a:rPr>
              <a:t>,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8</a:t>
            </a:fld>
            <a:endParaRPr spc="4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01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000000"/>
                </a:solidFill>
              </a:rPr>
              <a:t>Специальные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spc="70" dirty="0">
                <a:solidFill>
                  <a:srgbClr val="000000"/>
                </a:solidFill>
              </a:rPr>
              <a:t>типы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ответов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888093" y="1592893"/>
            <a:ext cx="688467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5080" indent="-549275">
              <a:lnSpc>
                <a:spcPct val="114599"/>
              </a:lnSpc>
              <a:spcBef>
                <a:spcPts val="100"/>
              </a:spcBef>
              <a:tabLst>
                <a:tab pos="698500" algn="l"/>
                <a:tab pos="3578860" algn="l"/>
                <a:tab pos="6322695" algn="l"/>
                <a:tab pos="6734175" algn="l"/>
              </a:tabLst>
            </a:pPr>
            <a:r>
              <a:rPr sz="1800" b="1" dirty="0">
                <a:latin typeface="Courier New"/>
                <a:cs typeface="Courier New"/>
              </a:rPr>
              <a:t>from	</a:t>
            </a:r>
            <a:r>
              <a:rPr lang="ru-RU" sz="1800" b="1" dirty="0" smtClean="0">
                <a:latin typeface="Courier New"/>
                <a:cs typeface="Courier New"/>
              </a:rPr>
              <a:t> </a:t>
            </a:r>
            <a:r>
              <a:rPr sz="1800" dirty="0" err="1" smtClean="0">
                <a:latin typeface="Courier New"/>
                <a:cs typeface="Courier New"/>
              </a:rPr>
              <a:t>django.http</a:t>
            </a:r>
            <a:r>
              <a:rPr sz="1800" spc="-5" dirty="0" smtClean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HttpResponseRedirect,	\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HttpResponseNotFound,	HttpResponseForbidden,	\  HttpResponsePermanentRedirect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45" dirty="0"/>
              <a:t>9</a:t>
            </a:fld>
            <a:endParaRPr spc="4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0750" y="2983222"/>
          <a:ext cx="7059294" cy="1214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782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redirect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HttpResponseRedirect(</a:t>
                      </a:r>
                      <a:r>
                        <a:rPr sz="1800" spc="-5" dirty="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"/"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920"/>
                        </a:lnSpc>
                      </a:pPr>
                      <a:r>
                        <a:rPr sz="18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302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redirect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HttpResponsePermanentRedirect(</a:t>
                      </a:r>
                      <a:r>
                        <a:rPr sz="1800" spc="-5" dirty="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"/"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2090"/>
                        </a:lnSpc>
                      </a:pPr>
                      <a:r>
                        <a:rPr sz="18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301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response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HttpResponseNotFound()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90"/>
                        </a:lnSpc>
                      </a:pPr>
                      <a:r>
                        <a:rPr sz="18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404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82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response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HttpResponseForbidden()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90"/>
                        </a:lnSpc>
                      </a:pPr>
                      <a:r>
                        <a:rPr sz="18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403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2A2D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1307</Words>
  <Application>Microsoft Office PowerPoint</Application>
  <PresentationFormat>Произвольный</PresentationFormat>
  <Paragraphs>325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PMingLiU-ExtB</vt:lpstr>
      <vt:lpstr>Arial</vt:lpstr>
      <vt:lpstr>Calibri</vt:lpstr>
      <vt:lpstr>Courier New</vt:lpstr>
      <vt:lpstr>Microsoft Sans Serif</vt:lpstr>
      <vt:lpstr>Tahoma</vt:lpstr>
      <vt:lpstr>Office Theme</vt:lpstr>
      <vt:lpstr>Django Views</vt:lpstr>
      <vt:lpstr>Django Views</vt:lpstr>
      <vt:lpstr>Django Views</vt:lpstr>
      <vt:lpstr>Захват параметров из URL</vt:lpstr>
      <vt:lpstr>Захват параметров из URL (2)</vt:lpstr>
      <vt:lpstr>HttpRequest и  HttpResponse</vt:lpstr>
      <vt:lpstr>HttpRequest</vt:lpstr>
      <vt:lpstr>HttpResponse</vt:lpstr>
      <vt:lpstr>Специальные типы ответов</vt:lpstr>
      <vt:lpstr>Получение GET и POST  параметров</vt:lpstr>
      <vt:lpstr>GET и POST - объекты QueryDict</vt:lpstr>
      <vt:lpstr>Получение и установка HTTP  заголовков</vt:lpstr>
      <vt:lpstr>Получение и установка Cookie</vt:lpstr>
      <vt:lpstr>Декораторы</vt:lpstr>
      <vt:lpstr>Декораторы в Python</vt:lpstr>
      <vt:lpstr>Декораторы в Django</vt:lpstr>
      <vt:lpstr>Class-based  Views</vt:lpstr>
      <vt:lpstr>TemplateView</vt:lpstr>
      <vt:lpstr>Class-based Views</vt:lpstr>
      <vt:lpstr>Шаблонизация</vt:lpstr>
      <vt:lpstr>Неправильный подход</vt:lpstr>
      <vt:lpstr>Правильный подход</vt:lpstr>
      <vt:lpstr>Синтаксис шаблонов</vt:lpstr>
      <vt:lpstr>Вызов шаблонизатора</vt:lpstr>
      <vt:lpstr>Возможности шаблонизатора</vt:lpstr>
      <vt:lpstr>Доступ к свойствам и методам</vt:lpstr>
      <vt:lpstr>Особенности шаблонизатора</vt:lpstr>
      <vt:lpstr>Наследование  шаблонов</vt:lpstr>
      <vt:lpstr>Презентация PowerPoint</vt:lpstr>
      <vt:lpstr>Базовый шаблон base.html</vt:lpstr>
      <vt:lpstr>Шаблон главной страницы</vt:lpstr>
      <vt:lpstr>Context  processors</vt:lpstr>
      <vt:lpstr>Context processors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Views</dc:title>
  <dc:creator>Энрина</dc:creator>
  <cp:lastModifiedBy>Энрина</cp:lastModifiedBy>
  <cp:revision>9</cp:revision>
  <dcterms:created xsi:type="dcterms:W3CDTF">2022-07-18T17:13:49Z</dcterms:created>
  <dcterms:modified xsi:type="dcterms:W3CDTF">2022-07-18T19:27:29Z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Mozilla/5.0 (Macintosh; Intel Mac OS X 10_15_7) AppleWebKit/537.36 (KHTML, like Gecko) Chrome/95.0.4638.54 Safari/537.36</vt:lpwstr>
  </property>
  <property fmtid="{D5CDD505-2E9C-101B-9397-08002B2CF9AE}" pid="4" name="LastSaved">
    <vt:filetime>2022-07-18T00:00:00Z</vt:filetime>
  </property>
</Properties>
</file>