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753600" cy="6096000"/>
  <p:notesSz cx="9753600" cy="609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4" y="53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9800" y="596900"/>
            <a:ext cx="78740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413760"/>
            <a:ext cx="6827520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6499" y="1835150"/>
            <a:ext cx="7340600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0750" y="1726685"/>
            <a:ext cx="5866765" cy="367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669280"/>
            <a:ext cx="3121152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669280"/>
            <a:ext cx="2243328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4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6718301" cy="21209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pc="-105" dirty="0"/>
              <a:t>Реляционные  </a:t>
            </a:r>
            <a:r>
              <a:rPr spc="-140" dirty="0"/>
              <a:t>базы</a:t>
            </a:r>
            <a:r>
              <a:rPr spc="-425" dirty="0"/>
              <a:t> </a:t>
            </a:r>
            <a:r>
              <a:rPr spc="-370" dirty="0"/>
              <a:t>данных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10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661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000000"/>
                </a:solidFill>
              </a:rPr>
              <a:t>Placeholders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52500" y="1642745"/>
            <a:ext cx="7545070" cy="31972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  <a:tabLst>
                <a:tab pos="822960" algn="l"/>
                <a:tab pos="1097280" algn="l"/>
                <a:tab pos="1508760" algn="l"/>
                <a:tab pos="1920239" algn="l"/>
              </a:tabLst>
            </a:pPr>
            <a:r>
              <a:rPr sz="1800" dirty="0">
                <a:latin typeface="Courier New"/>
                <a:cs typeface="Courier New"/>
              </a:rPr>
              <a:t>email	=	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"'	OR	'1'='1"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cursor.execute(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315"/>
              </a:spcBef>
              <a:tabLst>
                <a:tab pos="1645920" algn="l"/>
                <a:tab pos="1920239" algn="l"/>
                <a:tab pos="2606040" algn="l"/>
                <a:tab pos="3429000" algn="l"/>
                <a:tab pos="4251960" algn="l"/>
                <a:tab pos="5075555" algn="l"/>
                <a:tab pos="5349875" algn="l"/>
                <a:tab pos="6035675" algn="l"/>
                <a:tab pos="6858634" algn="l"/>
              </a:tabLst>
            </a:pP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"SELECT	*	FROM	users	WHERE	email	=	'"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	email	+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"'"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pos="273685" algn="l"/>
                <a:tab pos="1234440" algn="l"/>
                <a:tab pos="1508760" algn="l"/>
                <a:tab pos="2194560" algn="l"/>
                <a:tab pos="3017520" algn="l"/>
                <a:tab pos="3840479" algn="l"/>
                <a:tab pos="4664075" algn="l"/>
                <a:tab pos="4938395" algn="l"/>
                <a:tab pos="5349875" algn="l"/>
                <a:tab pos="576135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SELECT	*	FROM	users	WHERE	email	=	''	OR	'1'='1'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cursor.execute(</a:t>
            </a:r>
            <a:endParaRPr sz="1800">
              <a:latin typeface="Courier New"/>
              <a:cs typeface="Courier New"/>
            </a:endParaRPr>
          </a:p>
          <a:p>
            <a:pPr marL="548640" marR="1363980">
              <a:lnSpc>
                <a:spcPct val="114599"/>
              </a:lnSpc>
              <a:tabLst>
                <a:tab pos="1645920" algn="l"/>
                <a:tab pos="1920239" algn="l"/>
                <a:tab pos="2606040" algn="l"/>
                <a:tab pos="3429000" algn="l"/>
                <a:tab pos="4251960" algn="l"/>
                <a:tab pos="5075555" algn="l"/>
                <a:tab pos="5349875" algn="l"/>
              </a:tabLst>
            </a:pP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"SELECT	*	FROM	users	WHERE	email	=	'%s'"</a:t>
            </a:r>
            <a:r>
              <a:rPr sz="1800" dirty="0">
                <a:latin typeface="Courier New"/>
                <a:cs typeface="Courier New"/>
              </a:rPr>
              <a:t>,  email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6602095" cy="21209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pc="-70" dirty="0"/>
              <a:t>Базы</a:t>
            </a:r>
            <a:r>
              <a:rPr spc="-425" dirty="0"/>
              <a:t> </a:t>
            </a:r>
            <a:r>
              <a:rPr spc="-370" dirty="0"/>
              <a:t>данных</a:t>
            </a:r>
            <a:r>
              <a:rPr spc="-425" dirty="0"/>
              <a:t> </a:t>
            </a:r>
            <a:r>
              <a:rPr spc="225" dirty="0"/>
              <a:t>в  </a:t>
            </a:r>
            <a:r>
              <a:rPr spc="-380" dirty="0"/>
              <a:t>Django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668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000000"/>
                </a:solidFill>
              </a:rPr>
              <a:t>Прямой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200" dirty="0">
                <a:solidFill>
                  <a:srgbClr val="000000"/>
                </a:solidFill>
              </a:rPr>
              <a:t>доступ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285" dirty="0">
                <a:solidFill>
                  <a:srgbClr val="000000"/>
                </a:solidFill>
              </a:rPr>
              <a:t>к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75" dirty="0">
                <a:solidFill>
                  <a:srgbClr val="000000"/>
                </a:solidFill>
              </a:rPr>
              <a:t>базе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939800" y="1295400"/>
            <a:ext cx="5513070" cy="45180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10" dirty="0">
                <a:latin typeface="Courier New"/>
                <a:cs typeface="Courier New"/>
              </a:rPr>
              <a:t>from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django.db</a:t>
            </a:r>
            <a:r>
              <a:rPr sz="1450" spc="5" dirty="0">
                <a:latin typeface="Courier New"/>
                <a:cs typeface="Courier New"/>
              </a:rPr>
              <a:t> </a:t>
            </a:r>
            <a:r>
              <a:rPr sz="1450" b="1" spc="-10" dirty="0">
                <a:latin typeface="Courier New"/>
                <a:cs typeface="Courier New"/>
              </a:rPr>
              <a:t>import</a:t>
            </a:r>
            <a:r>
              <a:rPr sz="1450" spc="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connection,</a:t>
            </a:r>
            <a:r>
              <a:rPr sz="1450" spc="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connections</a:t>
            </a:r>
            <a:endParaRPr sz="1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Courier New"/>
              <a:cs typeface="Courier New"/>
            </a:endParaRPr>
          </a:p>
          <a:p>
            <a:pPr marL="12700" marR="992505">
              <a:lnSpc>
                <a:spcPct val="112100"/>
              </a:lnSpc>
            </a:pPr>
            <a:r>
              <a:rPr sz="1450" spc="-10" dirty="0">
                <a:latin typeface="Courier New"/>
                <a:cs typeface="Courier New"/>
              </a:rPr>
              <a:t>cur = connection.cursor() 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cur.execute(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"select</a:t>
            </a:r>
            <a:r>
              <a:rPr sz="1450" spc="-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*</a:t>
            </a:r>
            <a:r>
              <a:rPr sz="1450" spc="-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from</a:t>
            </a:r>
            <a:r>
              <a:rPr sz="145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tbl</a:t>
            </a:r>
            <a:r>
              <a:rPr sz="1450" spc="-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limit</a:t>
            </a:r>
            <a:r>
              <a:rPr sz="1450" spc="-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10"</a:t>
            </a:r>
            <a:r>
              <a:rPr sz="1450" spc="-10" dirty="0">
                <a:latin typeface="Courier New"/>
                <a:cs typeface="Courier New"/>
              </a:rPr>
              <a:t>)</a:t>
            </a:r>
            <a:endParaRPr sz="1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Courier New"/>
              <a:cs typeface="Courier New"/>
            </a:endParaRPr>
          </a:p>
          <a:p>
            <a:pPr marL="12700" marR="5080">
              <a:lnSpc>
                <a:spcPct val="112100"/>
              </a:lnSpc>
            </a:pPr>
            <a:r>
              <a:rPr sz="1450" spc="-10" dirty="0">
                <a:latin typeface="Courier New"/>
                <a:cs typeface="Courier New"/>
              </a:rPr>
              <a:t>default_cur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connections[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'default'</a:t>
            </a:r>
            <a:r>
              <a:rPr sz="1450" spc="-10" dirty="0">
                <a:latin typeface="Courier New"/>
                <a:cs typeface="Courier New"/>
              </a:rPr>
              <a:t>].cursor() 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default_cur.execute(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"select</a:t>
            </a:r>
            <a:r>
              <a:rPr sz="145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*</a:t>
            </a:r>
            <a:r>
              <a:rPr sz="1450" spc="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from</a:t>
            </a:r>
            <a:r>
              <a:rPr sz="1450" spc="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tbl2</a:t>
            </a:r>
            <a:r>
              <a:rPr sz="1450" spc="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limit</a:t>
            </a:r>
            <a:r>
              <a:rPr sz="145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10"</a:t>
            </a:r>
            <a:r>
              <a:rPr sz="1450" spc="-10" dirty="0">
                <a:latin typeface="Courier New"/>
                <a:cs typeface="Courier New"/>
              </a:rPr>
              <a:t>)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another_cur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connections[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'another'</a:t>
            </a:r>
            <a:r>
              <a:rPr sz="1450" spc="-10" dirty="0">
                <a:latin typeface="Courier New"/>
                <a:cs typeface="Courier New"/>
              </a:rPr>
              <a:t>].cursor() 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another_cur.execute(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"select</a:t>
            </a:r>
            <a:r>
              <a:rPr sz="145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*</a:t>
            </a:r>
            <a:r>
              <a:rPr sz="1450" spc="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from</a:t>
            </a:r>
            <a:r>
              <a:rPr sz="1450" spc="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tbl2</a:t>
            </a:r>
            <a:r>
              <a:rPr sz="1450" spc="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limit</a:t>
            </a:r>
            <a:r>
              <a:rPr sz="145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10"</a:t>
            </a:r>
            <a:r>
              <a:rPr sz="1450" spc="-10" dirty="0">
                <a:latin typeface="Courier New"/>
                <a:cs typeface="Courier New"/>
              </a:rPr>
              <a:t>)</a:t>
            </a:r>
            <a:endParaRPr sz="1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50" i="1" spc="-10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50" i="1" spc="-6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50" i="1" spc="-10" dirty="0">
                <a:solidFill>
                  <a:srgbClr val="999987"/>
                </a:solidFill>
                <a:latin typeface="Courier New"/>
                <a:cs typeface="Courier New"/>
              </a:rPr>
              <a:t>settings.py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latin typeface="Courier New"/>
                <a:cs typeface="Courier New"/>
              </a:rPr>
              <a:t>DATABASES</a:t>
            </a:r>
            <a:r>
              <a:rPr sz="1450" spc="-4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spc="-4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{</a:t>
            </a:r>
            <a:endParaRPr sz="1450" dirty="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'default'</a:t>
            </a:r>
            <a:r>
              <a:rPr sz="1450" spc="-10" dirty="0">
                <a:latin typeface="Courier New"/>
                <a:cs typeface="Courier New"/>
              </a:rPr>
              <a:t>:</a:t>
            </a:r>
            <a:r>
              <a:rPr sz="1450" spc="-1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{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'ENGINE'</a:t>
            </a:r>
            <a:r>
              <a:rPr sz="1450" spc="-10" dirty="0">
                <a:latin typeface="Courier New"/>
                <a:cs typeface="Courier New"/>
              </a:rPr>
              <a:t>:</a:t>
            </a:r>
            <a:r>
              <a:rPr sz="1450" spc="-1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...</a:t>
            </a:r>
            <a:r>
              <a:rPr sz="1450" spc="-1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},</a:t>
            </a:r>
            <a:endParaRPr sz="1450" dirty="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'another'</a:t>
            </a:r>
            <a:r>
              <a:rPr sz="1450" spc="-10" dirty="0">
                <a:latin typeface="Courier New"/>
                <a:cs typeface="Courier New"/>
              </a:rPr>
              <a:t>:</a:t>
            </a:r>
            <a:r>
              <a:rPr sz="1450" spc="-2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{</a:t>
            </a:r>
            <a:r>
              <a:rPr sz="1450" spc="-2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...</a:t>
            </a:r>
            <a:r>
              <a:rPr sz="1450" spc="-2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}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latin typeface="Courier New"/>
                <a:cs typeface="Courier New"/>
              </a:rPr>
              <a:t>}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12</a:t>
            </a:fld>
            <a:endParaRPr spc="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13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052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000000"/>
                </a:solidFill>
              </a:rPr>
              <a:t>Полезные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135" dirty="0">
                <a:solidFill>
                  <a:srgbClr val="000000"/>
                </a:solidFill>
              </a:rPr>
              <a:t>утилиты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2"/>
            <a:ext cx="24669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712595" algn="l"/>
              </a:tabLst>
            </a:pPr>
            <a:r>
              <a:rPr sz="1800" dirty="0">
                <a:latin typeface="Courier New"/>
                <a:cs typeface="Courier New"/>
              </a:rPr>
              <a:t>./manage.py	check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4520" y="1749425"/>
            <a:ext cx="2823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проверить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приложения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2"/>
            <a:ext cx="36957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712595" algn="l"/>
              </a:tabLst>
            </a:pPr>
            <a:r>
              <a:rPr sz="1800" dirty="0">
                <a:latin typeface="Courier New"/>
                <a:cs typeface="Courier New"/>
              </a:rPr>
              <a:t>./manage.py	makemigrations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9198" y="2206625"/>
            <a:ext cx="2186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создать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миграции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657472"/>
            <a:ext cx="27432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712595" algn="l"/>
              </a:tabLst>
            </a:pPr>
            <a:r>
              <a:rPr sz="1800" dirty="0">
                <a:latin typeface="Courier New"/>
                <a:cs typeface="Courier New"/>
              </a:rPr>
              <a:t>./manage.py	migrate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8959" y="2663824"/>
            <a:ext cx="233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накатить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миграции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114671"/>
            <a:ext cx="24669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712595" algn="l"/>
              </a:tabLst>
            </a:pPr>
            <a:r>
              <a:rPr sz="1800" dirty="0">
                <a:latin typeface="Courier New"/>
                <a:cs typeface="Courier New"/>
              </a:rPr>
              <a:t>./manage.py	shell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4520" y="3121024"/>
            <a:ext cx="2618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запустить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python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shell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499" y="3571871"/>
            <a:ext cx="27432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712595" algn="l"/>
              </a:tabLst>
            </a:pPr>
            <a:r>
              <a:rPr sz="1800" dirty="0">
                <a:latin typeface="Courier New"/>
                <a:cs typeface="Courier New"/>
              </a:rPr>
              <a:t>./manage.py	dbshell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8959" y="3578225"/>
            <a:ext cx="3601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запустить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клиент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базы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данных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9800" y="596900"/>
            <a:ext cx="3091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latin typeface="Lucida Sans Unicode"/>
                <a:cs typeface="Lucida Sans Unicode"/>
              </a:rPr>
              <a:t>Django</a:t>
            </a:r>
            <a:r>
              <a:rPr sz="3600" spc="-204" dirty="0">
                <a:latin typeface="Lucida Sans Unicode"/>
                <a:cs typeface="Lucida Sans Unicode"/>
              </a:rPr>
              <a:t> </a:t>
            </a:r>
            <a:r>
              <a:rPr sz="3600" spc="-110" dirty="0">
                <a:latin typeface="Lucida Sans Unicode"/>
                <a:cs typeface="Lucida Sans Unicode"/>
              </a:rPr>
              <a:t>Models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14</a:t>
            </a:fld>
            <a:endParaRPr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939800" y="1749425"/>
            <a:ext cx="701611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Tahoma"/>
                <a:cs typeface="Tahoma"/>
              </a:rPr>
              <a:t>ORM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Object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relational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mapping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библиотек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предоставляющая</a:t>
            </a:r>
            <a:endParaRPr sz="1800">
              <a:latin typeface="Microsoft Sans Serif"/>
              <a:cs typeface="Microsoft Sans Serif"/>
            </a:endParaRPr>
          </a:p>
          <a:p>
            <a:pPr marL="12700" marR="167005">
              <a:lnSpc>
                <a:spcPct val="166700"/>
              </a:lnSpc>
            </a:pPr>
            <a:r>
              <a:rPr sz="1800" spc="75" dirty="0">
                <a:latin typeface="Microsoft Sans Serif"/>
                <a:cs typeface="Microsoft Sans Serif"/>
              </a:rPr>
              <a:t>объектно-ориентированный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интерфейс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к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реляционной</a:t>
            </a:r>
            <a:r>
              <a:rPr sz="1800" dirty="0">
                <a:latin typeface="Microsoft Sans Serif"/>
                <a:cs typeface="Microsoft Sans Serif"/>
              </a:rPr>
              <a:t> базе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данных.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b="1" spc="-35" dirty="0">
                <a:latin typeface="Tahoma"/>
                <a:cs typeface="Tahoma"/>
              </a:rPr>
              <a:t>Django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10" dirty="0">
                <a:latin typeface="Tahoma"/>
                <a:cs typeface="Tahoma"/>
              </a:rPr>
              <a:t>Models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библиотека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ORM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Djnago.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53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000000"/>
                </a:solidFill>
              </a:rPr>
              <a:t>ORM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185" dirty="0">
                <a:solidFill>
                  <a:srgbClr val="000000"/>
                </a:solidFill>
              </a:rPr>
              <a:t>vs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SQL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71810" y="1653540"/>
            <a:ext cx="748639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3167380" algn="l"/>
                <a:tab pos="3441700" algn="l"/>
                <a:tab pos="4127500" algn="l"/>
                <a:tab pos="4951095" algn="l"/>
                <a:tab pos="5774055" algn="l"/>
              </a:tabLst>
            </a:pPr>
            <a:r>
              <a:rPr sz="1800" dirty="0">
                <a:latin typeface="Courier New"/>
                <a:cs typeface="Courier New"/>
              </a:rPr>
              <a:t>cursor.execute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'select	*	from	users	where	</a:t>
            </a:r>
            <a:r>
              <a:rPr sz="1800" dirty="0" smtClean="0">
                <a:solidFill>
                  <a:srgbClr val="DD1144"/>
                </a:solidFill>
                <a:latin typeface="Courier New"/>
                <a:cs typeface="Courier New"/>
              </a:rPr>
              <a:t>age</a:t>
            </a:r>
            <a:r>
              <a:rPr lang="en-US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DD1144"/>
                </a:solidFill>
                <a:latin typeface="Courier New"/>
                <a:cs typeface="Courier New"/>
              </a:rPr>
              <a:t>&gt; 18’)</a:t>
            </a:r>
            <a:r>
              <a:rPr sz="1800" dirty="0" smtClean="0">
                <a:solidFill>
                  <a:srgbClr val="DD1144"/>
                </a:solidFill>
                <a:latin typeface="Courier New"/>
                <a:cs typeface="Courier New"/>
              </a:rPr>
              <a:t>  </a:t>
            </a:r>
            <a:r>
              <a:rPr sz="1800" b="1" dirty="0">
                <a:latin typeface="Courier New"/>
                <a:cs typeface="Courier New"/>
              </a:rPr>
              <a:t>for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user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cursor.fetchall():</a:t>
            </a:r>
          </a:p>
          <a:p>
            <a:pPr marL="561340" marR="2885440">
              <a:lnSpc>
                <a:spcPct val="114599"/>
              </a:lnSpc>
              <a:tabLst>
                <a:tab pos="1109980" algn="l"/>
                <a:tab pos="1932939" algn="l"/>
                <a:tab pos="2481580" algn="l"/>
                <a:tab pos="2755900" algn="l"/>
              </a:tabLst>
            </a:pPr>
            <a:r>
              <a:rPr sz="1800" dirty="0">
                <a:latin typeface="Courier New"/>
                <a:cs typeface="Courier New"/>
              </a:rPr>
              <a:t>pk,	name,	age	=	user  print(name)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9800" y="3418840"/>
            <a:ext cx="606107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 marR="5080" indent="-549275">
              <a:lnSpc>
                <a:spcPct val="114599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for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user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User.objects.filter(age__gt=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18</a:t>
            </a:r>
            <a:r>
              <a:rPr sz="1800" spc="-5" dirty="0">
                <a:latin typeface="Courier New"/>
                <a:cs typeface="Courier New"/>
              </a:rPr>
              <a:t>):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print(user.name)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15</a:t>
            </a:fld>
            <a:endParaRPr spc="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27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>
                <a:solidFill>
                  <a:srgbClr val="000000"/>
                </a:solidFill>
              </a:rPr>
              <a:t>Модели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185" dirty="0">
                <a:solidFill>
                  <a:srgbClr val="000000"/>
                </a:solidFill>
              </a:rPr>
              <a:t>Django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944292" y="1295400"/>
            <a:ext cx="7158990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96920">
              <a:lnSpc>
                <a:spcPct val="114599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django.db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models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class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chemeClr val="tx2"/>
                </a:solidFill>
                <a:latin typeface="Courier New"/>
                <a:cs typeface="Courier New"/>
              </a:rPr>
              <a:t>Post</a:t>
            </a:r>
            <a:r>
              <a:rPr sz="1800" spc="-5" dirty="0">
                <a:latin typeface="Courier New"/>
                <a:cs typeface="Courier New"/>
              </a:rPr>
              <a:t>(models.Model):</a:t>
            </a:r>
            <a:endParaRPr sz="1800" dirty="0">
              <a:latin typeface="Courier New"/>
              <a:cs typeface="Courier New"/>
            </a:endParaRPr>
          </a:p>
          <a:p>
            <a:pPr marL="561340" marR="1102360">
              <a:lnSpc>
                <a:spcPct val="114599"/>
              </a:lnSpc>
              <a:tabLst>
                <a:tab pos="1384300" algn="l"/>
                <a:tab pos="1658620" algn="l"/>
                <a:tab pos="1932939" algn="l"/>
              </a:tabLst>
            </a:pPr>
            <a:r>
              <a:rPr sz="1800" dirty="0">
                <a:latin typeface="Courier New"/>
                <a:cs typeface="Courier New"/>
              </a:rPr>
              <a:t>title	=	</a:t>
            </a:r>
            <a:r>
              <a:rPr sz="1800" spc="-5" dirty="0">
                <a:latin typeface="Courier New"/>
                <a:cs typeface="Courier New"/>
              </a:rPr>
              <a:t>models.CharField(max_length=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255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content	=	models.TextField()</a:t>
            </a:r>
          </a:p>
          <a:p>
            <a:pPr marL="561340" marR="5080">
              <a:lnSpc>
                <a:spcPct val="114599"/>
              </a:lnSpc>
              <a:tabLst>
                <a:tab pos="2481580" algn="l"/>
                <a:tab pos="2755900" algn="l"/>
              </a:tabLst>
            </a:pPr>
            <a:r>
              <a:rPr sz="1800" dirty="0">
                <a:latin typeface="Courier New"/>
                <a:cs typeface="Courier New"/>
              </a:rPr>
              <a:t>creation_date	=	</a:t>
            </a:r>
            <a:r>
              <a:rPr sz="1800" spc="-5" dirty="0">
                <a:latin typeface="Courier New"/>
                <a:cs typeface="Courier New"/>
              </a:rPr>
              <a:t>models.DateTimeField(blank=</a:t>
            </a:r>
            <a:r>
              <a:rPr sz="1800" b="1" spc="-5" dirty="0">
                <a:latin typeface="Courier New"/>
                <a:cs typeface="Courier New"/>
              </a:rPr>
              <a:t>True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b="1" dirty="0" err="1">
                <a:latin typeface="Courier New"/>
                <a:cs typeface="Courier New"/>
              </a:rPr>
              <a:t>def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lang="en-US" sz="18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80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str</a:t>
            </a:r>
            <a:r>
              <a:rPr sz="18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lang="en-US" sz="18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800" spc="-5" dirty="0" smtClean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self):</a:t>
            </a:r>
            <a:endParaRPr sz="18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self.title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get_absolute_url</a:t>
            </a:r>
            <a:r>
              <a:rPr sz="1800" spc="-5" dirty="0">
                <a:latin typeface="Courier New"/>
                <a:cs typeface="Courier New"/>
              </a:rPr>
              <a:t>(self):</a:t>
            </a:r>
            <a:endParaRPr sz="1800" dirty="0">
              <a:latin typeface="Courier New"/>
              <a:cs typeface="Courier New"/>
            </a:endParaRPr>
          </a:p>
          <a:p>
            <a:pPr marL="561340" marR="1376680" indent="548640">
              <a:lnSpc>
                <a:spcPct val="114599"/>
              </a:lnSpc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'/post/{}/'</a:t>
            </a:r>
            <a:r>
              <a:rPr sz="1800" spc="-5" dirty="0">
                <a:latin typeface="Courier New"/>
                <a:cs typeface="Courier New"/>
              </a:rPr>
              <a:t>.format(self.pk)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class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chemeClr val="tx2"/>
                </a:solidFill>
                <a:latin typeface="Courier New"/>
                <a:cs typeface="Courier New"/>
              </a:rPr>
              <a:t>Meta</a:t>
            </a:r>
            <a:r>
              <a:rPr sz="1800" dirty="0">
                <a:latin typeface="Courier New"/>
                <a:cs typeface="Courier New"/>
              </a:rPr>
              <a:t>: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  <a:tabLst>
                <a:tab pos="2344420" algn="l"/>
              </a:tabLst>
            </a:pPr>
            <a:r>
              <a:rPr sz="1800" dirty="0">
                <a:latin typeface="Courier New"/>
                <a:cs typeface="Courier New"/>
              </a:rPr>
              <a:t>db_table	=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'blogposts'</a:t>
            </a:r>
            <a:endParaRPr sz="18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315"/>
              </a:spcBef>
              <a:tabLst>
                <a:tab pos="2344420" algn="l"/>
                <a:tab pos="2618740" algn="l"/>
              </a:tabLst>
            </a:pPr>
            <a:r>
              <a:rPr sz="1800" dirty="0">
                <a:latin typeface="Courier New"/>
                <a:cs typeface="Courier New"/>
              </a:rPr>
              <a:t>ordering	=	[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'-creation_date'</a:t>
            </a:r>
            <a:r>
              <a:rPr sz="1800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16</a:t>
            </a:fld>
            <a:endParaRPr spc="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558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75" dirty="0">
                <a:solidFill>
                  <a:srgbClr val="000000"/>
                </a:solidFill>
              </a:rPr>
              <a:t>Т</a:t>
            </a:r>
            <a:r>
              <a:rPr sz="3600" spc="-65" dirty="0">
                <a:solidFill>
                  <a:srgbClr val="000000"/>
                </a:solidFill>
              </a:rPr>
              <a:t>ипы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95" dirty="0">
                <a:solidFill>
                  <a:srgbClr val="000000"/>
                </a:solidFill>
              </a:rPr>
              <a:t>полей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17</a:t>
            </a:fld>
            <a:endParaRPr spc="25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186180"/>
            <a:ext cx="7219257" cy="33858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18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468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000000"/>
                </a:solidFill>
              </a:rPr>
              <a:t>Свойства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95" dirty="0">
                <a:solidFill>
                  <a:srgbClr val="000000"/>
                </a:solidFill>
              </a:rPr>
              <a:t>полей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0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blank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8332" y="1749425"/>
            <a:ext cx="294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 </a:t>
            </a:r>
            <a:r>
              <a:rPr sz="1800" spc="50" dirty="0">
                <a:latin typeface="Microsoft Sans Serif"/>
                <a:cs typeface="Microsoft Sans Serif"/>
              </a:rPr>
              <a:t>поле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может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быть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пустым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0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null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1261" y="2206625"/>
            <a:ext cx="405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при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этом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хранится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базе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как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NULL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657470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max_length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4281" y="2663824"/>
            <a:ext cx="3115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максимальная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длина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поля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114670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primary_key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1500" y="3121024"/>
            <a:ext cx="322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 </a:t>
            </a:r>
            <a:r>
              <a:rPr sz="1800" spc="15" dirty="0">
                <a:latin typeface="Microsoft Sans Serif"/>
                <a:cs typeface="Microsoft Sans Serif"/>
              </a:rPr>
              <a:t>это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поле</a:t>
            </a:r>
            <a:r>
              <a:rPr sz="1800" spc="-25" dirty="0">
                <a:latin typeface="Microsoft Sans Serif"/>
                <a:cs typeface="Microsoft Sans Serif"/>
              </a:rPr>
              <a:t> 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первичный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ключ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499" y="3571870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unique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5551" y="3578225"/>
            <a:ext cx="195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поле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уникально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4029070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db_index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9991" y="4035425"/>
            <a:ext cx="412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этого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поля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нужен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индекс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базе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499" y="4486270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default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2771" y="4492625"/>
            <a:ext cx="2936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indent="-133350">
              <a:lnSpc>
                <a:spcPct val="100000"/>
              </a:lnSpc>
              <a:spcBef>
                <a:spcPts val="100"/>
              </a:spcBef>
              <a:buChar char="-"/>
              <a:tabLst>
                <a:tab pos="146050" algn="l"/>
              </a:tabLst>
            </a:pPr>
            <a:r>
              <a:rPr sz="1800" spc="65" dirty="0">
                <a:latin typeface="Microsoft Sans Serif"/>
                <a:cs typeface="Microsoft Sans Serif"/>
              </a:rPr>
              <a:t>значение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по-умолчанию</a:t>
            </a:r>
            <a:endParaRPr sz="1800">
              <a:latin typeface="Microsoft Sans Serif"/>
              <a:cs typeface="Microsoft Sans Serif"/>
            </a:endParaRPr>
          </a:p>
          <a:p>
            <a:pPr marL="145415" indent="-133350">
              <a:lnSpc>
                <a:spcPct val="100000"/>
              </a:lnSpc>
              <a:spcBef>
                <a:spcPts val="1440"/>
              </a:spcBef>
              <a:buChar char="-"/>
              <a:tabLst>
                <a:tab pos="146050" algn="l"/>
              </a:tabLst>
            </a:pPr>
            <a:r>
              <a:rPr sz="1800" spc="65" dirty="0">
                <a:latin typeface="Microsoft Sans Serif"/>
                <a:cs typeface="Microsoft Sans Serif"/>
              </a:rPr>
              <a:t>варианты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значений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2499" y="4943470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choices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pc="-70" dirty="0"/>
              <a:t>Связи</a:t>
            </a:r>
            <a:r>
              <a:rPr spc="-509" dirty="0"/>
              <a:t> </a:t>
            </a:r>
            <a:r>
              <a:rPr spc="-475" dirty="0"/>
              <a:t>между </a:t>
            </a:r>
            <a:r>
              <a:rPr spc="-2360" dirty="0"/>
              <a:t> </a:t>
            </a:r>
            <a:r>
              <a:rPr spc="-300" dirty="0"/>
              <a:t>моделями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2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652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000000"/>
                </a:solidFill>
              </a:rPr>
              <a:t>Решаемые</a:t>
            </a:r>
            <a:r>
              <a:rPr sz="3600" spc="-235" dirty="0">
                <a:solidFill>
                  <a:srgbClr val="000000"/>
                </a:solidFill>
              </a:rPr>
              <a:t> </a:t>
            </a:r>
            <a:r>
              <a:rPr sz="3600" spc="-100" dirty="0">
                <a:solidFill>
                  <a:srgbClr val="000000"/>
                </a:solidFill>
              </a:rPr>
              <a:t>проблемы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486156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0" dirty="0">
                <a:latin typeface="Microsoft Sans Serif"/>
                <a:cs typeface="Microsoft Sans Serif"/>
              </a:rPr>
              <a:t>Структура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хранения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" dirty="0">
                <a:latin typeface="Microsoft Sans Serif"/>
                <a:cs typeface="Microsoft Sans Serif"/>
              </a:rPr>
              <a:t>Эффективный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поиск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данных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0" dirty="0">
                <a:latin typeface="Microsoft Sans Serif"/>
                <a:cs typeface="Microsoft Sans Serif"/>
              </a:rPr>
              <a:t>Управление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памятью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5" dirty="0">
                <a:latin typeface="Microsoft Sans Serif"/>
                <a:cs typeface="Microsoft Sans Serif"/>
              </a:rPr>
              <a:t>Совместный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доступ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к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данным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40" dirty="0">
                <a:latin typeface="Microsoft Sans Serif"/>
                <a:cs typeface="Microsoft Sans Serif"/>
              </a:rPr>
              <a:t>Атомарные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операции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 </a:t>
            </a:r>
            <a:r>
              <a:rPr sz="1800" spc="60" dirty="0">
                <a:latin typeface="Microsoft Sans Serif"/>
                <a:cs typeface="Microsoft Sans Serif"/>
              </a:rPr>
              <a:t>транзакции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5" dirty="0">
                <a:latin typeface="Microsoft Sans Serif"/>
                <a:cs typeface="Microsoft Sans Serif"/>
              </a:rPr>
              <a:t>Язык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управления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базой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данными</a:t>
            </a:r>
            <a:r>
              <a:rPr sz="1800" spc="-25" dirty="0">
                <a:latin typeface="Microsoft Sans Serif"/>
                <a:cs typeface="Microsoft Sans Serif"/>
              </a:rPr>
              <a:t> - </a:t>
            </a:r>
            <a:r>
              <a:rPr sz="1800" b="1" spc="-40" dirty="0">
                <a:latin typeface="Tahoma"/>
                <a:cs typeface="Tahoma"/>
              </a:rPr>
              <a:t>SQL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011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000000"/>
                </a:solidFill>
              </a:rPr>
              <a:t>С</a:t>
            </a:r>
            <a:r>
              <a:rPr sz="3600" spc="20" dirty="0">
                <a:solidFill>
                  <a:srgbClr val="000000"/>
                </a:solidFill>
              </a:rPr>
              <a:t>в</a:t>
            </a:r>
            <a:r>
              <a:rPr sz="3600" spc="-45" dirty="0">
                <a:solidFill>
                  <a:srgbClr val="000000"/>
                </a:solidFill>
              </a:rPr>
              <a:t>язи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229" dirty="0">
                <a:solidFill>
                  <a:srgbClr val="000000"/>
                </a:solidFill>
              </a:rPr>
              <a:t>между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145" dirty="0">
                <a:solidFill>
                  <a:srgbClr val="000000"/>
                </a:solidFill>
              </a:rPr>
              <a:t>моделями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67772" y="1500031"/>
            <a:ext cx="6198870" cy="355263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b="1" dirty="0">
                <a:latin typeface="Courier New"/>
                <a:cs typeface="Courier New"/>
              </a:rPr>
              <a:t>class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chemeClr val="tx2"/>
                </a:solidFill>
                <a:latin typeface="Courier New"/>
                <a:cs typeface="Courier New"/>
              </a:rPr>
              <a:t>Post</a:t>
            </a:r>
            <a:r>
              <a:rPr sz="1800" spc="-5" dirty="0">
                <a:latin typeface="Courier New"/>
                <a:cs typeface="Courier New"/>
              </a:rPr>
              <a:t>(models.Model):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384300" algn="l"/>
                <a:tab pos="1658620" algn="l"/>
              </a:tabLst>
            </a:pPr>
            <a:r>
              <a:rPr sz="1800" dirty="0">
                <a:latin typeface="Courier New"/>
                <a:cs typeface="Courier New"/>
              </a:rPr>
              <a:t>title	=	</a:t>
            </a:r>
            <a:r>
              <a:rPr sz="1800" spc="-5" dirty="0">
                <a:latin typeface="Courier New"/>
                <a:cs typeface="Courier New"/>
              </a:rPr>
              <a:t>models.CharField(max_length=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255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835660" algn="l"/>
                <a:tab pos="138430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еще	поля...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  <a:tabLst>
                <a:tab pos="1795780" algn="l"/>
                <a:tab pos="2070100" algn="l"/>
              </a:tabLst>
            </a:pPr>
            <a:r>
              <a:rPr sz="1800" dirty="0">
                <a:latin typeface="Courier New"/>
                <a:cs typeface="Courier New"/>
              </a:rPr>
              <a:t>category	=	models.ForeignKey(Category,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  <a:tabLst>
                <a:tab pos="2618740" algn="l"/>
              </a:tabLst>
            </a:pPr>
            <a:r>
              <a:rPr sz="1800" dirty="0">
                <a:latin typeface="Courier New"/>
                <a:cs typeface="Courier New"/>
              </a:rPr>
              <a:t>null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Courier New"/>
                <a:cs typeface="Courier New"/>
              </a:rPr>
              <a:t>True</a:t>
            </a:r>
            <a:r>
              <a:rPr sz="1800" dirty="0">
                <a:latin typeface="Courier New"/>
                <a:cs typeface="Courier New"/>
              </a:rPr>
              <a:t>,	on_delete=models.SET_NULL)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Courier New"/>
              <a:cs typeface="Courier New"/>
            </a:endParaRPr>
          </a:p>
          <a:p>
            <a:pPr marL="1109980" marR="5080" indent="-549275">
              <a:lnSpc>
                <a:spcPct val="114599"/>
              </a:lnSpc>
              <a:tabLst>
                <a:tab pos="1521460" algn="l"/>
                <a:tab pos="1795780" algn="l"/>
              </a:tabLst>
            </a:pPr>
            <a:r>
              <a:rPr sz="1800" dirty="0">
                <a:latin typeface="Courier New"/>
                <a:cs typeface="Courier New"/>
              </a:rPr>
              <a:t>status	=	models.OneToOneField(PostStatus,  on_delete=models.CASCADE)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tabLst>
                <a:tab pos="1247140" algn="l"/>
                <a:tab pos="1521460" algn="l"/>
              </a:tabLst>
            </a:pPr>
            <a:r>
              <a:rPr sz="1800" dirty="0">
                <a:latin typeface="Courier New"/>
                <a:cs typeface="Courier New"/>
              </a:rPr>
              <a:t>tags	=	models.ManyToManyField(Tag)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20</a:t>
            </a:fld>
            <a:endParaRPr spc="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167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000000"/>
                </a:solidFill>
              </a:rPr>
              <a:t>Реализация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145" dirty="0">
                <a:solidFill>
                  <a:srgbClr val="000000"/>
                </a:solidFill>
              </a:rPr>
              <a:t>в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200" dirty="0">
                <a:solidFill>
                  <a:srgbClr val="000000"/>
                </a:solidFill>
              </a:rPr>
              <a:t>СУБД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950" y="1676400"/>
            <a:ext cx="7277099" cy="2638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21</a:t>
            </a:fld>
            <a:endParaRPr spc="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22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754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000000"/>
                </a:solidFill>
              </a:rPr>
              <a:t>Ограничения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70" dirty="0">
                <a:solidFill>
                  <a:srgbClr val="000000"/>
                </a:solidFill>
              </a:rPr>
              <a:t>внешних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145" dirty="0">
                <a:solidFill>
                  <a:srgbClr val="000000"/>
                </a:solidFill>
              </a:rPr>
              <a:t>кл</a:t>
            </a:r>
            <a:r>
              <a:rPr sz="3600" spc="-250" dirty="0">
                <a:solidFill>
                  <a:srgbClr val="000000"/>
                </a:solidFill>
              </a:rPr>
              <a:t>ю</a:t>
            </a:r>
            <a:r>
              <a:rPr sz="3600" spc="25" dirty="0">
                <a:solidFill>
                  <a:srgbClr val="000000"/>
                </a:solidFill>
              </a:rPr>
              <a:t>чей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289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Microsoft Sans Serif"/>
                <a:cs typeface="Microsoft Sans Serif"/>
              </a:rPr>
              <a:t>Применимо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к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полям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типа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6674" y="1743069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ForeignKey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0859" y="1749425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5924" y="1743069"/>
            <a:ext cx="19240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OneToOneField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471" y="2206625"/>
            <a:ext cx="1117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200269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RESTRICT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9991" y="2292126"/>
            <a:ext cx="2540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700" dirty="0">
                <a:latin typeface="Times New Roman"/>
                <a:cs typeface="Times New Roman"/>
              </a:rPr>
              <a:t>→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3649" y="2200269"/>
            <a:ext cx="20478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models.PROTECT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499" y="2657469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CASCADE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2771" y="2749326"/>
            <a:ext cx="2540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700" dirty="0">
                <a:latin typeface="Times New Roman"/>
                <a:cs typeface="Times New Roman"/>
              </a:rPr>
              <a:t>→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0774" y="2657469"/>
            <a:ext cx="20574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models.CASCADE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3114669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615315" algn="l"/>
              </a:tabLst>
            </a:pPr>
            <a:r>
              <a:rPr sz="1800" dirty="0">
                <a:latin typeface="Courier New"/>
                <a:cs typeface="Courier New"/>
              </a:rPr>
              <a:t>SET	NULL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9991" y="3206526"/>
            <a:ext cx="2540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700" dirty="0">
                <a:latin typeface="Times New Roman"/>
                <a:cs typeface="Times New Roman"/>
              </a:rPr>
              <a:t>→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3649" y="3114669"/>
            <a:ext cx="21907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models.SET_NULL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2499" y="3571869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478155" algn="l"/>
              </a:tabLst>
            </a:pPr>
            <a:r>
              <a:rPr sz="1800" dirty="0">
                <a:latin typeface="Courier New"/>
                <a:cs typeface="Courier New"/>
              </a:rPr>
              <a:t>NO	ACTION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7061" y="3663726"/>
            <a:ext cx="2540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700" dirty="0">
                <a:latin typeface="Times New Roman"/>
                <a:cs typeface="Times New Roman"/>
              </a:rPr>
              <a:t>→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6999" y="3571869"/>
            <a:ext cx="24669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models.DO_NOTHING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23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47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000000"/>
                </a:solidFill>
              </a:rPr>
              <a:t>Использование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145" dirty="0">
                <a:solidFill>
                  <a:srgbClr val="000000"/>
                </a:solidFill>
              </a:rPr>
              <a:t>о</a:t>
            </a:r>
            <a:r>
              <a:rPr sz="3600" spc="-75" dirty="0">
                <a:solidFill>
                  <a:srgbClr val="000000"/>
                </a:solidFill>
              </a:rPr>
              <a:t>тношений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145" dirty="0">
                <a:solidFill>
                  <a:srgbClr val="000000"/>
                </a:solidFill>
              </a:rPr>
              <a:t>в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360" dirty="0">
                <a:solidFill>
                  <a:srgbClr val="000000"/>
                </a:solidFill>
              </a:rPr>
              <a:t>к</a:t>
            </a:r>
            <a:r>
              <a:rPr sz="3600" spc="-200" dirty="0">
                <a:solidFill>
                  <a:srgbClr val="000000"/>
                </a:solidFill>
              </a:rPr>
              <a:t>оде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750" y="1726685"/>
          <a:ext cx="5869302" cy="3673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8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643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725"/>
                        </a:lnSpc>
                      </a:pP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600" i="1" spc="-1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прямое</a:t>
                      </a:r>
                      <a:r>
                        <a:rPr sz="1600" i="1" spc="-1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использование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 marR="177165">
                        <a:lnSpc>
                          <a:spcPct val="117200"/>
                        </a:lnSpc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post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Post.objects.get(pk=</a:t>
                      </a:r>
                      <a:r>
                        <a:rPr sz="1600" spc="1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600" spc="-9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category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post.category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Category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4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category_id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post.category_id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ts val="1889"/>
                        </a:lnSpc>
                      </a:pP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4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status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post.status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ts val="1889"/>
                        </a:lnSpc>
                      </a:pP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Status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4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status_id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post.status_id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ts val="1889"/>
                        </a:lnSpc>
                      </a:pP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4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tags_manager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post.tags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ts val="1889"/>
                        </a:lnSpc>
                      </a:pP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RelatedManager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93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post.tags.all()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ts val="1889"/>
                        </a:lnSpc>
                      </a:pP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i="1" spc="-2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Tags</a:t>
                      </a:r>
                      <a:r>
                        <a:rPr sz="1600" i="1" spc="-2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использование</a:t>
                      </a:r>
                      <a:r>
                        <a:rPr sz="1600" i="1" spc="-5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обратного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ForeignKey.related_name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 gridSpan="4"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отношения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317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6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ManyToManyField.related_name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3858895" algn="l"/>
                        </a:tabLst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category.post_set.all()	</a:t>
                      </a: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600" i="1" spc="-2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i="1" spc="-2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Post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932">
                <a:tc gridSpan="2"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tag.post_set.all()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8815">
                        <a:lnSpc>
                          <a:spcPts val="1889"/>
                        </a:lnSpc>
                      </a:pP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600" i="1" spc="-2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i="1" spc="-2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i="1" spc="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Post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89"/>
                        </a:lnSpc>
                      </a:pPr>
                      <a:r>
                        <a:rPr sz="16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800" y="596900"/>
            <a:ext cx="632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latin typeface="Lucida Sans Unicode"/>
                <a:cs typeface="Lucida Sans Unicode"/>
              </a:rPr>
              <a:t>Реляционная</a:t>
            </a:r>
            <a:r>
              <a:rPr sz="3600" spc="-204" dirty="0">
                <a:latin typeface="Lucida Sans Unicode"/>
                <a:cs typeface="Lucida Sans Unicode"/>
              </a:rPr>
              <a:t> </a:t>
            </a:r>
            <a:r>
              <a:rPr sz="3600" spc="-120" dirty="0">
                <a:latin typeface="Lucida Sans Unicode"/>
                <a:cs typeface="Lucida Sans Unicode"/>
              </a:rPr>
              <a:t>модель</a:t>
            </a:r>
            <a:r>
              <a:rPr sz="3600" spc="-204" dirty="0">
                <a:latin typeface="Lucida Sans Unicode"/>
                <a:cs typeface="Lucida Sans Unicode"/>
              </a:rPr>
              <a:t> </a:t>
            </a:r>
            <a:r>
              <a:rPr sz="3600" spc="-180" dirty="0">
                <a:latin typeface="Lucida Sans Unicode"/>
                <a:cs typeface="Lucida Sans Unicode"/>
              </a:rPr>
              <a:t>данных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5920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Microsoft Sans Serif"/>
                <a:cs typeface="Microsoft Sans Serif"/>
              </a:rPr>
              <a:t>Данные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хранятся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виде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таблиц.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У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каждой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таблицы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фиксированное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60" dirty="0">
                <a:latin typeface="Microsoft Sans Serif"/>
                <a:cs typeface="Microsoft Sans Serif"/>
              </a:rPr>
              <a:t>число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столбцов.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Все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данные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столбце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одного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типа.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49" y="3047999"/>
            <a:ext cx="6591299" cy="19240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3</a:t>
            </a:fld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4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564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000000"/>
                </a:solidFill>
              </a:rPr>
              <a:t>Проектирование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70" dirty="0">
                <a:solidFill>
                  <a:srgbClr val="000000"/>
                </a:solidFill>
              </a:rPr>
              <a:t>базы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180" dirty="0">
                <a:solidFill>
                  <a:srgbClr val="000000"/>
                </a:solidFill>
              </a:rPr>
              <a:t>данных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6263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Microsoft Sans Serif"/>
                <a:cs typeface="Microsoft Sans Serif"/>
              </a:rPr>
              <a:t>Основная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задача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проектирования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сокращение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избыточности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55" dirty="0">
                <a:latin typeface="Microsoft Sans Serif"/>
                <a:cs typeface="Microsoft Sans Serif"/>
              </a:rPr>
              <a:t>дублирования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данных.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latin typeface="Microsoft Sans Serif"/>
                <a:cs typeface="Microsoft Sans Serif"/>
              </a:rPr>
              <a:t>Существуют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формальные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правила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проверки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схемы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базы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данных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latin typeface="Microsoft Sans Serif"/>
                <a:cs typeface="Microsoft Sans Serif"/>
              </a:rPr>
              <a:t>«правильность»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b="1" spc="25" dirty="0">
                <a:latin typeface="Tahoma"/>
                <a:cs typeface="Tahoma"/>
              </a:rPr>
              <a:t>нормальные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5" dirty="0">
                <a:latin typeface="Tahoma"/>
                <a:cs typeface="Tahoma"/>
              </a:rPr>
              <a:t>формы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базы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данных.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5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36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000000"/>
                </a:solidFill>
              </a:rPr>
              <a:t>Проектирование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70" dirty="0">
                <a:solidFill>
                  <a:srgbClr val="000000"/>
                </a:solidFill>
              </a:rPr>
              <a:t>на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165" dirty="0">
                <a:solidFill>
                  <a:srgbClr val="000000"/>
                </a:solidFill>
              </a:rPr>
              <a:t>практи</a:t>
            </a:r>
            <a:r>
              <a:rPr sz="3600" spc="-229" dirty="0">
                <a:solidFill>
                  <a:srgbClr val="000000"/>
                </a:solidFill>
              </a:rPr>
              <a:t>к</a:t>
            </a:r>
            <a:r>
              <a:rPr sz="3600" spc="-30" dirty="0">
                <a:solidFill>
                  <a:srgbClr val="000000"/>
                </a:solidFill>
              </a:rPr>
              <a:t>е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748474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45" dirty="0">
                <a:latin typeface="Microsoft Sans Serif"/>
                <a:cs typeface="Microsoft Sans Serif"/>
              </a:rPr>
              <a:t>Логическое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разделение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сущностей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5" dirty="0">
                <a:latin typeface="Microsoft Sans Serif"/>
                <a:cs typeface="Microsoft Sans Serif"/>
              </a:rPr>
              <a:t>Выделение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синтетических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первичных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ключей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0" dirty="0">
                <a:latin typeface="Microsoft Sans Serif"/>
                <a:cs typeface="Microsoft Sans Serif"/>
              </a:rPr>
              <a:t>Связи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1:N,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N:1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реализуются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через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10" dirty="0">
                <a:latin typeface="Microsoft Sans Serif"/>
                <a:cs typeface="Microsoft Sans Serif"/>
              </a:rPr>
              <a:t>внешний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ключ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0" dirty="0">
                <a:latin typeface="Microsoft Sans Serif"/>
                <a:cs typeface="Microsoft Sans Serif"/>
              </a:rPr>
              <a:t>Связи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N:M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реализуются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через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промежуточную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таблицу</a:t>
            </a:r>
            <a:endParaRPr sz="1800">
              <a:latin typeface="Microsoft Sans Serif"/>
              <a:cs typeface="Microsoft Sans Serif"/>
            </a:endParaRPr>
          </a:p>
          <a:p>
            <a:pPr marL="262890" marR="5080" indent="-250825">
              <a:lnSpc>
                <a:spcPct val="166700"/>
              </a:lnSpc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0" dirty="0">
                <a:latin typeface="Microsoft Sans Serif"/>
                <a:cs typeface="Microsoft Sans Serif"/>
              </a:rPr>
              <a:t>Атрибут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фиксированным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числом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значений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70" dirty="0">
                <a:latin typeface="Microsoft Sans Serif"/>
                <a:cs typeface="Microsoft Sans Serif"/>
              </a:rPr>
              <a:t>–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внешняя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таблица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либо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поле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типа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enum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6602095" cy="21209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pc="-70" dirty="0"/>
              <a:t>Базы</a:t>
            </a:r>
            <a:r>
              <a:rPr spc="-425" dirty="0"/>
              <a:t> </a:t>
            </a:r>
            <a:r>
              <a:rPr spc="-370" dirty="0"/>
              <a:t>данных</a:t>
            </a:r>
            <a:r>
              <a:rPr spc="-425" dirty="0"/>
              <a:t> </a:t>
            </a:r>
            <a:r>
              <a:rPr spc="225" dirty="0"/>
              <a:t>в  </a:t>
            </a:r>
            <a:r>
              <a:rPr spc="-204" dirty="0"/>
              <a:t>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419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>
                <a:solidFill>
                  <a:srgbClr val="000000"/>
                </a:solidFill>
              </a:rPr>
              <a:t>Подкл</a:t>
            </a:r>
            <a:r>
              <a:rPr sz="3600" spc="-275" dirty="0">
                <a:solidFill>
                  <a:srgbClr val="000000"/>
                </a:solidFill>
              </a:rPr>
              <a:t>ю</a:t>
            </a:r>
            <a:r>
              <a:rPr sz="3600" spc="-5" dirty="0">
                <a:solidFill>
                  <a:srgbClr val="000000"/>
                </a:solidFill>
              </a:rPr>
              <a:t>чение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285" dirty="0">
                <a:solidFill>
                  <a:srgbClr val="000000"/>
                </a:solidFill>
              </a:rPr>
              <a:t>к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75" dirty="0">
                <a:solidFill>
                  <a:srgbClr val="000000"/>
                </a:solidFill>
              </a:rPr>
              <a:t>базе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939800" y="1371600"/>
            <a:ext cx="7186295" cy="283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Microsoft Sans Serif"/>
                <a:cs typeface="Microsoft Sans Serif"/>
              </a:rPr>
              <a:t>Полное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ин</a:t>
            </a:r>
            <a:r>
              <a:rPr sz="1800" spc="60" dirty="0">
                <a:latin typeface="Microsoft Sans Serif"/>
                <a:cs typeface="Microsoft Sans Serif"/>
              </a:rPr>
              <a:t>т</a:t>
            </a:r>
            <a:r>
              <a:rPr sz="1800" dirty="0">
                <a:latin typeface="Microsoft Sans Serif"/>
                <a:cs typeface="Microsoft Sans Serif"/>
              </a:rPr>
              <a:t>ерфейса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раб</a:t>
            </a:r>
            <a:r>
              <a:rPr sz="1800" spc="35" dirty="0">
                <a:latin typeface="Microsoft Sans Serif"/>
                <a:cs typeface="Microsoft Sans Serif"/>
              </a:rPr>
              <a:t>о</a:t>
            </a:r>
            <a:r>
              <a:rPr sz="1800" spc="55" dirty="0">
                <a:latin typeface="Microsoft Sans Serif"/>
                <a:cs typeface="Microsoft Sans Serif"/>
              </a:rPr>
              <a:t>ты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СУБД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52A2DE"/>
                </a:solidFill>
                <a:latin typeface="Microsoft Sans Serif"/>
                <a:cs typeface="Microsoft Sans Serif"/>
                <a:hlinkClick r:id="rId2"/>
              </a:rPr>
              <a:t>PEP-0249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600" b="1" spc="10" dirty="0">
                <a:latin typeface="Courier New"/>
                <a:cs typeface="Courier New"/>
              </a:rPr>
              <a:t>import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MySQLdb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600" spc="10" dirty="0">
                <a:latin typeface="Courier New"/>
                <a:cs typeface="Courier New"/>
              </a:rPr>
              <a:t>connection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= MySQLdb.connect(host=</a:t>
            </a: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"localhost"</a:t>
            </a:r>
            <a:r>
              <a:rPr sz="1600" spc="10" dirty="0">
                <a:latin typeface="Courier New"/>
                <a:cs typeface="Courier New"/>
              </a:rPr>
              <a:t>, user=</a:t>
            </a: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"joe"</a:t>
            </a:r>
            <a:r>
              <a:rPr sz="1600" spc="10" dirty="0">
                <a:latin typeface="Courier New"/>
                <a:cs typeface="Courier New"/>
              </a:rPr>
              <a:t>,</a:t>
            </a:r>
            <a:endParaRPr sz="1600" dirty="0">
              <a:latin typeface="Courier New"/>
              <a:cs typeface="Courier New"/>
            </a:endParaRPr>
          </a:p>
          <a:p>
            <a:pPr marL="12700" marR="992505" indent="2468880">
              <a:lnSpc>
                <a:spcPct val="117200"/>
              </a:lnSpc>
            </a:pPr>
            <a:r>
              <a:rPr sz="1600" spc="10" dirty="0">
                <a:latin typeface="Courier New"/>
                <a:cs typeface="Courier New"/>
              </a:rPr>
              <a:t>passwd=</a:t>
            </a: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"moonpie"</a:t>
            </a:r>
            <a:r>
              <a:rPr sz="1600" spc="10" dirty="0">
                <a:latin typeface="Courier New"/>
                <a:cs typeface="Courier New"/>
              </a:rPr>
              <a:t>,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db=</a:t>
            </a: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"thangs"</a:t>
            </a:r>
            <a:r>
              <a:rPr sz="1600" spc="10" dirty="0">
                <a:latin typeface="Courier New"/>
                <a:cs typeface="Courier New"/>
              </a:rPr>
              <a:t>)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cursor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= connection.cursor()</a:t>
            </a:r>
            <a:endParaRPr sz="1600" dirty="0">
              <a:latin typeface="Courier New"/>
              <a:cs typeface="Courier New"/>
            </a:endParaRPr>
          </a:p>
          <a:p>
            <a:pPr marL="12700" marR="3091180">
              <a:lnSpc>
                <a:spcPct val="117200"/>
              </a:lnSpc>
            </a:pP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60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запросы</a:t>
            </a:r>
            <a:r>
              <a:rPr sz="160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с</a:t>
            </a:r>
            <a:r>
              <a:rPr sz="160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использованием</a:t>
            </a:r>
            <a:r>
              <a:rPr sz="160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cursor </a:t>
            </a:r>
            <a:r>
              <a:rPr sz="1600" i="1" spc="-944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connection.commit() 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connection.close()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7</a:t>
            </a:fld>
            <a:endParaRPr spc="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8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895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000000"/>
                </a:solidFill>
              </a:rPr>
              <a:t>Выполнение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75" dirty="0">
                <a:solidFill>
                  <a:srgbClr val="000000"/>
                </a:solidFill>
              </a:rPr>
              <a:t>запросов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6747509" cy="34829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latin typeface="Courier New"/>
                <a:cs typeface="Courier New"/>
              </a:rPr>
              <a:t>cursor.execute(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"""</a:t>
            </a:r>
            <a:endParaRPr sz="1800">
              <a:latin typeface="Courier New"/>
              <a:cs typeface="Courier New"/>
            </a:endParaRPr>
          </a:p>
          <a:p>
            <a:pPr marL="12700" marR="5080" indent="411480">
              <a:lnSpc>
                <a:spcPct val="114599"/>
              </a:lnSpc>
              <a:tabLst>
                <a:tab pos="698500" algn="l"/>
                <a:tab pos="1384300" algn="l"/>
                <a:tab pos="2207260" algn="l"/>
                <a:tab pos="2755900" algn="l"/>
                <a:tab pos="3304540" algn="l"/>
                <a:tab pos="3578860" algn="l"/>
                <a:tab pos="4127500" algn="l"/>
                <a:tab pos="4402455" algn="l"/>
                <a:tab pos="4676775" algn="l"/>
                <a:tab pos="5499735" algn="l"/>
                <a:tab pos="6185535" algn="l"/>
                <a:tab pos="6459855" algn="l"/>
              </a:tabLst>
            </a:pP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update	users	set	age	=	age	+	1	where	name	=	%s 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"""</a:t>
            </a:r>
            <a:r>
              <a:rPr sz="1800" spc="-5" dirty="0">
                <a:latin typeface="Courier New"/>
                <a:cs typeface="Courier New"/>
              </a:rPr>
              <a:t>,	</a:t>
            </a:r>
            <a:r>
              <a:rPr sz="1800" dirty="0">
                <a:latin typeface="Courier New"/>
                <a:cs typeface="Courier New"/>
              </a:rPr>
              <a:t>(name,))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ourier New"/>
              <a:cs typeface="Courier New"/>
            </a:endParaRPr>
          </a:p>
          <a:p>
            <a:pPr marL="12700" marR="1651000">
              <a:lnSpc>
                <a:spcPct val="114599"/>
              </a:lnSpc>
              <a:tabLst>
                <a:tab pos="835660" algn="l"/>
                <a:tab pos="1109980" algn="l"/>
                <a:tab pos="3167380" algn="l"/>
                <a:tab pos="3441700" algn="l"/>
                <a:tab pos="4127500" algn="l"/>
              </a:tabLst>
            </a:pPr>
            <a:r>
              <a:rPr sz="1800" dirty="0">
                <a:latin typeface="Courier New"/>
                <a:cs typeface="Courier New"/>
              </a:rPr>
              <a:t>cursor.execute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"select	*	from	users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latin typeface="Courier New"/>
                <a:cs typeface="Courier New"/>
              </a:rPr>
              <a:t>)  users	=	cursor.fetchall()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cursor.execute(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"""</a:t>
            </a:r>
            <a:endParaRPr sz="1800">
              <a:latin typeface="Courier New"/>
              <a:cs typeface="Courier New"/>
            </a:endParaRPr>
          </a:p>
          <a:p>
            <a:pPr marL="12700" marR="1376680" indent="548640">
              <a:lnSpc>
                <a:spcPct val="114599"/>
              </a:lnSpc>
              <a:tabLst>
                <a:tab pos="698500" algn="l"/>
                <a:tab pos="1521460" algn="l"/>
                <a:tab pos="1795780" algn="l"/>
                <a:tab pos="2481580" algn="l"/>
                <a:tab pos="3304540" algn="l"/>
                <a:tab pos="4127500" algn="l"/>
                <a:tab pos="4813935" algn="l"/>
                <a:tab pos="5088255" algn="l"/>
              </a:tabLst>
            </a:pP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select	*	from	users	where	name	=	%s 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"""</a:t>
            </a:r>
            <a:r>
              <a:rPr sz="1800" spc="-5" dirty="0">
                <a:latin typeface="Courier New"/>
                <a:cs typeface="Courier New"/>
              </a:rPr>
              <a:t>,	</a:t>
            </a:r>
            <a:r>
              <a:rPr sz="1800" dirty="0">
                <a:latin typeface="Courier New"/>
                <a:cs typeface="Courier New"/>
              </a:rPr>
              <a:t>(name,))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698500" algn="l"/>
                <a:tab pos="972819" algn="l"/>
              </a:tabLst>
            </a:pPr>
            <a:r>
              <a:rPr sz="1800" dirty="0">
                <a:latin typeface="Courier New"/>
                <a:cs typeface="Courier New"/>
              </a:rPr>
              <a:t>user	=	cursor.fetchone()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214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000000"/>
                </a:solidFill>
              </a:rPr>
              <a:t>Вставка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190" dirty="0">
                <a:solidFill>
                  <a:srgbClr val="000000"/>
                </a:solidFill>
              </a:rPr>
              <a:t>многих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90" dirty="0">
                <a:solidFill>
                  <a:srgbClr val="000000"/>
                </a:solidFill>
              </a:rPr>
              <a:t>записей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52500" y="1642745"/>
            <a:ext cx="7407909" cy="25400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latin typeface="Courier New"/>
                <a:cs typeface="Courier New"/>
              </a:rPr>
              <a:t>cursor.executemany(</a:t>
            </a:r>
            <a:endParaRPr sz="1800">
              <a:latin typeface="Courier New"/>
              <a:cs typeface="Courier New"/>
            </a:endParaRPr>
          </a:p>
          <a:p>
            <a:pPr marL="822960" indent="-635">
              <a:lnSpc>
                <a:spcPct val="114599"/>
              </a:lnSpc>
              <a:tabLst>
                <a:tab pos="1920239" algn="l"/>
                <a:tab pos="2606040" algn="l"/>
                <a:tab pos="3429000" algn="l"/>
                <a:tab pos="4389120" algn="l"/>
                <a:tab pos="5075555" algn="l"/>
                <a:tab pos="6035675" algn="l"/>
                <a:tab pos="6721475" algn="l"/>
              </a:tabLst>
            </a:pP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"INSERT	INTO	users	(name,	age)	VALUES	(%s,	%s)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latin typeface="Courier New"/>
                <a:cs typeface="Courier New"/>
              </a:rPr>
              <a:t>,  [</a:t>
            </a:r>
            <a:endParaRPr sz="1800">
              <a:latin typeface="Courier New"/>
              <a:cs typeface="Courier New"/>
            </a:endParaRPr>
          </a:p>
          <a:p>
            <a:pPr marL="13716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"Igor"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18</a:t>
            </a:r>
            <a:r>
              <a:rPr sz="1800" spc="-4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),</a:t>
            </a:r>
            <a:endParaRPr sz="1800">
              <a:latin typeface="Courier New"/>
              <a:cs typeface="Courier New"/>
            </a:endParaRPr>
          </a:p>
          <a:p>
            <a:pPr marL="13716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"Petr"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16</a:t>
            </a:r>
            <a:r>
              <a:rPr sz="1800" spc="-4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),</a:t>
            </a:r>
            <a:endParaRPr sz="1800">
              <a:latin typeface="Courier New"/>
              <a:cs typeface="Courier New"/>
            </a:endParaRPr>
          </a:p>
          <a:p>
            <a:pPr marL="13716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"Dasha"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17</a:t>
            </a:r>
            <a:r>
              <a:rPr sz="1800" spc="-3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2A2D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848</Words>
  <Application>Microsoft Office PowerPoint</Application>
  <PresentationFormat>Произвольный</PresentationFormat>
  <Paragraphs>219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Calibri</vt:lpstr>
      <vt:lpstr>Courier New</vt:lpstr>
      <vt:lpstr>Lucida Sans Unicode</vt:lpstr>
      <vt:lpstr>Microsoft Sans Serif</vt:lpstr>
      <vt:lpstr>Tahoma</vt:lpstr>
      <vt:lpstr>Times New Roman</vt:lpstr>
      <vt:lpstr>Office Theme</vt:lpstr>
      <vt:lpstr>Реляционные  базы данных</vt:lpstr>
      <vt:lpstr>Решаемые проблемы</vt:lpstr>
      <vt:lpstr>Презентация PowerPoint</vt:lpstr>
      <vt:lpstr>Проектирование базы данных</vt:lpstr>
      <vt:lpstr>Проектирование на практике</vt:lpstr>
      <vt:lpstr>Базы данных в  Python</vt:lpstr>
      <vt:lpstr>Подключение к базе</vt:lpstr>
      <vt:lpstr>Выполнение запросов</vt:lpstr>
      <vt:lpstr>Вставка многих записей</vt:lpstr>
      <vt:lpstr>Placeholders</vt:lpstr>
      <vt:lpstr>Базы данных в  Django</vt:lpstr>
      <vt:lpstr>Прямой доступ к базе</vt:lpstr>
      <vt:lpstr>Полезные утилиты</vt:lpstr>
      <vt:lpstr>Презентация PowerPoint</vt:lpstr>
      <vt:lpstr>ORM vs SQL</vt:lpstr>
      <vt:lpstr>Модели Django</vt:lpstr>
      <vt:lpstr>Типы полей</vt:lpstr>
      <vt:lpstr>Свойства полей</vt:lpstr>
      <vt:lpstr>Связи между  моделями</vt:lpstr>
      <vt:lpstr>Связи между моделями</vt:lpstr>
      <vt:lpstr>Реализация в СУБД</vt:lpstr>
      <vt:lpstr>Ограничения внешних ключей</vt:lpstr>
      <vt:lpstr>Использование отношений в коде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Реляционные  базы данных</dc:title>
  <dc:creator>Энрина</dc:creator>
  <cp:lastModifiedBy>Энрина</cp:lastModifiedBy>
  <cp:revision>7</cp:revision>
  <dcterms:created xsi:type="dcterms:W3CDTF">2022-07-18T19:37:52Z</dcterms:created>
  <dcterms:modified xsi:type="dcterms:W3CDTF">2022-07-18T20:17:51Z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2021-11-07T00:00:00Z</vt:filetime>
  </property>
  <property fmtid="{D5CDD505-2E9C-101B-9397-08002B2CF9AE}" pid="3" name="Creator">
    <vt:lpwstr>Mozilla/5.0 (Macintosh; Intel Mac OS X 10_15_7) AppleWebKit/537.36 (KHTML, like Gecko) Chrome/95.0.4638.69 Safari/537.36</vt:lpwstr>
  </property>
  <property fmtid="{D5CDD505-2E9C-101B-9397-08002B2CF9AE}" pid="4" name="LastSaved">
    <vt:filetime>2022-07-18T00:00:00Z</vt:filetime>
  </property>
</Properties>
</file>