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471" y="2206625"/>
            <a:ext cx="8374657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ite.com/method/%27" TargetMode="External"/><Relationship Id="rId2" Type="http://schemas.openxmlformats.org/officeDocument/2006/relationships/hyperlink" Target="http://api.site.com/method/?arg=1%2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9391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85" dirty="0">
                <a:solidFill>
                  <a:srgbClr val="FFFFFF"/>
                </a:solidFill>
              </a:rPr>
              <a:t>Web</a:t>
            </a:r>
            <a:r>
              <a:rPr sz="7500" spc="-484" dirty="0">
                <a:solidFill>
                  <a:srgbClr val="FFFFFF"/>
                </a:solidFill>
              </a:rPr>
              <a:t> </a:t>
            </a:r>
            <a:r>
              <a:rPr sz="7500" spc="70" dirty="0">
                <a:solidFill>
                  <a:srgbClr val="FFFFFF"/>
                </a:solidFill>
              </a:rPr>
              <a:t>клиенты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838200"/>
            <a:ext cx="687768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Основное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назначение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</a:t>
            </a:r>
            <a:r>
              <a:rPr sz="1800" spc="-5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страниц.</a:t>
            </a:r>
            <a:endParaRPr sz="1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60" dirty="0">
                <a:latin typeface="Lucida Sans Unicode"/>
                <a:cs typeface="Lucida Sans Unicode"/>
              </a:rPr>
              <a:t>Однако,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возможности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современных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браузеров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огромны.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</a:pPr>
            <a:r>
              <a:rPr sz="1800" spc="-25" dirty="0">
                <a:latin typeface="Lucida Sans Unicode"/>
                <a:cs typeface="Lucida Sans Unicode"/>
              </a:rPr>
              <a:t>Существуют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операционные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системы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0" dirty="0">
                <a:latin typeface="Lucida Sans Unicode"/>
                <a:cs typeface="Lucida Sans Unicode"/>
              </a:rPr>
              <a:t> 3D-игры, </a:t>
            </a:r>
            <a:r>
              <a:rPr sz="1800" spc="-5" dirty="0">
                <a:latin typeface="Lucida Sans Unicode"/>
                <a:cs typeface="Lucida Sans Unicode"/>
              </a:rPr>
              <a:t>работающие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внутри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браузеров!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52A2DE"/>
                </a:solidFill>
                <a:latin typeface="Lucida Sans Unicode"/>
                <a:cs typeface="Lucida Sans Unicode"/>
                <a:hlinkClick r:id="rId2"/>
              </a:rPr>
              <a:t>www.evolutionoftheweb.com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10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11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63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Сценарий</a:t>
            </a:r>
            <a:r>
              <a:rPr spc="-200" dirty="0"/>
              <a:t> </a:t>
            </a:r>
            <a:r>
              <a:rPr spc="65" dirty="0"/>
              <a:t>работы</a:t>
            </a:r>
            <a:r>
              <a:rPr spc="-200" dirty="0"/>
              <a:t> </a:t>
            </a:r>
            <a:r>
              <a:rPr spc="55" dirty="0"/>
              <a:t>web</a:t>
            </a:r>
            <a:r>
              <a:rPr spc="-200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499984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Пользователь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вводит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URL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Браузер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заг</a:t>
            </a:r>
            <a:r>
              <a:rPr sz="1800" spc="-60" dirty="0">
                <a:latin typeface="Lucida Sans Unicode"/>
                <a:cs typeface="Lucida Sans Unicode"/>
              </a:rPr>
              <a:t>р</a:t>
            </a:r>
            <a:r>
              <a:rPr sz="1800" spc="-15" dirty="0">
                <a:latin typeface="Lucida Sans Unicode"/>
                <a:cs typeface="Lucida Sans Unicode"/>
              </a:rPr>
              <a:t>ужает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85" dirty="0">
                <a:latin typeface="Lucida Sans Unicode"/>
                <a:cs typeface="Lucida Sans Unicode"/>
              </a:rPr>
              <a:t>W</a:t>
            </a:r>
            <a:r>
              <a:rPr sz="1800" spc="-15" dirty="0">
                <a:latin typeface="Lucida Sans Unicode"/>
                <a:cs typeface="Lucida Sans Unicode"/>
              </a:rPr>
              <a:t>eb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страницу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документ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Браузер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анализи</a:t>
            </a:r>
            <a:r>
              <a:rPr sz="1800" spc="-25" dirty="0">
                <a:latin typeface="Lucida Sans Unicode"/>
                <a:cs typeface="Lucida Sans Unicode"/>
              </a:rPr>
              <a:t>р</a:t>
            </a:r>
            <a:r>
              <a:rPr sz="1800" spc="-30" dirty="0">
                <a:latin typeface="Lucida Sans Unicode"/>
                <a:cs typeface="Lucida Sans Unicode"/>
              </a:rPr>
              <a:t>ует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(parse)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заг</a:t>
            </a:r>
            <a:r>
              <a:rPr sz="1800" spc="-60" dirty="0">
                <a:latin typeface="Lucida Sans Unicode"/>
                <a:cs typeface="Lucida Sans Unicode"/>
              </a:rPr>
              <a:t>р</a:t>
            </a:r>
            <a:r>
              <a:rPr sz="1800" spc="-15" dirty="0">
                <a:latin typeface="Lucida Sans Unicode"/>
                <a:cs typeface="Lucida Sans Unicode"/>
              </a:rPr>
              <a:t>ужает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доп.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ресурсы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Браузер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отображает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(rendering)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HTML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страницу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Пользователь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переходит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гиперссылке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отправляет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форму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Цикл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пов</a:t>
            </a:r>
            <a:r>
              <a:rPr sz="1800" spc="-20" dirty="0">
                <a:latin typeface="Lucida Sans Unicode"/>
                <a:cs typeface="Lucida Sans Unicode"/>
              </a:rPr>
              <a:t>т</a:t>
            </a:r>
            <a:r>
              <a:rPr sz="1800" spc="-5" dirty="0">
                <a:latin typeface="Lucida Sans Unicode"/>
                <a:cs typeface="Lucida Sans Unicode"/>
              </a:rPr>
              <a:t>оряе</a:t>
            </a:r>
            <a:r>
              <a:rPr sz="1800" spc="-25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738187"/>
            <a:ext cx="7258049" cy="4333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12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13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pc="105" dirty="0"/>
              <a:t>Сценарий</a:t>
            </a:r>
            <a:r>
              <a:rPr spc="-200" dirty="0"/>
              <a:t> </a:t>
            </a:r>
            <a:r>
              <a:rPr spc="65" dirty="0"/>
              <a:t>работы</a:t>
            </a:r>
            <a:r>
              <a:rPr spc="-200" dirty="0"/>
              <a:t> </a:t>
            </a:r>
            <a:r>
              <a:rPr spc="114" dirty="0"/>
              <a:t>современного </a:t>
            </a:r>
            <a:r>
              <a:rPr spc="-1110" dirty="0"/>
              <a:t> </a:t>
            </a:r>
            <a:r>
              <a:rPr spc="5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2206625"/>
            <a:ext cx="719137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Браузер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заг</a:t>
            </a:r>
            <a:r>
              <a:rPr sz="1800" spc="-60" dirty="0">
                <a:latin typeface="Lucida Sans Unicode"/>
                <a:cs typeface="Lucida Sans Unicode"/>
              </a:rPr>
              <a:t>р</a:t>
            </a:r>
            <a:r>
              <a:rPr sz="1800" spc="-15" dirty="0">
                <a:latin typeface="Lucida Sans Unicode"/>
                <a:cs typeface="Lucida Sans Unicode"/>
              </a:rPr>
              <a:t>ужает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85" dirty="0">
                <a:latin typeface="Lucida Sans Unicode"/>
                <a:cs typeface="Lucida Sans Unicode"/>
              </a:rPr>
              <a:t>W</a:t>
            </a:r>
            <a:r>
              <a:rPr sz="1800" spc="-15" dirty="0">
                <a:latin typeface="Lucida Sans Unicode"/>
                <a:cs typeface="Lucida Sans Unicode"/>
              </a:rPr>
              <a:t>eb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страниц</a:t>
            </a:r>
            <a:r>
              <a:rPr sz="1800" spc="-105" dirty="0">
                <a:latin typeface="Lucida Sans Unicode"/>
                <a:cs typeface="Lucida Sans Unicode"/>
              </a:rPr>
              <a:t>у</a:t>
            </a:r>
            <a:r>
              <a:rPr sz="1800" spc="-130" dirty="0">
                <a:latin typeface="Lucida Sans Unicode"/>
                <a:cs typeface="Lucida Sans Unicode"/>
              </a:rPr>
              <a:t>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ресурсы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ее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JavaScript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загружает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помощью</a:t>
            </a:r>
            <a:r>
              <a:rPr sz="1800" spc="-105" dirty="0">
                <a:latin typeface="Lucida Sans Unicode"/>
                <a:cs typeface="Lucida Sans Unicode"/>
              </a:rPr>
              <a:t> A</a:t>
            </a:r>
            <a:r>
              <a:rPr sz="1800" spc="-3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JAX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запросов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JavaScript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обеспечивает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полноценный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UI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странице</a:t>
            </a:r>
            <a:endParaRPr sz="1800">
              <a:latin typeface="Lucida Sans Unicode"/>
              <a:cs typeface="Lucida Sans Unicode"/>
            </a:endParaRPr>
          </a:p>
          <a:p>
            <a:pPr marL="262890" marR="49530" indent="-250825">
              <a:lnSpc>
                <a:spcPct val="1667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Пользователь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взаимодействуюет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UI,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что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приводит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0" dirty="0">
                <a:latin typeface="Lucida Sans Unicode"/>
                <a:cs typeface="Lucida Sans Unicode"/>
              </a:rPr>
              <a:t>вызову </a:t>
            </a:r>
            <a:r>
              <a:rPr sz="1800" spc="-55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JavaScript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обработчиков</a:t>
            </a:r>
            <a:endParaRPr sz="1800">
              <a:latin typeface="Lucida Sans Unicode"/>
              <a:cs typeface="Lucida Sans Unicode"/>
            </a:endParaRPr>
          </a:p>
          <a:p>
            <a:pPr marL="262890" marR="5080" indent="-250825">
              <a:lnSpc>
                <a:spcPct val="1667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JavaScript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обновляет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сервере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загружает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0" dirty="0">
                <a:latin typeface="Lucida Sans Unicode"/>
                <a:cs typeface="Lucida Sans Unicode"/>
              </a:rPr>
              <a:t>новые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данные,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используя</a:t>
            </a:r>
            <a:r>
              <a:rPr sz="1800" spc="-105" dirty="0">
                <a:latin typeface="Lucida Sans Unicode"/>
                <a:cs typeface="Lucida Sans Unicode"/>
              </a:rPr>
              <a:t> A</a:t>
            </a:r>
            <a:r>
              <a:rPr sz="1800" spc="-34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JAX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738187"/>
            <a:ext cx="7258049" cy="4333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14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15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pc="105" dirty="0"/>
              <a:t>Особенности</a:t>
            </a:r>
            <a:r>
              <a:rPr spc="-195" dirty="0"/>
              <a:t> </a:t>
            </a:r>
            <a:r>
              <a:rPr spc="110" dirty="0"/>
              <a:t>современных</a:t>
            </a:r>
            <a:r>
              <a:rPr spc="-195" dirty="0"/>
              <a:t> </a:t>
            </a:r>
            <a:r>
              <a:rPr spc="-10" dirty="0"/>
              <a:t>Web- </a:t>
            </a:r>
            <a:r>
              <a:rPr spc="-1115" dirty="0"/>
              <a:t> </a:t>
            </a:r>
            <a:r>
              <a:rPr spc="65" dirty="0"/>
              <a:t>приложений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2206625"/>
            <a:ext cx="7833359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UI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на</a:t>
            </a:r>
            <a:r>
              <a:rPr sz="1800" spc="-90" dirty="0">
                <a:latin typeface="Lucida Sans Unicode"/>
                <a:cs typeface="Lucida Sans Unicode"/>
              </a:rPr>
              <a:t>х</a:t>
            </a:r>
            <a:r>
              <a:rPr sz="1800" spc="-65" dirty="0">
                <a:latin typeface="Lucida Sans Unicode"/>
                <a:cs typeface="Lucida Sans Unicode"/>
              </a:rPr>
              <a:t>оди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5" dirty="0">
                <a:latin typeface="Lucida Sans Unicode"/>
                <a:cs typeface="Lucida Sans Unicode"/>
              </a:rPr>
              <a:t>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1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нес</a:t>
            </a:r>
            <a:r>
              <a:rPr sz="1800" spc="-60" dirty="0">
                <a:latin typeface="Lucida Sans Unicode"/>
                <a:cs typeface="Lucida Sans Unicode"/>
              </a:rPr>
              <a:t>к</a:t>
            </a:r>
            <a:r>
              <a:rPr sz="1800" spc="-15" dirty="0">
                <a:latin typeface="Lucida Sans Unicode"/>
                <a:cs typeface="Lucida Sans Unicode"/>
              </a:rPr>
              <a:t>ольких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страницах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(single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page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application</a:t>
            </a:r>
            <a:endParaRPr sz="1800">
              <a:latin typeface="Lucida Sans Unicode"/>
              <a:cs typeface="Lucida Sans Unicode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0" dirty="0">
                <a:latin typeface="Lucida Sans Unicode"/>
                <a:cs typeface="Lucida Sans Unicode"/>
              </a:rPr>
              <a:t>S</a:t>
            </a:r>
            <a:r>
              <a:rPr sz="1800" spc="-40" dirty="0">
                <a:latin typeface="Lucida Sans Unicode"/>
                <a:cs typeface="Lucida Sans Unicode"/>
              </a:rPr>
              <a:t>P</a:t>
            </a:r>
            <a:r>
              <a:rPr sz="1800" spc="-80" dirty="0">
                <a:latin typeface="Lucida Sans Unicode"/>
                <a:cs typeface="Lucida Sans Unicode"/>
              </a:rPr>
              <a:t>A)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UI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полностью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статичен: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HTML,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CSS,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JS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статические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файлы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5" dirty="0">
                <a:latin typeface="Lucida Sans Unicode"/>
                <a:cs typeface="Lucida Sans Unicode"/>
              </a:rPr>
              <a:t>Логика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UI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полностью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работает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стороне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клиента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Используется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шаблонизация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JavaScript</a:t>
            </a:r>
            <a:endParaRPr sz="1800">
              <a:latin typeface="Lucida Sans Unicode"/>
              <a:cs typeface="Lucida Sans Unicode"/>
            </a:endParaRPr>
          </a:p>
          <a:p>
            <a:pPr marL="262890" marR="101600" indent="-250825">
              <a:lnSpc>
                <a:spcPct val="1667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45" dirty="0">
                <a:latin typeface="Lucida Sans Unicode"/>
                <a:cs typeface="Lucida Sans Unicode"/>
              </a:rPr>
              <a:t>Application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сервер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возвращает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чистые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данные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(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JSON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или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XML,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а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HTML)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2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Разновидности</a:t>
            </a:r>
            <a:r>
              <a:rPr spc="-225" dirty="0"/>
              <a:t> </a:t>
            </a:r>
            <a:r>
              <a:rPr spc="30" dirty="0"/>
              <a:t>web-клиентов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52558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Библиотеки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ЯП: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libcurl,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urllib,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requests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30" dirty="0">
                <a:latin typeface="Lucida Sans Unicode"/>
                <a:cs typeface="Lucida Sans Unicode"/>
              </a:rPr>
              <a:t>т.д.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Консольные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утилиты: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wget,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5" dirty="0">
                <a:latin typeface="Lucida Sans Unicode"/>
                <a:cs typeface="Lucida Sans Unicode"/>
              </a:rPr>
              <a:t>curl,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telnet!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Роботы: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поисковики,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вредоносные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скрипты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Браузеры:</a:t>
            </a:r>
            <a:endParaRPr sz="1800">
              <a:latin typeface="Lucida Sans Unicode"/>
              <a:cs typeface="Lucida Sans Unicode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Полноценные: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fi</a:t>
            </a:r>
            <a:r>
              <a:rPr sz="1800" spc="-90" dirty="0">
                <a:latin typeface="Lucida Sans Unicode"/>
                <a:cs typeface="Lucida Sans Unicode"/>
              </a:rPr>
              <a:t>r</a:t>
            </a:r>
            <a:r>
              <a:rPr sz="1800" spc="-20" dirty="0">
                <a:latin typeface="Lucida Sans Unicode"/>
                <a:cs typeface="Lucida Sans Unicode"/>
              </a:rPr>
              <a:t>ef</a:t>
            </a:r>
            <a:r>
              <a:rPr sz="1800" spc="-70" dirty="0">
                <a:latin typeface="Lucida Sans Unicode"/>
                <a:cs typeface="Lucida Sans Unicode"/>
              </a:rPr>
              <a:t>o</a:t>
            </a:r>
            <a:r>
              <a:rPr sz="1800" spc="-145" dirty="0">
                <a:latin typeface="Lucida Sans Unicode"/>
                <a:cs typeface="Lucida Sans Unicode"/>
              </a:rPr>
              <a:t>x,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ch</a:t>
            </a:r>
            <a:r>
              <a:rPr sz="1800" spc="-65" dirty="0">
                <a:latin typeface="Lucida Sans Unicode"/>
                <a:cs typeface="Lucida Sans Unicode"/>
              </a:rPr>
              <a:t>r</a:t>
            </a:r>
            <a:r>
              <a:rPr sz="1800" spc="-10" dirty="0">
                <a:latin typeface="Lucida Sans Unicode"/>
                <a:cs typeface="Lucida Sans Unicode"/>
              </a:rPr>
              <a:t>ome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40" dirty="0">
                <a:latin typeface="Lucida Sans Unicode"/>
                <a:cs typeface="Lucida Sans Unicode"/>
              </a:rPr>
              <a:t>т</a:t>
            </a:r>
            <a:r>
              <a:rPr sz="1800" spc="-125" dirty="0">
                <a:latin typeface="Lucida Sans Unicode"/>
                <a:cs typeface="Lucida Sans Unicode"/>
              </a:rPr>
              <a:t>.д.</a:t>
            </a:r>
            <a:endParaRPr sz="1800">
              <a:latin typeface="Lucida Sans Unicode"/>
              <a:cs typeface="Lucida Sans Unicode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dirty="0">
                <a:latin typeface="Lucida Sans Unicode"/>
                <a:cs typeface="Lucida Sans Unicode"/>
              </a:rPr>
              <a:t>Встроенные: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80" dirty="0">
                <a:latin typeface="Lucida Sans Unicode"/>
                <a:cs typeface="Lucida Sans Unicode"/>
              </a:rPr>
              <a:t>web-vi</a:t>
            </a:r>
            <a:r>
              <a:rPr sz="1800" spc="-120" dirty="0">
                <a:latin typeface="Lucida Sans Unicode"/>
                <a:cs typeface="Lucida Sans Unicode"/>
              </a:rPr>
              <a:t>e</a:t>
            </a:r>
            <a:r>
              <a:rPr sz="1800" spc="-65" dirty="0">
                <a:latin typeface="Lucida Sans Unicode"/>
                <a:cs typeface="Lucida Sans Unicode"/>
              </a:rPr>
              <a:t>w</a:t>
            </a:r>
            <a:r>
              <a:rPr sz="1800" spc="-130" dirty="0">
                <a:latin typeface="Lucida Sans Unicode"/>
                <a:cs typeface="Lucida Sans Unicode"/>
              </a:rPr>
              <a:t>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webkit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40" dirty="0">
                <a:latin typeface="Lucida Sans Unicode"/>
                <a:cs typeface="Lucida Sans Unicode"/>
              </a:rPr>
              <a:t>т</a:t>
            </a:r>
            <a:r>
              <a:rPr sz="1800" spc="-125" dirty="0">
                <a:latin typeface="Lucida Sans Unicode"/>
                <a:cs typeface="Lucida Sans Unicode"/>
              </a:rPr>
              <a:t>.д.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3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20"/>
              </a:spcBef>
            </a:pPr>
            <a:r>
              <a:rPr spc="105" dirty="0"/>
              <a:t>Особенности</a:t>
            </a:r>
            <a:r>
              <a:rPr spc="-210" dirty="0"/>
              <a:t> </a:t>
            </a:r>
            <a:r>
              <a:rPr spc="35" dirty="0"/>
              <a:t>библиотек</a:t>
            </a:r>
            <a:r>
              <a:rPr spc="-204" dirty="0"/>
              <a:t> </a:t>
            </a:r>
            <a:r>
              <a:rPr dirty="0"/>
              <a:t>web- </a:t>
            </a:r>
            <a:r>
              <a:rPr spc="-1110" dirty="0"/>
              <a:t> </a:t>
            </a:r>
            <a:r>
              <a:rPr spc="45" dirty="0"/>
              <a:t>клиентов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2206625"/>
            <a:ext cx="7563484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Предоставля</a:t>
            </a:r>
            <a:r>
              <a:rPr sz="1800" spc="-45" dirty="0">
                <a:latin typeface="Lucida Sans Unicode"/>
                <a:cs typeface="Lucida Sans Unicode"/>
              </a:rPr>
              <a:t>ю</a:t>
            </a:r>
            <a:r>
              <a:rPr sz="1800" spc="-50" dirty="0">
                <a:latin typeface="Lucida Sans Unicode"/>
                <a:cs typeface="Lucida Sans Unicode"/>
              </a:rPr>
              <a:t>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ма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15" dirty="0">
                <a:latin typeface="Lucida Sans Unicode"/>
                <a:cs typeface="Lucida Sans Unicode"/>
              </a:rPr>
              <a:t>симум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опций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раб</a:t>
            </a:r>
            <a:r>
              <a:rPr sz="1800" spc="-35" dirty="0">
                <a:latin typeface="Lucida Sans Unicode"/>
                <a:cs typeface="Lucida Sans Unicode"/>
              </a:rPr>
              <a:t>о</a:t>
            </a:r>
            <a:r>
              <a:rPr sz="1800" spc="15" dirty="0">
                <a:latin typeface="Lucida Sans Unicode"/>
                <a:cs typeface="Lucida Sans Unicode"/>
              </a:rPr>
              <a:t>ты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H</a:t>
            </a:r>
            <a:r>
              <a:rPr sz="1800" spc="-30" dirty="0">
                <a:latin typeface="Lucida Sans Unicode"/>
                <a:cs typeface="Lucida Sans Unicode"/>
              </a:rPr>
              <a:t>TTP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Осуществляют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кодирование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декодирование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данных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Перенаправления,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куки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9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опционально</a:t>
            </a:r>
            <a:endParaRPr sz="1800">
              <a:latin typeface="Lucida Sans Unicode"/>
              <a:cs typeface="Lucida Sans Unicode"/>
            </a:endParaRPr>
          </a:p>
          <a:p>
            <a:pPr marL="262890" marR="5080">
              <a:lnSpc>
                <a:spcPct val="166700"/>
              </a:lnSpc>
              <a:spcBef>
                <a:spcPts val="1800"/>
              </a:spcBef>
            </a:pPr>
            <a:r>
              <a:rPr sz="1800" spc="10" dirty="0">
                <a:latin typeface="Lucida Sans Unicode"/>
                <a:cs typeface="Lucida Sans Unicode"/>
              </a:rPr>
              <a:t>Назначение: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используются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внутри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других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программ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простой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раб</a:t>
            </a:r>
            <a:r>
              <a:rPr sz="1800" spc="-35" dirty="0">
                <a:latin typeface="Lucida Sans Unicode"/>
                <a:cs typeface="Lucida Sans Unicode"/>
              </a:rPr>
              <a:t>о</a:t>
            </a:r>
            <a:r>
              <a:rPr sz="1800" spc="15" dirty="0">
                <a:latin typeface="Lucida Sans Unicode"/>
                <a:cs typeface="Lucida Sans Unicode"/>
              </a:rPr>
              <a:t>ты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c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H</a:t>
            </a:r>
            <a:r>
              <a:rPr sz="1800" spc="-30" dirty="0">
                <a:latin typeface="Lucida Sans Unicode"/>
                <a:cs typeface="Lucida Sans Unicode"/>
              </a:rPr>
              <a:t>TTP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07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Пример</a:t>
            </a:r>
            <a:r>
              <a:rPr spc="-210" dirty="0"/>
              <a:t> </a:t>
            </a:r>
            <a:r>
              <a:rPr spc="95" dirty="0"/>
              <a:t>использования</a:t>
            </a:r>
            <a:r>
              <a:rPr spc="-204" dirty="0"/>
              <a:t> </a:t>
            </a:r>
            <a:r>
              <a:rPr spc="75" dirty="0"/>
              <a:t>requests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1692025"/>
            <a:ext cx="7433309" cy="3168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600" i="1" spc="-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pip</a:t>
            </a:r>
            <a:r>
              <a:rPr sz="1600" i="1" spc="-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install</a:t>
            </a:r>
            <a:r>
              <a:rPr sz="1600" i="1" spc="-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requests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b="1" spc="10" dirty="0">
                <a:latin typeface="Courier New"/>
                <a:cs typeface="Courier New"/>
              </a:rPr>
              <a:t>import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requests</a:t>
            </a:r>
            <a:endParaRPr sz="1600" dirty="0">
              <a:latin typeface="Courier New"/>
              <a:cs typeface="Courier New"/>
            </a:endParaRPr>
          </a:p>
          <a:p>
            <a:pPr marL="12700" marR="2967990">
              <a:lnSpc>
                <a:spcPct val="117200"/>
              </a:lnSpc>
            </a:pPr>
            <a:r>
              <a:rPr sz="1600" spc="10" dirty="0">
                <a:latin typeface="Courier New"/>
                <a:cs typeface="Courier New"/>
              </a:rPr>
              <a:t>url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'https://api.site.com/method/' </a:t>
            </a:r>
            <a:r>
              <a:rPr sz="1600" spc="-944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params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'argument1'</a:t>
            </a:r>
            <a:r>
              <a:rPr sz="1600" spc="10" dirty="0">
                <a:latin typeface="Courier New"/>
                <a:cs typeface="Courier New"/>
              </a:rPr>
              <a:t>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'value1'</a:t>
            </a:r>
            <a:r>
              <a:rPr sz="1600" spc="10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'argument2'</a:t>
            </a:r>
            <a:r>
              <a:rPr sz="1600" spc="10" dirty="0">
                <a:latin typeface="Courier New"/>
                <a:cs typeface="Courier New"/>
              </a:rPr>
              <a:t>: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'value2'</a:t>
            </a:r>
            <a:r>
              <a:rPr sz="1600" spc="1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headers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'User-Agent'</a:t>
            </a:r>
            <a:r>
              <a:rPr sz="1600" spc="10" dirty="0">
                <a:latin typeface="Courier New"/>
                <a:cs typeface="Courier New"/>
              </a:rPr>
              <a:t>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'python</a:t>
            </a:r>
            <a:r>
              <a:rPr sz="160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solidFill>
                  <a:srgbClr val="DD1144"/>
                </a:solidFill>
                <a:latin typeface="Courier New"/>
                <a:cs typeface="Courier New"/>
              </a:rPr>
              <a:t>requests'</a:t>
            </a:r>
            <a:r>
              <a:rPr sz="1600" spc="1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ct val="117200"/>
              </a:lnSpc>
            </a:pPr>
            <a:r>
              <a:rPr sz="1600" spc="10" dirty="0">
                <a:latin typeface="Courier New"/>
                <a:cs typeface="Courier New"/>
              </a:rPr>
              <a:t>response 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requests.get(url, params=params,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headers=headers)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response.text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600" i="1" spc="-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'{"type":"User","name":"Pupkin"...'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latin typeface="Courier New"/>
                <a:cs typeface="Courier New"/>
              </a:rPr>
              <a:t>response.json()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60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{'type':</a:t>
            </a:r>
            <a:r>
              <a:rPr sz="1600" i="1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'User',</a:t>
            </a:r>
            <a:r>
              <a:rPr sz="160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'name':</a:t>
            </a:r>
            <a:r>
              <a:rPr sz="160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'Pupkin',</a:t>
            </a:r>
            <a:r>
              <a:rPr sz="160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999987"/>
                </a:solidFill>
                <a:latin typeface="Courier New"/>
                <a:cs typeface="Courier New"/>
              </a:rPr>
              <a:t>...}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4</a:t>
            </a:fld>
            <a:endParaRPr spc="-1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452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Назначение</a:t>
            </a:r>
            <a:r>
              <a:rPr spc="-195" dirty="0"/>
              <a:t> </a:t>
            </a:r>
            <a:r>
              <a:rPr spc="80" dirty="0"/>
              <a:t>консольных</a:t>
            </a:r>
            <a:r>
              <a:rPr spc="-190" dirty="0"/>
              <a:t> </a:t>
            </a:r>
            <a:r>
              <a:rPr spc="45" dirty="0"/>
              <a:t>клиентов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3561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Автоматизация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shell-скриптах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Lucida Sans Unicode"/>
                <a:cs typeface="Lucida Sans Unicode"/>
              </a:rPr>
              <a:t>Создание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"</a:t>
            </a:r>
            <a:r>
              <a:rPr sz="1800" spc="-10" dirty="0">
                <a:latin typeface="Lucida Sans Unicode"/>
                <a:cs typeface="Lucida Sans Unicode"/>
              </a:rPr>
              <a:t>статичес</a:t>
            </a:r>
            <a:r>
              <a:rPr sz="1800" spc="-50" dirty="0">
                <a:latin typeface="Lucida Sans Unicode"/>
                <a:cs typeface="Lucida Sans Unicode"/>
              </a:rPr>
              <a:t>к</a:t>
            </a:r>
            <a:r>
              <a:rPr sz="1800" spc="-5" dirty="0">
                <a:latin typeface="Lucida Sans Unicode"/>
                <a:cs typeface="Lucida Sans Unicode"/>
              </a:rPr>
              <a:t>ой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5" dirty="0">
                <a:latin typeface="Lucida Sans Unicode"/>
                <a:cs typeface="Lucida Sans Unicode"/>
              </a:rPr>
              <a:t>опии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сайт</a:t>
            </a:r>
            <a:r>
              <a:rPr sz="1800" spc="-40" dirty="0">
                <a:latin typeface="Lucida Sans Unicode"/>
                <a:cs typeface="Lucida Sans Unicode"/>
              </a:rPr>
              <a:t>а</a:t>
            </a:r>
            <a:r>
              <a:rPr sz="1800" spc="45" dirty="0">
                <a:latin typeface="Lucida Sans Unicode"/>
                <a:cs typeface="Lucida Sans Unicode"/>
              </a:rPr>
              <a:t>"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О</a:t>
            </a:r>
            <a:r>
              <a:rPr sz="1800" spc="-75" dirty="0">
                <a:latin typeface="Lucida Sans Unicode"/>
                <a:cs typeface="Lucida Sans Unicode"/>
              </a:rPr>
              <a:t>т</a:t>
            </a:r>
            <a:r>
              <a:rPr sz="1800" spc="-50" dirty="0">
                <a:latin typeface="Lucida Sans Unicode"/>
                <a:cs typeface="Lucida Sans Unicode"/>
              </a:rPr>
              <a:t>ладка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web-прил</a:t>
            </a:r>
            <a:r>
              <a:rPr sz="1800" spc="-100" dirty="0">
                <a:latin typeface="Lucida Sans Unicode"/>
                <a:cs typeface="Lucida Sans Unicode"/>
              </a:rPr>
              <a:t>о</a:t>
            </a:r>
            <a:r>
              <a:rPr sz="1800" spc="-3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ений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6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261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T</a:t>
            </a:r>
            <a:r>
              <a:rPr spc="50" dirty="0"/>
              <a:t>elnet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780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Lucida Sans Unicode"/>
                <a:cs typeface="Lucida Sans Unicode"/>
              </a:rPr>
              <a:t>Telnet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4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это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простейшее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средство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отладки.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lang="en-US" spc="-25" dirty="0">
                <a:latin typeface="Lucida Sans Unicode"/>
                <a:cs typeface="Lucida Sans Unicode"/>
              </a:rPr>
              <a:t>T</a:t>
            </a:r>
            <a:r>
              <a:rPr sz="1800" spc="-25" dirty="0" smtClean="0">
                <a:latin typeface="Lucida Sans Unicode"/>
                <a:cs typeface="Lucida Sans Unicode"/>
              </a:rPr>
              <a:t>elnet</a:t>
            </a:r>
            <a:r>
              <a:rPr sz="1800" spc="-100" dirty="0" smtClean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открывает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tcp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</a:pPr>
            <a:r>
              <a:rPr sz="1800" spc="-20" dirty="0">
                <a:latin typeface="Lucida Sans Unicode"/>
                <a:cs typeface="Lucida Sans Unicode"/>
              </a:rPr>
              <a:t>соединение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с</a:t>
            </a:r>
            <a:r>
              <a:rPr sz="1800" spc="40" dirty="0">
                <a:latin typeface="Lucida Sans Unicode"/>
                <a:cs typeface="Lucida Sans Unicode"/>
              </a:rPr>
              <a:t>в</a:t>
            </a:r>
            <a:r>
              <a:rPr sz="1800" spc="30" dirty="0">
                <a:latin typeface="Lucida Sans Unicode"/>
                <a:cs typeface="Lucida Sans Unicode"/>
              </a:rPr>
              <a:t>язывает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е</a:t>
            </a:r>
            <a:r>
              <a:rPr sz="1800" spc="-75" dirty="0">
                <a:latin typeface="Lucida Sans Unicode"/>
                <a:cs typeface="Lucida Sans Unicode"/>
              </a:rPr>
              <a:t>г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10" dirty="0">
                <a:latin typeface="Lucida Sans Unicode"/>
                <a:cs typeface="Lucida Sans Unicode"/>
              </a:rPr>
              <a:t>онсолью,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позволяя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общаться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0" dirty="0">
                <a:latin typeface="Lucida Sans Unicode"/>
                <a:cs typeface="Lucida Sans Unicode"/>
              </a:rPr>
              <a:t>web-  </a:t>
            </a:r>
            <a:r>
              <a:rPr sz="1800" spc="-5" dirty="0">
                <a:latin typeface="Lucida Sans Unicode"/>
                <a:cs typeface="Lucida Sans Unicode"/>
              </a:rPr>
              <a:t>сервером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напрямую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клавиатуры.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7</a:t>
            </a:fld>
            <a:endParaRPr spc="-110" dirty="0"/>
          </a:p>
        </p:txBody>
      </p:sp>
      <p:sp>
        <p:nvSpPr>
          <p:cNvPr id="2" name="object 2"/>
          <p:cNvSpPr txBox="1"/>
          <p:nvPr/>
        </p:nvSpPr>
        <p:spPr>
          <a:xfrm>
            <a:off x="939800" y="633094"/>
            <a:ext cx="5924550" cy="442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9520">
              <a:lnSpc>
                <a:spcPct val="114599"/>
              </a:lnSpc>
              <a:spcBef>
                <a:spcPts val="100"/>
              </a:spcBef>
              <a:tabLst>
                <a:tab pos="972819" algn="l"/>
                <a:tab pos="1658620" algn="l"/>
                <a:tab pos="2481580" algn="l"/>
                <a:tab pos="3441700" algn="l"/>
                <a:tab pos="4402455" algn="l"/>
              </a:tabLst>
            </a:pPr>
            <a:r>
              <a:rPr sz="1800" dirty="0">
                <a:latin typeface="Courier New"/>
                <a:cs typeface="Courier New"/>
              </a:rPr>
              <a:t>[nuf@nuftop	tmp]$	telnet	www.ru	80  Trying	217.112.35.75...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795780" algn="l"/>
              </a:tabLst>
            </a:pPr>
            <a:r>
              <a:rPr sz="1800" dirty="0">
                <a:latin typeface="Courier New"/>
                <a:cs typeface="Courier New"/>
              </a:rPr>
              <a:t>Connected	to	www.ru.</a:t>
            </a:r>
            <a:endParaRPr sz="1800">
              <a:latin typeface="Courier New"/>
              <a:cs typeface="Courier New"/>
            </a:endParaRPr>
          </a:p>
          <a:p>
            <a:pPr marL="12700" marR="2473960">
              <a:lnSpc>
                <a:spcPct val="114599"/>
              </a:lnSpc>
              <a:tabLst>
                <a:tab pos="561340" algn="l"/>
                <a:tab pos="835660" algn="l"/>
                <a:tab pos="972819" algn="l"/>
                <a:tab pos="2207260" algn="l"/>
                <a:tab pos="2344420" algn="l"/>
                <a:tab pos="2755900" algn="l"/>
              </a:tabLst>
            </a:pPr>
            <a:r>
              <a:rPr sz="1800" dirty="0">
                <a:latin typeface="Courier New"/>
                <a:cs typeface="Courier New"/>
              </a:rPr>
              <a:t>Escape	character	is	'^]'.  GET	/index.html	HTTP/1.1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Host:	www.ru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2885440">
              <a:lnSpc>
                <a:spcPct val="114599"/>
              </a:lnSpc>
              <a:tabLst>
                <a:tab pos="1109980" algn="l"/>
                <a:tab pos="1247140" algn="l"/>
                <a:tab pos="1795780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HTTP/1.1	404	Not	Found  Server:	nginx/1.5.7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521460" algn="l"/>
                <a:tab pos="1932939" algn="l"/>
                <a:tab pos="2481580" algn="l"/>
                <a:tab pos="3167380" algn="l"/>
                <a:tab pos="4402455" algn="l"/>
              </a:tabLst>
            </a:pPr>
            <a:r>
              <a:rPr sz="1800" dirty="0">
                <a:latin typeface="Courier New"/>
                <a:cs typeface="Courier New"/>
              </a:rPr>
              <a:t>Date:	Sun,	26	Jul	2015	14:43:18	GMT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1932939" algn="l"/>
                <a:tab pos="2618740" algn="l"/>
                <a:tab pos="3441700" algn="l"/>
              </a:tabLst>
            </a:pPr>
            <a:r>
              <a:rPr sz="1800" dirty="0">
                <a:latin typeface="Courier New"/>
                <a:cs typeface="Courier New"/>
              </a:rPr>
              <a:t>Content-Type:	text/html;	charset=iso-8859-1  Transfer-Encoding:	chunked</a:t>
            </a:r>
            <a:endParaRPr sz="1800">
              <a:latin typeface="Courier New"/>
              <a:cs typeface="Courier New"/>
            </a:endParaRPr>
          </a:p>
          <a:p>
            <a:pPr marL="12700" marR="2885440">
              <a:lnSpc>
                <a:spcPct val="114599"/>
              </a:lnSpc>
              <a:tabLst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Connection:	keep-alive  Keep-Alive:	timeout=20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8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2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Еще</a:t>
            </a:r>
            <a:r>
              <a:rPr spc="-215" dirty="0"/>
              <a:t> </a:t>
            </a:r>
            <a:r>
              <a:rPr spc="125" dirty="0"/>
              <a:t>примеры</a:t>
            </a:r>
            <a:r>
              <a:rPr spc="-210" dirty="0"/>
              <a:t> </a:t>
            </a:r>
            <a:r>
              <a:rPr spc="-25" dirty="0"/>
              <a:t>отладки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20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Lucida Sans Unicode"/>
                <a:cs typeface="Lucida Sans Unicode"/>
              </a:rPr>
              <a:t>GET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запрос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серве</a:t>
            </a:r>
            <a:r>
              <a:rPr sz="1800" spc="-30" dirty="0">
                <a:latin typeface="Lucida Sans Unicode"/>
                <a:cs typeface="Lucida Sans Unicode"/>
              </a:rPr>
              <a:t>р</a:t>
            </a:r>
            <a:r>
              <a:rPr sz="1800" spc="-40" dirty="0">
                <a:latin typeface="Lucida Sans Unicode"/>
                <a:cs typeface="Lucida Sans Unicode"/>
              </a:rPr>
              <a:t>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</a:t>
            </a:r>
            <a:r>
              <a:rPr sz="1800" spc="-7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</a:t>
            </a:r>
            <a:r>
              <a:rPr sz="1800" spc="-5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ением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всех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за</a:t>
            </a:r>
            <a:r>
              <a:rPr sz="1800" spc="-55" dirty="0">
                <a:latin typeface="Lucida Sans Unicode"/>
                <a:cs typeface="Lucida Sans Unicode"/>
              </a:rPr>
              <a:t>г</a:t>
            </a:r>
            <a:r>
              <a:rPr sz="1800" spc="-5" dirty="0">
                <a:latin typeface="Lucida Sans Unicode"/>
                <a:cs typeface="Lucida Sans Unicode"/>
              </a:rPr>
              <a:t>олов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10" dirty="0">
                <a:latin typeface="Lucida Sans Unicode"/>
                <a:cs typeface="Lucida Sans Unicode"/>
              </a:rPr>
              <a:t>ов: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2200273"/>
            <a:ext cx="6172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752475" algn="l"/>
                <a:tab pos="1301115" algn="l"/>
              </a:tabLst>
            </a:pPr>
            <a:r>
              <a:rPr sz="1800" dirty="0">
                <a:latin typeface="Courier New"/>
                <a:cs typeface="Courier New"/>
              </a:rPr>
              <a:t>curl	-vv	</a:t>
            </a:r>
            <a:r>
              <a:rPr sz="1800" dirty="0">
                <a:latin typeface="Courier New"/>
                <a:cs typeface="Courier New"/>
                <a:hlinkClick r:id="rId2"/>
              </a:rPr>
              <a:t>'http://api.site.com/method/?arg=1'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3121024"/>
            <a:ext cx="635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POST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запрос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серве</a:t>
            </a:r>
            <a:r>
              <a:rPr sz="1800" spc="-30" dirty="0">
                <a:latin typeface="Lucida Sans Unicode"/>
                <a:cs typeface="Lucida Sans Unicode"/>
              </a:rPr>
              <a:t>р</a:t>
            </a:r>
            <a:r>
              <a:rPr sz="1800" spc="-40" dirty="0">
                <a:latin typeface="Lucida Sans Unicode"/>
                <a:cs typeface="Lucida Sans Unicode"/>
              </a:rPr>
              <a:t>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ав</a:t>
            </a:r>
            <a:r>
              <a:rPr sz="1800" spc="-10" dirty="0">
                <a:latin typeface="Lucida Sans Unicode"/>
                <a:cs typeface="Lucida Sans Unicode"/>
              </a:rPr>
              <a:t>торизацией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передачей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доп.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0" dirty="0">
                <a:latin typeface="Lucida Sans Unicode"/>
                <a:cs typeface="Lucida Sans Unicode"/>
              </a:rPr>
              <a:t>заголовков: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4029073"/>
            <a:ext cx="5013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752475" algn="l"/>
                <a:tab pos="1301115" algn="l"/>
                <a:tab pos="1712595" algn="l"/>
                <a:tab pos="2809875" algn="l"/>
                <a:tab pos="4456430" algn="l"/>
              </a:tabLst>
            </a:pPr>
            <a:r>
              <a:rPr sz="1800" dirty="0">
                <a:latin typeface="Courier New"/>
                <a:cs typeface="Courier New"/>
              </a:rPr>
              <a:t>curl	-vv	-d	'arg=1'	-H'X-Token:	123'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4486273"/>
            <a:ext cx="4048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  <a:hlinkClick r:id="rId3"/>
              </a:rPr>
              <a:t>'http://api.site.com/method/'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36220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75" dirty="0">
                <a:solidFill>
                  <a:srgbClr val="FFFFFF"/>
                </a:solidFill>
              </a:rPr>
              <a:t>Браузер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514</Words>
  <Application>Microsoft Office PowerPoint</Application>
  <PresentationFormat>Произвольный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Lucida Sans Unicode</vt:lpstr>
      <vt:lpstr>Tahoma</vt:lpstr>
      <vt:lpstr>Office Theme</vt:lpstr>
      <vt:lpstr>Web клиенты</vt:lpstr>
      <vt:lpstr>Разновидности web-клиентов</vt:lpstr>
      <vt:lpstr>Особенности библиотек web-  клиентов</vt:lpstr>
      <vt:lpstr>Пример использования requests</vt:lpstr>
      <vt:lpstr>Назначение консольных клиентов</vt:lpstr>
      <vt:lpstr>Telnet</vt:lpstr>
      <vt:lpstr>Презентация PowerPoint</vt:lpstr>
      <vt:lpstr>Еще примеры отладки</vt:lpstr>
      <vt:lpstr>Браузер</vt:lpstr>
      <vt:lpstr>Презентация PowerPoint</vt:lpstr>
      <vt:lpstr>Сценарий работы web приложения</vt:lpstr>
      <vt:lpstr>Презентация PowerPoint</vt:lpstr>
      <vt:lpstr>Сценарий работы современного  приложения</vt:lpstr>
      <vt:lpstr>Презентация PowerPoint</vt:lpstr>
      <vt:lpstr>Особенности современных Web-  приложений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клиенты</dc:title>
  <dc:creator>Энрина</dc:creator>
  <cp:lastModifiedBy>Энрина</cp:lastModifiedBy>
  <cp:revision>3</cp:revision>
  <dcterms:created xsi:type="dcterms:W3CDTF">2022-07-18T14:03:20Z</dcterms:created>
  <dcterms:modified xsi:type="dcterms:W3CDTF">2022-07-18T14:07:31Z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2021-10-16T00:00:00Z</vt:filetime>
  </property>
  <property fmtid="{D5CDD505-2E9C-101B-9397-08002B2CF9AE}" pid="3" name="Creator">
    <vt:lpwstr>Mozilla/5.0 (Macintosh; Intel Mac OS X 10_15_7) AppleWebKit/537.36 (KHTML, like Gecko) Chrome/94.0.4606.81 Safari/537.36</vt:lpwstr>
  </property>
  <property fmtid="{D5CDD505-2E9C-101B-9397-08002B2CF9AE}" pid="4" name="LastSaved">
    <vt:filetime>2022-07-18T00:00:00Z</vt:filetime>
  </property>
</Properties>
</file>