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6163" y="751321"/>
            <a:ext cx="2010519" cy="17636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6499" y="1835150"/>
            <a:ext cx="7340600" cy="212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1749425"/>
            <a:ext cx="7874000" cy="249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duckduckgo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htmlbook.ru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html11/DTD/xhtml11.dt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html4/loose.dt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25203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34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Тэги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65" dirty="0">
                <a:solidFill>
                  <a:srgbClr val="000000"/>
                </a:solidFill>
              </a:rPr>
              <a:t>внутри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90" dirty="0">
                <a:solidFill>
                  <a:srgbClr val="000000"/>
                </a:solidFill>
              </a:rPr>
              <a:t>head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-240" dirty="0">
                <a:solidFill>
                  <a:srgbClr val="000000"/>
                </a:solidFill>
              </a:rPr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2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link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1261" y="1749425"/>
            <a:ext cx="520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35" dirty="0">
                <a:latin typeface="Microsoft Sans Serif"/>
                <a:cs typeface="Microsoft Sans Serif"/>
              </a:rPr>
              <a:t>указание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связанных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ресурсов,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например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CSS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2"/>
            <a:ext cx="5753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889635" algn="l"/>
                <a:tab pos="3221355" algn="l"/>
              </a:tabLst>
            </a:pPr>
            <a:r>
              <a:rPr sz="1800" dirty="0">
                <a:latin typeface="Courier New"/>
                <a:cs typeface="Courier New"/>
              </a:rPr>
              <a:t>&lt;link	rel="stylesheet"	href="/style.css"&gt;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2657472"/>
            <a:ext cx="52895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889635" algn="l"/>
                <a:tab pos="3084195" algn="l"/>
              </a:tabLst>
            </a:pPr>
            <a:r>
              <a:rPr sz="1800" dirty="0">
                <a:latin typeface="Courier New"/>
                <a:cs typeface="Courier New"/>
              </a:rPr>
              <a:t>&lt;link	rel="alternate"	href="/news.rss"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3114672"/>
            <a:ext cx="37719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type="application/rss+xml"&gt;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35782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571872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script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5551" y="3578225"/>
            <a:ext cx="2199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загрузка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JavaScript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4029072"/>
            <a:ext cx="74771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163955" algn="l"/>
                <a:tab pos="3632835" algn="l"/>
                <a:tab pos="6788150" algn="l"/>
              </a:tabLst>
            </a:pPr>
            <a:r>
              <a:rPr sz="1800" dirty="0">
                <a:latin typeface="Courier New"/>
                <a:cs typeface="Courier New"/>
              </a:rPr>
              <a:t>&lt;script	src="./jquery.js"	charset="windows-1251"	async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499" y="4486272"/>
            <a:ext cx="21240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defer&gt;&lt;/script&gt;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32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000000"/>
                </a:solidFill>
              </a:rPr>
              <a:t>Рекомендацим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по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10" dirty="0">
                <a:solidFill>
                  <a:srgbClr val="000000"/>
                </a:solidFill>
              </a:rPr>
              <a:t>link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130" dirty="0">
                <a:solidFill>
                  <a:srgbClr val="000000"/>
                </a:solidFill>
              </a:rPr>
              <a:t>и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script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Microsoft Sans Serif"/>
                <a:cs typeface="Microsoft Sans Serif"/>
              </a:rPr>
              <a:t>Заг</a:t>
            </a:r>
            <a:r>
              <a:rPr sz="1800" dirty="0">
                <a:latin typeface="Microsoft Sans Serif"/>
                <a:cs typeface="Microsoft Sans Serif"/>
              </a:rPr>
              <a:t>рузку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00" dirty="0">
                <a:latin typeface="Microsoft Sans Serif"/>
                <a:cs typeface="Microsoft Sans Serif"/>
              </a:rPr>
              <a:t>CSS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(тэг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7024" y="1743072"/>
            <a:ext cx="6762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link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5064" y="1749425"/>
            <a:ext cx="3439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Microsoft Sans Serif"/>
                <a:cs typeface="Microsoft Sans Serif"/>
              </a:rPr>
              <a:t>)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рекомендуется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ставить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тэге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9924" y="1743072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head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0346" y="1749425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2206625"/>
            <a:ext cx="2498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Microsoft Sans Serif"/>
                <a:cs typeface="Microsoft Sans Serif"/>
              </a:rPr>
              <a:t>загрузку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JavaScript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(тэг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6149" y="2200272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script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7735" y="2206625"/>
            <a:ext cx="3008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Microsoft Sans Serif"/>
                <a:cs typeface="Microsoft Sans Serif"/>
              </a:rPr>
              <a:t>)</a:t>
            </a:r>
            <a:r>
              <a:rPr sz="1800" spc="-25" dirty="0">
                <a:latin typeface="Microsoft Sans Serif"/>
                <a:cs typeface="Microsoft Sans Serif"/>
              </a:rPr>
              <a:t> 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наоборот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ближе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концу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9800" y="2663824"/>
            <a:ext cx="6275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Microsoft Sans Serif"/>
                <a:cs typeface="Microsoft Sans Serif"/>
              </a:rPr>
              <a:t>странице.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Это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повышает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скорость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отрисовки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страницы.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647700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00"/>
              </a:spcBef>
            </a:pPr>
            <a:r>
              <a:rPr spc="175" dirty="0"/>
              <a:t>Блочные</a:t>
            </a:r>
            <a:r>
              <a:rPr spc="-434" dirty="0"/>
              <a:t> </a:t>
            </a:r>
            <a:r>
              <a:rPr spc="270" dirty="0"/>
              <a:t>и</a:t>
            </a:r>
          </a:p>
          <a:p>
            <a:pPr marL="12700">
              <a:lnSpc>
                <a:spcPts val="8250"/>
              </a:lnSpc>
            </a:pPr>
            <a:r>
              <a:rPr spc="190" dirty="0"/>
              <a:t>строчные</a:t>
            </a:r>
            <a:r>
              <a:rPr spc="-465" dirty="0"/>
              <a:t> </a:t>
            </a:r>
            <a:r>
              <a:rPr spc="75" dirty="0"/>
              <a:t>тэги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95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000000"/>
                </a:solidFill>
              </a:rPr>
              <a:t>Блочные</a:t>
            </a:r>
            <a:r>
              <a:rPr sz="3600" spc="-245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тэги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2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6822" y="1749425"/>
            <a:ext cx="9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2574" y="1743072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h6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6748" y="1749425"/>
            <a:ext cx="37388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различные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уровни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заголовков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200272"/>
            <a:ext cx="2667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9603" y="2206625"/>
            <a:ext cx="389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разбиение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текста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параграфы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2657472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6822" y="2663824"/>
            <a:ext cx="287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горизонтальная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линия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114671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042" y="3121024"/>
            <a:ext cx="691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блок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преформатированного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кода,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например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исходный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код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3571871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blockquote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4281" y="3578225"/>
            <a:ext cx="439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цитирование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длинного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блока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текста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4029071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div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4042" y="4035425"/>
            <a:ext cx="4065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0" dirty="0">
                <a:latin typeface="Comic Sans MS"/>
                <a:cs typeface="Comic Sans MS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абстрактный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блочный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контейнер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18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000000"/>
                </a:solidFill>
              </a:rPr>
              <a:t>Строчные</a:t>
            </a:r>
            <a:r>
              <a:rPr sz="3600" spc="-270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тэги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1"/>
            <a:ext cx="2667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9603" y="1749425"/>
            <a:ext cx="1754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гиперссылки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1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em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7440" y="22066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6374" y="2200271"/>
            <a:ext cx="2667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92585" y="2206625"/>
            <a:ext cx="218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110" dirty="0">
                <a:latin typeface="Comic Sans MS"/>
                <a:cs typeface="Comic Sans MS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акцентирование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2657471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strong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6169" y="2663824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8824" y="2657471"/>
            <a:ext cx="2667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1594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1314" y="2663824"/>
            <a:ext cx="1555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125" dirty="0">
                <a:latin typeface="Comic Sans MS"/>
                <a:cs typeface="Comic Sans MS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выделение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3114671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img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4042" y="3121024"/>
            <a:ext cx="274510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0"/>
              </a:spcBef>
              <a:buFont typeface="Comic Sans MS"/>
              <a:buChar char="—"/>
              <a:tabLst>
                <a:tab pos="300990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вставка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изображений</a:t>
            </a:r>
            <a:endParaRPr sz="1800">
              <a:latin typeface="Microsoft Sans Serif"/>
              <a:cs typeface="Microsoft Sans Serif"/>
            </a:endParaRPr>
          </a:p>
          <a:p>
            <a:pPr marL="300355" indent="-288290">
              <a:lnSpc>
                <a:spcPct val="100000"/>
              </a:lnSpc>
              <a:spcBef>
                <a:spcPts val="1440"/>
              </a:spcBef>
              <a:buFont typeface="Comic Sans MS"/>
              <a:buChar char="—"/>
              <a:tabLst>
                <a:tab pos="300990" algn="l"/>
              </a:tabLst>
            </a:pPr>
            <a:r>
              <a:rPr sz="1800" spc="120" dirty="0">
                <a:latin typeface="Microsoft Sans Serif"/>
                <a:cs typeface="Microsoft Sans Serif"/>
              </a:rPr>
              <a:t>нижний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индекс</a:t>
            </a:r>
            <a:endParaRPr sz="1800">
              <a:latin typeface="Microsoft Sans Serif"/>
              <a:cs typeface="Microsoft Sans Serif"/>
            </a:endParaRPr>
          </a:p>
          <a:p>
            <a:pPr marL="300355" indent="-288290">
              <a:lnSpc>
                <a:spcPct val="100000"/>
              </a:lnSpc>
              <a:spcBef>
                <a:spcPts val="1440"/>
              </a:spcBef>
              <a:buFont typeface="Comic Sans MS"/>
              <a:buChar char="—"/>
              <a:tabLst>
                <a:tab pos="300990" algn="l"/>
              </a:tabLst>
            </a:pPr>
            <a:r>
              <a:rPr sz="1800" spc="80" dirty="0">
                <a:latin typeface="Microsoft Sans Serif"/>
                <a:cs typeface="Microsoft Sans Serif"/>
              </a:rPr>
              <a:t>верхний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индекс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3571871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sub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2499" y="4029071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sup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2499" y="4486271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span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81261" y="4492625"/>
            <a:ext cx="415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10" dirty="0">
                <a:latin typeface="Comic Sans MS"/>
                <a:cs typeface="Comic Sans MS"/>
              </a:rPr>
              <a:t>—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абстрактный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строчный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контейнер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130" dirty="0"/>
              <a:t>Списки</a:t>
            </a:r>
            <a:r>
              <a:rPr spc="-480" dirty="0"/>
              <a:t> </a:t>
            </a:r>
            <a:r>
              <a:rPr spc="270" dirty="0"/>
              <a:t>и </a:t>
            </a:r>
            <a:r>
              <a:rPr spc="-2330" dirty="0"/>
              <a:t> </a:t>
            </a:r>
            <a:r>
              <a:rPr spc="95" dirty="0"/>
              <a:t>таблицы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253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000000"/>
                </a:solidFill>
              </a:rPr>
              <a:t>Списки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в</a:t>
            </a:r>
            <a:r>
              <a:rPr sz="3600" spc="-220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HTML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2499" y="1743071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ul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7440" y="17494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76374" y="1743071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ol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422" y="17494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0249" y="1743071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li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52786" y="1749425"/>
            <a:ext cx="281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маркированные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списки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800" y="2557145"/>
            <a:ext cx="6197600" cy="12827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&lt;ul&gt;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441065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&lt;li&gt;&lt;code&gt;</a:t>
            </a:r>
            <a:r>
              <a:rPr sz="1800" spc="-5" dirty="0"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&lt;/code&gt;</a:t>
            </a:r>
            <a:r>
              <a:rPr sz="1800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―	</a:t>
            </a:r>
            <a:r>
              <a:rPr sz="1800" spc="-5" dirty="0">
                <a:latin typeface="Courier New"/>
                <a:cs typeface="Courier New"/>
              </a:rPr>
              <a:t>гиперссылки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&lt;/li&gt;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3578225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&lt;li&gt;&lt;code&gt;</a:t>
            </a:r>
            <a:r>
              <a:rPr sz="1800" spc="-5" dirty="0">
                <a:latin typeface="Courier New"/>
                <a:cs typeface="Courier New"/>
              </a:rPr>
              <a:t>em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&lt;/code&gt;</a:t>
            </a:r>
            <a:r>
              <a:rPr sz="1800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―	</a:t>
            </a:r>
            <a:r>
              <a:rPr sz="1800" spc="-5" dirty="0">
                <a:latin typeface="Courier New"/>
                <a:cs typeface="Courier New"/>
              </a:rPr>
              <a:t>акцентирование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&lt;/li&gt;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&lt;/ul&gt;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59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000000"/>
                </a:solidFill>
              </a:rPr>
              <a:t>Таблицы</a:t>
            </a:r>
            <a:r>
              <a:rPr sz="3600" spc="-229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в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HTML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64842"/>
            <a:ext cx="3859529" cy="36258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&lt;table&gt;</a:t>
            </a:r>
            <a:endParaRPr sz="115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&lt;caption&gt;</a:t>
            </a:r>
            <a:r>
              <a:rPr sz="1150" spc="10" dirty="0">
                <a:latin typeface="Courier New"/>
                <a:cs typeface="Courier New"/>
              </a:rPr>
              <a:t>квартальный</a:t>
            </a:r>
            <a:r>
              <a:rPr sz="1150" spc="-30" dirty="0">
                <a:latin typeface="Courier New"/>
                <a:cs typeface="Courier New"/>
              </a:rPr>
              <a:t> </a:t>
            </a:r>
            <a:r>
              <a:rPr sz="1150" spc="10" dirty="0">
                <a:latin typeface="Courier New"/>
                <a:cs typeface="Courier New"/>
              </a:rPr>
              <a:t>отчет</a:t>
            </a: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&lt;/caption&gt;</a:t>
            </a:r>
            <a:endParaRPr sz="115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&lt;thead&gt;</a:t>
            </a:r>
            <a:endParaRPr sz="1150">
              <a:latin typeface="Courier New"/>
              <a:cs typeface="Courier New"/>
            </a:endParaRPr>
          </a:p>
          <a:p>
            <a:pPr marL="725805">
              <a:lnSpc>
                <a:spcPct val="100000"/>
              </a:lnSpc>
              <a:spcBef>
                <a:spcPts val="195"/>
              </a:spcBef>
            </a:pP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&lt;tr&gt;</a:t>
            </a:r>
            <a:endParaRPr sz="1150">
              <a:latin typeface="Courier New"/>
              <a:cs typeface="Courier New"/>
            </a:endParaRPr>
          </a:p>
          <a:p>
            <a:pPr marL="1082040">
              <a:lnSpc>
                <a:spcPct val="100000"/>
              </a:lnSpc>
              <a:spcBef>
                <a:spcPts val="195"/>
              </a:spcBef>
            </a:pP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&lt;td&gt;</a:t>
            </a:r>
            <a:r>
              <a:rPr sz="1150" spc="5" dirty="0">
                <a:latin typeface="Courier New"/>
                <a:cs typeface="Courier New"/>
              </a:rPr>
              <a:t>дата</a:t>
            </a: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&lt;/td&gt;</a:t>
            </a:r>
            <a:endParaRPr sz="1150">
              <a:latin typeface="Courier New"/>
              <a:cs typeface="Courier New"/>
            </a:endParaRPr>
          </a:p>
          <a:p>
            <a:pPr marL="1082040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&lt;td</a:t>
            </a:r>
            <a:r>
              <a:rPr sz="1150" spc="-5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150" spc="10" dirty="0">
                <a:solidFill>
                  <a:srgbClr val="008080"/>
                </a:solidFill>
                <a:latin typeface="Courier New"/>
                <a:cs typeface="Courier New"/>
              </a:rPr>
              <a:t>colspan</a:t>
            </a: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150" spc="10" dirty="0">
                <a:solidFill>
                  <a:srgbClr val="DD1144"/>
                </a:solidFill>
                <a:latin typeface="Courier New"/>
                <a:cs typeface="Courier New"/>
              </a:rPr>
              <a:t>"2"</a:t>
            </a: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150" spc="10" dirty="0">
                <a:latin typeface="Courier New"/>
                <a:cs typeface="Courier New"/>
              </a:rPr>
              <a:t>доход</a:t>
            </a: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&lt;/td&gt;</a:t>
            </a:r>
            <a:endParaRPr sz="1150">
              <a:latin typeface="Courier New"/>
              <a:cs typeface="Courier New"/>
            </a:endParaRPr>
          </a:p>
          <a:p>
            <a:pPr marL="725805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&lt;/tr&gt;</a:t>
            </a:r>
            <a:endParaRPr sz="115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&lt;/thead&gt;</a:t>
            </a:r>
            <a:endParaRPr sz="115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&lt;tbody&gt;</a:t>
            </a:r>
            <a:endParaRPr sz="1150">
              <a:latin typeface="Courier New"/>
              <a:cs typeface="Courier New"/>
            </a:endParaRPr>
          </a:p>
          <a:p>
            <a:pPr marL="725805">
              <a:lnSpc>
                <a:spcPct val="100000"/>
              </a:lnSpc>
              <a:spcBef>
                <a:spcPts val="195"/>
              </a:spcBef>
            </a:pP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&lt;tr&gt;</a:t>
            </a:r>
            <a:endParaRPr sz="1150">
              <a:latin typeface="Courier New"/>
              <a:cs typeface="Courier New"/>
            </a:endParaRPr>
          </a:p>
          <a:p>
            <a:pPr marL="1082040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&lt;th</a:t>
            </a:r>
            <a:r>
              <a:rPr sz="1150" spc="-6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150" spc="10" dirty="0">
                <a:solidFill>
                  <a:srgbClr val="008080"/>
                </a:solidFill>
                <a:latin typeface="Courier New"/>
                <a:cs typeface="Courier New"/>
              </a:rPr>
              <a:t>rowspan</a:t>
            </a: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150" spc="10" dirty="0">
                <a:solidFill>
                  <a:srgbClr val="DD1144"/>
                </a:solidFill>
                <a:latin typeface="Courier New"/>
                <a:cs typeface="Courier New"/>
              </a:rPr>
              <a:t>"2"</a:t>
            </a: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150" spc="10" dirty="0">
                <a:latin typeface="Courier New"/>
                <a:cs typeface="Courier New"/>
              </a:rPr>
              <a:t>2011-01-01</a:t>
            </a: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&lt;/th&gt;</a:t>
            </a:r>
            <a:endParaRPr sz="1150">
              <a:latin typeface="Courier New"/>
              <a:cs typeface="Courier New"/>
            </a:endParaRPr>
          </a:p>
          <a:p>
            <a:pPr marL="1082040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&lt;td&gt;</a:t>
            </a:r>
            <a:r>
              <a:rPr sz="1150" spc="10" dirty="0">
                <a:latin typeface="Courier New"/>
                <a:cs typeface="Courier New"/>
              </a:rPr>
              <a:t>100500</a:t>
            </a: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&lt;/td&gt;</a:t>
            </a:r>
            <a:r>
              <a:rPr sz="1150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&lt;td&gt;</a:t>
            </a:r>
            <a:r>
              <a:rPr sz="1150" spc="5" dirty="0">
                <a:latin typeface="Courier New"/>
                <a:cs typeface="Courier New"/>
              </a:rPr>
              <a:t>33</a:t>
            </a: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&lt;/td&gt;</a:t>
            </a:r>
            <a:endParaRPr sz="1150">
              <a:latin typeface="Courier New"/>
              <a:cs typeface="Courier New"/>
            </a:endParaRPr>
          </a:p>
          <a:p>
            <a:pPr marL="725805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&lt;/tr&gt;</a:t>
            </a:r>
            <a:endParaRPr sz="1150">
              <a:latin typeface="Courier New"/>
              <a:cs typeface="Courier New"/>
            </a:endParaRPr>
          </a:p>
          <a:p>
            <a:pPr marL="725805">
              <a:lnSpc>
                <a:spcPct val="100000"/>
              </a:lnSpc>
              <a:spcBef>
                <a:spcPts val="195"/>
              </a:spcBef>
            </a:pP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&lt;tr&gt;</a:t>
            </a:r>
            <a:endParaRPr sz="1150">
              <a:latin typeface="Courier New"/>
              <a:cs typeface="Courier New"/>
            </a:endParaRPr>
          </a:p>
          <a:p>
            <a:pPr marL="1082040">
              <a:lnSpc>
                <a:spcPct val="100000"/>
              </a:lnSpc>
              <a:spcBef>
                <a:spcPts val="195"/>
              </a:spcBef>
            </a:pP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&lt;td&gt;</a:t>
            </a:r>
            <a:r>
              <a:rPr sz="1150" spc="5" dirty="0">
                <a:latin typeface="Courier New"/>
                <a:cs typeface="Courier New"/>
              </a:rPr>
              <a:t>100</a:t>
            </a: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&lt;/td&gt;</a:t>
            </a:r>
            <a:r>
              <a:rPr sz="1150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&lt;td&gt;</a:t>
            </a:r>
            <a:r>
              <a:rPr sz="1150" spc="5" dirty="0">
                <a:latin typeface="Courier New"/>
                <a:cs typeface="Courier New"/>
              </a:rPr>
              <a:t>500</a:t>
            </a:r>
            <a:r>
              <a:rPr sz="1150" spc="5" dirty="0">
                <a:solidFill>
                  <a:srgbClr val="000080"/>
                </a:solidFill>
                <a:latin typeface="Courier New"/>
                <a:cs typeface="Courier New"/>
              </a:rPr>
              <a:t>&lt;/td&gt;</a:t>
            </a:r>
            <a:endParaRPr sz="1150">
              <a:latin typeface="Courier New"/>
              <a:cs typeface="Courier New"/>
            </a:endParaRPr>
          </a:p>
          <a:p>
            <a:pPr marL="725805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&lt;/tr&gt;</a:t>
            </a:r>
            <a:endParaRPr sz="1150">
              <a:latin typeface="Courier New"/>
              <a:cs typeface="Courier New"/>
            </a:endParaRPr>
          </a:p>
          <a:p>
            <a:pPr marL="368935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&lt;/tbody&gt;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50" spc="10" dirty="0">
                <a:solidFill>
                  <a:srgbClr val="000080"/>
                </a:solidFill>
                <a:latin typeface="Courier New"/>
                <a:cs typeface="Courier New"/>
              </a:rPr>
              <a:t>&lt;/table&gt;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590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000000"/>
                </a:solidFill>
              </a:rPr>
              <a:t>Таблицы</a:t>
            </a:r>
            <a:r>
              <a:rPr sz="3600" spc="-229" dirty="0">
                <a:solidFill>
                  <a:srgbClr val="000000"/>
                </a:solidFill>
              </a:rPr>
              <a:t> </a:t>
            </a:r>
            <a:r>
              <a:rPr sz="3600" spc="145" dirty="0">
                <a:solidFill>
                  <a:srgbClr val="000000"/>
                </a:solidFill>
              </a:rPr>
              <a:t>в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HTML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1781175"/>
            <a:ext cx="5762624" cy="23431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58121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Гиперссылки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800" y="633094"/>
            <a:ext cx="6335395" cy="44259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&lt;!DOCTYPE	html&gt;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&lt;head&gt;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&lt;title&gt;</a:t>
            </a:r>
            <a:r>
              <a:rPr sz="1800" spc="-5" dirty="0">
                <a:latin typeface="Courier New"/>
                <a:cs typeface="Courier New"/>
              </a:rPr>
              <a:t>Страница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&lt;/title&gt;</a:t>
            </a:r>
            <a:endParaRPr sz="1800">
              <a:latin typeface="Courier New"/>
              <a:cs typeface="Courier New"/>
            </a:endParaRPr>
          </a:p>
          <a:p>
            <a:pPr marL="1109980" marR="415925" indent="-549275">
              <a:lnSpc>
                <a:spcPct val="114599"/>
              </a:lnSpc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&lt;meta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http-equiv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”Content-Type”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content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”text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html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;</a:t>
            </a:r>
            <a:r>
              <a:rPr sz="1800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charset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utf-8”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&lt;meta</a:t>
            </a:r>
            <a:r>
              <a:rPr sz="1800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”description”</a:t>
            </a:r>
            <a:r>
              <a:rPr sz="1800" spc="2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content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”Сайт”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&lt;link</a:t>
            </a:r>
            <a:r>
              <a:rPr sz="1800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rel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”stylesheet”</a:t>
            </a:r>
            <a:r>
              <a:rPr sz="1800" spc="2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”.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style.css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”&gt;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&lt;/head&gt;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&lt;body</a:t>
            </a:r>
            <a:r>
              <a:rPr sz="1800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id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”the_body”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&lt;p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”article”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...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&lt;/p&gt;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&lt;script</a:t>
            </a:r>
            <a:r>
              <a:rPr sz="1800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src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”.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/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script.js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”&gt;</a:t>
            </a:r>
            <a:r>
              <a:rPr sz="1800" spc="-5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&lt;/body&gt;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2</a:t>
            </a:fld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802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000000"/>
                </a:solidFill>
              </a:rPr>
              <a:t>Г</a:t>
            </a:r>
            <a:r>
              <a:rPr sz="3600" spc="65" dirty="0">
                <a:solidFill>
                  <a:srgbClr val="000000"/>
                </a:solidFill>
              </a:rPr>
              <a:t>иперссылки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6609715" cy="9683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&lt;a</a:t>
            </a:r>
            <a:r>
              <a:rPr sz="1800" spc="4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  <a:hlinkClick r:id="rId2"/>
              </a:rPr>
              <a:t>"http://duckduckgo.com"</a:t>
            </a:r>
            <a:r>
              <a:rPr sz="1800" spc="45" dirty="0">
                <a:solidFill>
                  <a:srgbClr val="DD1144"/>
                </a:solidFill>
                <a:latin typeface="Courier New"/>
                <a:cs typeface="Courier New"/>
                <a:hlinkClick r:id="rId2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target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"_blank"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&lt;img</a:t>
            </a:r>
            <a:r>
              <a:rPr sz="1800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src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"duck.png"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&lt;/a&gt;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3035299"/>
            <a:ext cx="1117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3028945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href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1261" y="3035299"/>
            <a:ext cx="20853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URL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гиперссылки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3486144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target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5551" y="3492500"/>
            <a:ext cx="36563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каком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окне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открывать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ссылку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3943344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1261" y="3949700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имя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якоря,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вместо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24299" y="3943344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href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217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000000"/>
                </a:solidFill>
              </a:rPr>
              <a:t>Действия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браузера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140" dirty="0">
                <a:solidFill>
                  <a:srgbClr val="000000"/>
                </a:solidFill>
              </a:rPr>
              <a:t>при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70" dirty="0">
                <a:solidFill>
                  <a:srgbClr val="000000"/>
                </a:solidFill>
              </a:rPr>
              <a:t>переходе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5488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latin typeface="Microsoft Sans Serif"/>
                <a:cs typeface="Microsoft Sans Serif"/>
              </a:rPr>
              <a:t>Поведение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браузера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зависит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протокола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URL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2663824"/>
            <a:ext cx="11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2657469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1879" y="2663824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2599" y="2657469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6370" y="2663824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6049" y="2657469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ftp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5955" y="2663824"/>
            <a:ext cx="224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переход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ссылке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499" y="3114669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mailto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551" y="3121024"/>
            <a:ext cx="306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10" dirty="0">
                <a:latin typeface="Microsoft Sans Serif"/>
                <a:cs typeface="Microsoft Sans Serif"/>
              </a:rPr>
              <a:t>запуск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почтового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клиента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499" y="3571869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javascript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04281" y="3578225"/>
            <a:ext cx="3231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выполнение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JavaScript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кода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499" y="4029069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#anchor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771" y="4035425"/>
            <a:ext cx="3458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прокрутка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текущей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страницы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9800" y="4385944"/>
            <a:ext cx="3180080" cy="6540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&lt;a</a:t>
            </a:r>
            <a:r>
              <a:rPr sz="1800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"anchor"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&gt;&lt;/a&gt;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&lt;div</a:t>
            </a:r>
            <a:r>
              <a:rPr sz="1800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id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"anchor"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&gt;&lt;/div&gt;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320802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Формы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553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000000"/>
                </a:solidFill>
              </a:rPr>
              <a:t>Формы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7158355" cy="316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5660" marR="5080" indent="-823594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&lt;form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method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"POST"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action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"/add/"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enctype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"multipart/form-data"</a:t>
            </a:r>
            <a:r>
              <a:rPr sz="1800" spc="9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target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"frame3"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&lt;input</a:t>
            </a:r>
            <a:r>
              <a:rPr sz="1800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"image"</a:t>
            </a:r>
            <a:r>
              <a:rPr sz="180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"file"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&lt;input</a:t>
            </a:r>
            <a:r>
              <a:rPr sz="1800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"id"</a:t>
            </a:r>
            <a:r>
              <a:rPr sz="1800" spc="1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"hidden"</a:t>
            </a:r>
            <a:r>
              <a:rPr sz="1800" spc="1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value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"3"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&lt;input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"nick"</a:t>
            </a:r>
            <a:r>
              <a:rPr sz="180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"text"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&lt;input</a:t>
            </a:r>
            <a:r>
              <a:rPr sz="1800" spc="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"submit"</a:t>
            </a:r>
            <a:r>
              <a:rPr sz="1800" spc="2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value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"Отправить"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698500" marR="142240" indent="-412115">
              <a:lnSpc>
                <a:spcPct val="114599"/>
              </a:lnSpc>
              <a:tabLst>
                <a:tab pos="1247140" algn="l"/>
                <a:tab pos="2070100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&lt;button</a:t>
            </a:r>
            <a:r>
              <a:rPr sz="1800" spc="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"submit"</a:t>
            </a:r>
            <a:r>
              <a:rPr sz="1800" spc="3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"action"</a:t>
            </a:r>
            <a:r>
              <a:rPr sz="1800" spc="2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value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"more"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 </a:t>
            </a:r>
            <a:r>
              <a:rPr sz="1800" spc="-106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Все	равно	отправить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&lt;/button&gt;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8563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Аттрибуты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формы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69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action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5551" y="1749425"/>
            <a:ext cx="56362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indent="-133350">
              <a:lnSpc>
                <a:spcPct val="100000"/>
              </a:lnSpc>
              <a:spcBef>
                <a:spcPts val="100"/>
              </a:spcBef>
              <a:buChar char="-"/>
              <a:tabLst>
                <a:tab pos="146050" algn="l"/>
              </a:tabLst>
            </a:pPr>
            <a:r>
              <a:rPr sz="1800" spc="-80" dirty="0">
                <a:latin typeface="Microsoft Sans Serif"/>
                <a:cs typeface="Microsoft Sans Serif"/>
              </a:rPr>
              <a:t>URL,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который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будет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отправлена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форма</a:t>
            </a:r>
            <a:endParaRPr sz="1800">
              <a:latin typeface="Microsoft Sans Serif"/>
              <a:cs typeface="Microsoft Sans Serif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-45" dirty="0">
                <a:latin typeface="Microsoft Sans Serif"/>
                <a:cs typeface="Microsoft Sans Serif"/>
              </a:rPr>
              <a:t>H</a:t>
            </a:r>
            <a:r>
              <a:rPr sz="1800" dirty="0">
                <a:latin typeface="Microsoft Sans Serif"/>
                <a:cs typeface="Microsoft Sans Serif"/>
              </a:rPr>
              <a:t>T</a:t>
            </a:r>
            <a:r>
              <a:rPr sz="1800" spc="-114" dirty="0">
                <a:latin typeface="Microsoft Sans Serif"/>
                <a:cs typeface="Microsoft Sans Serif"/>
              </a:rPr>
              <a:t>TP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ме</a:t>
            </a:r>
            <a:r>
              <a:rPr sz="1800" spc="-5" dirty="0">
                <a:latin typeface="Microsoft Sans Serif"/>
                <a:cs typeface="Microsoft Sans Serif"/>
              </a:rPr>
              <a:t>т</a:t>
            </a:r>
            <a:r>
              <a:rPr sz="1800" dirty="0">
                <a:latin typeface="Microsoft Sans Serif"/>
                <a:cs typeface="Microsoft Sans Serif"/>
              </a:rPr>
              <a:t>од,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35" dirty="0">
                <a:latin typeface="Microsoft Sans Serif"/>
                <a:cs typeface="Microsoft Sans Serif"/>
              </a:rPr>
              <a:t>GET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10" dirty="0">
                <a:latin typeface="Microsoft Sans Serif"/>
                <a:cs typeface="Microsoft Sans Serif"/>
              </a:rPr>
              <a:t>POST</a:t>
            </a:r>
            <a:endParaRPr sz="1800">
              <a:latin typeface="Microsoft Sans Serif"/>
              <a:cs typeface="Microsoft Sans Serif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65" dirty="0">
                <a:latin typeface="Microsoft Sans Serif"/>
                <a:cs typeface="Microsoft Sans Serif"/>
              </a:rPr>
              <a:t>имя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окна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браузера,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котором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открыть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результат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69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method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2657469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target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3114669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enctype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771" y="3121024"/>
            <a:ext cx="6132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способ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кодирования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формы.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умолчанию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571869"/>
            <a:ext cx="4657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application/x-www-form-urlencoded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0055" y="3578225"/>
            <a:ext cx="2573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.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30" dirty="0">
                <a:latin typeface="Microsoft Sans Serif"/>
                <a:cs typeface="Microsoft Sans Serif"/>
              </a:rPr>
              <a:t>Если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форма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содержит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800" y="4035425"/>
            <a:ext cx="4500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Microsoft Sans Serif"/>
                <a:cs typeface="Microsoft Sans Serif"/>
              </a:rPr>
              <a:t>поля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ввода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файлов,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должно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быть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399" y="4029069"/>
            <a:ext cx="2743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multipart/form-data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25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427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000000"/>
                </a:solidFill>
              </a:rPr>
              <a:t>application/x-www-form-urlencoded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369809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Это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способ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кодирования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формы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передачи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через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URL.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20" dirty="0">
                <a:latin typeface="Microsoft Sans Serif"/>
                <a:cs typeface="Microsoft Sans Serif"/>
              </a:rPr>
              <a:t>Допустим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есть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форма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со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следующими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данными:</a:t>
            </a:r>
            <a:endParaRPr sz="1800">
              <a:latin typeface="Microsoft Sans Serif"/>
              <a:cs typeface="Microsoft Sans Serif"/>
            </a:endParaRPr>
          </a:p>
          <a:p>
            <a:pPr marL="12700" marR="5977890">
              <a:lnSpc>
                <a:spcPct val="114599"/>
              </a:lnSpc>
              <a:spcBef>
                <a:spcPts val="600"/>
              </a:spcBef>
              <a:tabLst>
                <a:tab pos="561340" algn="l"/>
                <a:tab pos="835660" algn="l"/>
              </a:tabLst>
            </a:pPr>
            <a:r>
              <a:rPr sz="1800" dirty="0">
                <a:latin typeface="Courier New"/>
                <a:cs typeface="Courier New"/>
              </a:rPr>
              <a:t>id:	3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name:	Вася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10998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friend:	[4,	5]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закодированном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виде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это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буде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выглядеть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так: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4400543"/>
            <a:ext cx="7267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id=3&amp;name=%D0%92%D0%B0%D1%81%D1%8F&amp;friend=4&amp;friend=5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135" dirty="0"/>
              <a:t>Поля</a:t>
            </a:r>
            <a:r>
              <a:rPr spc="-484" dirty="0"/>
              <a:t> </a:t>
            </a:r>
            <a:r>
              <a:rPr spc="175" dirty="0"/>
              <a:t>ввода </a:t>
            </a:r>
            <a:r>
              <a:rPr spc="-2330" dirty="0"/>
              <a:t> </a:t>
            </a:r>
            <a:r>
              <a:rPr spc="150" dirty="0"/>
              <a:t>данных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27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177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000000"/>
                </a:solidFill>
              </a:rPr>
              <a:t>Элементы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85" dirty="0">
                <a:solidFill>
                  <a:srgbClr val="000000"/>
                </a:solidFill>
              </a:rPr>
              <a:t>ввода</a:t>
            </a:r>
            <a:r>
              <a:rPr sz="3600" spc="-22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формы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68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input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8332" y="1749425"/>
            <a:ext cx="396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универсальное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поле,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может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быть: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6671" y="2206625"/>
            <a:ext cx="1117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699" y="2200268"/>
            <a:ext cx="1914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type="hidden"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2991" y="2206625"/>
            <a:ext cx="1416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8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невидимое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9699" y="2657468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type="text"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98700" y="2663824"/>
            <a:ext cx="1851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текстовое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поле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9699" y="3114668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type="checkbox"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7430" y="3121024"/>
            <a:ext cx="3794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checkbox,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переключатель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да/нет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471" y="3578225"/>
            <a:ext cx="1117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3571868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button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551" y="3578225"/>
            <a:ext cx="948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7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кнопка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2499" y="4029068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textarea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29991" y="4035425"/>
            <a:ext cx="319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многострочное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поле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ввода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2499" y="4486268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6169" y="4492625"/>
            <a:ext cx="8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latin typeface="Microsoft Sans Serif"/>
                <a:cs typeface="Microsoft Sans Serif"/>
              </a:rPr>
              <a:t>,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62149" y="4486268"/>
            <a:ext cx="9620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option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7880" y="4492625"/>
            <a:ext cx="2496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выпадающий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список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852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000000"/>
                </a:solidFill>
              </a:rPr>
              <a:t>Атрибуты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75" dirty="0">
                <a:solidFill>
                  <a:srgbClr val="000000"/>
                </a:solidFill>
              </a:rPr>
              <a:t>элементов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85" dirty="0">
                <a:solidFill>
                  <a:srgbClr val="000000"/>
                </a:solidFill>
              </a:rPr>
              <a:t>ввода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7021195" cy="6540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&lt;input</a:t>
            </a:r>
            <a:r>
              <a:rPr sz="1800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"text"</a:t>
            </a:r>
            <a:r>
              <a:rPr sz="1800" spc="1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"username"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value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""</a:t>
            </a:r>
            <a:r>
              <a:rPr sz="1800" spc="3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placeholder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"Вася"</a:t>
            </a:r>
            <a:r>
              <a:rPr sz="1800" spc="4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autocomplete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"off"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2720974"/>
            <a:ext cx="11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2714618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type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1261" y="2720974"/>
            <a:ext cx="5754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indent="-133350">
              <a:lnSpc>
                <a:spcPct val="100000"/>
              </a:lnSpc>
              <a:spcBef>
                <a:spcPts val="100"/>
              </a:spcBef>
              <a:buChar char="-"/>
              <a:tabLst>
                <a:tab pos="146050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определяет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10" dirty="0">
                <a:latin typeface="Microsoft Sans Serif"/>
                <a:cs typeface="Microsoft Sans Serif"/>
              </a:rPr>
              <a:t>внешний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вид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функционал</a:t>
            </a:r>
            <a:endParaRPr sz="1800">
              <a:latin typeface="Microsoft Sans Serif"/>
              <a:cs typeface="Microsoft Sans Serif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имя,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с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которым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данный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элемент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попадет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запрос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3171818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3629018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value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18332" y="3635375"/>
            <a:ext cx="619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начальное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знаечение,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пользователь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может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изменить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4086218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placeholder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1500" y="4092575"/>
            <a:ext cx="332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подсказка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пользователя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1219200"/>
            <a:ext cx="5259070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14" dirty="0">
                <a:solidFill>
                  <a:srgbClr val="000000"/>
                </a:solidFill>
              </a:rPr>
              <a:t>Подробное</a:t>
            </a:r>
            <a:r>
              <a:rPr sz="3600" spc="-254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руководство</a:t>
            </a:r>
            <a:endParaRPr sz="3600" dirty="0"/>
          </a:p>
          <a:p>
            <a:pPr marL="12700">
              <a:lnSpc>
                <a:spcPct val="100000"/>
              </a:lnSpc>
              <a:spcBef>
                <a:spcPts val="3629"/>
              </a:spcBef>
            </a:pPr>
            <a:r>
              <a:rPr sz="3600" spc="60" dirty="0">
                <a:solidFill>
                  <a:srgbClr val="52A2DE"/>
                </a:solidFill>
                <a:hlinkClick r:id="rId2"/>
              </a:rPr>
              <a:t>htmlbook.ru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29</a:t>
            </a:fld>
            <a:endParaRPr spc="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3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29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000000"/>
                </a:solidFill>
              </a:rPr>
              <a:t>Особенности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HTML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разметки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2962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75" dirty="0">
                <a:latin typeface="Microsoft Sans Serif"/>
                <a:cs typeface="Microsoft Sans Serif"/>
              </a:rPr>
              <a:t>Произвольный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регистр: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5699" y="1743074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&lt;BR&gt;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7289" y="1749425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==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2499" y="1743074"/>
            <a:ext cx="6762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&lt;br&gt;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2206625"/>
            <a:ext cx="3877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Атрибуты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без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двойных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кавычек: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0099" y="2200274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color=red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2663824"/>
            <a:ext cx="3044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Сокращенные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атрибуты: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81424" y="2657474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disabled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471" y="3121024"/>
            <a:ext cx="201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Непарные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тэги: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2724" y="3114674"/>
            <a:ext cx="5429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&lt;p&gt;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0844" y="3121024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Microsoft Sans Serif"/>
                <a:cs typeface="Microsoft Sans Serif"/>
              </a:rPr>
              <a:t>вмес</a:t>
            </a:r>
            <a:r>
              <a:rPr sz="1800" spc="-10" dirty="0">
                <a:latin typeface="Microsoft Sans Serif"/>
                <a:cs typeface="Microsoft Sans Serif"/>
              </a:rPr>
              <a:t>т</a:t>
            </a:r>
            <a:r>
              <a:rPr sz="1800" spc="85" dirty="0">
                <a:latin typeface="Microsoft Sans Serif"/>
                <a:cs typeface="Microsoft Sans Serif"/>
              </a:rPr>
              <a:t>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0999" y="3114674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&lt;p&gt;&lt;/p&gt;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9471" y="3578225"/>
            <a:ext cx="2561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5" dirty="0">
                <a:latin typeface="Microsoft Sans Serif"/>
                <a:cs typeface="Microsoft Sans Serif"/>
              </a:rPr>
              <a:t>Перестановки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тэгов: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95649" y="3571874"/>
            <a:ext cx="2057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&lt;b&gt;&lt;i&gt;&lt;/b&gt;&lt;/i&gt;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471" y="4035425"/>
            <a:ext cx="164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5" dirty="0">
                <a:latin typeface="Microsoft Sans Serif"/>
                <a:cs typeface="Microsoft Sans Serif"/>
              </a:rPr>
              <a:t>«Свои»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тэги: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1249" y="4029074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&lt;magic&gt;&lt;/magic&gt;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4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544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000000"/>
                </a:solidFill>
              </a:rPr>
              <a:t>Особенности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35" dirty="0">
                <a:solidFill>
                  <a:srgbClr val="000000"/>
                </a:solidFill>
              </a:rPr>
              <a:t>XHTML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30" dirty="0">
                <a:solidFill>
                  <a:srgbClr val="000000"/>
                </a:solidFill>
              </a:rPr>
              <a:t>разметки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37515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" dirty="0">
                <a:latin typeface="Microsoft Sans Serif"/>
                <a:cs typeface="Microsoft Sans Serif"/>
              </a:rPr>
              <a:t>Только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20" dirty="0">
                <a:latin typeface="Microsoft Sans Serif"/>
                <a:cs typeface="Microsoft Sans Serif"/>
              </a:rPr>
              <a:t>нижний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регистр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тэгов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Атрибуты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двойных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кавычках: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6274" y="2200274"/>
            <a:ext cx="16478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color=”red”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471" y="2663824"/>
            <a:ext cx="347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Атрибуты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70" dirty="0">
                <a:latin typeface="Microsoft Sans Serif"/>
                <a:cs typeface="Microsoft Sans Serif"/>
              </a:rPr>
              <a:t>–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без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сокращений: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0049" y="2657474"/>
            <a:ext cx="27336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disabled=”disabled”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3121024"/>
            <a:ext cx="250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" dirty="0">
                <a:latin typeface="Microsoft Sans Serif"/>
                <a:cs typeface="Microsoft Sans Serif"/>
              </a:rPr>
              <a:t>Тэги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всегда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парные: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8499" y="3114674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&lt;p&gt;&lt;/p&gt;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471" y="3578225"/>
            <a:ext cx="274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Строгая</a:t>
            </a:r>
            <a:r>
              <a:rPr sz="1800" spc="-6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вложенность: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6624" y="3571873"/>
            <a:ext cx="2057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&lt;i&gt;&lt;b&gt;&lt;/b&gt;&lt;/i&gt;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471" y="4035425"/>
            <a:ext cx="111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4029073"/>
            <a:ext cx="4095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6822" y="4035425"/>
            <a:ext cx="80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Microsoft Sans Serif"/>
                <a:cs typeface="Microsoft Sans Serif"/>
              </a:rPr>
              <a:t>вмес</a:t>
            </a:r>
            <a:r>
              <a:rPr sz="1800" spc="-10" dirty="0">
                <a:latin typeface="Microsoft Sans Serif"/>
                <a:cs typeface="Microsoft Sans Serif"/>
              </a:rPr>
              <a:t>т</a:t>
            </a:r>
            <a:r>
              <a:rPr sz="1800" spc="85" dirty="0">
                <a:latin typeface="Microsoft Sans Serif"/>
                <a:cs typeface="Microsoft Sans Serif"/>
              </a:rPr>
              <a:t>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57424" y="4029073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85293" y="4035425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9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якорях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0024" y="4029073"/>
            <a:ext cx="2762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#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471" y="4492625"/>
            <a:ext cx="154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Необ</a:t>
            </a:r>
            <a:r>
              <a:rPr sz="1800" spc="-5" dirty="0">
                <a:latin typeface="Microsoft Sans Serif"/>
                <a:cs typeface="Microsoft Sans Serif"/>
              </a:rPr>
              <a:t>х</a:t>
            </a:r>
            <a:r>
              <a:rPr sz="1800" spc="55" dirty="0">
                <a:latin typeface="Microsoft Sans Serif"/>
                <a:cs typeface="Microsoft Sans Serif"/>
              </a:rPr>
              <a:t>одим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76474" y="4486273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DOCTYPE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5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000000"/>
                </a:solidFill>
              </a:rPr>
              <a:t>DOCTYPE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4180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Microsoft Sans Serif"/>
                <a:cs typeface="Microsoft Sans Serif"/>
              </a:rPr>
              <a:t>DOCTYPE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уточняет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тип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содержимого,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указывает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HTML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парсеру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как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85" dirty="0">
                <a:latin typeface="Microsoft Sans Serif"/>
                <a:cs typeface="Microsoft Sans Serif"/>
              </a:rPr>
              <a:t>правильно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разбирать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данный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документ.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40" dirty="0">
                <a:latin typeface="Microsoft Sans Serif"/>
                <a:cs typeface="Microsoft Sans Serif"/>
              </a:rPr>
              <a:t>XHTML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1.1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3571873"/>
            <a:ext cx="67913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438275" algn="l"/>
                <a:tab pos="2124075" algn="l"/>
                <a:tab pos="3084195" algn="l"/>
                <a:tab pos="4867910" algn="l"/>
                <a:tab pos="5690870" algn="l"/>
              </a:tabLst>
            </a:pPr>
            <a:r>
              <a:rPr sz="1800" dirty="0">
                <a:latin typeface="Courier New"/>
                <a:cs typeface="Courier New"/>
              </a:rPr>
              <a:t>&lt;!DOCTYPE	html	PUBLIC	"-//W3C//DTD	XHTML	1.1//EN"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4029073"/>
            <a:ext cx="6515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  <a:hlinkClick r:id="rId2"/>
              </a:rPr>
              <a:t>"http://www.w3.org/TR/xhtml11/DTD/xhtml11.dtd"&gt;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25" dirty="0">
                <a:solidFill>
                  <a:srgbClr val="AAAAAA"/>
                </a:solidFill>
                <a:latin typeface="Microsoft Sans Serif"/>
                <a:cs typeface="Microsoft Sans Serif"/>
              </a:rPr>
              <a:t>6</a:t>
            </a:fld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982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000000"/>
                </a:solidFill>
              </a:rPr>
              <a:t>DOCTYPE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2135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Microsoft Sans Serif"/>
                <a:cs typeface="Microsoft Sans Serif"/>
              </a:rPr>
              <a:t>HTML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4</a:t>
            </a:r>
            <a:r>
              <a:rPr sz="1800" spc="-5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Transitional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2200273"/>
            <a:ext cx="61055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438275" algn="l"/>
                <a:tab pos="2124075" algn="l"/>
                <a:tab pos="3084195" algn="l"/>
                <a:tab pos="4867910" algn="l"/>
                <a:tab pos="5553710" algn="l"/>
              </a:tabLst>
            </a:pPr>
            <a:r>
              <a:rPr sz="1800" dirty="0">
                <a:latin typeface="Courier New"/>
                <a:cs typeface="Courier New"/>
              </a:rPr>
              <a:t>&lt;!DOCTYPE	HTML	PUBLIC	"-//W3C//DTD	HTML	4.01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2657473"/>
            <a:ext cx="23336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Transitional//EN"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3114673"/>
            <a:ext cx="5419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  <a:hlinkClick r:id="rId2"/>
              </a:rPr>
              <a:t>"http://www.w3.org/TR/html4/loose.dtd"&gt;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4035425"/>
            <a:ext cx="77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HTML5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4486273"/>
            <a:ext cx="21907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1438275" algn="l"/>
              </a:tabLst>
            </a:pPr>
            <a:r>
              <a:rPr sz="1800" dirty="0">
                <a:latin typeface="Courier New"/>
                <a:cs typeface="Courier New"/>
              </a:rPr>
              <a:t>&lt;!DOCTYPE	html&gt;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46329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HTML</a:t>
            </a:r>
            <a:r>
              <a:rPr spc="-480" dirty="0"/>
              <a:t> </a:t>
            </a:r>
            <a:r>
              <a:rPr spc="75" dirty="0"/>
              <a:t>тэги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70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Тэги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85" dirty="0">
                <a:solidFill>
                  <a:srgbClr val="000000"/>
                </a:solidFill>
              </a:rPr>
              <a:t>верхнего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уровня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3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1261" y="1749425"/>
            <a:ext cx="499173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indent="-133350">
              <a:lnSpc>
                <a:spcPct val="100000"/>
              </a:lnSpc>
              <a:spcBef>
                <a:spcPts val="100"/>
              </a:spcBef>
              <a:buChar char="-"/>
              <a:tabLst>
                <a:tab pos="146050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обертка</a:t>
            </a:r>
            <a:endParaRPr sz="1800">
              <a:latin typeface="Microsoft Sans Serif"/>
              <a:cs typeface="Microsoft Sans Serif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заголовок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страницы,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отображается</a:t>
            </a:r>
            <a:endParaRPr sz="1800">
              <a:latin typeface="Microsoft Sans Serif"/>
              <a:cs typeface="Microsoft Sans Serif"/>
            </a:endParaRPr>
          </a:p>
          <a:p>
            <a:pPr marL="145415" indent="-133350">
              <a:lnSpc>
                <a:spcPct val="100000"/>
              </a:lnSpc>
              <a:spcBef>
                <a:spcPts val="1440"/>
              </a:spcBef>
              <a:buChar char="-"/>
              <a:tabLst>
                <a:tab pos="146050" algn="l"/>
              </a:tabLst>
            </a:pPr>
            <a:r>
              <a:rPr sz="1800" spc="20" dirty="0">
                <a:latin typeface="Microsoft Sans Serif"/>
                <a:cs typeface="Microsoft Sans Serif"/>
              </a:rPr>
              <a:t>тело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0" dirty="0">
                <a:latin typeface="Microsoft Sans Serif"/>
                <a:cs typeface="Microsoft Sans Serif"/>
              </a:rPr>
              <a:t>страницы,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то,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что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видит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пользователь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3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head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2657473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body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717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00"/>
                </a:solidFill>
              </a:rPr>
              <a:t>Тэги</a:t>
            </a:r>
            <a:r>
              <a:rPr sz="3600" spc="-229" dirty="0">
                <a:solidFill>
                  <a:srgbClr val="000000"/>
                </a:solidFill>
              </a:rPr>
              <a:t> </a:t>
            </a:r>
            <a:r>
              <a:rPr sz="3600" spc="65" dirty="0">
                <a:solidFill>
                  <a:srgbClr val="000000"/>
                </a:solidFill>
              </a:rPr>
              <a:t>внутри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90" dirty="0">
                <a:solidFill>
                  <a:srgbClr val="000000"/>
                </a:solidFill>
              </a:rPr>
              <a:t>head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3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title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8332" y="1749425"/>
            <a:ext cx="473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25" dirty="0">
                <a:latin typeface="Microsoft Sans Serif"/>
                <a:cs typeface="Microsoft Sans Serif"/>
              </a:rPr>
              <a:t>отображается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заголовке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окна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браузера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3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meta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81261" y="2206625"/>
            <a:ext cx="4704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содержит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информацию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для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user-agentов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2"/>
            <a:ext cx="64484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889635" algn="l"/>
                <a:tab pos="3495675" algn="l"/>
                <a:tab pos="5279390" algn="l"/>
              </a:tabLst>
            </a:pPr>
            <a:r>
              <a:rPr sz="1800" dirty="0">
                <a:latin typeface="Courier New"/>
                <a:cs typeface="Courier New"/>
              </a:rPr>
              <a:t>&lt;meta	name="description"	content="Для	друзeй"&gt;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3114672"/>
            <a:ext cx="70675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889635" algn="l"/>
                <a:tab pos="4456430" algn="l"/>
              </a:tabLst>
            </a:pPr>
            <a:r>
              <a:rPr sz="1800" dirty="0">
                <a:latin typeface="Courier New"/>
                <a:cs typeface="Courier New"/>
              </a:rPr>
              <a:t>&lt;meta	http-equiv="Content-Type"	content="text/html;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571873"/>
            <a:ext cx="21240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charset=utf-8"&gt;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1091</Words>
  <Application>Microsoft Office PowerPoint</Application>
  <PresentationFormat>Произвольный</PresentationFormat>
  <Paragraphs>322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Calibri</vt:lpstr>
      <vt:lpstr>Comic Sans MS</vt:lpstr>
      <vt:lpstr>Courier New</vt:lpstr>
      <vt:lpstr>Microsoft Sans Serif</vt:lpstr>
      <vt:lpstr>Tahoma</vt:lpstr>
      <vt:lpstr>Office Theme</vt:lpstr>
      <vt:lpstr>HTML</vt:lpstr>
      <vt:lpstr>Презентация PowerPoint</vt:lpstr>
      <vt:lpstr>Особенности HTML разметки</vt:lpstr>
      <vt:lpstr>Особенности XHTML разметки</vt:lpstr>
      <vt:lpstr>DOCTYPE</vt:lpstr>
      <vt:lpstr>DOCTYPE</vt:lpstr>
      <vt:lpstr>HTML тэги</vt:lpstr>
      <vt:lpstr>Тэги верхнего уровня</vt:lpstr>
      <vt:lpstr>Тэги внутри head</vt:lpstr>
      <vt:lpstr>Тэги внутри head (2)</vt:lpstr>
      <vt:lpstr>Рекомендацим по link и script</vt:lpstr>
      <vt:lpstr>Блочные и строчные тэги</vt:lpstr>
      <vt:lpstr>Блочные тэги</vt:lpstr>
      <vt:lpstr>Строчные тэги</vt:lpstr>
      <vt:lpstr>Списки и  таблицы</vt:lpstr>
      <vt:lpstr>Списки в HTML</vt:lpstr>
      <vt:lpstr>Таблицы в HTML</vt:lpstr>
      <vt:lpstr>Таблицы в HTML</vt:lpstr>
      <vt:lpstr>Гиперссылки</vt:lpstr>
      <vt:lpstr>Гиперссылки</vt:lpstr>
      <vt:lpstr>Действия браузера при переходе</vt:lpstr>
      <vt:lpstr>Формы</vt:lpstr>
      <vt:lpstr>Формы</vt:lpstr>
      <vt:lpstr>Аттрибуты формы</vt:lpstr>
      <vt:lpstr>application/x-www-form-urlencoded</vt:lpstr>
      <vt:lpstr>Поля ввода  данных</vt:lpstr>
      <vt:lpstr>Элементы ввода формы</vt:lpstr>
      <vt:lpstr>Атрибуты элементов ввода</vt:lpstr>
      <vt:lpstr>Подробное руководство htmlbook.ru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Энрина</dc:creator>
  <cp:lastModifiedBy>Энрина</cp:lastModifiedBy>
  <cp:revision>2</cp:revision>
  <dcterms:created xsi:type="dcterms:W3CDTF">2022-07-18T14:08:18Z</dcterms:created>
  <dcterms:modified xsi:type="dcterms:W3CDTF">2022-07-18T14:12:00Z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2021-10-16T00:00:00Z</vt:filetime>
  </property>
  <property fmtid="{D5CDD505-2E9C-101B-9397-08002B2CF9AE}" pid="3" name="Creator">
    <vt:lpwstr>Mozilla/5.0 (Macintosh; Intel Mac OS X 10_15_7) AppleWebKit/537.36 (KHTML, like Gecko) Chrome/94.0.4606.81 Safari/537.36</vt:lpwstr>
  </property>
  <property fmtid="{D5CDD505-2E9C-101B-9397-08002B2CF9AE}" pid="4" name="LastSaved">
    <vt:filetime>2022-07-18T00:00:00Z</vt:filetime>
  </property>
</Properties>
</file>